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99" r:id="rId3"/>
    <p:sldId id="300" r:id="rId4"/>
    <p:sldId id="301" r:id="rId5"/>
    <p:sldId id="302" r:id="rId6"/>
    <p:sldId id="276" r:id="rId7"/>
    <p:sldId id="257" r:id="rId8"/>
    <p:sldId id="258" r:id="rId9"/>
    <p:sldId id="259" r:id="rId10"/>
    <p:sldId id="260" r:id="rId11"/>
    <p:sldId id="261" r:id="rId12"/>
    <p:sldId id="262" r:id="rId13"/>
    <p:sldId id="263" r:id="rId14"/>
    <p:sldId id="275" r:id="rId15"/>
    <p:sldId id="264" r:id="rId16"/>
    <p:sldId id="265" r:id="rId17"/>
    <p:sldId id="266" r:id="rId18"/>
    <p:sldId id="267" r:id="rId19"/>
    <p:sldId id="268" r:id="rId20"/>
    <p:sldId id="269" r:id="rId21"/>
    <p:sldId id="270" r:id="rId22"/>
    <p:sldId id="272" r:id="rId23"/>
    <p:sldId id="273" r:id="rId24"/>
    <p:sldId id="274"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558" autoAdjust="0"/>
  </p:normalViewPr>
  <p:slideViewPr>
    <p:cSldViewPr>
      <p:cViewPr varScale="1">
        <p:scale>
          <a:sx n="42" d="100"/>
          <a:sy n="42" d="100"/>
        </p:scale>
        <p:origin x="-648"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7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5" Type="http://schemas.openxmlformats.org/officeDocument/2006/relationships/image" Target="../media/image24.wmf"/><Relationship Id="rId4"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image" Target="../media/image28.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image" Target="../media/image34.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image" Target="../media/image3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5732790-2A94-4A64-A3AD-062681F74C9A}" type="slidenum">
              <a:rPr lang="en-US"/>
              <a:pPr>
                <a:defRPr/>
              </a:pPr>
              <a:t>‹#›</a:t>
            </a:fld>
            <a:endParaRPr lang="en-US"/>
          </a:p>
        </p:txBody>
      </p:sp>
    </p:spTree>
    <p:extLst>
      <p:ext uri="{BB962C8B-B14F-4D97-AF65-F5344CB8AC3E}">
        <p14:creationId xmlns:p14="http://schemas.microsoft.com/office/powerpoint/2010/main" val="3031686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70BAFCBA-2B15-437F-894D-E501B2D748A7}" type="slidenum">
              <a:rPr lang="en-US"/>
              <a:pPr>
                <a:defRPr/>
              </a:pPr>
              <a:t>‹#›</a:t>
            </a:fld>
            <a:endParaRPr lang="en-US"/>
          </a:p>
        </p:txBody>
      </p:sp>
    </p:spTree>
    <p:extLst>
      <p:ext uri="{BB962C8B-B14F-4D97-AF65-F5344CB8AC3E}">
        <p14:creationId xmlns:p14="http://schemas.microsoft.com/office/powerpoint/2010/main" val="4293693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54E465E-4EAD-47EC-9EE0-A921F03DE3AA}" type="slidenum">
              <a:rPr lang="en-US"/>
              <a:pPr>
                <a:defRPr/>
              </a:pPr>
              <a:t>‹#›</a:t>
            </a:fld>
            <a:endParaRPr lang="en-US"/>
          </a:p>
        </p:txBody>
      </p:sp>
    </p:spTree>
    <p:extLst>
      <p:ext uri="{BB962C8B-B14F-4D97-AF65-F5344CB8AC3E}">
        <p14:creationId xmlns:p14="http://schemas.microsoft.com/office/powerpoint/2010/main" val="768925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6BD2C86-2D86-4856-B0EC-3A5EE35DCF2E}" type="slidenum">
              <a:rPr lang="en-US"/>
              <a:pPr>
                <a:defRPr/>
              </a:pPr>
              <a:t>‹#›</a:t>
            </a:fld>
            <a:endParaRPr lang="en-US"/>
          </a:p>
        </p:txBody>
      </p:sp>
    </p:spTree>
    <p:extLst>
      <p:ext uri="{BB962C8B-B14F-4D97-AF65-F5344CB8AC3E}">
        <p14:creationId xmlns:p14="http://schemas.microsoft.com/office/powerpoint/2010/main" val="3892672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C053A60-3EE0-47BD-9E89-2CC6173FDCD8}" type="slidenum">
              <a:rPr lang="en-US"/>
              <a:pPr>
                <a:defRPr/>
              </a:pPr>
              <a:t>‹#›</a:t>
            </a:fld>
            <a:endParaRPr lang="en-US"/>
          </a:p>
        </p:txBody>
      </p:sp>
    </p:spTree>
    <p:extLst>
      <p:ext uri="{BB962C8B-B14F-4D97-AF65-F5344CB8AC3E}">
        <p14:creationId xmlns:p14="http://schemas.microsoft.com/office/powerpoint/2010/main" val="1757299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34DC570-6B93-4597-B3AA-9FE0D48185F1}" type="slidenum">
              <a:rPr lang="en-US"/>
              <a:pPr>
                <a:defRPr/>
              </a:pPr>
              <a:t>‹#›</a:t>
            </a:fld>
            <a:endParaRPr lang="en-US"/>
          </a:p>
        </p:txBody>
      </p:sp>
    </p:spTree>
    <p:extLst>
      <p:ext uri="{BB962C8B-B14F-4D97-AF65-F5344CB8AC3E}">
        <p14:creationId xmlns:p14="http://schemas.microsoft.com/office/powerpoint/2010/main" val="106450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4E8BAC7A-B27B-40F8-BD44-71C8102C510D}" type="slidenum">
              <a:rPr lang="en-US"/>
              <a:pPr>
                <a:defRPr/>
              </a:pPr>
              <a:t>‹#›</a:t>
            </a:fld>
            <a:endParaRPr lang="en-US"/>
          </a:p>
        </p:txBody>
      </p:sp>
    </p:spTree>
    <p:extLst>
      <p:ext uri="{BB962C8B-B14F-4D97-AF65-F5344CB8AC3E}">
        <p14:creationId xmlns:p14="http://schemas.microsoft.com/office/powerpoint/2010/main" val="3140869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A2C0638B-4A67-4371-A7C7-D6E5CDB8A788}" type="slidenum">
              <a:rPr lang="en-US"/>
              <a:pPr>
                <a:defRPr/>
              </a:pPr>
              <a:t>‹#›</a:t>
            </a:fld>
            <a:endParaRPr lang="en-US"/>
          </a:p>
        </p:txBody>
      </p:sp>
    </p:spTree>
    <p:extLst>
      <p:ext uri="{BB962C8B-B14F-4D97-AF65-F5344CB8AC3E}">
        <p14:creationId xmlns:p14="http://schemas.microsoft.com/office/powerpoint/2010/main" val="4109100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39EE33AD-12D8-4FEF-841D-2A58A9AE750C}" type="slidenum">
              <a:rPr lang="en-US"/>
              <a:pPr>
                <a:defRPr/>
              </a:pPr>
              <a:t>‹#›</a:t>
            </a:fld>
            <a:endParaRPr lang="en-US"/>
          </a:p>
        </p:txBody>
      </p:sp>
    </p:spTree>
    <p:extLst>
      <p:ext uri="{BB962C8B-B14F-4D97-AF65-F5344CB8AC3E}">
        <p14:creationId xmlns:p14="http://schemas.microsoft.com/office/powerpoint/2010/main" val="3044693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DCD3994E-775A-456F-A871-7F116ABCD3F2}" type="slidenum">
              <a:rPr lang="en-US"/>
              <a:pPr>
                <a:defRPr/>
              </a:pPr>
              <a:t>‹#›</a:t>
            </a:fld>
            <a:endParaRPr lang="en-US"/>
          </a:p>
        </p:txBody>
      </p:sp>
    </p:spTree>
    <p:extLst>
      <p:ext uri="{BB962C8B-B14F-4D97-AF65-F5344CB8AC3E}">
        <p14:creationId xmlns:p14="http://schemas.microsoft.com/office/powerpoint/2010/main" val="1755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B81FCA5C-EF29-4181-8E57-85FC5CA1BC86}" type="slidenum">
              <a:rPr lang="en-US"/>
              <a:pPr>
                <a:defRPr/>
              </a:pPr>
              <a:t>‹#›</a:t>
            </a:fld>
            <a:endParaRPr lang="en-US"/>
          </a:p>
        </p:txBody>
      </p:sp>
    </p:spTree>
    <p:extLst>
      <p:ext uri="{BB962C8B-B14F-4D97-AF65-F5344CB8AC3E}">
        <p14:creationId xmlns:p14="http://schemas.microsoft.com/office/powerpoint/2010/main" val="399041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DCE6801-2111-4980-AA7E-932DE79EA0D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image" Target="../media/image29.e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24.bin"/><Relationship Id="rId5" Type="http://schemas.openxmlformats.org/officeDocument/2006/relationships/image" Target="../media/image28.emf"/><Relationship Id="rId4" Type="http://schemas.openxmlformats.org/officeDocument/2006/relationships/oleObject" Target="../embeddings/oleObject23.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image" Target="../media/image30.png"/><Relationship Id="rId7" Type="http://schemas.openxmlformats.org/officeDocument/2006/relationships/image" Target="../media/image32.e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6.bin"/><Relationship Id="rId5" Type="http://schemas.openxmlformats.org/officeDocument/2006/relationships/image" Target="../media/image31.wmf"/><Relationship Id="rId4" Type="http://schemas.openxmlformats.org/officeDocument/2006/relationships/oleObject" Target="../embeddings/oleObject25.bin"/><Relationship Id="rId9" Type="http://schemas.openxmlformats.org/officeDocument/2006/relationships/image" Target="../media/image33.emf"/></Relationships>
</file>

<file path=ppt/slides/_rels/slide24.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image" Target="../media/image35.e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9.bin"/><Relationship Id="rId5" Type="http://schemas.openxmlformats.org/officeDocument/2006/relationships/image" Target="../media/image34.emf"/><Relationship Id="rId4" Type="http://schemas.openxmlformats.org/officeDocument/2006/relationships/oleObject" Target="../embeddings/oleObject28.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7.emf"/><Relationship Id="rId5" Type="http://schemas.openxmlformats.org/officeDocument/2006/relationships/oleObject" Target="../embeddings/oleObject31.bin"/><Relationship Id="rId4" Type="http://schemas.openxmlformats.org/officeDocument/2006/relationships/image" Target="../media/image36.emf"/></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3.wmf"/><Relationship Id="rId3" Type="http://schemas.openxmlformats.org/officeDocument/2006/relationships/image" Target="../media/image15.png"/><Relationship Id="rId7" Type="http://schemas.openxmlformats.org/officeDocument/2006/relationships/image" Target="../media/image10.wmf"/><Relationship Id="rId12"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image" Target="../media/image12.wmf"/><Relationship Id="rId5" Type="http://schemas.openxmlformats.org/officeDocument/2006/relationships/image" Target="../media/image9.wmf"/><Relationship Id="rId15" Type="http://schemas.openxmlformats.org/officeDocument/2006/relationships/image" Target="../media/image14.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11.wmf"/><Relationship Id="rId14" Type="http://schemas.openxmlformats.org/officeDocument/2006/relationships/oleObject" Target="../embeddings/oleObject11.bin"/></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7.wmf"/><Relationship Id="rId5" Type="http://schemas.openxmlformats.org/officeDocument/2006/relationships/oleObject" Target="../embeddings/oleObject13.bin"/><Relationship Id="rId10" Type="http://schemas.openxmlformats.org/officeDocument/2006/relationships/image" Target="../media/image19.wmf"/><Relationship Id="rId4" Type="http://schemas.openxmlformats.org/officeDocument/2006/relationships/image" Target="../media/image16.wmf"/><Relationship Id="rId9" Type="http://schemas.openxmlformats.org/officeDocument/2006/relationships/oleObject" Target="../embeddings/oleObject15.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24.wmf"/><Relationship Id="rId3" Type="http://schemas.openxmlformats.org/officeDocument/2006/relationships/image" Target="../media/image25.png"/><Relationship Id="rId7" Type="http://schemas.openxmlformats.org/officeDocument/2006/relationships/image" Target="../media/image21.wmf"/><Relationship Id="rId12"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7.bin"/><Relationship Id="rId11" Type="http://schemas.openxmlformats.org/officeDocument/2006/relationships/image" Target="../media/image23.wmf"/><Relationship Id="rId5" Type="http://schemas.openxmlformats.org/officeDocument/2006/relationships/image" Target="../media/image20.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2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audio" Target="../media/audio1.wav"/><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6.wmf"/><Relationship Id="rId5" Type="http://schemas.openxmlformats.org/officeDocument/2006/relationships/oleObject" Target="../embeddings/oleObject21.bin"/><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2286000"/>
            <a:ext cx="7772400" cy="1143000"/>
          </a:xfrm>
        </p:spPr>
        <p:txBody>
          <a:bodyPr/>
          <a:lstStyle/>
          <a:p>
            <a:r>
              <a:rPr lang="en-US" smtClean="0"/>
              <a:t>Linear Inequalities in Two Variables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838200"/>
          </a:xfrm>
          <a:solidFill>
            <a:schemeClr val="accent1"/>
          </a:solidFill>
        </p:spPr>
        <p:txBody>
          <a:bodyPr/>
          <a:lstStyle/>
          <a:p>
            <a:r>
              <a:rPr lang="en-US" sz="6600" smtClean="0"/>
              <a:t>Graph y </a:t>
            </a:r>
            <a:r>
              <a:rPr lang="en-US" sz="6600" smtClean="0">
                <a:cs typeface="Times New Roman" pitchFamily="18" charset="0"/>
              </a:rPr>
              <a:t>≤</a:t>
            </a:r>
            <a:r>
              <a:rPr lang="en-US" sz="6600" smtClean="0"/>
              <a:t> 4</a:t>
            </a:r>
            <a:endParaRPr lang="en-US" smtClean="0"/>
          </a:p>
        </p:txBody>
      </p:sp>
      <p:sp>
        <p:nvSpPr>
          <p:cNvPr id="22531" name="Line 3"/>
          <p:cNvSpPr>
            <a:spLocks noChangeShapeType="1"/>
          </p:cNvSpPr>
          <p:nvPr/>
        </p:nvSpPr>
        <p:spPr bwMode="auto">
          <a:xfrm>
            <a:off x="762000" y="4114800"/>
            <a:ext cx="7543800" cy="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532" name="Line 4"/>
          <p:cNvSpPr>
            <a:spLocks noChangeShapeType="1"/>
          </p:cNvSpPr>
          <p:nvPr/>
        </p:nvSpPr>
        <p:spPr bwMode="auto">
          <a:xfrm flipV="1">
            <a:off x="4495800" y="1981200"/>
            <a:ext cx="0" cy="411480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533" name="WordArt 5"/>
          <p:cNvSpPr>
            <a:spLocks noChangeArrowheads="1" noChangeShapeType="1" noTextEdit="1"/>
          </p:cNvSpPr>
          <p:nvPr/>
        </p:nvSpPr>
        <p:spPr bwMode="auto">
          <a:xfrm>
            <a:off x="7924800" y="3505200"/>
            <a:ext cx="457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X</a:t>
            </a:r>
          </a:p>
        </p:txBody>
      </p:sp>
      <p:sp>
        <p:nvSpPr>
          <p:cNvPr id="22534" name="WordArt 6"/>
          <p:cNvSpPr>
            <a:spLocks noChangeArrowheads="1" noChangeShapeType="1" noTextEdit="1"/>
          </p:cNvSpPr>
          <p:nvPr/>
        </p:nvSpPr>
        <p:spPr bwMode="auto">
          <a:xfrm>
            <a:off x="4495800" y="1905000"/>
            <a:ext cx="533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Y</a:t>
            </a:r>
          </a:p>
        </p:txBody>
      </p:sp>
      <p:sp>
        <p:nvSpPr>
          <p:cNvPr id="22535" name="Line 7"/>
          <p:cNvSpPr>
            <a:spLocks noChangeShapeType="1"/>
          </p:cNvSpPr>
          <p:nvPr/>
        </p:nvSpPr>
        <p:spPr bwMode="auto">
          <a:xfrm>
            <a:off x="4800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36" name="Line 8"/>
          <p:cNvSpPr>
            <a:spLocks noChangeShapeType="1"/>
          </p:cNvSpPr>
          <p:nvPr/>
        </p:nvSpPr>
        <p:spPr bwMode="auto">
          <a:xfrm>
            <a:off x="5105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37" name="Line 9"/>
          <p:cNvSpPr>
            <a:spLocks noChangeShapeType="1"/>
          </p:cNvSpPr>
          <p:nvPr/>
        </p:nvSpPr>
        <p:spPr bwMode="auto">
          <a:xfrm>
            <a:off x="5410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38" name="Line 10"/>
          <p:cNvSpPr>
            <a:spLocks noChangeShapeType="1"/>
          </p:cNvSpPr>
          <p:nvPr/>
        </p:nvSpPr>
        <p:spPr bwMode="auto">
          <a:xfrm>
            <a:off x="4191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39" name="Line 11"/>
          <p:cNvSpPr>
            <a:spLocks noChangeShapeType="1"/>
          </p:cNvSpPr>
          <p:nvPr/>
        </p:nvSpPr>
        <p:spPr bwMode="auto">
          <a:xfrm>
            <a:off x="3886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40" name="Line 12"/>
          <p:cNvSpPr>
            <a:spLocks noChangeShapeType="1"/>
          </p:cNvSpPr>
          <p:nvPr/>
        </p:nvSpPr>
        <p:spPr bwMode="auto">
          <a:xfrm>
            <a:off x="5715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41" name="Line 13"/>
          <p:cNvSpPr>
            <a:spLocks noChangeShapeType="1"/>
          </p:cNvSpPr>
          <p:nvPr/>
        </p:nvSpPr>
        <p:spPr bwMode="auto">
          <a:xfrm>
            <a:off x="990600" y="3810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42" name="Line 14"/>
          <p:cNvSpPr>
            <a:spLocks noChangeShapeType="1"/>
          </p:cNvSpPr>
          <p:nvPr/>
        </p:nvSpPr>
        <p:spPr bwMode="auto">
          <a:xfrm>
            <a:off x="990600" y="4419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43" name="Line 15"/>
          <p:cNvSpPr>
            <a:spLocks noChangeShapeType="1"/>
          </p:cNvSpPr>
          <p:nvPr/>
        </p:nvSpPr>
        <p:spPr bwMode="auto">
          <a:xfrm>
            <a:off x="990600" y="4724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44" name="Line 16"/>
          <p:cNvSpPr>
            <a:spLocks noChangeShapeType="1"/>
          </p:cNvSpPr>
          <p:nvPr/>
        </p:nvSpPr>
        <p:spPr bwMode="auto">
          <a:xfrm>
            <a:off x="990600" y="3505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45" name="Line 17"/>
          <p:cNvSpPr>
            <a:spLocks noChangeShapeType="1"/>
          </p:cNvSpPr>
          <p:nvPr/>
        </p:nvSpPr>
        <p:spPr bwMode="auto">
          <a:xfrm>
            <a:off x="990600" y="5029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46" name="Line 18"/>
          <p:cNvSpPr>
            <a:spLocks noChangeShapeType="1"/>
          </p:cNvSpPr>
          <p:nvPr/>
        </p:nvSpPr>
        <p:spPr bwMode="auto">
          <a:xfrm>
            <a:off x="990600" y="5334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47" name="Line 19"/>
          <p:cNvSpPr>
            <a:spLocks noChangeShapeType="1"/>
          </p:cNvSpPr>
          <p:nvPr/>
        </p:nvSpPr>
        <p:spPr bwMode="auto">
          <a:xfrm>
            <a:off x="990600" y="5638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48" name="Line 20"/>
          <p:cNvSpPr>
            <a:spLocks noChangeShapeType="1"/>
          </p:cNvSpPr>
          <p:nvPr/>
        </p:nvSpPr>
        <p:spPr bwMode="auto">
          <a:xfrm>
            <a:off x="990600" y="2286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49" name="Line 21"/>
          <p:cNvSpPr>
            <a:spLocks noChangeShapeType="1"/>
          </p:cNvSpPr>
          <p:nvPr/>
        </p:nvSpPr>
        <p:spPr bwMode="auto">
          <a:xfrm>
            <a:off x="990600" y="2590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50" name="Line 22"/>
          <p:cNvSpPr>
            <a:spLocks noChangeShapeType="1"/>
          </p:cNvSpPr>
          <p:nvPr/>
        </p:nvSpPr>
        <p:spPr bwMode="auto">
          <a:xfrm>
            <a:off x="990600" y="2895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51" name="Line 23"/>
          <p:cNvSpPr>
            <a:spLocks noChangeShapeType="1"/>
          </p:cNvSpPr>
          <p:nvPr/>
        </p:nvSpPr>
        <p:spPr bwMode="auto">
          <a:xfrm>
            <a:off x="990600" y="3200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52" name="Line 24"/>
          <p:cNvSpPr>
            <a:spLocks noChangeShapeType="1"/>
          </p:cNvSpPr>
          <p:nvPr/>
        </p:nvSpPr>
        <p:spPr bwMode="auto">
          <a:xfrm>
            <a:off x="6019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53" name="Line 25"/>
          <p:cNvSpPr>
            <a:spLocks noChangeShapeType="1"/>
          </p:cNvSpPr>
          <p:nvPr/>
        </p:nvSpPr>
        <p:spPr bwMode="auto">
          <a:xfrm>
            <a:off x="6324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54" name="Line 26"/>
          <p:cNvSpPr>
            <a:spLocks noChangeShapeType="1"/>
          </p:cNvSpPr>
          <p:nvPr/>
        </p:nvSpPr>
        <p:spPr bwMode="auto">
          <a:xfrm>
            <a:off x="7239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55" name="Line 27"/>
          <p:cNvSpPr>
            <a:spLocks noChangeShapeType="1"/>
          </p:cNvSpPr>
          <p:nvPr/>
        </p:nvSpPr>
        <p:spPr bwMode="auto">
          <a:xfrm>
            <a:off x="7543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56" name="Line 28"/>
          <p:cNvSpPr>
            <a:spLocks noChangeShapeType="1"/>
          </p:cNvSpPr>
          <p:nvPr/>
        </p:nvSpPr>
        <p:spPr bwMode="auto">
          <a:xfrm>
            <a:off x="7848600" y="21336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57" name="Line 29"/>
          <p:cNvSpPr>
            <a:spLocks noChangeShapeType="1"/>
          </p:cNvSpPr>
          <p:nvPr/>
        </p:nvSpPr>
        <p:spPr bwMode="auto">
          <a:xfrm>
            <a:off x="1066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58" name="Line 30"/>
          <p:cNvSpPr>
            <a:spLocks noChangeShapeType="1"/>
          </p:cNvSpPr>
          <p:nvPr/>
        </p:nvSpPr>
        <p:spPr bwMode="auto">
          <a:xfrm>
            <a:off x="1371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59" name="Line 31"/>
          <p:cNvSpPr>
            <a:spLocks noChangeShapeType="1"/>
          </p:cNvSpPr>
          <p:nvPr/>
        </p:nvSpPr>
        <p:spPr bwMode="auto">
          <a:xfrm>
            <a:off x="1676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60" name="Line 32"/>
          <p:cNvSpPr>
            <a:spLocks noChangeShapeType="1"/>
          </p:cNvSpPr>
          <p:nvPr/>
        </p:nvSpPr>
        <p:spPr bwMode="auto">
          <a:xfrm>
            <a:off x="2971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61" name="Line 33"/>
          <p:cNvSpPr>
            <a:spLocks noChangeShapeType="1"/>
          </p:cNvSpPr>
          <p:nvPr/>
        </p:nvSpPr>
        <p:spPr bwMode="auto">
          <a:xfrm>
            <a:off x="3276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62" name="Line 34"/>
          <p:cNvSpPr>
            <a:spLocks noChangeShapeType="1"/>
          </p:cNvSpPr>
          <p:nvPr/>
        </p:nvSpPr>
        <p:spPr bwMode="auto">
          <a:xfrm>
            <a:off x="3581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63" name="Line 35"/>
          <p:cNvSpPr>
            <a:spLocks noChangeShapeType="1"/>
          </p:cNvSpPr>
          <p:nvPr/>
        </p:nvSpPr>
        <p:spPr bwMode="auto">
          <a:xfrm>
            <a:off x="1981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64" name="Line 36"/>
          <p:cNvSpPr>
            <a:spLocks noChangeShapeType="1"/>
          </p:cNvSpPr>
          <p:nvPr/>
        </p:nvSpPr>
        <p:spPr bwMode="auto">
          <a:xfrm>
            <a:off x="2286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65" name="Line 37"/>
          <p:cNvSpPr>
            <a:spLocks noChangeShapeType="1"/>
          </p:cNvSpPr>
          <p:nvPr/>
        </p:nvSpPr>
        <p:spPr bwMode="auto">
          <a:xfrm>
            <a:off x="2667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66" name="Line 38"/>
          <p:cNvSpPr>
            <a:spLocks noChangeShapeType="1"/>
          </p:cNvSpPr>
          <p:nvPr/>
        </p:nvSpPr>
        <p:spPr bwMode="auto">
          <a:xfrm>
            <a:off x="6629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67" name="Line 39"/>
          <p:cNvSpPr>
            <a:spLocks noChangeShapeType="1"/>
          </p:cNvSpPr>
          <p:nvPr/>
        </p:nvSpPr>
        <p:spPr bwMode="auto">
          <a:xfrm>
            <a:off x="6934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68" name="Line 40"/>
          <p:cNvSpPr>
            <a:spLocks noChangeShapeType="1"/>
          </p:cNvSpPr>
          <p:nvPr/>
        </p:nvSpPr>
        <p:spPr bwMode="auto">
          <a:xfrm>
            <a:off x="4495800" y="2590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85" name="Line 41"/>
          <p:cNvSpPr>
            <a:spLocks noChangeShapeType="1"/>
          </p:cNvSpPr>
          <p:nvPr/>
        </p:nvSpPr>
        <p:spPr bwMode="auto">
          <a:xfrm flipH="1">
            <a:off x="457200" y="2895600"/>
            <a:ext cx="8077200" cy="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87" name="Text Box 43"/>
          <p:cNvSpPr txBox="1">
            <a:spLocks noChangeArrowheads="1"/>
          </p:cNvSpPr>
          <p:nvPr/>
        </p:nvSpPr>
        <p:spPr bwMode="auto">
          <a:xfrm>
            <a:off x="0" y="838200"/>
            <a:ext cx="9144000" cy="109855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6600"/>
              <a:t>Sketch y = 4</a:t>
            </a:r>
            <a:endParaRPr lang="en-US"/>
          </a:p>
        </p:txBody>
      </p:sp>
      <p:sp>
        <p:nvSpPr>
          <p:cNvPr id="6188" name="Text Box 44"/>
          <p:cNvSpPr txBox="1">
            <a:spLocks noChangeArrowheads="1"/>
          </p:cNvSpPr>
          <p:nvPr/>
        </p:nvSpPr>
        <p:spPr bwMode="auto">
          <a:xfrm>
            <a:off x="838200" y="3124200"/>
            <a:ext cx="2362200" cy="1016000"/>
          </a:xfrm>
          <a:prstGeom prst="rect">
            <a:avLst/>
          </a:prstGeom>
          <a:solidFill>
            <a:srgbClr val="FF9900"/>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6000"/>
              <a:t>y = 4</a:t>
            </a:r>
          </a:p>
        </p:txBody>
      </p:sp>
      <p:sp>
        <p:nvSpPr>
          <p:cNvPr id="6189" name="AutoShape 45"/>
          <p:cNvSpPr>
            <a:spLocks noChangeArrowheads="1"/>
          </p:cNvSpPr>
          <p:nvPr/>
        </p:nvSpPr>
        <p:spPr bwMode="auto">
          <a:xfrm>
            <a:off x="5410200" y="3352800"/>
            <a:ext cx="3276600" cy="35052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sz="4000" b="1"/>
              <a:t>Now pick a point on one side of the solid line  (0,0)</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187"/>
                                        </p:tgtEl>
                                        <p:attrNameLst>
                                          <p:attrName>style.visibility</p:attrName>
                                        </p:attrNameLst>
                                      </p:cBhvr>
                                      <p:to>
                                        <p:strVal val="visible"/>
                                      </p:to>
                                    </p:set>
                                    <p:animEffect transition="in" filter="box(out)">
                                      <p:cBhvr>
                                        <p:cTn id="7" dur="500"/>
                                        <p:tgtEl>
                                          <p:spTgt spid="618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185"/>
                                        </p:tgtEl>
                                        <p:attrNameLst>
                                          <p:attrName>style.visibility</p:attrName>
                                        </p:attrNameLst>
                                      </p:cBhvr>
                                      <p:to>
                                        <p:strVal val="visible"/>
                                      </p:to>
                                    </p:set>
                                    <p:animEffect transition="in" filter="box(out)">
                                      <p:cBhvr>
                                        <p:cTn id="12" dur="500"/>
                                        <p:tgtEl>
                                          <p:spTgt spid="6185"/>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par>
                                <p:cTn id="13" presetID="4" presetClass="entr" presetSubtype="32" fill="hold" grpId="0" nodeType="withEffect">
                                  <p:stCondLst>
                                    <p:cond delay="0"/>
                                  </p:stCondLst>
                                  <p:childTnLst>
                                    <p:set>
                                      <p:cBhvr>
                                        <p:cTn id="14" dur="1" fill="hold">
                                          <p:stCondLst>
                                            <p:cond delay="0"/>
                                          </p:stCondLst>
                                        </p:cTn>
                                        <p:tgtEl>
                                          <p:spTgt spid="6188"/>
                                        </p:tgtEl>
                                        <p:attrNameLst>
                                          <p:attrName>style.visibility</p:attrName>
                                        </p:attrNameLst>
                                      </p:cBhvr>
                                      <p:to>
                                        <p:strVal val="visible"/>
                                      </p:to>
                                    </p:set>
                                    <p:animEffect transition="in" filter="box(out)">
                                      <p:cBhvr>
                                        <p:cTn id="15" dur="500"/>
                                        <p:tgtEl>
                                          <p:spTgt spid="6188"/>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6189"/>
                                        </p:tgtEl>
                                        <p:attrNameLst>
                                          <p:attrName>style.visibility</p:attrName>
                                        </p:attrNameLst>
                                      </p:cBhvr>
                                      <p:to>
                                        <p:strVal val="visible"/>
                                      </p:to>
                                    </p:set>
                                    <p:animEffect transition="in" filter="box(out)">
                                      <p:cBhvr>
                                        <p:cTn id="20" dur="500"/>
                                        <p:tgtEl>
                                          <p:spTgt spid="6189"/>
                                        </p:tgtEl>
                                      </p:cBhvr>
                                    </p:animEffect>
                                  </p:childTnLst>
                                  <p:subTnLst>
                                    <p:audio>
                                      <p:cMediaNode>
                                        <p:cTn display="0" masterRel="sameClick">
                                          <p:stCondLst>
                                            <p:cond evt="begin" delay="0">
                                              <p:tn val="18"/>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85" grpId="0" animBg="1"/>
      <p:bldP spid="6187" grpId="0" animBg="1" autoUpdateAnimBg="0"/>
      <p:bldP spid="6188" grpId="0" animBg="1" autoUpdateAnimBg="0"/>
      <p:bldP spid="6189"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1143000"/>
          </a:xfrm>
          <a:solidFill>
            <a:schemeClr val="accent1"/>
          </a:solidFill>
        </p:spPr>
        <p:txBody>
          <a:bodyPr/>
          <a:lstStyle/>
          <a:p>
            <a:r>
              <a:rPr lang="en-US" sz="6600" smtClean="0"/>
              <a:t>Test a Point</a:t>
            </a:r>
            <a:endParaRPr lang="en-US" smtClean="0"/>
          </a:p>
        </p:txBody>
      </p:sp>
      <p:sp>
        <p:nvSpPr>
          <p:cNvPr id="7171" name="Rectangle 3"/>
          <p:cNvSpPr>
            <a:spLocks noGrp="1" noChangeArrowheads="1"/>
          </p:cNvSpPr>
          <p:nvPr>
            <p:ph type="body" idx="1"/>
          </p:nvPr>
        </p:nvSpPr>
        <p:spPr>
          <a:xfrm>
            <a:off x="0" y="1143000"/>
            <a:ext cx="9144000" cy="5715000"/>
          </a:xfrm>
        </p:spPr>
        <p:txBody>
          <a:bodyPr/>
          <a:lstStyle/>
          <a:p>
            <a:r>
              <a:rPr lang="en-US" sz="6000" smtClean="0"/>
              <a:t>Take the point (0,0) and plug in the y value in y </a:t>
            </a:r>
            <a:r>
              <a:rPr lang="en-US" sz="6000" smtClean="0">
                <a:cs typeface="Times New Roman" pitchFamily="18" charset="0"/>
              </a:rPr>
              <a:t>≤</a:t>
            </a:r>
            <a:r>
              <a:rPr lang="en-US" sz="6000" smtClean="0"/>
              <a:t> 4</a:t>
            </a:r>
          </a:p>
          <a:p>
            <a:pPr>
              <a:lnSpc>
                <a:spcPct val="80000"/>
              </a:lnSpc>
            </a:pPr>
            <a:r>
              <a:rPr lang="en-US" sz="8000" smtClean="0"/>
              <a:t>y </a:t>
            </a:r>
            <a:r>
              <a:rPr lang="en-US" sz="6000" smtClean="0">
                <a:cs typeface="Times New Roman" pitchFamily="18" charset="0"/>
              </a:rPr>
              <a:t>≤</a:t>
            </a:r>
            <a:r>
              <a:rPr lang="en-US" sz="8000" smtClean="0"/>
              <a:t> 4</a:t>
            </a:r>
          </a:p>
          <a:p>
            <a:pPr>
              <a:lnSpc>
                <a:spcPct val="60000"/>
              </a:lnSpc>
            </a:pPr>
            <a:r>
              <a:rPr lang="en-US" sz="8000" smtClean="0"/>
              <a:t>0 </a:t>
            </a:r>
            <a:r>
              <a:rPr lang="en-US" sz="6000" smtClean="0">
                <a:cs typeface="Times New Roman" pitchFamily="18" charset="0"/>
              </a:rPr>
              <a:t>≤</a:t>
            </a:r>
            <a:r>
              <a:rPr lang="en-US" sz="8000" smtClean="0"/>
              <a:t> 4</a:t>
            </a:r>
          </a:p>
        </p:txBody>
      </p:sp>
      <p:sp>
        <p:nvSpPr>
          <p:cNvPr id="7172" name="WordArt 4"/>
          <p:cNvSpPr>
            <a:spLocks noChangeArrowheads="1" noChangeShapeType="1" noTextEdit="1"/>
          </p:cNvSpPr>
          <p:nvPr/>
        </p:nvSpPr>
        <p:spPr bwMode="auto">
          <a:xfrm>
            <a:off x="4038600" y="2971800"/>
            <a:ext cx="4694238" cy="1905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True</a:t>
            </a:r>
          </a:p>
        </p:txBody>
      </p:sp>
      <p:sp>
        <p:nvSpPr>
          <p:cNvPr id="7173" name="Text Box 5"/>
          <p:cNvSpPr txBox="1">
            <a:spLocks noChangeArrowheads="1"/>
          </p:cNvSpPr>
          <p:nvPr/>
        </p:nvSpPr>
        <p:spPr bwMode="auto">
          <a:xfrm>
            <a:off x="1066800" y="5451475"/>
            <a:ext cx="7543800" cy="1416050"/>
          </a:xfrm>
          <a:prstGeom prst="rect">
            <a:avLst/>
          </a:prstGeom>
          <a:solidFill>
            <a:srgbClr val="FF9900"/>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80000"/>
              </a:lnSpc>
            </a:pPr>
            <a:r>
              <a:rPr lang="en-US" sz="5400"/>
              <a:t>Since it’s True, shade the  side that (0,0) is 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out)">
                                      <p:cBhvr>
                                        <p:cTn id="7" dur="500"/>
                                        <p:tgtEl>
                                          <p:spTgt spid="717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out)">
                                      <p:cBhvr>
                                        <p:cTn id="12" dur="500"/>
                                        <p:tgtEl>
                                          <p:spTgt spid="717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ox(out)">
                                      <p:cBhvr>
                                        <p:cTn id="17" dur="500"/>
                                        <p:tgtEl>
                                          <p:spTgt spid="717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7172"/>
                                        </p:tgtEl>
                                        <p:attrNameLst>
                                          <p:attrName>style.visibility</p:attrName>
                                        </p:attrNameLst>
                                      </p:cBhvr>
                                      <p:to>
                                        <p:strVal val="visible"/>
                                      </p:to>
                                    </p:set>
                                    <p:anim calcmode="lin" valueType="num">
                                      <p:cBhvr additive="base">
                                        <p:cTn id="22" dur="500" fill="hold"/>
                                        <p:tgtEl>
                                          <p:spTgt spid="7172"/>
                                        </p:tgtEl>
                                        <p:attrNameLst>
                                          <p:attrName>ppt_x</p:attrName>
                                        </p:attrNameLst>
                                      </p:cBhvr>
                                      <p:tavLst>
                                        <p:tav tm="0">
                                          <p:val>
                                            <p:strVal val="0-#ppt_w/2"/>
                                          </p:val>
                                        </p:tav>
                                        <p:tav tm="100000">
                                          <p:val>
                                            <p:strVal val="#ppt_x"/>
                                          </p:val>
                                        </p:tav>
                                      </p:tavLst>
                                    </p:anim>
                                    <p:anim calcmode="lin" valueType="num">
                                      <p:cBhvr additive="base">
                                        <p:cTn id="23" dur="500" fill="hold"/>
                                        <p:tgtEl>
                                          <p:spTgt spid="717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3" name="WHOOSH.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7173"/>
                                        </p:tgtEl>
                                        <p:attrNameLst>
                                          <p:attrName>style.visibility</p:attrName>
                                        </p:attrNameLst>
                                      </p:cBhvr>
                                      <p:to>
                                        <p:strVal val="visible"/>
                                      </p:to>
                                    </p:set>
                                    <p:animEffect transition="in" filter="box(out)">
                                      <p:cBhvr>
                                        <p:cTn id="28" dur="500"/>
                                        <p:tgtEl>
                                          <p:spTgt spid="7173"/>
                                        </p:tgtEl>
                                      </p:cBhvr>
                                    </p:animEffect>
                                  </p:childTnLst>
                                  <p:subTnLst>
                                    <p:audio>
                                      <p:cMediaNode>
                                        <p:cTn display="0" masterRel="sameClick">
                                          <p:stCondLst>
                                            <p:cond evt="begin" delay="0">
                                              <p:tn val="26"/>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P spid="7172" grpId="0" animBg="1"/>
      <p:bldP spid="7173"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838200"/>
          </a:xfrm>
          <a:solidFill>
            <a:schemeClr val="accent1"/>
          </a:solidFill>
        </p:spPr>
        <p:txBody>
          <a:bodyPr/>
          <a:lstStyle/>
          <a:p>
            <a:r>
              <a:rPr lang="en-US" sz="6600" smtClean="0"/>
              <a:t>Graph x &lt; -3 &amp; y </a:t>
            </a:r>
            <a:r>
              <a:rPr lang="en-US" sz="8000" smtClean="0">
                <a:cs typeface="Times New Roman" pitchFamily="18" charset="0"/>
              </a:rPr>
              <a:t>≤</a:t>
            </a:r>
            <a:r>
              <a:rPr lang="en-US" sz="6600" smtClean="0"/>
              <a:t> 4</a:t>
            </a:r>
          </a:p>
        </p:txBody>
      </p:sp>
      <p:sp>
        <p:nvSpPr>
          <p:cNvPr id="24579" name="Line 3"/>
          <p:cNvSpPr>
            <a:spLocks noChangeShapeType="1"/>
          </p:cNvSpPr>
          <p:nvPr/>
        </p:nvSpPr>
        <p:spPr bwMode="auto">
          <a:xfrm>
            <a:off x="762000" y="4114800"/>
            <a:ext cx="7543800" cy="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580" name="Line 4"/>
          <p:cNvSpPr>
            <a:spLocks noChangeShapeType="1"/>
          </p:cNvSpPr>
          <p:nvPr/>
        </p:nvSpPr>
        <p:spPr bwMode="auto">
          <a:xfrm flipV="1">
            <a:off x="4495800" y="1981200"/>
            <a:ext cx="0" cy="411480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581" name="WordArt 5"/>
          <p:cNvSpPr>
            <a:spLocks noChangeArrowheads="1" noChangeShapeType="1" noTextEdit="1"/>
          </p:cNvSpPr>
          <p:nvPr/>
        </p:nvSpPr>
        <p:spPr bwMode="auto">
          <a:xfrm>
            <a:off x="7924800" y="3505200"/>
            <a:ext cx="457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X</a:t>
            </a:r>
          </a:p>
        </p:txBody>
      </p:sp>
      <p:sp>
        <p:nvSpPr>
          <p:cNvPr id="24582" name="WordArt 6"/>
          <p:cNvSpPr>
            <a:spLocks noChangeArrowheads="1" noChangeShapeType="1" noTextEdit="1"/>
          </p:cNvSpPr>
          <p:nvPr/>
        </p:nvSpPr>
        <p:spPr bwMode="auto">
          <a:xfrm>
            <a:off x="4495800" y="1905000"/>
            <a:ext cx="533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Y</a:t>
            </a:r>
          </a:p>
        </p:txBody>
      </p:sp>
      <p:sp>
        <p:nvSpPr>
          <p:cNvPr id="24583" name="Line 7"/>
          <p:cNvSpPr>
            <a:spLocks noChangeShapeType="1"/>
          </p:cNvSpPr>
          <p:nvPr/>
        </p:nvSpPr>
        <p:spPr bwMode="auto">
          <a:xfrm>
            <a:off x="4800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4" name="Line 8"/>
          <p:cNvSpPr>
            <a:spLocks noChangeShapeType="1"/>
          </p:cNvSpPr>
          <p:nvPr/>
        </p:nvSpPr>
        <p:spPr bwMode="auto">
          <a:xfrm>
            <a:off x="5105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5" name="Line 9"/>
          <p:cNvSpPr>
            <a:spLocks noChangeShapeType="1"/>
          </p:cNvSpPr>
          <p:nvPr/>
        </p:nvSpPr>
        <p:spPr bwMode="auto">
          <a:xfrm>
            <a:off x="5410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6" name="Line 10"/>
          <p:cNvSpPr>
            <a:spLocks noChangeShapeType="1"/>
          </p:cNvSpPr>
          <p:nvPr/>
        </p:nvSpPr>
        <p:spPr bwMode="auto">
          <a:xfrm>
            <a:off x="4191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7" name="Line 11"/>
          <p:cNvSpPr>
            <a:spLocks noChangeShapeType="1"/>
          </p:cNvSpPr>
          <p:nvPr/>
        </p:nvSpPr>
        <p:spPr bwMode="auto">
          <a:xfrm>
            <a:off x="3886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8" name="Line 12"/>
          <p:cNvSpPr>
            <a:spLocks noChangeShapeType="1"/>
          </p:cNvSpPr>
          <p:nvPr/>
        </p:nvSpPr>
        <p:spPr bwMode="auto">
          <a:xfrm>
            <a:off x="5715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9" name="Line 13"/>
          <p:cNvSpPr>
            <a:spLocks noChangeShapeType="1"/>
          </p:cNvSpPr>
          <p:nvPr/>
        </p:nvSpPr>
        <p:spPr bwMode="auto">
          <a:xfrm>
            <a:off x="990600" y="3810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90" name="Line 14"/>
          <p:cNvSpPr>
            <a:spLocks noChangeShapeType="1"/>
          </p:cNvSpPr>
          <p:nvPr/>
        </p:nvSpPr>
        <p:spPr bwMode="auto">
          <a:xfrm>
            <a:off x="990600" y="4419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91" name="Line 15"/>
          <p:cNvSpPr>
            <a:spLocks noChangeShapeType="1"/>
          </p:cNvSpPr>
          <p:nvPr/>
        </p:nvSpPr>
        <p:spPr bwMode="auto">
          <a:xfrm>
            <a:off x="990600" y="4724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92" name="Line 16"/>
          <p:cNvSpPr>
            <a:spLocks noChangeShapeType="1"/>
          </p:cNvSpPr>
          <p:nvPr/>
        </p:nvSpPr>
        <p:spPr bwMode="auto">
          <a:xfrm>
            <a:off x="990600" y="3505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93" name="Line 17"/>
          <p:cNvSpPr>
            <a:spLocks noChangeShapeType="1"/>
          </p:cNvSpPr>
          <p:nvPr/>
        </p:nvSpPr>
        <p:spPr bwMode="auto">
          <a:xfrm>
            <a:off x="990600" y="5029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94" name="Line 18"/>
          <p:cNvSpPr>
            <a:spLocks noChangeShapeType="1"/>
          </p:cNvSpPr>
          <p:nvPr/>
        </p:nvSpPr>
        <p:spPr bwMode="auto">
          <a:xfrm>
            <a:off x="990600" y="5334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95" name="Line 19"/>
          <p:cNvSpPr>
            <a:spLocks noChangeShapeType="1"/>
          </p:cNvSpPr>
          <p:nvPr/>
        </p:nvSpPr>
        <p:spPr bwMode="auto">
          <a:xfrm>
            <a:off x="990600" y="5638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96" name="Line 20"/>
          <p:cNvSpPr>
            <a:spLocks noChangeShapeType="1"/>
          </p:cNvSpPr>
          <p:nvPr/>
        </p:nvSpPr>
        <p:spPr bwMode="auto">
          <a:xfrm>
            <a:off x="990600" y="2286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97" name="Line 21"/>
          <p:cNvSpPr>
            <a:spLocks noChangeShapeType="1"/>
          </p:cNvSpPr>
          <p:nvPr/>
        </p:nvSpPr>
        <p:spPr bwMode="auto">
          <a:xfrm>
            <a:off x="990600" y="2590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98" name="Line 22"/>
          <p:cNvSpPr>
            <a:spLocks noChangeShapeType="1"/>
          </p:cNvSpPr>
          <p:nvPr/>
        </p:nvSpPr>
        <p:spPr bwMode="auto">
          <a:xfrm>
            <a:off x="990600" y="2895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99" name="Line 23"/>
          <p:cNvSpPr>
            <a:spLocks noChangeShapeType="1"/>
          </p:cNvSpPr>
          <p:nvPr/>
        </p:nvSpPr>
        <p:spPr bwMode="auto">
          <a:xfrm>
            <a:off x="990600" y="3200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00" name="Line 24"/>
          <p:cNvSpPr>
            <a:spLocks noChangeShapeType="1"/>
          </p:cNvSpPr>
          <p:nvPr/>
        </p:nvSpPr>
        <p:spPr bwMode="auto">
          <a:xfrm>
            <a:off x="6019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01" name="Line 25"/>
          <p:cNvSpPr>
            <a:spLocks noChangeShapeType="1"/>
          </p:cNvSpPr>
          <p:nvPr/>
        </p:nvSpPr>
        <p:spPr bwMode="auto">
          <a:xfrm>
            <a:off x="6324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02" name="Line 26"/>
          <p:cNvSpPr>
            <a:spLocks noChangeShapeType="1"/>
          </p:cNvSpPr>
          <p:nvPr/>
        </p:nvSpPr>
        <p:spPr bwMode="auto">
          <a:xfrm>
            <a:off x="7239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03" name="Line 27"/>
          <p:cNvSpPr>
            <a:spLocks noChangeShapeType="1"/>
          </p:cNvSpPr>
          <p:nvPr/>
        </p:nvSpPr>
        <p:spPr bwMode="auto">
          <a:xfrm>
            <a:off x="7543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04" name="Line 28"/>
          <p:cNvSpPr>
            <a:spLocks noChangeShapeType="1"/>
          </p:cNvSpPr>
          <p:nvPr/>
        </p:nvSpPr>
        <p:spPr bwMode="auto">
          <a:xfrm>
            <a:off x="7848600" y="21336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05" name="Line 29"/>
          <p:cNvSpPr>
            <a:spLocks noChangeShapeType="1"/>
          </p:cNvSpPr>
          <p:nvPr/>
        </p:nvSpPr>
        <p:spPr bwMode="auto">
          <a:xfrm>
            <a:off x="1066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06" name="Line 30"/>
          <p:cNvSpPr>
            <a:spLocks noChangeShapeType="1"/>
          </p:cNvSpPr>
          <p:nvPr/>
        </p:nvSpPr>
        <p:spPr bwMode="auto">
          <a:xfrm>
            <a:off x="1371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07" name="Line 31"/>
          <p:cNvSpPr>
            <a:spLocks noChangeShapeType="1"/>
          </p:cNvSpPr>
          <p:nvPr/>
        </p:nvSpPr>
        <p:spPr bwMode="auto">
          <a:xfrm>
            <a:off x="1676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08" name="Line 32"/>
          <p:cNvSpPr>
            <a:spLocks noChangeShapeType="1"/>
          </p:cNvSpPr>
          <p:nvPr/>
        </p:nvSpPr>
        <p:spPr bwMode="auto">
          <a:xfrm>
            <a:off x="2971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09" name="Line 33"/>
          <p:cNvSpPr>
            <a:spLocks noChangeShapeType="1"/>
          </p:cNvSpPr>
          <p:nvPr/>
        </p:nvSpPr>
        <p:spPr bwMode="auto">
          <a:xfrm>
            <a:off x="3276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10" name="Line 34"/>
          <p:cNvSpPr>
            <a:spLocks noChangeShapeType="1"/>
          </p:cNvSpPr>
          <p:nvPr/>
        </p:nvSpPr>
        <p:spPr bwMode="auto">
          <a:xfrm>
            <a:off x="3581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11" name="Line 35"/>
          <p:cNvSpPr>
            <a:spLocks noChangeShapeType="1"/>
          </p:cNvSpPr>
          <p:nvPr/>
        </p:nvSpPr>
        <p:spPr bwMode="auto">
          <a:xfrm>
            <a:off x="1981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12" name="Line 36"/>
          <p:cNvSpPr>
            <a:spLocks noChangeShapeType="1"/>
          </p:cNvSpPr>
          <p:nvPr/>
        </p:nvSpPr>
        <p:spPr bwMode="auto">
          <a:xfrm>
            <a:off x="2286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13" name="Line 37"/>
          <p:cNvSpPr>
            <a:spLocks noChangeShapeType="1"/>
          </p:cNvSpPr>
          <p:nvPr/>
        </p:nvSpPr>
        <p:spPr bwMode="auto">
          <a:xfrm>
            <a:off x="2667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14" name="Line 38"/>
          <p:cNvSpPr>
            <a:spLocks noChangeShapeType="1"/>
          </p:cNvSpPr>
          <p:nvPr/>
        </p:nvSpPr>
        <p:spPr bwMode="auto">
          <a:xfrm>
            <a:off x="6629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15" name="Line 39"/>
          <p:cNvSpPr>
            <a:spLocks noChangeShapeType="1"/>
          </p:cNvSpPr>
          <p:nvPr/>
        </p:nvSpPr>
        <p:spPr bwMode="auto">
          <a:xfrm>
            <a:off x="6934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16" name="Line 40"/>
          <p:cNvSpPr>
            <a:spLocks noChangeShapeType="1"/>
          </p:cNvSpPr>
          <p:nvPr/>
        </p:nvSpPr>
        <p:spPr bwMode="auto">
          <a:xfrm>
            <a:off x="4495800" y="2590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8233" name="Line 41"/>
          <p:cNvSpPr>
            <a:spLocks noChangeShapeType="1"/>
          </p:cNvSpPr>
          <p:nvPr/>
        </p:nvSpPr>
        <p:spPr bwMode="auto">
          <a:xfrm flipH="1">
            <a:off x="457200" y="2895600"/>
            <a:ext cx="8077200" cy="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35" name="Text Box 43"/>
          <p:cNvSpPr txBox="1">
            <a:spLocks noChangeArrowheads="1"/>
          </p:cNvSpPr>
          <p:nvPr/>
        </p:nvSpPr>
        <p:spPr bwMode="auto">
          <a:xfrm>
            <a:off x="914400" y="1752600"/>
            <a:ext cx="2362200" cy="1016000"/>
          </a:xfrm>
          <a:prstGeom prst="rect">
            <a:avLst/>
          </a:prstGeom>
          <a:solidFill>
            <a:srgbClr val="FF9900"/>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6000"/>
              <a:t>y = 4</a:t>
            </a:r>
          </a:p>
        </p:txBody>
      </p:sp>
      <p:sp>
        <p:nvSpPr>
          <p:cNvPr id="8236" name="WordArt 44"/>
          <p:cNvSpPr>
            <a:spLocks noChangeArrowheads="1" noChangeShapeType="1" noTextEdit="1"/>
          </p:cNvSpPr>
          <p:nvPr/>
        </p:nvSpPr>
        <p:spPr bwMode="auto">
          <a:xfrm>
            <a:off x="4572000" y="4191000"/>
            <a:ext cx="1143000" cy="838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latin typeface="Times New Roman"/>
                <a:cs typeface="Times New Roman"/>
              </a:rPr>
              <a:t>(0,0)</a:t>
            </a:r>
          </a:p>
        </p:txBody>
      </p:sp>
      <p:sp>
        <p:nvSpPr>
          <p:cNvPr id="8238" name="Text Box 46"/>
          <p:cNvSpPr txBox="1">
            <a:spLocks noChangeArrowheads="1"/>
          </p:cNvSpPr>
          <p:nvPr/>
        </p:nvSpPr>
        <p:spPr bwMode="auto">
          <a:xfrm>
            <a:off x="990600" y="2971800"/>
            <a:ext cx="7162800" cy="2971800"/>
          </a:xfrm>
          <a:prstGeom prst="rect">
            <a:avLst/>
          </a:prstGeom>
          <a:solidFill>
            <a:schemeClr val="bg2">
              <a:alpha val="50195"/>
            </a:schemeClr>
          </a:solidFill>
          <a:ln w="9525">
            <a:solidFill>
              <a:schemeClr val="tx1"/>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a:p>
        </p:txBody>
      </p:sp>
      <p:sp>
        <p:nvSpPr>
          <p:cNvPr id="24621" name="Text Box 47">
            <a:hlinkClick r:id="" action="ppaction://hlinkshowjump?jump=previousslide"/>
          </p:cNvPr>
          <p:cNvSpPr txBox="1">
            <a:spLocks noChangeArrowheads="1"/>
          </p:cNvSpPr>
          <p:nvPr/>
        </p:nvSpPr>
        <p:spPr bwMode="auto">
          <a:xfrm>
            <a:off x="8153400" y="6400800"/>
            <a:ext cx="685800" cy="254000"/>
          </a:xfrm>
          <a:prstGeom prst="rect">
            <a:avLst/>
          </a:prstGeom>
          <a:solidFill>
            <a:srgbClr val="FF9900"/>
          </a:solidFill>
          <a:ln w="9525">
            <a:solidFill>
              <a:schemeClr val="bg2"/>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000" b="1">
                <a:latin typeface="Arial" pitchFamily="34" charset="0"/>
              </a:rPr>
              <a:t>BACK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233"/>
                                        </p:tgtEl>
                                        <p:attrNameLst>
                                          <p:attrName>style.visibility</p:attrName>
                                        </p:attrNameLst>
                                      </p:cBhvr>
                                      <p:to>
                                        <p:strVal val="visible"/>
                                      </p:to>
                                    </p:set>
                                    <p:animEffect transition="in" filter="box(out)">
                                      <p:cBhvr>
                                        <p:cTn id="7" dur="500"/>
                                        <p:tgtEl>
                                          <p:spTgt spid="8233"/>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par>
                                <p:cTn id="8" presetID="4" presetClass="entr" presetSubtype="32" fill="hold" grpId="0" nodeType="withEffect">
                                  <p:stCondLst>
                                    <p:cond delay="0"/>
                                  </p:stCondLst>
                                  <p:childTnLst>
                                    <p:set>
                                      <p:cBhvr>
                                        <p:cTn id="9" dur="1" fill="hold">
                                          <p:stCondLst>
                                            <p:cond delay="0"/>
                                          </p:stCondLst>
                                        </p:cTn>
                                        <p:tgtEl>
                                          <p:spTgt spid="8235"/>
                                        </p:tgtEl>
                                        <p:attrNameLst>
                                          <p:attrName>style.visibility</p:attrName>
                                        </p:attrNameLst>
                                      </p:cBhvr>
                                      <p:to>
                                        <p:strVal val="visible"/>
                                      </p:to>
                                    </p:set>
                                    <p:animEffect transition="in" filter="box(out)">
                                      <p:cBhvr>
                                        <p:cTn id="10" dur="500"/>
                                        <p:tgtEl>
                                          <p:spTgt spid="8235"/>
                                        </p:tgtEl>
                                      </p:cBhvr>
                                    </p:animEffect>
                                  </p:childTnLst>
                                  <p:subTnLst>
                                    <p:audio>
                                      <p:cMediaNode>
                                        <p:cTn display="0" masterRel="sameClick">
                                          <p:stCondLst>
                                            <p:cond evt="begin" delay="0">
                                              <p:tn val="8"/>
                                            </p:cond>
                                          </p:stCondLst>
                                          <p:endCondLst>
                                            <p:cond evt="onStopAudio" delay="0">
                                              <p:tgtEl>
                                                <p:sldTgt/>
                                              </p:tgtEl>
                                            </p:cond>
                                          </p:endCondLst>
                                        </p:cTn>
                                        <p:tgtEl>
                                          <p:sndTgt r:embed="rId2" name="CAMERA.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8236"/>
                                        </p:tgtEl>
                                        <p:attrNameLst>
                                          <p:attrName>style.visibility</p:attrName>
                                        </p:attrNameLst>
                                      </p:cBhvr>
                                      <p:to>
                                        <p:strVal val="visible"/>
                                      </p:to>
                                    </p:set>
                                    <p:animEffect transition="in" filter="box(out)">
                                      <p:cBhvr>
                                        <p:cTn id="15" dur="500"/>
                                        <p:tgtEl>
                                          <p:spTgt spid="8236"/>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par>
                                <p:cTn id="16" presetID="4" presetClass="entr" presetSubtype="32" fill="hold" grpId="0" nodeType="withEffect">
                                  <p:stCondLst>
                                    <p:cond delay="0"/>
                                  </p:stCondLst>
                                  <p:childTnLst>
                                    <p:set>
                                      <p:cBhvr>
                                        <p:cTn id="17" dur="1" fill="hold">
                                          <p:stCondLst>
                                            <p:cond delay="0"/>
                                          </p:stCondLst>
                                        </p:cTn>
                                        <p:tgtEl>
                                          <p:spTgt spid="8238"/>
                                        </p:tgtEl>
                                        <p:attrNameLst>
                                          <p:attrName>style.visibility</p:attrName>
                                        </p:attrNameLst>
                                      </p:cBhvr>
                                      <p:to>
                                        <p:strVal val="visible"/>
                                      </p:to>
                                    </p:set>
                                    <p:animEffect transition="in" filter="box(out)">
                                      <p:cBhvr>
                                        <p:cTn id="18" dur="500"/>
                                        <p:tgtEl>
                                          <p:spTgt spid="8238"/>
                                        </p:tgtEl>
                                      </p:cBhvr>
                                    </p:animEffect>
                                  </p:childTnLst>
                                  <p:subTnLst>
                                    <p:audio>
                                      <p:cMediaNode>
                                        <p:cTn display="0" masterRel="sameClick">
                                          <p:stCondLst>
                                            <p:cond evt="begin" delay="0">
                                              <p:tn val="16"/>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33" grpId="0" animBg="1"/>
      <p:bldP spid="8235" grpId="0" animBg="1" autoUpdateAnimBg="0"/>
      <p:bldP spid="8236" grpId="0" animBg="1"/>
      <p:bldP spid="8238"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838200"/>
          </a:xfrm>
          <a:solidFill>
            <a:schemeClr val="accent1"/>
          </a:solidFill>
        </p:spPr>
        <p:txBody>
          <a:bodyPr/>
          <a:lstStyle/>
          <a:p>
            <a:r>
              <a:rPr lang="en-US" sz="6600" smtClean="0"/>
              <a:t>Graph x &lt; -3 &amp; y </a:t>
            </a:r>
            <a:r>
              <a:rPr lang="en-US" sz="8000" smtClean="0">
                <a:cs typeface="Times New Roman" pitchFamily="18" charset="0"/>
              </a:rPr>
              <a:t>≤</a:t>
            </a:r>
            <a:r>
              <a:rPr lang="en-US" sz="6600" smtClean="0"/>
              <a:t> 4</a:t>
            </a:r>
          </a:p>
        </p:txBody>
      </p:sp>
      <p:sp>
        <p:nvSpPr>
          <p:cNvPr id="25603" name="Line 3"/>
          <p:cNvSpPr>
            <a:spLocks noChangeShapeType="1"/>
          </p:cNvSpPr>
          <p:nvPr/>
        </p:nvSpPr>
        <p:spPr bwMode="auto">
          <a:xfrm>
            <a:off x="762000" y="4114800"/>
            <a:ext cx="7543800" cy="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04" name="Line 4"/>
          <p:cNvSpPr>
            <a:spLocks noChangeShapeType="1"/>
          </p:cNvSpPr>
          <p:nvPr/>
        </p:nvSpPr>
        <p:spPr bwMode="auto">
          <a:xfrm flipV="1">
            <a:off x="4495800" y="1981200"/>
            <a:ext cx="0" cy="411480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05" name="WordArt 5"/>
          <p:cNvSpPr>
            <a:spLocks noChangeArrowheads="1" noChangeShapeType="1" noTextEdit="1"/>
          </p:cNvSpPr>
          <p:nvPr/>
        </p:nvSpPr>
        <p:spPr bwMode="auto">
          <a:xfrm>
            <a:off x="7924800" y="3505200"/>
            <a:ext cx="457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X</a:t>
            </a:r>
          </a:p>
        </p:txBody>
      </p:sp>
      <p:sp>
        <p:nvSpPr>
          <p:cNvPr id="25606" name="WordArt 6"/>
          <p:cNvSpPr>
            <a:spLocks noChangeArrowheads="1" noChangeShapeType="1" noTextEdit="1"/>
          </p:cNvSpPr>
          <p:nvPr/>
        </p:nvSpPr>
        <p:spPr bwMode="auto">
          <a:xfrm>
            <a:off x="4495800" y="1905000"/>
            <a:ext cx="533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Y</a:t>
            </a:r>
          </a:p>
        </p:txBody>
      </p:sp>
      <p:sp>
        <p:nvSpPr>
          <p:cNvPr id="25607" name="Line 7"/>
          <p:cNvSpPr>
            <a:spLocks noChangeShapeType="1"/>
          </p:cNvSpPr>
          <p:nvPr/>
        </p:nvSpPr>
        <p:spPr bwMode="auto">
          <a:xfrm>
            <a:off x="4800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08" name="Line 8"/>
          <p:cNvSpPr>
            <a:spLocks noChangeShapeType="1"/>
          </p:cNvSpPr>
          <p:nvPr/>
        </p:nvSpPr>
        <p:spPr bwMode="auto">
          <a:xfrm>
            <a:off x="5105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09" name="Line 9"/>
          <p:cNvSpPr>
            <a:spLocks noChangeShapeType="1"/>
          </p:cNvSpPr>
          <p:nvPr/>
        </p:nvSpPr>
        <p:spPr bwMode="auto">
          <a:xfrm>
            <a:off x="5410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10" name="Line 10"/>
          <p:cNvSpPr>
            <a:spLocks noChangeShapeType="1"/>
          </p:cNvSpPr>
          <p:nvPr/>
        </p:nvSpPr>
        <p:spPr bwMode="auto">
          <a:xfrm>
            <a:off x="4191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11" name="Line 11"/>
          <p:cNvSpPr>
            <a:spLocks noChangeShapeType="1"/>
          </p:cNvSpPr>
          <p:nvPr/>
        </p:nvSpPr>
        <p:spPr bwMode="auto">
          <a:xfrm>
            <a:off x="3886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12" name="Line 12"/>
          <p:cNvSpPr>
            <a:spLocks noChangeShapeType="1"/>
          </p:cNvSpPr>
          <p:nvPr/>
        </p:nvSpPr>
        <p:spPr bwMode="auto">
          <a:xfrm>
            <a:off x="5715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13" name="Line 13"/>
          <p:cNvSpPr>
            <a:spLocks noChangeShapeType="1"/>
          </p:cNvSpPr>
          <p:nvPr/>
        </p:nvSpPr>
        <p:spPr bwMode="auto">
          <a:xfrm>
            <a:off x="990600" y="3810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14" name="Line 14"/>
          <p:cNvSpPr>
            <a:spLocks noChangeShapeType="1"/>
          </p:cNvSpPr>
          <p:nvPr/>
        </p:nvSpPr>
        <p:spPr bwMode="auto">
          <a:xfrm>
            <a:off x="990600" y="4419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15" name="Line 15"/>
          <p:cNvSpPr>
            <a:spLocks noChangeShapeType="1"/>
          </p:cNvSpPr>
          <p:nvPr/>
        </p:nvSpPr>
        <p:spPr bwMode="auto">
          <a:xfrm>
            <a:off x="990600" y="4724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16" name="Line 16"/>
          <p:cNvSpPr>
            <a:spLocks noChangeShapeType="1"/>
          </p:cNvSpPr>
          <p:nvPr/>
        </p:nvSpPr>
        <p:spPr bwMode="auto">
          <a:xfrm>
            <a:off x="990600" y="3505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17" name="Line 17"/>
          <p:cNvSpPr>
            <a:spLocks noChangeShapeType="1"/>
          </p:cNvSpPr>
          <p:nvPr/>
        </p:nvSpPr>
        <p:spPr bwMode="auto">
          <a:xfrm>
            <a:off x="990600" y="5029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18" name="Line 18"/>
          <p:cNvSpPr>
            <a:spLocks noChangeShapeType="1"/>
          </p:cNvSpPr>
          <p:nvPr/>
        </p:nvSpPr>
        <p:spPr bwMode="auto">
          <a:xfrm>
            <a:off x="990600" y="5334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19" name="Line 19"/>
          <p:cNvSpPr>
            <a:spLocks noChangeShapeType="1"/>
          </p:cNvSpPr>
          <p:nvPr/>
        </p:nvSpPr>
        <p:spPr bwMode="auto">
          <a:xfrm>
            <a:off x="990600" y="5638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0" name="Line 20"/>
          <p:cNvSpPr>
            <a:spLocks noChangeShapeType="1"/>
          </p:cNvSpPr>
          <p:nvPr/>
        </p:nvSpPr>
        <p:spPr bwMode="auto">
          <a:xfrm>
            <a:off x="990600" y="2286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1" name="Line 21"/>
          <p:cNvSpPr>
            <a:spLocks noChangeShapeType="1"/>
          </p:cNvSpPr>
          <p:nvPr/>
        </p:nvSpPr>
        <p:spPr bwMode="auto">
          <a:xfrm>
            <a:off x="990600" y="2590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2" name="Line 22"/>
          <p:cNvSpPr>
            <a:spLocks noChangeShapeType="1"/>
          </p:cNvSpPr>
          <p:nvPr/>
        </p:nvSpPr>
        <p:spPr bwMode="auto">
          <a:xfrm>
            <a:off x="990600" y="2895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3" name="Line 23"/>
          <p:cNvSpPr>
            <a:spLocks noChangeShapeType="1"/>
          </p:cNvSpPr>
          <p:nvPr/>
        </p:nvSpPr>
        <p:spPr bwMode="auto">
          <a:xfrm>
            <a:off x="990600" y="3200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4" name="Line 24"/>
          <p:cNvSpPr>
            <a:spLocks noChangeShapeType="1"/>
          </p:cNvSpPr>
          <p:nvPr/>
        </p:nvSpPr>
        <p:spPr bwMode="auto">
          <a:xfrm>
            <a:off x="6019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5" name="Line 25"/>
          <p:cNvSpPr>
            <a:spLocks noChangeShapeType="1"/>
          </p:cNvSpPr>
          <p:nvPr/>
        </p:nvSpPr>
        <p:spPr bwMode="auto">
          <a:xfrm>
            <a:off x="6324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6" name="Line 26"/>
          <p:cNvSpPr>
            <a:spLocks noChangeShapeType="1"/>
          </p:cNvSpPr>
          <p:nvPr/>
        </p:nvSpPr>
        <p:spPr bwMode="auto">
          <a:xfrm>
            <a:off x="7239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7" name="Line 27"/>
          <p:cNvSpPr>
            <a:spLocks noChangeShapeType="1"/>
          </p:cNvSpPr>
          <p:nvPr/>
        </p:nvSpPr>
        <p:spPr bwMode="auto">
          <a:xfrm>
            <a:off x="7543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8" name="Line 28"/>
          <p:cNvSpPr>
            <a:spLocks noChangeShapeType="1"/>
          </p:cNvSpPr>
          <p:nvPr/>
        </p:nvSpPr>
        <p:spPr bwMode="auto">
          <a:xfrm>
            <a:off x="7848600" y="21336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9" name="Line 29"/>
          <p:cNvSpPr>
            <a:spLocks noChangeShapeType="1"/>
          </p:cNvSpPr>
          <p:nvPr/>
        </p:nvSpPr>
        <p:spPr bwMode="auto">
          <a:xfrm>
            <a:off x="1066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0" name="Line 30"/>
          <p:cNvSpPr>
            <a:spLocks noChangeShapeType="1"/>
          </p:cNvSpPr>
          <p:nvPr/>
        </p:nvSpPr>
        <p:spPr bwMode="auto">
          <a:xfrm>
            <a:off x="1371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1" name="Line 31"/>
          <p:cNvSpPr>
            <a:spLocks noChangeShapeType="1"/>
          </p:cNvSpPr>
          <p:nvPr/>
        </p:nvSpPr>
        <p:spPr bwMode="auto">
          <a:xfrm>
            <a:off x="1676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2" name="Line 32"/>
          <p:cNvSpPr>
            <a:spLocks noChangeShapeType="1"/>
          </p:cNvSpPr>
          <p:nvPr/>
        </p:nvSpPr>
        <p:spPr bwMode="auto">
          <a:xfrm>
            <a:off x="2971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3" name="Line 33"/>
          <p:cNvSpPr>
            <a:spLocks noChangeShapeType="1"/>
          </p:cNvSpPr>
          <p:nvPr/>
        </p:nvSpPr>
        <p:spPr bwMode="auto">
          <a:xfrm>
            <a:off x="3276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4" name="Line 34"/>
          <p:cNvSpPr>
            <a:spLocks noChangeShapeType="1"/>
          </p:cNvSpPr>
          <p:nvPr/>
        </p:nvSpPr>
        <p:spPr bwMode="auto">
          <a:xfrm>
            <a:off x="3581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5" name="Line 35"/>
          <p:cNvSpPr>
            <a:spLocks noChangeShapeType="1"/>
          </p:cNvSpPr>
          <p:nvPr/>
        </p:nvSpPr>
        <p:spPr bwMode="auto">
          <a:xfrm>
            <a:off x="1981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6" name="Line 36"/>
          <p:cNvSpPr>
            <a:spLocks noChangeShapeType="1"/>
          </p:cNvSpPr>
          <p:nvPr/>
        </p:nvSpPr>
        <p:spPr bwMode="auto">
          <a:xfrm>
            <a:off x="2286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7" name="Line 37"/>
          <p:cNvSpPr>
            <a:spLocks noChangeShapeType="1"/>
          </p:cNvSpPr>
          <p:nvPr/>
        </p:nvSpPr>
        <p:spPr bwMode="auto">
          <a:xfrm>
            <a:off x="2667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8" name="Line 38"/>
          <p:cNvSpPr>
            <a:spLocks noChangeShapeType="1"/>
          </p:cNvSpPr>
          <p:nvPr/>
        </p:nvSpPr>
        <p:spPr bwMode="auto">
          <a:xfrm>
            <a:off x="6629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9" name="Line 39"/>
          <p:cNvSpPr>
            <a:spLocks noChangeShapeType="1"/>
          </p:cNvSpPr>
          <p:nvPr/>
        </p:nvSpPr>
        <p:spPr bwMode="auto">
          <a:xfrm>
            <a:off x="6934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40" name="Line 40"/>
          <p:cNvSpPr>
            <a:spLocks noChangeShapeType="1"/>
          </p:cNvSpPr>
          <p:nvPr/>
        </p:nvSpPr>
        <p:spPr bwMode="auto">
          <a:xfrm>
            <a:off x="4495800" y="2590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57" name="Line 41"/>
          <p:cNvSpPr>
            <a:spLocks noChangeShapeType="1"/>
          </p:cNvSpPr>
          <p:nvPr/>
        </p:nvSpPr>
        <p:spPr bwMode="auto">
          <a:xfrm>
            <a:off x="3581400" y="2057400"/>
            <a:ext cx="0" cy="4572000"/>
          </a:xfrm>
          <a:prstGeom prst="line">
            <a:avLst/>
          </a:prstGeom>
          <a:noFill/>
          <a:ln w="76200">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59" name="Text Box 43"/>
          <p:cNvSpPr txBox="1">
            <a:spLocks noChangeArrowheads="1"/>
          </p:cNvSpPr>
          <p:nvPr/>
        </p:nvSpPr>
        <p:spPr bwMode="auto">
          <a:xfrm>
            <a:off x="1066800" y="4191000"/>
            <a:ext cx="2362200" cy="1016000"/>
          </a:xfrm>
          <a:prstGeom prst="rect">
            <a:avLst/>
          </a:prstGeom>
          <a:solidFill>
            <a:srgbClr val="FF9900"/>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6000"/>
              <a:t>x &lt; -3</a:t>
            </a:r>
          </a:p>
        </p:txBody>
      </p:sp>
      <p:sp>
        <p:nvSpPr>
          <p:cNvPr id="9260" name="Line 44"/>
          <p:cNvSpPr>
            <a:spLocks noChangeShapeType="1"/>
          </p:cNvSpPr>
          <p:nvPr/>
        </p:nvSpPr>
        <p:spPr bwMode="auto">
          <a:xfrm flipH="1">
            <a:off x="457200" y="2895600"/>
            <a:ext cx="8077200" cy="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61" name="Text Box 45"/>
          <p:cNvSpPr txBox="1">
            <a:spLocks noChangeArrowheads="1"/>
          </p:cNvSpPr>
          <p:nvPr/>
        </p:nvSpPr>
        <p:spPr bwMode="auto">
          <a:xfrm>
            <a:off x="5410200" y="2971800"/>
            <a:ext cx="2362200" cy="1016000"/>
          </a:xfrm>
          <a:prstGeom prst="rect">
            <a:avLst/>
          </a:prstGeom>
          <a:solidFill>
            <a:srgbClr val="FF9900"/>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6000"/>
              <a:t>y </a:t>
            </a:r>
            <a:r>
              <a:rPr lang="en-US" sz="6000">
                <a:cs typeface="Times New Roman" pitchFamily="18" charset="0"/>
              </a:rPr>
              <a:t>≤ </a:t>
            </a:r>
            <a:r>
              <a:rPr lang="en-US" sz="6000"/>
              <a:t>4</a:t>
            </a:r>
          </a:p>
        </p:txBody>
      </p:sp>
      <p:sp>
        <p:nvSpPr>
          <p:cNvPr id="9262" name="AutoShape 46"/>
          <p:cNvSpPr>
            <a:spLocks noChangeArrowheads="1"/>
          </p:cNvSpPr>
          <p:nvPr/>
        </p:nvSpPr>
        <p:spPr bwMode="auto">
          <a:xfrm>
            <a:off x="3733800" y="4114800"/>
            <a:ext cx="4953000" cy="24384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sz="4000" b="1"/>
              <a:t>What’s the difference between the dotted line and the solid 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257"/>
                                        </p:tgtEl>
                                        <p:attrNameLst>
                                          <p:attrName>style.visibility</p:attrName>
                                        </p:attrNameLst>
                                      </p:cBhvr>
                                      <p:to>
                                        <p:strVal val="visible"/>
                                      </p:to>
                                    </p:set>
                                    <p:animEffect transition="in" filter="box(out)">
                                      <p:cBhvr>
                                        <p:cTn id="7" dur="500"/>
                                        <p:tgtEl>
                                          <p:spTgt spid="925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9259"/>
                                        </p:tgtEl>
                                        <p:attrNameLst>
                                          <p:attrName>style.visibility</p:attrName>
                                        </p:attrNameLst>
                                      </p:cBhvr>
                                      <p:to>
                                        <p:strVal val="visible"/>
                                      </p:to>
                                    </p:set>
                                    <p:animEffect transition="in" filter="box(out)">
                                      <p:cBhvr>
                                        <p:cTn id="11" dur="500"/>
                                        <p:tgtEl>
                                          <p:spTgt spid="9259"/>
                                        </p:tgtEl>
                                      </p:cBhvr>
                                    </p:animEffect>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par>
                          <p:cTn id="12" fill="hold" nodeType="afterGroup">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9260"/>
                                        </p:tgtEl>
                                        <p:attrNameLst>
                                          <p:attrName>style.visibility</p:attrName>
                                        </p:attrNameLst>
                                      </p:cBhvr>
                                      <p:to>
                                        <p:strVal val="visible"/>
                                      </p:to>
                                    </p:set>
                                    <p:animEffect transition="in" filter="box(out)">
                                      <p:cBhvr>
                                        <p:cTn id="15" dur="500"/>
                                        <p:tgtEl>
                                          <p:spTgt spid="9260"/>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childTnLst>
                          </p:cTn>
                        </p:par>
                        <p:par>
                          <p:cTn id="16" fill="hold" nodeType="afterGroup">
                            <p:stCondLst>
                              <p:cond delay="1500"/>
                            </p:stCondLst>
                            <p:childTnLst>
                              <p:par>
                                <p:cTn id="17" presetID="4" presetClass="entr" presetSubtype="32" fill="hold" grpId="0" nodeType="afterEffect">
                                  <p:stCondLst>
                                    <p:cond delay="0"/>
                                  </p:stCondLst>
                                  <p:childTnLst>
                                    <p:set>
                                      <p:cBhvr>
                                        <p:cTn id="18" dur="1" fill="hold">
                                          <p:stCondLst>
                                            <p:cond delay="0"/>
                                          </p:stCondLst>
                                        </p:cTn>
                                        <p:tgtEl>
                                          <p:spTgt spid="9261"/>
                                        </p:tgtEl>
                                        <p:attrNameLst>
                                          <p:attrName>style.visibility</p:attrName>
                                        </p:attrNameLst>
                                      </p:cBhvr>
                                      <p:to>
                                        <p:strVal val="visible"/>
                                      </p:to>
                                    </p:set>
                                    <p:animEffect transition="in" filter="box(out)">
                                      <p:cBhvr>
                                        <p:cTn id="19" dur="500"/>
                                        <p:tgtEl>
                                          <p:spTgt spid="9261"/>
                                        </p:tgtEl>
                                      </p:cBhvr>
                                    </p:animEffect>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childTnLst>
                          </p:cTn>
                        </p:par>
                        <p:par>
                          <p:cTn id="20" fill="hold" nodeType="afterGroup">
                            <p:stCondLst>
                              <p:cond delay="2000"/>
                            </p:stCondLst>
                            <p:childTnLst>
                              <p:par>
                                <p:cTn id="21" presetID="4" presetClass="entr" presetSubtype="32" fill="hold" grpId="0" nodeType="afterEffect">
                                  <p:stCondLst>
                                    <p:cond delay="0"/>
                                  </p:stCondLst>
                                  <p:childTnLst>
                                    <p:set>
                                      <p:cBhvr>
                                        <p:cTn id="22" dur="1" fill="hold">
                                          <p:stCondLst>
                                            <p:cond delay="0"/>
                                          </p:stCondLst>
                                        </p:cTn>
                                        <p:tgtEl>
                                          <p:spTgt spid="9262"/>
                                        </p:tgtEl>
                                        <p:attrNameLst>
                                          <p:attrName>style.visibility</p:attrName>
                                        </p:attrNameLst>
                                      </p:cBhvr>
                                      <p:to>
                                        <p:strVal val="visible"/>
                                      </p:to>
                                    </p:set>
                                    <p:animEffect transition="in" filter="box(out)">
                                      <p:cBhvr>
                                        <p:cTn id="23" dur="500"/>
                                        <p:tgtEl>
                                          <p:spTgt spid="9262"/>
                                        </p:tgtEl>
                                      </p:cBhvr>
                                    </p:animEffect>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57" grpId="0" animBg="1"/>
      <p:bldP spid="9259" grpId="0" animBg="1" autoUpdateAnimBg="0"/>
      <p:bldP spid="9260" grpId="0" animBg="1"/>
      <p:bldP spid="9261" grpId="0" animBg="1" autoUpdateAnimBg="0"/>
      <p:bldP spid="9262"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62000" y="0"/>
            <a:ext cx="7772400" cy="1143000"/>
          </a:xfrm>
        </p:spPr>
        <p:txBody>
          <a:bodyPr/>
          <a:lstStyle/>
          <a:p>
            <a:r>
              <a:rPr lang="en-US" smtClean="0">
                <a:solidFill>
                  <a:schemeClr val="accent1"/>
                </a:solidFill>
              </a:rPr>
              <a:t>Dotted or Solid Lines???</a:t>
            </a:r>
          </a:p>
        </p:txBody>
      </p:sp>
      <p:sp>
        <p:nvSpPr>
          <p:cNvPr id="26627" name="Rectangle 3"/>
          <p:cNvSpPr>
            <a:spLocks noGrp="1" noChangeArrowheads="1"/>
          </p:cNvSpPr>
          <p:nvPr>
            <p:ph type="body" idx="1"/>
          </p:nvPr>
        </p:nvSpPr>
        <p:spPr>
          <a:xfrm>
            <a:off x="609600" y="1524000"/>
            <a:ext cx="7772400" cy="4114800"/>
          </a:xfrm>
        </p:spPr>
        <p:txBody>
          <a:bodyPr/>
          <a:lstStyle/>
          <a:p>
            <a:r>
              <a:rPr lang="en-US" sz="3600" smtClean="0"/>
              <a:t>Use a solid line if your equation contains any part of an equal sign         ( =,  </a:t>
            </a:r>
            <a:r>
              <a:rPr lang="en-US" sz="3600" smtClean="0">
                <a:cs typeface="Times New Roman" pitchFamily="18" charset="0"/>
              </a:rPr>
              <a:t>≤,  ≥</a:t>
            </a:r>
            <a:r>
              <a:rPr lang="en-US" sz="3600" smtClean="0"/>
              <a:t> ) to show that points that fall on the line are include in the solution.</a:t>
            </a:r>
          </a:p>
          <a:p>
            <a:r>
              <a:rPr lang="en-US" sz="3600" smtClean="0"/>
              <a:t>Use a dotted or dashed line if you have &lt; or &gt; to show that the points on this line are not part of the solution area.</a:t>
            </a:r>
          </a:p>
          <a:p>
            <a:pPr>
              <a:buFontTx/>
              <a:buNone/>
            </a:pPr>
            <a:endParaRPr lang="en-US" sz="3600" smtClean="0"/>
          </a:p>
        </p:txBody>
      </p:sp>
      <p:sp>
        <p:nvSpPr>
          <p:cNvPr id="26628" name="Text Box 4">
            <a:hlinkClick r:id="" action="ppaction://hlinkshowjump?jump=previousslide"/>
          </p:cNvPr>
          <p:cNvSpPr txBox="1">
            <a:spLocks noChangeArrowheads="1"/>
          </p:cNvSpPr>
          <p:nvPr/>
        </p:nvSpPr>
        <p:spPr bwMode="auto">
          <a:xfrm>
            <a:off x="8153400" y="6400800"/>
            <a:ext cx="685800" cy="254000"/>
          </a:xfrm>
          <a:prstGeom prst="rect">
            <a:avLst/>
          </a:prstGeom>
          <a:solidFill>
            <a:srgbClr val="FF9900"/>
          </a:solidFill>
          <a:ln w="9525">
            <a:solidFill>
              <a:schemeClr val="bg2"/>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000" b="1">
                <a:latin typeface="Arial" pitchFamily="34" charset="0"/>
              </a:rPr>
              <a:t>BACK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838200"/>
          </a:xfrm>
          <a:solidFill>
            <a:schemeClr val="accent1"/>
          </a:solidFill>
        </p:spPr>
        <p:txBody>
          <a:bodyPr/>
          <a:lstStyle/>
          <a:p>
            <a:r>
              <a:rPr lang="en-US" sz="6600" smtClean="0"/>
              <a:t>Graph x + y &lt; 3</a:t>
            </a:r>
            <a:endParaRPr lang="en-US" smtClean="0"/>
          </a:p>
        </p:txBody>
      </p:sp>
      <p:sp>
        <p:nvSpPr>
          <p:cNvPr id="27651" name="Line 3"/>
          <p:cNvSpPr>
            <a:spLocks noChangeShapeType="1"/>
          </p:cNvSpPr>
          <p:nvPr/>
        </p:nvSpPr>
        <p:spPr bwMode="auto">
          <a:xfrm>
            <a:off x="762000" y="4114800"/>
            <a:ext cx="7543800" cy="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52" name="Line 4"/>
          <p:cNvSpPr>
            <a:spLocks noChangeShapeType="1"/>
          </p:cNvSpPr>
          <p:nvPr/>
        </p:nvSpPr>
        <p:spPr bwMode="auto">
          <a:xfrm flipV="1">
            <a:off x="4495800" y="1981200"/>
            <a:ext cx="0" cy="411480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53" name="WordArt 5"/>
          <p:cNvSpPr>
            <a:spLocks noChangeArrowheads="1" noChangeShapeType="1" noTextEdit="1"/>
          </p:cNvSpPr>
          <p:nvPr/>
        </p:nvSpPr>
        <p:spPr bwMode="auto">
          <a:xfrm>
            <a:off x="7924800" y="3505200"/>
            <a:ext cx="457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X</a:t>
            </a:r>
          </a:p>
        </p:txBody>
      </p:sp>
      <p:sp>
        <p:nvSpPr>
          <p:cNvPr id="27654" name="WordArt 6"/>
          <p:cNvSpPr>
            <a:spLocks noChangeArrowheads="1" noChangeShapeType="1" noTextEdit="1"/>
          </p:cNvSpPr>
          <p:nvPr/>
        </p:nvSpPr>
        <p:spPr bwMode="auto">
          <a:xfrm>
            <a:off x="4495800" y="1905000"/>
            <a:ext cx="533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Y</a:t>
            </a:r>
          </a:p>
        </p:txBody>
      </p:sp>
      <p:sp>
        <p:nvSpPr>
          <p:cNvPr id="27655" name="Line 7"/>
          <p:cNvSpPr>
            <a:spLocks noChangeShapeType="1"/>
          </p:cNvSpPr>
          <p:nvPr/>
        </p:nvSpPr>
        <p:spPr bwMode="auto">
          <a:xfrm>
            <a:off x="4800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56" name="Line 8"/>
          <p:cNvSpPr>
            <a:spLocks noChangeShapeType="1"/>
          </p:cNvSpPr>
          <p:nvPr/>
        </p:nvSpPr>
        <p:spPr bwMode="auto">
          <a:xfrm>
            <a:off x="5105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57" name="Line 9"/>
          <p:cNvSpPr>
            <a:spLocks noChangeShapeType="1"/>
          </p:cNvSpPr>
          <p:nvPr/>
        </p:nvSpPr>
        <p:spPr bwMode="auto">
          <a:xfrm>
            <a:off x="5410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58" name="Line 10"/>
          <p:cNvSpPr>
            <a:spLocks noChangeShapeType="1"/>
          </p:cNvSpPr>
          <p:nvPr/>
        </p:nvSpPr>
        <p:spPr bwMode="auto">
          <a:xfrm>
            <a:off x="4191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59" name="Line 11"/>
          <p:cNvSpPr>
            <a:spLocks noChangeShapeType="1"/>
          </p:cNvSpPr>
          <p:nvPr/>
        </p:nvSpPr>
        <p:spPr bwMode="auto">
          <a:xfrm>
            <a:off x="3886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60" name="Line 12"/>
          <p:cNvSpPr>
            <a:spLocks noChangeShapeType="1"/>
          </p:cNvSpPr>
          <p:nvPr/>
        </p:nvSpPr>
        <p:spPr bwMode="auto">
          <a:xfrm>
            <a:off x="5715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61" name="Line 13"/>
          <p:cNvSpPr>
            <a:spLocks noChangeShapeType="1"/>
          </p:cNvSpPr>
          <p:nvPr/>
        </p:nvSpPr>
        <p:spPr bwMode="auto">
          <a:xfrm>
            <a:off x="990600" y="3810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62" name="Line 14"/>
          <p:cNvSpPr>
            <a:spLocks noChangeShapeType="1"/>
          </p:cNvSpPr>
          <p:nvPr/>
        </p:nvSpPr>
        <p:spPr bwMode="auto">
          <a:xfrm>
            <a:off x="990600" y="4419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63" name="Line 15"/>
          <p:cNvSpPr>
            <a:spLocks noChangeShapeType="1"/>
          </p:cNvSpPr>
          <p:nvPr/>
        </p:nvSpPr>
        <p:spPr bwMode="auto">
          <a:xfrm>
            <a:off x="990600" y="4724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64" name="Line 16"/>
          <p:cNvSpPr>
            <a:spLocks noChangeShapeType="1"/>
          </p:cNvSpPr>
          <p:nvPr/>
        </p:nvSpPr>
        <p:spPr bwMode="auto">
          <a:xfrm>
            <a:off x="990600" y="3505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65" name="Line 17"/>
          <p:cNvSpPr>
            <a:spLocks noChangeShapeType="1"/>
          </p:cNvSpPr>
          <p:nvPr/>
        </p:nvSpPr>
        <p:spPr bwMode="auto">
          <a:xfrm>
            <a:off x="990600" y="5029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66" name="Line 18"/>
          <p:cNvSpPr>
            <a:spLocks noChangeShapeType="1"/>
          </p:cNvSpPr>
          <p:nvPr/>
        </p:nvSpPr>
        <p:spPr bwMode="auto">
          <a:xfrm>
            <a:off x="990600" y="5334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67" name="Line 19"/>
          <p:cNvSpPr>
            <a:spLocks noChangeShapeType="1"/>
          </p:cNvSpPr>
          <p:nvPr/>
        </p:nvSpPr>
        <p:spPr bwMode="auto">
          <a:xfrm>
            <a:off x="990600" y="5638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68" name="Line 20"/>
          <p:cNvSpPr>
            <a:spLocks noChangeShapeType="1"/>
          </p:cNvSpPr>
          <p:nvPr/>
        </p:nvSpPr>
        <p:spPr bwMode="auto">
          <a:xfrm>
            <a:off x="990600" y="2286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69" name="Line 21"/>
          <p:cNvSpPr>
            <a:spLocks noChangeShapeType="1"/>
          </p:cNvSpPr>
          <p:nvPr/>
        </p:nvSpPr>
        <p:spPr bwMode="auto">
          <a:xfrm>
            <a:off x="990600" y="2590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70" name="Line 22"/>
          <p:cNvSpPr>
            <a:spLocks noChangeShapeType="1"/>
          </p:cNvSpPr>
          <p:nvPr/>
        </p:nvSpPr>
        <p:spPr bwMode="auto">
          <a:xfrm>
            <a:off x="990600" y="2895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71" name="Line 23"/>
          <p:cNvSpPr>
            <a:spLocks noChangeShapeType="1"/>
          </p:cNvSpPr>
          <p:nvPr/>
        </p:nvSpPr>
        <p:spPr bwMode="auto">
          <a:xfrm>
            <a:off x="990600" y="3200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72" name="Line 24"/>
          <p:cNvSpPr>
            <a:spLocks noChangeShapeType="1"/>
          </p:cNvSpPr>
          <p:nvPr/>
        </p:nvSpPr>
        <p:spPr bwMode="auto">
          <a:xfrm>
            <a:off x="6019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73" name="Line 25"/>
          <p:cNvSpPr>
            <a:spLocks noChangeShapeType="1"/>
          </p:cNvSpPr>
          <p:nvPr/>
        </p:nvSpPr>
        <p:spPr bwMode="auto">
          <a:xfrm>
            <a:off x="6324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74" name="Line 26"/>
          <p:cNvSpPr>
            <a:spLocks noChangeShapeType="1"/>
          </p:cNvSpPr>
          <p:nvPr/>
        </p:nvSpPr>
        <p:spPr bwMode="auto">
          <a:xfrm>
            <a:off x="7239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75" name="Line 27"/>
          <p:cNvSpPr>
            <a:spLocks noChangeShapeType="1"/>
          </p:cNvSpPr>
          <p:nvPr/>
        </p:nvSpPr>
        <p:spPr bwMode="auto">
          <a:xfrm>
            <a:off x="7543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76" name="Line 28"/>
          <p:cNvSpPr>
            <a:spLocks noChangeShapeType="1"/>
          </p:cNvSpPr>
          <p:nvPr/>
        </p:nvSpPr>
        <p:spPr bwMode="auto">
          <a:xfrm>
            <a:off x="7848600" y="21336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77" name="Line 29"/>
          <p:cNvSpPr>
            <a:spLocks noChangeShapeType="1"/>
          </p:cNvSpPr>
          <p:nvPr/>
        </p:nvSpPr>
        <p:spPr bwMode="auto">
          <a:xfrm>
            <a:off x="1066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78" name="Line 30"/>
          <p:cNvSpPr>
            <a:spLocks noChangeShapeType="1"/>
          </p:cNvSpPr>
          <p:nvPr/>
        </p:nvSpPr>
        <p:spPr bwMode="auto">
          <a:xfrm>
            <a:off x="1371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79" name="Line 31"/>
          <p:cNvSpPr>
            <a:spLocks noChangeShapeType="1"/>
          </p:cNvSpPr>
          <p:nvPr/>
        </p:nvSpPr>
        <p:spPr bwMode="auto">
          <a:xfrm>
            <a:off x="1676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80" name="Line 32"/>
          <p:cNvSpPr>
            <a:spLocks noChangeShapeType="1"/>
          </p:cNvSpPr>
          <p:nvPr/>
        </p:nvSpPr>
        <p:spPr bwMode="auto">
          <a:xfrm>
            <a:off x="2971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81" name="Line 33"/>
          <p:cNvSpPr>
            <a:spLocks noChangeShapeType="1"/>
          </p:cNvSpPr>
          <p:nvPr/>
        </p:nvSpPr>
        <p:spPr bwMode="auto">
          <a:xfrm>
            <a:off x="3276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82" name="Line 34"/>
          <p:cNvSpPr>
            <a:spLocks noChangeShapeType="1"/>
          </p:cNvSpPr>
          <p:nvPr/>
        </p:nvSpPr>
        <p:spPr bwMode="auto">
          <a:xfrm>
            <a:off x="3581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83" name="Line 35"/>
          <p:cNvSpPr>
            <a:spLocks noChangeShapeType="1"/>
          </p:cNvSpPr>
          <p:nvPr/>
        </p:nvSpPr>
        <p:spPr bwMode="auto">
          <a:xfrm>
            <a:off x="1981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84" name="Line 36"/>
          <p:cNvSpPr>
            <a:spLocks noChangeShapeType="1"/>
          </p:cNvSpPr>
          <p:nvPr/>
        </p:nvSpPr>
        <p:spPr bwMode="auto">
          <a:xfrm>
            <a:off x="2286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85" name="Line 37"/>
          <p:cNvSpPr>
            <a:spLocks noChangeShapeType="1"/>
          </p:cNvSpPr>
          <p:nvPr/>
        </p:nvSpPr>
        <p:spPr bwMode="auto">
          <a:xfrm>
            <a:off x="2667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86" name="Line 38"/>
          <p:cNvSpPr>
            <a:spLocks noChangeShapeType="1"/>
          </p:cNvSpPr>
          <p:nvPr/>
        </p:nvSpPr>
        <p:spPr bwMode="auto">
          <a:xfrm>
            <a:off x="6629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87" name="Line 39"/>
          <p:cNvSpPr>
            <a:spLocks noChangeShapeType="1"/>
          </p:cNvSpPr>
          <p:nvPr/>
        </p:nvSpPr>
        <p:spPr bwMode="auto">
          <a:xfrm>
            <a:off x="6934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88" name="Line 40"/>
          <p:cNvSpPr>
            <a:spLocks noChangeShapeType="1"/>
          </p:cNvSpPr>
          <p:nvPr/>
        </p:nvSpPr>
        <p:spPr bwMode="auto">
          <a:xfrm>
            <a:off x="4495800" y="2590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81" name="Text Box 41"/>
          <p:cNvSpPr txBox="1">
            <a:spLocks noChangeArrowheads="1"/>
          </p:cNvSpPr>
          <p:nvPr/>
        </p:nvSpPr>
        <p:spPr bwMode="auto">
          <a:xfrm>
            <a:off x="0" y="838200"/>
            <a:ext cx="9144000" cy="109855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6600"/>
              <a:t>Sketch y = -x + 3</a:t>
            </a:r>
            <a:endParaRPr lang="en-US"/>
          </a:p>
        </p:txBody>
      </p:sp>
      <p:sp>
        <p:nvSpPr>
          <p:cNvPr id="10282" name="Text Box 42"/>
          <p:cNvSpPr txBox="1">
            <a:spLocks noChangeArrowheads="1"/>
          </p:cNvSpPr>
          <p:nvPr/>
        </p:nvSpPr>
        <p:spPr bwMode="auto">
          <a:xfrm>
            <a:off x="0" y="2362200"/>
            <a:ext cx="3276600" cy="1016000"/>
          </a:xfrm>
          <a:prstGeom prst="rect">
            <a:avLst/>
          </a:prstGeom>
          <a:solidFill>
            <a:srgbClr val="FF9900"/>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6000"/>
              <a:t> y= -x +3</a:t>
            </a:r>
          </a:p>
        </p:txBody>
      </p:sp>
      <p:sp>
        <p:nvSpPr>
          <p:cNvPr id="10283" name="AutoShape 43"/>
          <p:cNvSpPr>
            <a:spLocks noChangeArrowheads="1"/>
          </p:cNvSpPr>
          <p:nvPr/>
        </p:nvSpPr>
        <p:spPr bwMode="auto">
          <a:xfrm>
            <a:off x="381000" y="3352800"/>
            <a:ext cx="3276600" cy="35052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sz="4000" b="1"/>
              <a:t>Now pick a point on one side of the dotted line  (0,0)</a:t>
            </a:r>
            <a:r>
              <a:rPr lang="en-US"/>
              <a:t> </a:t>
            </a:r>
          </a:p>
        </p:txBody>
      </p:sp>
      <p:sp>
        <p:nvSpPr>
          <p:cNvPr id="10284" name="Oval 44"/>
          <p:cNvSpPr>
            <a:spLocks noChangeArrowheads="1"/>
          </p:cNvSpPr>
          <p:nvPr/>
        </p:nvSpPr>
        <p:spPr bwMode="auto">
          <a:xfrm>
            <a:off x="4343400" y="30480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0285" name="Oval 45"/>
          <p:cNvSpPr>
            <a:spLocks noChangeArrowheads="1"/>
          </p:cNvSpPr>
          <p:nvPr/>
        </p:nvSpPr>
        <p:spPr bwMode="auto">
          <a:xfrm>
            <a:off x="4648200" y="33528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0286" name="Line 46"/>
          <p:cNvSpPr>
            <a:spLocks noChangeShapeType="1"/>
          </p:cNvSpPr>
          <p:nvPr/>
        </p:nvSpPr>
        <p:spPr bwMode="auto">
          <a:xfrm>
            <a:off x="3581400" y="2057400"/>
            <a:ext cx="3352800" cy="3962400"/>
          </a:xfrm>
          <a:prstGeom prst="line">
            <a:avLst/>
          </a:prstGeom>
          <a:noFill/>
          <a:ln w="76200">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95" name="Text Box 47">
            <a:hlinkClick r:id="" action="ppaction://hlinkshowjump?jump=previousslide"/>
          </p:cNvPr>
          <p:cNvSpPr txBox="1">
            <a:spLocks noChangeArrowheads="1"/>
          </p:cNvSpPr>
          <p:nvPr/>
        </p:nvSpPr>
        <p:spPr bwMode="auto">
          <a:xfrm>
            <a:off x="8153400" y="6400800"/>
            <a:ext cx="685800" cy="254000"/>
          </a:xfrm>
          <a:prstGeom prst="rect">
            <a:avLst/>
          </a:prstGeom>
          <a:solidFill>
            <a:srgbClr val="FF9900"/>
          </a:solidFill>
          <a:ln w="9525">
            <a:solidFill>
              <a:schemeClr val="bg2"/>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000" b="1">
                <a:latin typeface="Arial" pitchFamily="34" charset="0"/>
              </a:rPr>
              <a:t>BACK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281"/>
                                        </p:tgtEl>
                                        <p:attrNameLst>
                                          <p:attrName>style.visibility</p:attrName>
                                        </p:attrNameLst>
                                      </p:cBhvr>
                                      <p:to>
                                        <p:strVal val="visible"/>
                                      </p:to>
                                    </p:set>
                                    <p:animEffect transition="in" filter="box(out)">
                                      <p:cBhvr>
                                        <p:cTn id="7" dur="500"/>
                                        <p:tgtEl>
                                          <p:spTgt spid="10281"/>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0284"/>
                                        </p:tgtEl>
                                        <p:attrNameLst>
                                          <p:attrName>style.visibility</p:attrName>
                                        </p:attrNameLst>
                                      </p:cBhvr>
                                      <p:to>
                                        <p:strVal val="visible"/>
                                      </p:to>
                                    </p:set>
                                    <p:animEffect transition="in" filter="box(out)">
                                      <p:cBhvr>
                                        <p:cTn id="12" dur="500"/>
                                        <p:tgtEl>
                                          <p:spTgt spid="10284"/>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0285"/>
                                        </p:tgtEl>
                                        <p:attrNameLst>
                                          <p:attrName>style.visibility</p:attrName>
                                        </p:attrNameLst>
                                      </p:cBhvr>
                                      <p:to>
                                        <p:strVal val="visible"/>
                                      </p:to>
                                    </p:set>
                                    <p:animEffect transition="in" filter="box(out)">
                                      <p:cBhvr>
                                        <p:cTn id="17" dur="500"/>
                                        <p:tgtEl>
                                          <p:spTgt spid="10285"/>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0286"/>
                                        </p:tgtEl>
                                        <p:attrNameLst>
                                          <p:attrName>style.visibility</p:attrName>
                                        </p:attrNameLst>
                                      </p:cBhvr>
                                      <p:to>
                                        <p:strVal val="visible"/>
                                      </p:to>
                                    </p:set>
                                    <p:animEffect transition="in" filter="box(out)">
                                      <p:cBhvr>
                                        <p:cTn id="22" dur="500"/>
                                        <p:tgtEl>
                                          <p:spTgt spid="10286"/>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par>
                                <p:cTn id="23" presetID="4" presetClass="entr" presetSubtype="32" fill="hold" grpId="0" nodeType="withEffect">
                                  <p:stCondLst>
                                    <p:cond delay="0"/>
                                  </p:stCondLst>
                                  <p:childTnLst>
                                    <p:set>
                                      <p:cBhvr>
                                        <p:cTn id="24" dur="1" fill="hold">
                                          <p:stCondLst>
                                            <p:cond delay="0"/>
                                          </p:stCondLst>
                                        </p:cTn>
                                        <p:tgtEl>
                                          <p:spTgt spid="10282"/>
                                        </p:tgtEl>
                                        <p:attrNameLst>
                                          <p:attrName>style.visibility</p:attrName>
                                        </p:attrNameLst>
                                      </p:cBhvr>
                                      <p:to>
                                        <p:strVal val="visible"/>
                                      </p:to>
                                    </p:set>
                                    <p:animEffect transition="in" filter="box(out)">
                                      <p:cBhvr>
                                        <p:cTn id="25" dur="500"/>
                                        <p:tgtEl>
                                          <p:spTgt spid="10282"/>
                                        </p:tgtEl>
                                      </p:cBhvr>
                                    </p:animEffect>
                                  </p:childTnLst>
                                  <p:subTnLst>
                                    <p:audio>
                                      <p:cMediaNode>
                                        <p:cTn display="0" masterRel="sameClick">
                                          <p:stCondLst>
                                            <p:cond evt="begin" delay="0">
                                              <p:tn val="23"/>
                                            </p:cond>
                                          </p:stCondLst>
                                          <p:endCondLst>
                                            <p:cond evt="onStopAudio" delay="0">
                                              <p:tgtEl>
                                                <p:sldTgt/>
                                              </p:tgtEl>
                                            </p:cond>
                                          </p:endCondLst>
                                        </p:cTn>
                                        <p:tgtEl>
                                          <p:sndTgt r:embed="rId2" name="CAMERA.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10283"/>
                                        </p:tgtEl>
                                        <p:attrNameLst>
                                          <p:attrName>style.visibility</p:attrName>
                                        </p:attrNameLst>
                                      </p:cBhvr>
                                      <p:to>
                                        <p:strVal val="visible"/>
                                      </p:to>
                                    </p:set>
                                    <p:animEffect transition="in" filter="box(out)">
                                      <p:cBhvr>
                                        <p:cTn id="30" dur="500"/>
                                        <p:tgtEl>
                                          <p:spTgt spid="10283"/>
                                        </p:tgtEl>
                                      </p:cBhvr>
                                    </p:animEffect>
                                  </p:childTnLst>
                                  <p:subTnLst>
                                    <p:audio>
                                      <p:cMediaNode>
                                        <p:cTn display="0" masterRel="sameClick">
                                          <p:stCondLst>
                                            <p:cond evt="begin" delay="0">
                                              <p:tn val="28"/>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1" grpId="0" animBg="1" autoUpdateAnimBg="0"/>
      <p:bldP spid="10282" grpId="0" animBg="1" autoUpdateAnimBg="0"/>
      <p:bldP spid="10283" grpId="0" animBg="1" autoUpdateAnimBg="0"/>
      <p:bldP spid="10284" grpId="0" animBg="1"/>
      <p:bldP spid="10285" grpId="0" animBg="1"/>
      <p:bldP spid="10286"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9144000" cy="1143000"/>
          </a:xfrm>
          <a:solidFill>
            <a:schemeClr val="accent1"/>
          </a:solidFill>
        </p:spPr>
        <p:txBody>
          <a:bodyPr/>
          <a:lstStyle/>
          <a:p>
            <a:r>
              <a:rPr lang="en-US" sz="6600" smtClean="0"/>
              <a:t>Test a Point</a:t>
            </a:r>
            <a:endParaRPr lang="en-US" smtClean="0"/>
          </a:p>
        </p:txBody>
      </p:sp>
      <p:sp>
        <p:nvSpPr>
          <p:cNvPr id="11267" name="Rectangle 3"/>
          <p:cNvSpPr>
            <a:spLocks noGrp="1" noChangeArrowheads="1"/>
          </p:cNvSpPr>
          <p:nvPr>
            <p:ph type="body" idx="1"/>
          </p:nvPr>
        </p:nvSpPr>
        <p:spPr>
          <a:xfrm>
            <a:off x="0" y="1143000"/>
            <a:ext cx="9144000" cy="5715000"/>
          </a:xfrm>
        </p:spPr>
        <p:txBody>
          <a:bodyPr/>
          <a:lstStyle/>
          <a:p>
            <a:pPr>
              <a:lnSpc>
                <a:spcPct val="90000"/>
              </a:lnSpc>
            </a:pPr>
            <a:r>
              <a:rPr lang="en-US" sz="5400" smtClean="0"/>
              <a:t>Take the point (0,0) and plug in the values in y &lt; -x + 3</a:t>
            </a:r>
            <a:endParaRPr lang="en-US" sz="6000" smtClean="0"/>
          </a:p>
          <a:p>
            <a:pPr>
              <a:lnSpc>
                <a:spcPct val="90000"/>
              </a:lnSpc>
            </a:pPr>
            <a:r>
              <a:rPr lang="en-US" sz="6000" smtClean="0"/>
              <a:t>y &lt; -x + 3</a:t>
            </a:r>
            <a:endParaRPr lang="en-US" sz="8000" smtClean="0"/>
          </a:p>
          <a:p>
            <a:pPr>
              <a:lnSpc>
                <a:spcPct val="60000"/>
              </a:lnSpc>
            </a:pPr>
            <a:r>
              <a:rPr lang="en-US" sz="6000" smtClean="0"/>
              <a:t>0 &lt; -0 + 3</a:t>
            </a:r>
          </a:p>
          <a:p>
            <a:pPr>
              <a:lnSpc>
                <a:spcPct val="60000"/>
              </a:lnSpc>
            </a:pPr>
            <a:r>
              <a:rPr lang="en-US" sz="6000" smtClean="0"/>
              <a:t>0 &lt; 3</a:t>
            </a:r>
          </a:p>
        </p:txBody>
      </p:sp>
      <p:sp>
        <p:nvSpPr>
          <p:cNvPr id="11268" name="WordArt 4"/>
          <p:cNvSpPr>
            <a:spLocks noChangeArrowheads="1" noChangeShapeType="1" noTextEdit="1"/>
          </p:cNvSpPr>
          <p:nvPr/>
        </p:nvSpPr>
        <p:spPr bwMode="auto">
          <a:xfrm>
            <a:off x="4038600" y="2971800"/>
            <a:ext cx="4694238" cy="1905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True</a:t>
            </a:r>
          </a:p>
        </p:txBody>
      </p:sp>
      <p:sp>
        <p:nvSpPr>
          <p:cNvPr id="11269" name="Text Box 5"/>
          <p:cNvSpPr txBox="1">
            <a:spLocks noChangeArrowheads="1"/>
          </p:cNvSpPr>
          <p:nvPr/>
        </p:nvSpPr>
        <p:spPr bwMode="auto">
          <a:xfrm>
            <a:off x="838200" y="5181600"/>
            <a:ext cx="7467600" cy="1406525"/>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80000"/>
              </a:lnSpc>
            </a:pPr>
            <a:r>
              <a:rPr lang="en-US" sz="5400"/>
              <a:t>Since it’s True, shade the  side that (0,0) is 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ox(out)">
                                      <p:cBhvr>
                                        <p:cTn id="7" dur="500"/>
                                        <p:tgtEl>
                                          <p:spTgt spid="1126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ox(out)">
                                      <p:cBhvr>
                                        <p:cTn id="12" dur="500"/>
                                        <p:tgtEl>
                                          <p:spTgt spid="1126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box(out)">
                                      <p:cBhvr>
                                        <p:cTn id="17" dur="500"/>
                                        <p:tgtEl>
                                          <p:spTgt spid="1126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box(out)">
                                      <p:cBhvr>
                                        <p:cTn id="22" dur="500"/>
                                        <p:tgtEl>
                                          <p:spTgt spid="11267">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1268"/>
                                        </p:tgtEl>
                                        <p:attrNameLst>
                                          <p:attrName>style.visibility</p:attrName>
                                        </p:attrNameLst>
                                      </p:cBhvr>
                                      <p:to>
                                        <p:strVal val="visible"/>
                                      </p:to>
                                    </p:set>
                                    <p:anim calcmode="lin" valueType="num">
                                      <p:cBhvr additive="base">
                                        <p:cTn id="27" dur="500" fill="hold"/>
                                        <p:tgtEl>
                                          <p:spTgt spid="11268"/>
                                        </p:tgtEl>
                                        <p:attrNameLst>
                                          <p:attrName>ppt_x</p:attrName>
                                        </p:attrNameLst>
                                      </p:cBhvr>
                                      <p:tavLst>
                                        <p:tav tm="0">
                                          <p:val>
                                            <p:strVal val="0-#ppt_w/2"/>
                                          </p:val>
                                        </p:tav>
                                        <p:tav tm="100000">
                                          <p:val>
                                            <p:strVal val="#ppt_x"/>
                                          </p:val>
                                        </p:tav>
                                      </p:tavLst>
                                    </p:anim>
                                    <p:anim calcmode="lin" valueType="num">
                                      <p:cBhvr additive="base">
                                        <p:cTn id="28" dur="500" fill="hold"/>
                                        <p:tgtEl>
                                          <p:spTgt spid="1126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32" fill="hold" grpId="0" nodeType="clickEffect">
                                  <p:stCondLst>
                                    <p:cond delay="0"/>
                                  </p:stCondLst>
                                  <p:childTnLst>
                                    <p:set>
                                      <p:cBhvr>
                                        <p:cTn id="32" dur="1" fill="hold">
                                          <p:stCondLst>
                                            <p:cond delay="0"/>
                                          </p:stCondLst>
                                        </p:cTn>
                                        <p:tgtEl>
                                          <p:spTgt spid="11269"/>
                                        </p:tgtEl>
                                        <p:attrNameLst>
                                          <p:attrName>style.visibility</p:attrName>
                                        </p:attrNameLst>
                                      </p:cBhvr>
                                      <p:to>
                                        <p:strVal val="visible"/>
                                      </p:to>
                                    </p:set>
                                    <p:animEffect transition="in" filter="box(out)">
                                      <p:cBhvr>
                                        <p:cTn id="33" dur="500"/>
                                        <p:tgtEl>
                                          <p:spTgt spid="11269"/>
                                        </p:tgtEl>
                                      </p:cBhvr>
                                    </p:animEffect>
                                  </p:childTnLst>
                                  <p:subTnLst>
                                    <p:audio>
                                      <p:cMediaNode>
                                        <p:cTn display="0" masterRel="sameClick">
                                          <p:stCondLst>
                                            <p:cond evt="begin" delay="0">
                                              <p:tn val="31"/>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P spid="11268" grpId="0" animBg="1"/>
      <p:bldP spid="11269"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838200"/>
          </a:xfrm>
          <a:solidFill>
            <a:schemeClr val="accent1"/>
          </a:solidFill>
        </p:spPr>
        <p:txBody>
          <a:bodyPr/>
          <a:lstStyle/>
          <a:p>
            <a:r>
              <a:rPr lang="en-US" sz="6600" smtClean="0"/>
              <a:t>Graph x + y &lt; 3</a:t>
            </a:r>
            <a:endParaRPr lang="en-US" smtClean="0"/>
          </a:p>
        </p:txBody>
      </p:sp>
      <p:sp>
        <p:nvSpPr>
          <p:cNvPr id="29699" name="Line 3"/>
          <p:cNvSpPr>
            <a:spLocks noChangeShapeType="1"/>
          </p:cNvSpPr>
          <p:nvPr/>
        </p:nvSpPr>
        <p:spPr bwMode="auto">
          <a:xfrm>
            <a:off x="762000" y="4114800"/>
            <a:ext cx="7543800" cy="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0" name="Line 4"/>
          <p:cNvSpPr>
            <a:spLocks noChangeShapeType="1"/>
          </p:cNvSpPr>
          <p:nvPr/>
        </p:nvSpPr>
        <p:spPr bwMode="auto">
          <a:xfrm flipV="1">
            <a:off x="4495800" y="1981200"/>
            <a:ext cx="0" cy="411480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1" name="WordArt 5"/>
          <p:cNvSpPr>
            <a:spLocks noChangeArrowheads="1" noChangeShapeType="1" noTextEdit="1"/>
          </p:cNvSpPr>
          <p:nvPr/>
        </p:nvSpPr>
        <p:spPr bwMode="auto">
          <a:xfrm>
            <a:off x="7924800" y="3505200"/>
            <a:ext cx="457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X</a:t>
            </a:r>
          </a:p>
        </p:txBody>
      </p:sp>
      <p:sp>
        <p:nvSpPr>
          <p:cNvPr id="29702" name="WordArt 6"/>
          <p:cNvSpPr>
            <a:spLocks noChangeArrowheads="1" noChangeShapeType="1" noTextEdit="1"/>
          </p:cNvSpPr>
          <p:nvPr/>
        </p:nvSpPr>
        <p:spPr bwMode="auto">
          <a:xfrm>
            <a:off x="4495800" y="1905000"/>
            <a:ext cx="533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Y</a:t>
            </a:r>
          </a:p>
        </p:txBody>
      </p:sp>
      <p:sp>
        <p:nvSpPr>
          <p:cNvPr id="29703" name="Line 7"/>
          <p:cNvSpPr>
            <a:spLocks noChangeShapeType="1"/>
          </p:cNvSpPr>
          <p:nvPr/>
        </p:nvSpPr>
        <p:spPr bwMode="auto">
          <a:xfrm>
            <a:off x="4800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04" name="Line 8"/>
          <p:cNvSpPr>
            <a:spLocks noChangeShapeType="1"/>
          </p:cNvSpPr>
          <p:nvPr/>
        </p:nvSpPr>
        <p:spPr bwMode="auto">
          <a:xfrm>
            <a:off x="5105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05" name="Line 9"/>
          <p:cNvSpPr>
            <a:spLocks noChangeShapeType="1"/>
          </p:cNvSpPr>
          <p:nvPr/>
        </p:nvSpPr>
        <p:spPr bwMode="auto">
          <a:xfrm>
            <a:off x="5410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06" name="Line 10"/>
          <p:cNvSpPr>
            <a:spLocks noChangeShapeType="1"/>
          </p:cNvSpPr>
          <p:nvPr/>
        </p:nvSpPr>
        <p:spPr bwMode="auto">
          <a:xfrm>
            <a:off x="4191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07" name="Line 11"/>
          <p:cNvSpPr>
            <a:spLocks noChangeShapeType="1"/>
          </p:cNvSpPr>
          <p:nvPr/>
        </p:nvSpPr>
        <p:spPr bwMode="auto">
          <a:xfrm>
            <a:off x="3886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08" name="Line 12"/>
          <p:cNvSpPr>
            <a:spLocks noChangeShapeType="1"/>
          </p:cNvSpPr>
          <p:nvPr/>
        </p:nvSpPr>
        <p:spPr bwMode="auto">
          <a:xfrm>
            <a:off x="5715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09" name="Line 13"/>
          <p:cNvSpPr>
            <a:spLocks noChangeShapeType="1"/>
          </p:cNvSpPr>
          <p:nvPr/>
        </p:nvSpPr>
        <p:spPr bwMode="auto">
          <a:xfrm>
            <a:off x="990600" y="3810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10" name="Line 14"/>
          <p:cNvSpPr>
            <a:spLocks noChangeShapeType="1"/>
          </p:cNvSpPr>
          <p:nvPr/>
        </p:nvSpPr>
        <p:spPr bwMode="auto">
          <a:xfrm>
            <a:off x="990600" y="4419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11" name="Line 15"/>
          <p:cNvSpPr>
            <a:spLocks noChangeShapeType="1"/>
          </p:cNvSpPr>
          <p:nvPr/>
        </p:nvSpPr>
        <p:spPr bwMode="auto">
          <a:xfrm>
            <a:off x="990600" y="4724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12" name="Line 16"/>
          <p:cNvSpPr>
            <a:spLocks noChangeShapeType="1"/>
          </p:cNvSpPr>
          <p:nvPr/>
        </p:nvSpPr>
        <p:spPr bwMode="auto">
          <a:xfrm>
            <a:off x="990600" y="3505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13" name="Line 17"/>
          <p:cNvSpPr>
            <a:spLocks noChangeShapeType="1"/>
          </p:cNvSpPr>
          <p:nvPr/>
        </p:nvSpPr>
        <p:spPr bwMode="auto">
          <a:xfrm>
            <a:off x="990600" y="5029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14" name="Line 18"/>
          <p:cNvSpPr>
            <a:spLocks noChangeShapeType="1"/>
          </p:cNvSpPr>
          <p:nvPr/>
        </p:nvSpPr>
        <p:spPr bwMode="auto">
          <a:xfrm>
            <a:off x="990600" y="5334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15" name="Line 19"/>
          <p:cNvSpPr>
            <a:spLocks noChangeShapeType="1"/>
          </p:cNvSpPr>
          <p:nvPr/>
        </p:nvSpPr>
        <p:spPr bwMode="auto">
          <a:xfrm>
            <a:off x="990600" y="5638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16" name="Line 20"/>
          <p:cNvSpPr>
            <a:spLocks noChangeShapeType="1"/>
          </p:cNvSpPr>
          <p:nvPr/>
        </p:nvSpPr>
        <p:spPr bwMode="auto">
          <a:xfrm>
            <a:off x="990600" y="2286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17" name="Line 21"/>
          <p:cNvSpPr>
            <a:spLocks noChangeShapeType="1"/>
          </p:cNvSpPr>
          <p:nvPr/>
        </p:nvSpPr>
        <p:spPr bwMode="auto">
          <a:xfrm>
            <a:off x="990600" y="2590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18" name="Line 22"/>
          <p:cNvSpPr>
            <a:spLocks noChangeShapeType="1"/>
          </p:cNvSpPr>
          <p:nvPr/>
        </p:nvSpPr>
        <p:spPr bwMode="auto">
          <a:xfrm>
            <a:off x="990600" y="2895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19" name="Line 23"/>
          <p:cNvSpPr>
            <a:spLocks noChangeShapeType="1"/>
          </p:cNvSpPr>
          <p:nvPr/>
        </p:nvSpPr>
        <p:spPr bwMode="auto">
          <a:xfrm>
            <a:off x="990600" y="3200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20" name="Line 24"/>
          <p:cNvSpPr>
            <a:spLocks noChangeShapeType="1"/>
          </p:cNvSpPr>
          <p:nvPr/>
        </p:nvSpPr>
        <p:spPr bwMode="auto">
          <a:xfrm>
            <a:off x="6019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21" name="Line 25"/>
          <p:cNvSpPr>
            <a:spLocks noChangeShapeType="1"/>
          </p:cNvSpPr>
          <p:nvPr/>
        </p:nvSpPr>
        <p:spPr bwMode="auto">
          <a:xfrm>
            <a:off x="6324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22" name="Line 26"/>
          <p:cNvSpPr>
            <a:spLocks noChangeShapeType="1"/>
          </p:cNvSpPr>
          <p:nvPr/>
        </p:nvSpPr>
        <p:spPr bwMode="auto">
          <a:xfrm>
            <a:off x="7239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23" name="Line 27"/>
          <p:cNvSpPr>
            <a:spLocks noChangeShapeType="1"/>
          </p:cNvSpPr>
          <p:nvPr/>
        </p:nvSpPr>
        <p:spPr bwMode="auto">
          <a:xfrm>
            <a:off x="7543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24" name="Line 28"/>
          <p:cNvSpPr>
            <a:spLocks noChangeShapeType="1"/>
          </p:cNvSpPr>
          <p:nvPr/>
        </p:nvSpPr>
        <p:spPr bwMode="auto">
          <a:xfrm>
            <a:off x="7848600" y="21336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25" name="Line 29"/>
          <p:cNvSpPr>
            <a:spLocks noChangeShapeType="1"/>
          </p:cNvSpPr>
          <p:nvPr/>
        </p:nvSpPr>
        <p:spPr bwMode="auto">
          <a:xfrm>
            <a:off x="1066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26" name="Line 30"/>
          <p:cNvSpPr>
            <a:spLocks noChangeShapeType="1"/>
          </p:cNvSpPr>
          <p:nvPr/>
        </p:nvSpPr>
        <p:spPr bwMode="auto">
          <a:xfrm>
            <a:off x="1371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27" name="Line 31"/>
          <p:cNvSpPr>
            <a:spLocks noChangeShapeType="1"/>
          </p:cNvSpPr>
          <p:nvPr/>
        </p:nvSpPr>
        <p:spPr bwMode="auto">
          <a:xfrm>
            <a:off x="1676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28" name="Line 32"/>
          <p:cNvSpPr>
            <a:spLocks noChangeShapeType="1"/>
          </p:cNvSpPr>
          <p:nvPr/>
        </p:nvSpPr>
        <p:spPr bwMode="auto">
          <a:xfrm>
            <a:off x="2971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29" name="Line 33"/>
          <p:cNvSpPr>
            <a:spLocks noChangeShapeType="1"/>
          </p:cNvSpPr>
          <p:nvPr/>
        </p:nvSpPr>
        <p:spPr bwMode="auto">
          <a:xfrm>
            <a:off x="3276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30" name="Line 34"/>
          <p:cNvSpPr>
            <a:spLocks noChangeShapeType="1"/>
          </p:cNvSpPr>
          <p:nvPr/>
        </p:nvSpPr>
        <p:spPr bwMode="auto">
          <a:xfrm>
            <a:off x="3581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31" name="Line 35"/>
          <p:cNvSpPr>
            <a:spLocks noChangeShapeType="1"/>
          </p:cNvSpPr>
          <p:nvPr/>
        </p:nvSpPr>
        <p:spPr bwMode="auto">
          <a:xfrm>
            <a:off x="1981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32" name="Line 36"/>
          <p:cNvSpPr>
            <a:spLocks noChangeShapeType="1"/>
          </p:cNvSpPr>
          <p:nvPr/>
        </p:nvSpPr>
        <p:spPr bwMode="auto">
          <a:xfrm>
            <a:off x="2286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33" name="Line 37"/>
          <p:cNvSpPr>
            <a:spLocks noChangeShapeType="1"/>
          </p:cNvSpPr>
          <p:nvPr/>
        </p:nvSpPr>
        <p:spPr bwMode="auto">
          <a:xfrm>
            <a:off x="2667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34" name="Line 38"/>
          <p:cNvSpPr>
            <a:spLocks noChangeShapeType="1"/>
          </p:cNvSpPr>
          <p:nvPr/>
        </p:nvSpPr>
        <p:spPr bwMode="auto">
          <a:xfrm>
            <a:off x="6629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35" name="Line 39"/>
          <p:cNvSpPr>
            <a:spLocks noChangeShapeType="1"/>
          </p:cNvSpPr>
          <p:nvPr/>
        </p:nvSpPr>
        <p:spPr bwMode="auto">
          <a:xfrm>
            <a:off x="6934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36" name="Line 40"/>
          <p:cNvSpPr>
            <a:spLocks noChangeShapeType="1"/>
          </p:cNvSpPr>
          <p:nvPr/>
        </p:nvSpPr>
        <p:spPr bwMode="auto">
          <a:xfrm>
            <a:off x="4495800" y="2590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37" name="Text Box 41"/>
          <p:cNvSpPr txBox="1">
            <a:spLocks noChangeArrowheads="1"/>
          </p:cNvSpPr>
          <p:nvPr/>
        </p:nvSpPr>
        <p:spPr bwMode="auto">
          <a:xfrm>
            <a:off x="5029200" y="2133600"/>
            <a:ext cx="3276600" cy="1016000"/>
          </a:xfrm>
          <a:prstGeom prst="rect">
            <a:avLst/>
          </a:prstGeom>
          <a:solidFill>
            <a:srgbClr val="FF9900"/>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6000"/>
              <a:t> y= -x +3</a:t>
            </a:r>
          </a:p>
        </p:txBody>
      </p:sp>
      <p:sp>
        <p:nvSpPr>
          <p:cNvPr id="29738" name="Oval 42"/>
          <p:cNvSpPr>
            <a:spLocks noChangeArrowheads="1"/>
          </p:cNvSpPr>
          <p:nvPr/>
        </p:nvSpPr>
        <p:spPr bwMode="auto">
          <a:xfrm>
            <a:off x="4343400" y="30480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39" name="Oval 43"/>
          <p:cNvSpPr>
            <a:spLocks noChangeArrowheads="1"/>
          </p:cNvSpPr>
          <p:nvPr/>
        </p:nvSpPr>
        <p:spPr bwMode="auto">
          <a:xfrm>
            <a:off x="4648200" y="33528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40" name="Line 44"/>
          <p:cNvSpPr>
            <a:spLocks noChangeShapeType="1"/>
          </p:cNvSpPr>
          <p:nvPr/>
        </p:nvSpPr>
        <p:spPr bwMode="auto">
          <a:xfrm>
            <a:off x="3581400" y="2057400"/>
            <a:ext cx="3352800" cy="3962400"/>
          </a:xfrm>
          <a:prstGeom prst="line">
            <a:avLst/>
          </a:prstGeom>
          <a:noFill/>
          <a:ln w="76200">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1" name="WordArt 45"/>
          <p:cNvSpPr>
            <a:spLocks noChangeArrowheads="1" noChangeShapeType="1" noTextEdit="1"/>
          </p:cNvSpPr>
          <p:nvPr/>
        </p:nvSpPr>
        <p:spPr bwMode="auto">
          <a:xfrm>
            <a:off x="3581400" y="4191000"/>
            <a:ext cx="8763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latin typeface="Times New Roman"/>
                <a:cs typeface="Times New Roman"/>
              </a:rPr>
              <a:t>(0,0)</a:t>
            </a:r>
          </a:p>
        </p:txBody>
      </p:sp>
      <p:sp>
        <p:nvSpPr>
          <p:cNvPr id="12334" name="AutoShape 46"/>
          <p:cNvSpPr>
            <a:spLocks noChangeArrowheads="1"/>
          </p:cNvSpPr>
          <p:nvPr/>
        </p:nvSpPr>
        <p:spPr bwMode="auto">
          <a:xfrm>
            <a:off x="3581400" y="2209800"/>
            <a:ext cx="3352800" cy="3733800"/>
          </a:xfrm>
          <a:prstGeom prst="rtTriangle">
            <a:avLst/>
          </a:prstGeom>
          <a:solidFill>
            <a:schemeClr val="bg2">
              <a:alpha val="50195"/>
            </a:schemeClr>
          </a:solidFill>
          <a:ln w="9525">
            <a:solidFill>
              <a:schemeClr val="tx1"/>
            </a:solidFill>
            <a:miter lim="800000"/>
            <a:headEnd/>
            <a:tailEnd/>
          </a:ln>
        </p:spPr>
        <p:txBody>
          <a:bodyPr wrap="none" anchor="ctr"/>
          <a:lstStyle/>
          <a:p>
            <a:endParaRPr lang="en-US"/>
          </a:p>
        </p:txBody>
      </p:sp>
      <p:sp>
        <p:nvSpPr>
          <p:cNvPr id="12335" name="Text Box 47"/>
          <p:cNvSpPr txBox="1">
            <a:spLocks noChangeArrowheads="1"/>
          </p:cNvSpPr>
          <p:nvPr/>
        </p:nvSpPr>
        <p:spPr bwMode="auto">
          <a:xfrm>
            <a:off x="990600" y="2209800"/>
            <a:ext cx="2590800" cy="3733800"/>
          </a:xfrm>
          <a:prstGeom prst="rect">
            <a:avLst/>
          </a:prstGeom>
          <a:solidFill>
            <a:schemeClr val="bg2">
              <a:alpha val="50195"/>
            </a:schemeClr>
          </a:solidFill>
          <a:ln w="9525">
            <a:solidFill>
              <a:schemeClr val="tx1"/>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a:p>
        </p:txBody>
      </p:sp>
      <p:sp>
        <p:nvSpPr>
          <p:cNvPr id="29744" name="Text Box 48">
            <a:hlinkClick r:id="" action="ppaction://hlinkshowjump?jump=previousslide"/>
          </p:cNvPr>
          <p:cNvSpPr txBox="1">
            <a:spLocks noChangeArrowheads="1"/>
          </p:cNvSpPr>
          <p:nvPr/>
        </p:nvSpPr>
        <p:spPr bwMode="auto">
          <a:xfrm>
            <a:off x="8153400" y="6400800"/>
            <a:ext cx="685800" cy="254000"/>
          </a:xfrm>
          <a:prstGeom prst="rect">
            <a:avLst/>
          </a:prstGeom>
          <a:solidFill>
            <a:srgbClr val="FF9900"/>
          </a:solidFill>
          <a:ln w="9525">
            <a:solidFill>
              <a:schemeClr val="bg2"/>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000" b="1">
                <a:latin typeface="Arial" pitchFamily="34" charset="0"/>
              </a:rPr>
              <a:t>BACK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3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34" grpId="0" animBg="1"/>
      <p:bldP spid="12335"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1143000"/>
          </a:xfrm>
          <a:solidFill>
            <a:schemeClr val="accent1"/>
          </a:solidFill>
        </p:spPr>
        <p:txBody>
          <a:bodyPr/>
          <a:lstStyle/>
          <a:p>
            <a:r>
              <a:rPr lang="en-US" sz="6600" smtClean="0"/>
              <a:t>You try this one</a:t>
            </a:r>
            <a:endParaRPr lang="en-US" smtClean="0"/>
          </a:p>
        </p:txBody>
      </p:sp>
      <p:sp>
        <p:nvSpPr>
          <p:cNvPr id="30723" name="Rectangle 3"/>
          <p:cNvSpPr>
            <a:spLocks noGrp="1" noChangeArrowheads="1"/>
          </p:cNvSpPr>
          <p:nvPr>
            <p:ph type="body" idx="1"/>
          </p:nvPr>
        </p:nvSpPr>
        <p:spPr>
          <a:xfrm>
            <a:off x="0" y="1143000"/>
            <a:ext cx="9144000" cy="5715000"/>
          </a:xfrm>
        </p:spPr>
        <p:txBody>
          <a:bodyPr/>
          <a:lstStyle/>
          <a:p>
            <a:r>
              <a:rPr lang="en-US" sz="8000" smtClean="0"/>
              <a:t>Graph   y </a:t>
            </a:r>
            <a:r>
              <a:rPr lang="en-US" sz="8000" smtClean="0">
                <a:cs typeface="Times New Roman" pitchFamily="18" charset="0"/>
              </a:rPr>
              <a:t>≤</a:t>
            </a:r>
            <a:r>
              <a:rPr lang="en-US" sz="8000" smtClean="0"/>
              <a:t> 2x - 1</a:t>
            </a:r>
            <a:endParaRPr lang="en-US" sz="6000" smtClean="0"/>
          </a:p>
        </p:txBody>
      </p:sp>
      <p:sp>
        <p:nvSpPr>
          <p:cNvPr id="13318" name="AutoShape 6"/>
          <p:cNvSpPr>
            <a:spLocks noChangeArrowheads="1"/>
          </p:cNvSpPr>
          <p:nvPr/>
        </p:nvSpPr>
        <p:spPr bwMode="auto">
          <a:xfrm>
            <a:off x="1600200" y="2514600"/>
            <a:ext cx="6858000" cy="3581400"/>
          </a:xfrm>
          <a:prstGeom prst="irregularSeal2">
            <a:avLst/>
          </a:prstGeom>
          <a:solidFill>
            <a:srgbClr val="00CCFF"/>
          </a:solidFill>
          <a:ln w="9525">
            <a:solidFill>
              <a:schemeClr val="tx1"/>
            </a:solidFill>
            <a:miter lim="800000"/>
            <a:headEnd/>
            <a:tailEnd/>
          </a:ln>
        </p:spPr>
        <p:txBody>
          <a:bodyPr anchor="ctr"/>
          <a:lstStyle/>
          <a:p>
            <a:pPr algn="ctr"/>
            <a:r>
              <a:rPr lang="en-US" sz="6000">
                <a:solidFill>
                  <a:srgbClr val="FFFFFF"/>
                </a:solidFill>
              </a:rPr>
              <a:t>You try this one</a:t>
            </a:r>
            <a:endParaRPr lang="en-US" sz="6000"/>
          </a:p>
        </p:txBody>
      </p:sp>
      <p:sp>
        <p:nvSpPr>
          <p:cNvPr id="30725" name="Text Box 7">
            <a:hlinkClick r:id="" action="ppaction://hlinkshowjump?jump=previousslide"/>
          </p:cNvPr>
          <p:cNvSpPr txBox="1">
            <a:spLocks noChangeArrowheads="1"/>
          </p:cNvSpPr>
          <p:nvPr/>
        </p:nvSpPr>
        <p:spPr bwMode="auto">
          <a:xfrm>
            <a:off x="8153400" y="6400800"/>
            <a:ext cx="685800" cy="254000"/>
          </a:xfrm>
          <a:prstGeom prst="rect">
            <a:avLst/>
          </a:prstGeom>
          <a:solidFill>
            <a:srgbClr val="FF9900"/>
          </a:solidFill>
          <a:ln w="9525">
            <a:solidFill>
              <a:schemeClr val="bg2"/>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000" b="1">
                <a:latin typeface="Arial" pitchFamily="34" charset="0"/>
              </a:rPr>
              <a:t>BACK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additive="base">
                                        <p:cTn id="7" dur="2000" fill="hold"/>
                                        <p:tgtEl>
                                          <p:spTgt spid="13318"/>
                                        </p:tgtEl>
                                        <p:attrNameLst>
                                          <p:attrName>ppt_x</p:attrName>
                                        </p:attrNameLst>
                                      </p:cBhvr>
                                      <p:tavLst>
                                        <p:tav tm="0">
                                          <p:val>
                                            <p:strVal val="1+#ppt_w/2"/>
                                          </p:val>
                                        </p:tav>
                                        <p:tav tm="100000">
                                          <p:val>
                                            <p:strVal val="#ppt_x"/>
                                          </p:val>
                                        </p:tav>
                                      </p:tavLst>
                                    </p:anim>
                                    <p:anim calcmode="lin" valueType="num">
                                      <p:cBhvr additive="base">
                                        <p:cTn id="8" dur="2000" fill="hold"/>
                                        <p:tgtEl>
                                          <p:spTgt spid="133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jeapord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9144000" cy="838200"/>
          </a:xfrm>
          <a:solidFill>
            <a:schemeClr val="accent1"/>
          </a:solidFill>
        </p:spPr>
        <p:txBody>
          <a:bodyPr/>
          <a:lstStyle/>
          <a:p>
            <a:r>
              <a:rPr lang="en-US" sz="6600" smtClean="0"/>
              <a:t>Graph y </a:t>
            </a:r>
            <a:r>
              <a:rPr lang="en-US" sz="6600" smtClean="0">
                <a:cs typeface="Times New Roman" pitchFamily="18" charset="0"/>
              </a:rPr>
              <a:t>≤</a:t>
            </a:r>
            <a:r>
              <a:rPr lang="en-US" sz="6600" smtClean="0"/>
              <a:t> 2x - 1</a:t>
            </a:r>
            <a:endParaRPr lang="en-US" smtClean="0"/>
          </a:p>
        </p:txBody>
      </p:sp>
      <p:sp>
        <p:nvSpPr>
          <p:cNvPr id="31747" name="Line 3"/>
          <p:cNvSpPr>
            <a:spLocks noChangeShapeType="1"/>
          </p:cNvSpPr>
          <p:nvPr/>
        </p:nvSpPr>
        <p:spPr bwMode="auto">
          <a:xfrm>
            <a:off x="762000" y="4114800"/>
            <a:ext cx="7543800" cy="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48" name="Line 4"/>
          <p:cNvSpPr>
            <a:spLocks noChangeShapeType="1"/>
          </p:cNvSpPr>
          <p:nvPr/>
        </p:nvSpPr>
        <p:spPr bwMode="auto">
          <a:xfrm flipV="1">
            <a:off x="4495800" y="1981200"/>
            <a:ext cx="0" cy="411480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49" name="WordArt 5"/>
          <p:cNvSpPr>
            <a:spLocks noChangeArrowheads="1" noChangeShapeType="1" noTextEdit="1"/>
          </p:cNvSpPr>
          <p:nvPr/>
        </p:nvSpPr>
        <p:spPr bwMode="auto">
          <a:xfrm>
            <a:off x="7924800" y="3505200"/>
            <a:ext cx="457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X</a:t>
            </a:r>
          </a:p>
        </p:txBody>
      </p:sp>
      <p:sp>
        <p:nvSpPr>
          <p:cNvPr id="31750" name="WordArt 6"/>
          <p:cNvSpPr>
            <a:spLocks noChangeArrowheads="1" noChangeShapeType="1" noTextEdit="1"/>
          </p:cNvSpPr>
          <p:nvPr/>
        </p:nvSpPr>
        <p:spPr bwMode="auto">
          <a:xfrm>
            <a:off x="4495800" y="1905000"/>
            <a:ext cx="533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Y</a:t>
            </a:r>
          </a:p>
        </p:txBody>
      </p:sp>
      <p:sp>
        <p:nvSpPr>
          <p:cNvPr id="31751" name="Line 7"/>
          <p:cNvSpPr>
            <a:spLocks noChangeShapeType="1"/>
          </p:cNvSpPr>
          <p:nvPr/>
        </p:nvSpPr>
        <p:spPr bwMode="auto">
          <a:xfrm>
            <a:off x="4800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52" name="Line 8"/>
          <p:cNvSpPr>
            <a:spLocks noChangeShapeType="1"/>
          </p:cNvSpPr>
          <p:nvPr/>
        </p:nvSpPr>
        <p:spPr bwMode="auto">
          <a:xfrm>
            <a:off x="5105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53" name="Line 9"/>
          <p:cNvSpPr>
            <a:spLocks noChangeShapeType="1"/>
          </p:cNvSpPr>
          <p:nvPr/>
        </p:nvSpPr>
        <p:spPr bwMode="auto">
          <a:xfrm>
            <a:off x="5410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54" name="Line 10"/>
          <p:cNvSpPr>
            <a:spLocks noChangeShapeType="1"/>
          </p:cNvSpPr>
          <p:nvPr/>
        </p:nvSpPr>
        <p:spPr bwMode="auto">
          <a:xfrm>
            <a:off x="4191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55" name="Line 11"/>
          <p:cNvSpPr>
            <a:spLocks noChangeShapeType="1"/>
          </p:cNvSpPr>
          <p:nvPr/>
        </p:nvSpPr>
        <p:spPr bwMode="auto">
          <a:xfrm>
            <a:off x="3886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56" name="Line 12"/>
          <p:cNvSpPr>
            <a:spLocks noChangeShapeType="1"/>
          </p:cNvSpPr>
          <p:nvPr/>
        </p:nvSpPr>
        <p:spPr bwMode="auto">
          <a:xfrm>
            <a:off x="5715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57" name="Line 13"/>
          <p:cNvSpPr>
            <a:spLocks noChangeShapeType="1"/>
          </p:cNvSpPr>
          <p:nvPr/>
        </p:nvSpPr>
        <p:spPr bwMode="auto">
          <a:xfrm>
            <a:off x="990600" y="3810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58" name="Line 14"/>
          <p:cNvSpPr>
            <a:spLocks noChangeShapeType="1"/>
          </p:cNvSpPr>
          <p:nvPr/>
        </p:nvSpPr>
        <p:spPr bwMode="auto">
          <a:xfrm>
            <a:off x="990600" y="4419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59" name="Line 15"/>
          <p:cNvSpPr>
            <a:spLocks noChangeShapeType="1"/>
          </p:cNvSpPr>
          <p:nvPr/>
        </p:nvSpPr>
        <p:spPr bwMode="auto">
          <a:xfrm>
            <a:off x="990600" y="4724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60" name="Line 16"/>
          <p:cNvSpPr>
            <a:spLocks noChangeShapeType="1"/>
          </p:cNvSpPr>
          <p:nvPr/>
        </p:nvSpPr>
        <p:spPr bwMode="auto">
          <a:xfrm>
            <a:off x="990600" y="3505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61" name="Line 17"/>
          <p:cNvSpPr>
            <a:spLocks noChangeShapeType="1"/>
          </p:cNvSpPr>
          <p:nvPr/>
        </p:nvSpPr>
        <p:spPr bwMode="auto">
          <a:xfrm>
            <a:off x="990600" y="5029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62" name="Line 18"/>
          <p:cNvSpPr>
            <a:spLocks noChangeShapeType="1"/>
          </p:cNvSpPr>
          <p:nvPr/>
        </p:nvSpPr>
        <p:spPr bwMode="auto">
          <a:xfrm>
            <a:off x="990600" y="5334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63" name="Line 19"/>
          <p:cNvSpPr>
            <a:spLocks noChangeShapeType="1"/>
          </p:cNvSpPr>
          <p:nvPr/>
        </p:nvSpPr>
        <p:spPr bwMode="auto">
          <a:xfrm>
            <a:off x="990600" y="5638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64" name="Line 20"/>
          <p:cNvSpPr>
            <a:spLocks noChangeShapeType="1"/>
          </p:cNvSpPr>
          <p:nvPr/>
        </p:nvSpPr>
        <p:spPr bwMode="auto">
          <a:xfrm>
            <a:off x="990600" y="2286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65" name="Line 21"/>
          <p:cNvSpPr>
            <a:spLocks noChangeShapeType="1"/>
          </p:cNvSpPr>
          <p:nvPr/>
        </p:nvSpPr>
        <p:spPr bwMode="auto">
          <a:xfrm>
            <a:off x="990600" y="2590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66" name="Line 22"/>
          <p:cNvSpPr>
            <a:spLocks noChangeShapeType="1"/>
          </p:cNvSpPr>
          <p:nvPr/>
        </p:nvSpPr>
        <p:spPr bwMode="auto">
          <a:xfrm>
            <a:off x="990600" y="2895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67" name="Line 23"/>
          <p:cNvSpPr>
            <a:spLocks noChangeShapeType="1"/>
          </p:cNvSpPr>
          <p:nvPr/>
        </p:nvSpPr>
        <p:spPr bwMode="auto">
          <a:xfrm>
            <a:off x="990600" y="3200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68" name="Line 24"/>
          <p:cNvSpPr>
            <a:spLocks noChangeShapeType="1"/>
          </p:cNvSpPr>
          <p:nvPr/>
        </p:nvSpPr>
        <p:spPr bwMode="auto">
          <a:xfrm>
            <a:off x="6019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69" name="Line 25"/>
          <p:cNvSpPr>
            <a:spLocks noChangeShapeType="1"/>
          </p:cNvSpPr>
          <p:nvPr/>
        </p:nvSpPr>
        <p:spPr bwMode="auto">
          <a:xfrm>
            <a:off x="6324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70" name="Line 26"/>
          <p:cNvSpPr>
            <a:spLocks noChangeShapeType="1"/>
          </p:cNvSpPr>
          <p:nvPr/>
        </p:nvSpPr>
        <p:spPr bwMode="auto">
          <a:xfrm>
            <a:off x="7239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71" name="Line 27"/>
          <p:cNvSpPr>
            <a:spLocks noChangeShapeType="1"/>
          </p:cNvSpPr>
          <p:nvPr/>
        </p:nvSpPr>
        <p:spPr bwMode="auto">
          <a:xfrm>
            <a:off x="7543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72" name="Line 28"/>
          <p:cNvSpPr>
            <a:spLocks noChangeShapeType="1"/>
          </p:cNvSpPr>
          <p:nvPr/>
        </p:nvSpPr>
        <p:spPr bwMode="auto">
          <a:xfrm>
            <a:off x="7848600" y="21336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73" name="Line 29"/>
          <p:cNvSpPr>
            <a:spLocks noChangeShapeType="1"/>
          </p:cNvSpPr>
          <p:nvPr/>
        </p:nvSpPr>
        <p:spPr bwMode="auto">
          <a:xfrm>
            <a:off x="1066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74" name="Line 30"/>
          <p:cNvSpPr>
            <a:spLocks noChangeShapeType="1"/>
          </p:cNvSpPr>
          <p:nvPr/>
        </p:nvSpPr>
        <p:spPr bwMode="auto">
          <a:xfrm>
            <a:off x="1371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75" name="Line 31"/>
          <p:cNvSpPr>
            <a:spLocks noChangeShapeType="1"/>
          </p:cNvSpPr>
          <p:nvPr/>
        </p:nvSpPr>
        <p:spPr bwMode="auto">
          <a:xfrm>
            <a:off x="1676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76" name="Line 32"/>
          <p:cNvSpPr>
            <a:spLocks noChangeShapeType="1"/>
          </p:cNvSpPr>
          <p:nvPr/>
        </p:nvSpPr>
        <p:spPr bwMode="auto">
          <a:xfrm>
            <a:off x="2971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77" name="Line 33"/>
          <p:cNvSpPr>
            <a:spLocks noChangeShapeType="1"/>
          </p:cNvSpPr>
          <p:nvPr/>
        </p:nvSpPr>
        <p:spPr bwMode="auto">
          <a:xfrm>
            <a:off x="3276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78" name="Line 34"/>
          <p:cNvSpPr>
            <a:spLocks noChangeShapeType="1"/>
          </p:cNvSpPr>
          <p:nvPr/>
        </p:nvSpPr>
        <p:spPr bwMode="auto">
          <a:xfrm>
            <a:off x="3581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79" name="Line 35"/>
          <p:cNvSpPr>
            <a:spLocks noChangeShapeType="1"/>
          </p:cNvSpPr>
          <p:nvPr/>
        </p:nvSpPr>
        <p:spPr bwMode="auto">
          <a:xfrm>
            <a:off x="1981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80" name="Line 36"/>
          <p:cNvSpPr>
            <a:spLocks noChangeShapeType="1"/>
          </p:cNvSpPr>
          <p:nvPr/>
        </p:nvSpPr>
        <p:spPr bwMode="auto">
          <a:xfrm>
            <a:off x="2286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81" name="Line 37"/>
          <p:cNvSpPr>
            <a:spLocks noChangeShapeType="1"/>
          </p:cNvSpPr>
          <p:nvPr/>
        </p:nvSpPr>
        <p:spPr bwMode="auto">
          <a:xfrm>
            <a:off x="2667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82" name="Line 38"/>
          <p:cNvSpPr>
            <a:spLocks noChangeShapeType="1"/>
          </p:cNvSpPr>
          <p:nvPr/>
        </p:nvSpPr>
        <p:spPr bwMode="auto">
          <a:xfrm>
            <a:off x="6629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83" name="Line 39"/>
          <p:cNvSpPr>
            <a:spLocks noChangeShapeType="1"/>
          </p:cNvSpPr>
          <p:nvPr/>
        </p:nvSpPr>
        <p:spPr bwMode="auto">
          <a:xfrm>
            <a:off x="6934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84" name="Line 40"/>
          <p:cNvSpPr>
            <a:spLocks noChangeShapeType="1"/>
          </p:cNvSpPr>
          <p:nvPr/>
        </p:nvSpPr>
        <p:spPr bwMode="auto">
          <a:xfrm>
            <a:off x="4495800" y="2590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77" name="Text Box 41"/>
          <p:cNvSpPr txBox="1">
            <a:spLocks noChangeArrowheads="1"/>
          </p:cNvSpPr>
          <p:nvPr/>
        </p:nvSpPr>
        <p:spPr bwMode="auto">
          <a:xfrm>
            <a:off x="0" y="838200"/>
            <a:ext cx="9144000" cy="109855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6600"/>
              <a:t>Sketch y = 2x - 1</a:t>
            </a:r>
            <a:endParaRPr lang="en-US"/>
          </a:p>
        </p:txBody>
      </p:sp>
      <p:sp>
        <p:nvSpPr>
          <p:cNvPr id="14378" name="Text Box 42"/>
          <p:cNvSpPr txBox="1">
            <a:spLocks noChangeArrowheads="1"/>
          </p:cNvSpPr>
          <p:nvPr/>
        </p:nvSpPr>
        <p:spPr bwMode="auto">
          <a:xfrm>
            <a:off x="1143000" y="2667000"/>
            <a:ext cx="3276600" cy="1016000"/>
          </a:xfrm>
          <a:prstGeom prst="rect">
            <a:avLst/>
          </a:prstGeom>
          <a:solidFill>
            <a:srgbClr val="FF9900"/>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6000"/>
              <a:t> y= 2x - 1</a:t>
            </a:r>
          </a:p>
        </p:txBody>
      </p:sp>
      <p:sp>
        <p:nvSpPr>
          <p:cNvPr id="14379" name="AutoShape 43"/>
          <p:cNvSpPr>
            <a:spLocks noChangeArrowheads="1"/>
          </p:cNvSpPr>
          <p:nvPr/>
        </p:nvSpPr>
        <p:spPr bwMode="auto">
          <a:xfrm>
            <a:off x="5181600" y="2971800"/>
            <a:ext cx="3276600" cy="35052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sz="4000" b="1"/>
              <a:t>Now pick a test point on one side of the dotted line (-1,0)</a:t>
            </a:r>
            <a:r>
              <a:rPr lang="en-US"/>
              <a:t> </a:t>
            </a:r>
          </a:p>
        </p:txBody>
      </p:sp>
      <p:sp>
        <p:nvSpPr>
          <p:cNvPr id="14380" name="Oval 44"/>
          <p:cNvSpPr>
            <a:spLocks noChangeArrowheads="1"/>
          </p:cNvSpPr>
          <p:nvPr/>
        </p:nvSpPr>
        <p:spPr bwMode="auto">
          <a:xfrm>
            <a:off x="4343400" y="42672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81" name="Oval 45"/>
          <p:cNvSpPr>
            <a:spLocks noChangeArrowheads="1"/>
          </p:cNvSpPr>
          <p:nvPr/>
        </p:nvSpPr>
        <p:spPr bwMode="auto">
          <a:xfrm>
            <a:off x="4648200" y="35814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82" name="Line 46"/>
          <p:cNvSpPr>
            <a:spLocks noChangeShapeType="1"/>
          </p:cNvSpPr>
          <p:nvPr/>
        </p:nvSpPr>
        <p:spPr bwMode="auto">
          <a:xfrm flipH="1">
            <a:off x="3657600" y="2057400"/>
            <a:ext cx="1828800" cy="441960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4377"/>
                                        </p:tgtEl>
                                        <p:attrNameLst>
                                          <p:attrName>style.visibility</p:attrName>
                                        </p:attrNameLst>
                                      </p:cBhvr>
                                      <p:to>
                                        <p:strVal val="visible"/>
                                      </p:to>
                                    </p:set>
                                    <p:animEffect transition="in" filter="box(out)">
                                      <p:cBhvr>
                                        <p:cTn id="7" dur="500"/>
                                        <p:tgtEl>
                                          <p:spTgt spid="1437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4380"/>
                                        </p:tgtEl>
                                        <p:attrNameLst>
                                          <p:attrName>style.visibility</p:attrName>
                                        </p:attrNameLst>
                                      </p:cBhvr>
                                      <p:to>
                                        <p:strVal val="visible"/>
                                      </p:to>
                                    </p:set>
                                    <p:animEffect transition="in" filter="box(out)">
                                      <p:cBhvr>
                                        <p:cTn id="12" dur="500"/>
                                        <p:tgtEl>
                                          <p:spTgt spid="14380"/>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4381"/>
                                        </p:tgtEl>
                                        <p:attrNameLst>
                                          <p:attrName>style.visibility</p:attrName>
                                        </p:attrNameLst>
                                      </p:cBhvr>
                                      <p:to>
                                        <p:strVal val="visible"/>
                                      </p:to>
                                    </p:set>
                                    <p:animEffect transition="in" filter="box(out)">
                                      <p:cBhvr>
                                        <p:cTn id="17" dur="500"/>
                                        <p:tgtEl>
                                          <p:spTgt spid="14381"/>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4382"/>
                                        </p:tgtEl>
                                        <p:attrNameLst>
                                          <p:attrName>style.visibility</p:attrName>
                                        </p:attrNameLst>
                                      </p:cBhvr>
                                      <p:to>
                                        <p:strVal val="visible"/>
                                      </p:to>
                                    </p:set>
                                    <p:animEffect transition="in" filter="box(out)">
                                      <p:cBhvr>
                                        <p:cTn id="22" dur="500"/>
                                        <p:tgtEl>
                                          <p:spTgt spid="14382"/>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par>
                                <p:cTn id="23" presetID="4" presetClass="entr" presetSubtype="32" fill="hold" grpId="0" nodeType="withEffect">
                                  <p:stCondLst>
                                    <p:cond delay="0"/>
                                  </p:stCondLst>
                                  <p:childTnLst>
                                    <p:set>
                                      <p:cBhvr>
                                        <p:cTn id="24" dur="1" fill="hold">
                                          <p:stCondLst>
                                            <p:cond delay="0"/>
                                          </p:stCondLst>
                                        </p:cTn>
                                        <p:tgtEl>
                                          <p:spTgt spid="14378"/>
                                        </p:tgtEl>
                                        <p:attrNameLst>
                                          <p:attrName>style.visibility</p:attrName>
                                        </p:attrNameLst>
                                      </p:cBhvr>
                                      <p:to>
                                        <p:strVal val="visible"/>
                                      </p:to>
                                    </p:set>
                                    <p:animEffect transition="in" filter="box(out)">
                                      <p:cBhvr>
                                        <p:cTn id="25" dur="500"/>
                                        <p:tgtEl>
                                          <p:spTgt spid="14378"/>
                                        </p:tgtEl>
                                      </p:cBhvr>
                                    </p:animEffect>
                                  </p:childTnLst>
                                  <p:subTnLst>
                                    <p:audio>
                                      <p:cMediaNode>
                                        <p:cTn display="0" masterRel="sameClick">
                                          <p:stCondLst>
                                            <p:cond evt="begin" delay="0">
                                              <p:tn val="23"/>
                                            </p:cond>
                                          </p:stCondLst>
                                          <p:endCondLst>
                                            <p:cond evt="onStopAudio" delay="0">
                                              <p:tgtEl>
                                                <p:sldTgt/>
                                              </p:tgtEl>
                                            </p:cond>
                                          </p:endCondLst>
                                        </p:cTn>
                                        <p:tgtEl>
                                          <p:sndTgt r:embed="rId2" name="CAMERA.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14379"/>
                                        </p:tgtEl>
                                        <p:attrNameLst>
                                          <p:attrName>style.visibility</p:attrName>
                                        </p:attrNameLst>
                                      </p:cBhvr>
                                      <p:to>
                                        <p:strVal val="visible"/>
                                      </p:to>
                                    </p:set>
                                    <p:animEffect transition="in" filter="box(out)">
                                      <p:cBhvr>
                                        <p:cTn id="30" dur="500"/>
                                        <p:tgtEl>
                                          <p:spTgt spid="14379"/>
                                        </p:tgtEl>
                                      </p:cBhvr>
                                    </p:animEffect>
                                  </p:childTnLst>
                                  <p:subTnLst>
                                    <p:audio>
                                      <p:cMediaNode>
                                        <p:cTn display="0" masterRel="sameClick">
                                          <p:stCondLst>
                                            <p:cond evt="begin" delay="0">
                                              <p:tn val="28"/>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77" grpId="0" animBg="1" autoUpdateAnimBg="0"/>
      <p:bldP spid="14378" grpId="0" animBg="1" autoUpdateAnimBg="0"/>
      <p:bldP spid="14379" grpId="0" animBg="1" autoUpdateAnimBg="0"/>
      <p:bldP spid="14380" grpId="0" animBg="1"/>
      <p:bldP spid="14381" grpId="0" animBg="1"/>
      <p:bldP spid="1438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71"/>
          <p:cNvSpPr>
            <a:spLocks noChangeArrowheads="1"/>
          </p:cNvSpPr>
          <p:nvPr/>
        </p:nvSpPr>
        <p:spPr bwMode="auto">
          <a:xfrm>
            <a:off x="762000" y="1600200"/>
            <a:ext cx="8142288"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0"/>
          <a:lstStyle/>
          <a:p>
            <a:pPr>
              <a:spcBef>
                <a:spcPct val="20000"/>
              </a:spcBef>
            </a:pPr>
            <a:r>
              <a:rPr lang="en-US"/>
              <a:t>Write each inequality in interval notation and graph the interval.</a:t>
            </a:r>
            <a:endParaRPr lang="en-US" b="1">
              <a:cs typeface="Times New Roman" pitchFamily="18" charset="0"/>
            </a:endParaRPr>
          </a:p>
        </p:txBody>
      </p:sp>
      <p:sp>
        <p:nvSpPr>
          <p:cNvPr id="14339" name="Oval 25"/>
          <p:cNvSpPr>
            <a:spLocks noChangeArrowheads="1"/>
          </p:cNvSpPr>
          <p:nvPr/>
        </p:nvSpPr>
        <p:spPr bwMode="auto">
          <a:xfrm>
            <a:off x="685800" y="457200"/>
            <a:ext cx="3244850" cy="889000"/>
          </a:xfrm>
          <a:prstGeom prst="ellipse">
            <a:avLst/>
          </a:prstGeom>
          <a:solidFill>
            <a:srgbClr val="00CC99"/>
          </a:solidFill>
          <a:ln w="9525" algn="ctr">
            <a:solidFill>
              <a:srgbClr val="00CC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4340" name="Rectangle 2"/>
          <p:cNvSpPr>
            <a:spLocks noGrp="1" noChangeArrowheads="1"/>
          </p:cNvSpPr>
          <p:nvPr>
            <p:ph type="title"/>
          </p:nvPr>
        </p:nvSpPr>
        <p:spPr>
          <a:noFill/>
        </p:spPr>
        <p:txBody>
          <a:bodyPr/>
          <a:lstStyle/>
          <a:p>
            <a:r>
              <a:rPr lang="en-US" smtClean="0"/>
              <a:t>EXAMPLE 1</a:t>
            </a:r>
            <a:endParaRPr lang="en-US" sz="1600" smtClean="0"/>
          </a:p>
        </p:txBody>
      </p:sp>
      <p:sp>
        <p:nvSpPr>
          <p:cNvPr id="14341" name="Text Box 34"/>
          <p:cNvSpPr txBox="1">
            <a:spLocks noChangeArrowheads="1"/>
          </p:cNvSpPr>
          <p:nvPr/>
        </p:nvSpPr>
        <p:spPr bwMode="auto">
          <a:xfrm>
            <a:off x="4038600" y="457200"/>
            <a:ext cx="487680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0">
            <a:spAutoFit/>
          </a:bodyPr>
          <a:lstStyle>
            <a:lvl1pPr marL="990600" indent="-5334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80000"/>
              </a:lnSpc>
              <a:spcBef>
                <a:spcPct val="50000"/>
              </a:spcBef>
              <a:buClr>
                <a:srgbClr val="003399"/>
              </a:buClr>
              <a:buSzPct val="70000"/>
            </a:pPr>
            <a:endParaRPr lang="en-US" sz="1600"/>
          </a:p>
        </p:txBody>
      </p:sp>
      <p:sp>
        <p:nvSpPr>
          <p:cNvPr id="14342" name="Rectangle 35"/>
          <p:cNvSpPr>
            <a:spLocks noChangeArrowheads="1"/>
          </p:cNvSpPr>
          <p:nvPr/>
        </p:nvSpPr>
        <p:spPr bwMode="auto">
          <a:xfrm>
            <a:off x="3990975" y="762000"/>
            <a:ext cx="51530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2200" b="1">
                <a:latin typeface="Arial Black" pitchFamily="34" charset="0"/>
              </a:rPr>
              <a:t>Graphing  Intervals Written in Interval Notation on a Number Line</a:t>
            </a:r>
          </a:p>
        </p:txBody>
      </p:sp>
      <p:sp>
        <p:nvSpPr>
          <p:cNvPr id="11332" name="Text Box 68"/>
          <p:cNvSpPr txBox="1">
            <a:spLocks noChangeArrowheads="1"/>
          </p:cNvSpPr>
          <p:nvPr/>
        </p:nvSpPr>
        <p:spPr bwMode="auto">
          <a:xfrm>
            <a:off x="1828800" y="3333750"/>
            <a:ext cx="152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solidFill>
                  <a:schemeClr val="hlink"/>
                </a:solidFill>
              </a:rPr>
              <a:t>Solution: </a:t>
            </a:r>
            <a:endParaRPr lang="en-US"/>
          </a:p>
        </p:txBody>
      </p:sp>
      <p:sp>
        <p:nvSpPr>
          <p:cNvPr id="11338" name="Text Box 74"/>
          <p:cNvSpPr txBox="1">
            <a:spLocks noChangeArrowheads="1"/>
          </p:cNvSpPr>
          <p:nvPr/>
        </p:nvSpPr>
        <p:spPr bwMode="auto">
          <a:xfrm>
            <a:off x="1828800" y="4953000"/>
            <a:ext cx="152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solidFill>
                  <a:schemeClr val="hlink"/>
                </a:solidFill>
              </a:rPr>
              <a:t>Solution:</a:t>
            </a:r>
            <a:endParaRPr lang="en-US"/>
          </a:p>
        </p:txBody>
      </p:sp>
      <p:graphicFrame>
        <p:nvGraphicFramePr>
          <p:cNvPr id="14345" name="Object 77"/>
          <p:cNvGraphicFramePr>
            <a:graphicFrameLocks noChangeAspect="1"/>
          </p:cNvGraphicFramePr>
          <p:nvPr/>
        </p:nvGraphicFramePr>
        <p:xfrm>
          <a:off x="2927350" y="1978025"/>
          <a:ext cx="114300" cy="177800"/>
        </p:xfrm>
        <a:graphic>
          <a:graphicData uri="http://schemas.openxmlformats.org/presentationml/2006/ole">
            <mc:AlternateContent xmlns:mc="http://schemas.openxmlformats.org/markup-compatibility/2006">
              <mc:Choice xmlns:v="urn:schemas-microsoft-com:vml" Requires="v">
                <p:oleObj spid="_x0000_s14352" name="Equation" r:id="rId3" imgW="114102" imgH="177492" progId="Equation.DSMT4">
                  <p:embed/>
                </p:oleObj>
              </mc:Choice>
              <mc:Fallback>
                <p:oleObj name="Equation" r:id="rId3" imgW="114102" imgH="177492" progId="Equation.DSMT4">
                  <p:embed/>
                  <p:pic>
                    <p:nvPicPr>
                      <p:cNvPr id="0" name="Object 7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7350" y="1978025"/>
                        <a:ext cx="114300" cy="17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6" name="Object 78"/>
          <p:cNvGraphicFramePr>
            <a:graphicFrameLocks noChangeAspect="1"/>
          </p:cNvGraphicFramePr>
          <p:nvPr/>
        </p:nvGraphicFramePr>
        <p:xfrm>
          <a:off x="1028700" y="2757488"/>
          <a:ext cx="876300" cy="454025"/>
        </p:xfrm>
        <a:graphic>
          <a:graphicData uri="http://schemas.openxmlformats.org/presentationml/2006/ole">
            <mc:AlternateContent xmlns:mc="http://schemas.openxmlformats.org/markup-compatibility/2006">
              <mc:Choice xmlns:v="urn:schemas-microsoft-com:vml" Requires="v">
                <p:oleObj spid="_x0000_s14353" name="Equation" r:id="rId5" imgW="342603" imgH="177646" progId="Equation.DSMT4">
                  <p:embed/>
                </p:oleObj>
              </mc:Choice>
              <mc:Fallback>
                <p:oleObj name="Equation" r:id="rId5" imgW="342603" imgH="177646" progId="Equation.DSMT4">
                  <p:embed/>
                  <p:pic>
                    <p:nvPicPr>
                      <p:cNvPr id="0" name="Object 7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8700" y="2757488"/>
                        <a:ext cx="8763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47" name="Object 79"/>
          <p:cNvGraphicFramePr>
            <a:graphicFrameLocks noChangeAspect="1"/>
          </p:cNvGraphicFramePr>
          <p:nvPr/>
        </p:nvGraphicFramePr>
        <p:xfrm>
          <a:off x="1143000" y="4343400"/>
          <a:ext cx="1493838" cy="454025"/>
        </p:xfrm>
        <a:graphic>
          <a:graphicData uri="http://schemas.openxmlformats.org/presentationml/2006/ole">
            <mc:AlternateContent xmlns:mc="http://schemas.openxmlformats.org/markup-compatibility/2006">
              <mc:Choice xmlns:v="urn:schemas-microsoft-com:vml" Requires="v">
                <p:oleObj spid="_x0000_s14354" name="Equation" r:id="rId7" imgW="583693" imgH="177646" progId="Equation.DSMT4">
                  <p:embed/>
                </p:oleObj>
              </mc:Choice>
              <mc:Fallback>
                <p:oleObj name="Equation" r:id="rId7" imgW="583693" imgH="177646" progId="Equation.DSMT4">
                  <p:embed/>
                  <p:pic>
                    <p:nvPicPr>
                      <p:cNvPr id="0" name="Object 7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4343400"/>
                        <a:ext cx="14938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344" name="Object 80"/>
          <p:cNvGraphicFramePr>
            <a:graphicFrameLocks noChangeAspect="1"/>
          </p:cNvGraphicFramePr>
          <p:nvPr/>
        </p:nvGraphicFramePr>
        <p:xfrm>
          <a:off x="3397250" y="3352800"/>
          <a:ext cx="941388" cy="517525"/>
        </p:xfrm>
        <a:graphic>
          <a:graphicData uri="http://schemas.openxmlformats.org/presentationml/2006/ole">
            <mc:AlternateContent xmlns:mc="http://schemas.openxmlformats.org/markup-compatibility/2006">
              <mc:Choice xmlns:v="urn:schemas-microsoft-com:vml" Requires="v">
                <p:oleObj spid="_x0000_s14355" name="Equation" r:id="rId9" imgW="368140" imgH="203112" progId="Equation.DSMT4">
                  <p:embed/>
                </p:oleObj>
              </mc:Choice>
              <mc:Fallback>
                <p:oleObj name="Equation" r:id="rId9" imgW="368140" imgH="203112" progId="Equation.DSMT4">
                  <p:embed/>
                  <p:pic>
                    <p:nvPicPr>
                      <p:cNvPr id="0" name="Object 8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97250" y="3352800"/>
                        <a:ext cx="94138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345" name="Object 81"/>
          <p:cNvGraphicFramePr>
            <a:graphicFrameLocks noChangeAspect="1"/>
          </p:cNvGraphicFramePr>
          <p:nvPr/>
        </p:nvGraphicFramePr>
        <p:xfrm>
          <a:off x="3429000" y="4967288"/>
          <a:ext cx="909638" cy="519112"/>
        </p:xfrm>
        <a:graphic>
          <a:graphicData uri="http://schemas.openxmlformats.org/presentationml/2006/ole">
            <mc:AlternateContent xmlns:mc="http://schemas.openxmlformats.org/markup-compatibility/2006">
              <mc:Choice xmlns:v="urn:schemas-microsoft-com:vml" Requires="v">
                <p:oleObj spid="_x0000_s14356" name="Equation" r:id="rId11" imgW="355292" imgH="203024" progId="Equation.DSMT4">
                  <p:embed/>
                </p:oleObj>
              </mc:Choice>
              <mc:Fallback>
                <p:oleObj name="Equation" r:id="rId11" imgW="355292" imgH="203024" progId="Equation.DSMT4">
                  <p:embed/>
                  <p:pic>
                    <p:nvPicPr>
                      <p:cNvPr id="0" name="Object 8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29000" y="4967288"/>
                        <a:ext cx="9096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1346" name="Picture 82" descr="Example1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314825" y="3124200"/>
            <a:ext cx="4371975"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47" name="Picture 83" descr="Example1b"/>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19600" y="4648200"/>
            <a:ext cx="4143375" cy="133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332"/>
                                        </p:tgtEl>
                                        <p:attrNameLst>
                                          <p:attrName>style.visibility</p:attrName>
                                        </p:attrNameLst>
                                      </p:cBhvr>
                                      <p:to>
                                        <p:strVal val="visible"/>
                                      </p:to>
                                    </p:set>
                                    <p:animEffect transition="in" filter="checkerboard(across)">
                                      <p:cBhvr>
                                        <p:cTn id="7" dur="500"/>
                                        <p:tgtEl>
                                          <p:spTgt spid="11332"/>
                                        </p:tgtEl>
                                      </p:cBhvr>
                                    </p:animEffect>
                                  </p:childTnLst>
                                </p:cTn>
                              </p:par>
                              <p:par>
                                <p:cTn id="8" presetID="5" presetClass="entr" presetSubtype="10" fill="hold" nodeType="withEffect">
                                  <p:stCondLst>
                                    <p:cond delay="0"/>
                                  </p:stCondLst>
                                  <p:childTnLst>
                                    <p:set>
                                      <p:cBhvr>
                                        <p:cTn id="9" dur="1" fill="hold">
                                          <p:stCondLst>
                                            <p:cond delay="0"/>
                                          </p:stCondLst>
                                        </p:cTn>
                                        <p:tgtEl>
                                          <p:spTgt spid="11344"/>
                                        </p:tgtEl>
                                        <p:attrNameLst>
                                          <p:attrName>style.visibility</p:attrName>
                                        </p:attrNameLst>
                                      </p:cBhvr>
                                      <p:to>
                                        <p:strVal val="visible"/>
                                      </p:to>
                                    </p:set>
                                    <p:animEffect transition="in" filter="checkerboard(across)">
                                      <p:cBhvr>
                                        <p:cTn id="10" dur="500"/>
                                        <p:tgtEl>
                                          <p:spTgt spid="1134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11346"/>
                                        </p:tgtEl>
                                        <p:attrNameLst>
                                          <p:attrName>style.visibility</p:attrName>
                                        </p:attrNameLst>
                                      </p:cBhvr>
                                      <p:to>
                                        <p:strVal val="visible"/>
                                      </p:to>
                                    </p:set>
                                    <p:animEffect transition="in" filter="dissolve">
                                      <p:cBhvr>
                                        <p:cTn id="15" dur="500"/>
                                        <p:tgtEl>
                                          <p:spTgt spid="1134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12" fill="hold" nodeType="clickEffect">
                                  <p:stCondLst>
                                    <p:cond delay="0"/>
                                  </p:stCondLst>
                                  <p:childTnLst>
                                    <p:set>
                                      <p:cBhvr>
                                        <p:cTn id="19" dur="1" fill="hold">
                                          <p:stCondLst>
                                            <p:cond delay="0"/>
                                          </p:stCondLst>
                                        </p:cTn>
                                        <p:tgtEl>
                                          <p:spTgt spid="11345"/>
                                        </p:tgtEl>
                                        <p:attrNameLst>
                                          <p:attrName>style.visibility</p:attrName>
                                        </p:attrNameLst>
                                      </p:cBhvr>
                                      <p:to>
                                        <p:strVal val="visible"/>
                                      </p:to>
                                    </p:set>
                                    <p:anim calcmode="lin" valueType="num">
                                      <p:cBhvr additive="base">
                                        <p:cTn id="20" dur="500" fill="hold"/>
                                        <p:tgtEl>
                                          <p:spTgt spid="11345"/>
                                        </p:tgtEl>
                                        <p:attrNameLst>
                                          <p:attrName>ppt_x</p:attrName>
                                        </p:attrNameLst>
                                      </p:cBhvr>
                                      <p:tavLst>
                                        <p:tav tm="0">
                                          <p:val>
                                            <p:strVal val="0-#ppt_w/2"/>
                                          </p:val>
                                        </p:tav>
                                        <p:tav tm="100000">
                                          <p:val>
                                            <p:strVal val="#ppt_x"/>
                                          </p:val>
                                        </p:tav>
                                      </p:tavLst>
                                    </p:anim>
                                    <p:anim calcmode="lin" valueType="num">
                                      <p:cBhvr additive="base">
                                        <p:cTn id="21" dur="500" fill="hold"/>
                                        <p:tgtEl>
                                          <p:spTgt spid="11345"/>
                                        </p:tgtEl>
                                        <p:attrNameLst>
                                          <p:attrName>ppt_y</p:attrName>
                                        </p:attrNameLst>
                                      </p:cBhvr>
                                      <p:tavLst>
                                        <p:tav tm="0">
                                          <p:val>
                                            <p:strVal val="1+#ppt_h/2"/>
                                          </p:val>
                                        </p:tav>
                                        <p:tav tm="100000">
                                          <p:val>
                                            <p:strVal val="#ppt_y"/>
                                          </p:val>
                                        </p:tav>
                                      </p:tavLst>
                                    </p:anim>
                                  </p:childTnLst>
                                </p:cTn>
                              </p:par>
                              <p:par>
                                <p:cTn id="22" presetID="2" presetClass="entr" presetSubtype="12" fill="hold" grpId="0" nodeType="withEffect">
                                  <p:stCondLst>
                                    <p:cond delay="0"/>
                                  </p:stCondLst>
                                  <p:childTnLst>
                                    <p:set>
                                      <p:cBhvr>
                                        <p:cTn id="23" dur="1" fill="hold">
                                          <p:stCondLst>
                                            <p:cond delay="0"/>
                                          </p:stCondLst>
                                        </p:cTn>
                                        <p:tgtEl>
                                          <p:spTgt spid="11338"/>
                                        </p:tgtEl>
                                        <p:attrNameLst>
                                          <p:attrName>style.visibility</p:attrName>
                                        </p:attrNameLst>
                                      </p:cBhvr>
                                      <p:to>
                                        <p:strVal val="visible"/>
                                      </p:to>
                                    </p:set>
                                    <p:anim calcmode="lin" valueType="num">
                                      <p:cBhvr additive="base">
                                        <p:cTn id="24" dur="500" fill="hold"/>
                                        <p:tgtEl>
                                          <p:spTgt spid="11338"/>
                                        </p:tgtEl>
                                        <p:attrNameLst>
                                          <p:attrName>ppt_x</p:attrName>
                                        </p:attrNameLst>
                                      </p:cBhvr>
                                      <p:tavLst>
                                        <p:tav tm="0">
                                          <p:val>
                                            <p:strVal val="0-#ppt_w/2"/>
                                          </p:val>
                                        </p:tav>
                                        <p:tav tm="100000">
                                          <p:val>
                                            <p:strVal val="#ppt_x"/>
                                          </p:val>
                                        </p:tav>
                                      </p:tavLst>
                                    </p:anim>
                                    <p:anim calcmode="lin" valueType="num">
                                      <p:cBhvr additive="base">
                                        <p:cTn id="25" dur="500" fill="hold"/>
                                        <p:tgtEl>
                                          <p:spTgt spid="11338"/>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6" fill="hold" nodeType="clickEffect">
                                  <p:stCondLst>
                                    <p:cond delay="0"/>
                                  </p:stCondLst>
                                  <p:childTnLst>
                                    <p:set>
                                      <p:cBhvr>
                                        <p:cTn id="29" dur="1" fill="hold">
                                          <p:stCondLst>
                                            <p:cond delay="0"/>
                                          </p:stCondLst>
                                        </p:cTn>
                                        <p:tgtEl>
                                          <p:spTgt spid="11347"/>
                                        </p:tgtEl>
                                        <p:attrNameLst>
                                          <p:attrName>style.visibility</p:attrName>
                                        </p:attrNameLst>
                                      </p:cBhvr>
                                      <p:to>
                                        <p:strVal val="visible"/>
                                      </p:to>
                                    </p:set>
                                    <p:anim calcmode="lin" valueType="num">
                                      <p:cBhvr additive="base">
                                        <p:cTn id="30" dur="500" fill="hold"/>
                                        <p:tgtEl>
                                          <p:spTgt spid="11347"/>
                                        </p:tgtEl>
                                        <p:attrNameLst>
                                          <p:attrName>ppt_x</p:attrName>
                                        </p:attrNameLst>
                                      </p:cBhvr>
                                      <p:tavLst>
                                        <p:tav tm="0">
                                          <p:val>
                                            <p:strVal val="1+#ppt_w/2"/>
                                          </p:val>
                                        </p:tav>
                                        <p:tav tm="100000">
                                          <p:val>
                                            <p:strVal val="#ppt_x"/>
                                          </p:val>
                                        </p:tav>
                                      </p:tavLst>
                                    </p:anim>
                                    <p:anim calcmode="lin" valueType="num">
                                      <p:cBhvr additive="base">
                                        <p:cTn id="31" dur="500" fill="hold"/>
                                        <p:tgtEl>
                                          <p:spTgt spid="113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32" grpId="0"/>
      <p:bldP spid="11338"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9144000" cy="1143000"/>
          </a:xfrm>
          <a:solidFill>
            <a:schemeClr val="accent1"/>
          </a:solidFill>
        </p:spPr>
        <p:txBody>
          <a:bodyPr/>
          <a:lstStyle/>
          <a:p>
            <a:r>
              <a:rPr lang="en-US" sz="6600" smtClean="0"/>
              <a:t>Test a Point</a:t>
            </a:r>
            <a:endParaRPr lang="en-US" smtClean="0"/>
          </a:p>
        </p:txBody>
      </p:sp>
      <p:sp>
        <p:nvSpPr>
          <p:cNvPr id="15363" name="Rectangle 3"/>
          <p:cNvSpPr>
            <a:spLocks noGrp="1" noChangeArrowheads="1"/>
          </p:cNvSpPr>
          <p:nvPr>
            <p:ph type="body" idx="1"/>
          </p:nvPr>
        </p:nvSpPr>
        <p:spPr>
          <a:xfrm>
            <a:off x="0" y="1143000"/>
            <a:ext cx="9144000" cy="5715000"/>
          </a:xfrm>
        </p:spPr>
        <p:txBody>
          <a:bodyPr/>
          <a:lstStyle/>
          <a:p>
            <a:pPr>
              <a:lnSpc>
                <a:spcPct val="90000"/>
              </a:lnSpc>
            </a:pPr>
            <a:r>
              <a:rPr lang="en-US" sz="5400" smtClean="0"/>
              <a:t>Take the point (-1,0) and plug in the values in y </a:t>
            </a:r>
            <a:r>
              <a:rPr lang="en-US" sz="6000" smtClean="0">
                <a:cs typeface="Times New Roman" pitchFamily="18" charset="0"/>
              </a:rPr>
              <a:t>≤</a:t>
            </a:r>
            <a:r>
              <a:rPr lang="en-US" sz="5400" smtClean="0"/>
              <a:t>  2x - 1</a:t>
            </a:r>
            <a:endParaRPr lang="en-US" sz="6000" smtClean="0"/>
          </a:p>
          <a:p>
            <a:pPr>
              <a:lnSpc>
                <a:spcPct val="90000"/>
              </a:lnSpc>
            </a:pPr>
            <a:r>
              <a:rPr lang="en-US" sz="6000" smtClean="0"/>
              <a:t>y </a:t>
            </a:r>
            <a:r>
              <a:rPr lang="en-US" sz="6000" smtClean="0">
                <a:cs typeface="Times New Roman" pitchFamily="18" charset="0"/>
              </a:rPr>
              <a:t>≤</a:t>
            </a:r>
            <a:r>
              <a:rPr lang="en-US" sz="6000" smtClean="0"/>
              <a:t> 2x - 1</a:t>
            </a:r>
            <a:endParaRPr lang="en-US" sz="8000" smtClean="0"/>
          </a:p>
          <a:p>
            <a:pPr>
              <a:lnSpc>
                <a:spcPct val="60000"/>
              </a:lnSpc>
            </a:pPr>
            <a:r>
              <a:rPr lang="en-US" sz="6000" smtClean="0"/>
              <a:t>0 </a:t>
            </a:r>
            <a:r>
              <a:rPr lang="en-US" sz="6000" smtClean="0">
                <a:cs typeface="Times New Roman" pitchFamily="18" charset="0"/>
              </a:rPr>
              <a:t>≤</a:t>
            </a:r>
            <a:r>
              <a:rPr lang="en-US" sz="6000" smtClean="0"/>
              <a:t> 2(-1) -1</a:t>
            </a:r>
          </a:p>
          <a:p>
            <a:pPr>
              <a:lnSpc>
                <a:spcPct val="60000"/>
              </a:lnSpc>
            </a:pPr>
            <a:r>
              <a:rPr lang="en-US" sz="6000" smtClean="0"/>
              <a:t>0 </a:t>
            </a:r>
            <a:r>
              <a:rPr lang="en-US" sz="6000" smtClean="0">
                <a:cs typeface="Times New Roman" pitchFamily="18" charset="0"/>
              </a:rPr>
              <a:t>≤</a:t>
            </a:r>
            <a:r>
              <a:rPr lang="en-US" sz="6000" smtClean="0"/>
              <a:t> -3</a:t>
            </a:r>
          </a:p>
        </p:txBody>
      </p:sp>
      <p:sp>
        <p:nvSpPr>
          <p:cNvPr id="15364" name="WordArt 4"/>
          <p:cNvSpPr>
            <a:spLocks noChangeArrowheads="1" noChangeShapeType="1" noTextEdit="1"/>
          </p:cNvSpPr>
          <p:nvPr/>
        </p:nvSpPr>
        <p:spPr bwMode="auto">
          <a:xfrm>
            <a:off x="4038600" y="2971800"/>
            <a:ext cx="4694238" cy="1905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False</a:t>
            </a:r>
          </a:p>
        </p:txBody>
      </p:sp>
      <p:sp>
        <p:nvSpPr>
          <p:cNvPr id="15365" name="Text Box 5"/>
          <p:cNvSpPr txBox="1">
            <a:spLocks noChangeArrowheads="1"/>
          </p:cNvSpPr>
          <p:nvPr/>
        </p:nvSpPr>
        <p:spPr bwMode="auto">
          <a:xfrm>
            <a:off x="762000" y="5441950"/>
            <a:ext cx="7696200" cy="1416050"/>
          </a:xfrm>
          <a:prstGeom prst="rect">
            <a:avLst/>
          </a:prstGeom>
          <a:solidFill>
            <a:srgbClr val="FF9900"/>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80000"/>
              </a:lnSpc>
            </a:pPr>
            <a:r>
              <a:rPr lang="en-US" sz="5400"/>
              <a:t>Since it’s False, shade the opposite side of (-1,0). 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ox(out)">
                                      <p:cBhvr>
                                        <p:cTn id="7" dur="500"/>
                                        <p:tgtEl>
                                          <p:spTgt spid="1536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ox(out)">
                                      <p:cBhvr>
                                        <p:cTn id="12" dur="500"/>
                                        <p:tgtEl>
                                          <p:spTgt spid="1536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ox(out)">
                                      <p:cBhvr>
                                        <p:cTn id="17" dur="500"/>
                                        <p:tgtEl>
                                          <p:spTgt spid="1536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box(out)">
                                      <p:cBhvr>
                                        <p:cTn id="22" dur="500"/>
                                        <p:tgtEl>
                                          <p:spTgt spid="15363">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5364"/>
                                        </p:tgtEl>
                                        <p:attrNameLst>
                                          <p:attrName>style.visibility</p:attrName>
                                        </p:attrNameLst>
                                      </p:cBhvr>
                                      <p:to>
                                        <p:strVal val="visible"/>
                                      </p:to>
                                    </p:set>
                                    <p:anim calcmode="lin" valueType="num">
                                      <p:cBhvr additive="base">
                                        <p:cTn id="27" dur="500" fill="hold"/>
                                        <p:tgtEl>
                                          <p:spTgt spid="15364"/>
                                        </p:tgtEl>
                                        <p:attrNameLst>
                                          <p:attrName>ppt_x</p:attrName>
                                        </p:attrNameLst>
                                      </p:cBhvr>
                                      <p:tavLst>
                                        <p:tav tm="0">
                                          <p:val>
                                            <p:strVal val="0-#ppt_w/2"/>
                                          </p:val>
                                        </p:tav>
                                        <p:tav tm="100000">
                                          <p:val>
                                            <p:strVal val="#ppt_x"/>
                                          </p:val>
                                        </p:tav>
                                      </p:tavLst>
                                    </p:anim>
                                    <p:anim calcmode="lin" valueType="num">
                                      <p:cBhvr additive="base">
                                        <p:cTn id="28" dur="500" fill="hold"/>
                                        <p:tgtEl>
                                          <p:spTgt spid="1536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32" fill="hold" grpId="0" nodeType="clickEffect">
                                  <p:stCondLst>
                                    <p:cond delay="0"/>
                                  </p:stCondLst>
                                  <p:childTnLst>
                                    <p:set>
                                      <p:cBhvr>
                                        <p:cTn id="32" dur="1" fill="hold">
                                          <p:stCondLst>
                                            <p:cond delay="0"/>
                                          </p:stCondLst>
                                        </p:cTn>
                                        <p:tgtEl>
                                          <p:spTgt spid="15365"/>
                                        </p:tgtEl>
                                        <p:attrNameLst>
                                          <p:attrName>style.visibility</p:attrName>
                                        </p:attrNameLst>
                                      </p:cBhvr>
                                      <p:to>
                                        <p:strVal val="visible"/>
                                      </p:to>
                                    </p:set>
                                    <p:animEffect transition="in" filter="box(out)">
                                      <p:cBhvr>
                                        <p:cTn id="33" dur="500"/>
                                        <p:tgtEl>
                                          <p:spTgt spid="15365"/>
                                        </p:tgtEl>
                                      </p:cBhvr>
                                    </p:animEffect>
                                  </p:childTnLst>
                                  <p:subTnLst>
                                    <p:audio>
                                      <p:cMediaNode>
                                        <p:cTn display="0" masterRel="sameClick">
                                          <p:stCondLst>
                                            <p:cond evt="begin" delay="0">
                                              <p:tn val="31"/>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P spid="15364" grpId="0" animBg="1"/>
      <p:bldP spid="15365"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9144000" cy="838200"/>
          </a:xfrm>
          <a:solidFill>
            <a:schemeClr val="accent1"/>
          </a:solidFill>
        </p:spPr>
        <p:txBody>
          <a:bodyPr/>
          <a:lstStyle/>
          <a:p>
            <a:r>
              <a:rPr lang="en-US" sz="6600" smtClean="0"/>
              <a:t>Graph y &gt; 2x - 1</a:t>
            </a:r>
            <a:endParaRPr lang="en-US" smtClean="0"/>
          </a:p>
        </p:txBody>
      </p:sp>
      <p:sp>
        <p:nvSpPr>
          <p:cNvPr id="33795" name="Line 3"/>
          <p:cNvSpPr>
            <a:spLocks noChangeShapeType="1"/>
          </p:cNvSpPr>
          <p:nvPr/>
        </p:nvSpPr>
        <p:spPr bwMode="auto">
          <a:xfrm>
            <a:off x="762000" y="4114800"/>
            <a:ext cx="7543800" cy="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796" name="Line 4"/>
          <p:cNvSpPr>
            <a:spLocks noChangeShapeType="1"/>
          </p:cNvSpPr>
          <p:nvPr/>
        </p:nvSpPr>
        <p:spPr bwMode="auto">
          <a:xfrm flipV="1">
            <a:off x="4495800" y="1981200"/>
            <a:ext cx="0" cy="411480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797" name="WordArt 5"/>
          <p:cNvSpPr>
            <a:spLocks noChangeArrowheads="1" noChangeShapeType="1" noTextEdit="1"/>
          </p:cNvSpPr>
          <p:nvPr/>
        </p:nvSpPr>
        <p:spPr bwMode="auto">
          <a:xfrm>
            <a:off x="7924800" y="3505200"/>
            <a:ext cx="457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X</a:t>
            </a:r>
          </a:p>
        </p:txBody>
      </p:sp>
      <p:sp>
        <p:nvSpPr>
          <p:cNvPr id="33798" name="WordArt 6"/>
          <p:cNvSpPr>
            <a:spLocks noChangeArrowheads="1" noChangeShapeType="1" noTextEdit="1"/>
          </p:cNvSpPr>
          <p:nvPr/>
        </p:nvSpPr>
        <p:spPr bwMode="auto">
          <a:xfrm>
            <a:off x="4495800" y="1905000"/>
            <a:ext cx="533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Y</a:t>
            </a:r>
          </a:p>
        </p:txBody>
      </p:sp>
      <p:sp>
        <p:nvSpPr>
          <p:cNvPr id="33799" name="Line 7"/>
          <p:cNvSpPr>
            <a:spLocks noChangeShapeType="1"/>
          </p:cNvSpPr>
          <p:nvPr/>
        </p:nvSpPr>
        <p:spPr bwMode="auto">
          <a:xfrm>
            <a:off x="4800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0" name="Line 8"/>
          <p:cNvSpPr>
            <a:spLocks noChangeShapeType="1"/>
          </p:cNvSpPr>
          <p:nvPr/>
        </p:nvSpPr>
        <p:spPr bwMode="auto">
          <a:xfrm>
            <a:off x="5105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1" name="Line 9"/>
          <p:cNvSpPr>
            <a:spLocks noChangeShapeType="1"/>
          </p:cNvSpPr>
          <p:nvPr/>
        </p:nvSpPr>
        <p:spPr bwMode="auto">
          <a:xfrm>
            <a:off x="5410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2" name="Line 10"/>
          <p:cNvSpPr>
            <a:spLocks noChangeShapeType="1"/>
          </p:cNvSpPr>
          <p:nvPr/>
        </p:nvSpPr>
        <p:spPr bwMode="auto">
          <a:xfrm>
            <a:off x="4191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3" name="Line 11"/>
          <p:cNvSpPr>
            <a:spLocks noChangeShapeType="1"/>
          </p:cNvSpPr>
          <p:nvPr/>
        </p:nvSpPr>
        <p:spPr bwMode="auto">
          <a:xfrm>
            <a:off x="3886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4" name="Line 12"/>
          <p:cNvSpPr>
            <a:spLocks noChangeShapeType="1"/>
          </p:cNvSpPr>
          <p:nvPr/>
        </p:nvSpPr>
        <p:spPr bwMode="auto">
          <a:xfrm>
            <a:off x="5715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5" name="Line 13"/>
          <p:cNvSpPr>
            <a:spLocks noChangeShapeType="1"/>
          </p:cNvSpPr>
          <p:nvPr/>
        </p:nvSpPr>
        <p:spPr bwMode="auto">
          <a:xfrm>
            <a:off x="990600" y="3810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6" name="Line 14"/>
          <p:cNvSpPr>
            <a:spLocks noChangeShapeType="1"/>
          </p:cNvSpPr>
          <p:nvPr/>
        </p:nvSpPr>
        <p:spPr bwMode="auto">
          <a:xfrm>
            <a:off x="990600" y="4419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7" name="Line 15"/>
          <p:cNvSpPr>
            <a:spLocks noChangeShapeType="1"/>
          </p:cNvSpPr>
          <p:nvPr/>
        </p:nvSpPr>
        <p:spPr bwMode="auto">
          <a:xfrm>
            <a:off x="990600" y="4724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8" name="Line 16"/>
          <p:cNvSpPr>
            <a:spLocks noChangeShapeType="1"/>
          </p:cNvSpPr>
          <p:nvPr/>
        </p:nvSpPr>
        <p:spPr bwMode="auto">
          <a:xfrm>
            <a:off x="990600" y="3505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9" name="Line 17"/>
          <p:cNvSpPr>
            <a:spLocks noChangeShapeType="1"/>
          </p:cNvSpPr>
          <p:nvPr/>
        </p:nvSpPr>
        <p:spPr bwMode="auto">
          <a:xfrm>
            <a:off x="990600" y="5029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0" name="Line 18"/>
          <p:cNvSpPr>
            <a:spLocks noChangeShapeType="1"/>
          </p:cNvSpPr>
          <p:nvPr/>
        </p:nvSpPr>
        <p:spPr bwMode="auto">
          <a:xfrm>
            <a:off x="990600" y="5334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1" name="Line 19"/>
          <p:cNvSpPr>
            <a:spLocks noChangeShapeType="1"/>
          </p:cNvSpPr>
          <p:nvPr/>
        </p:nvSpPr>
        <p:spPr bwMode="auto">
          <a:xfrm>
            <a:off x="990600" y="5638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2" name="Line 20"/>
          <p:cNvSpPr>
            <a:spLocks noChangeShapeType="1"/>
          </p:cNvSpPr>
          <p:nvPr/>
        </p:nvSpPr>
        <p:spPr bwMode="auto">
          <a:xfrm>
            <a:off x="990600" y="2286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3" name="Line 21"/>
          <p:cNvSpPr>
            <a:spLocks noChangeShapeType="1"/>
          </p:cNvSpPr>
          <p:nvPr/>
        </p:nvSpPr>
        <p:spPr bwMode="auto">
          <a:xfrm>
            <a:off x="990600" y="2590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4" name="Line 22"/>
          <p:cNvSpPr>
            <a:spLocks noChangeShapeType="1"/>
          </p:cNvSpPr>
          <p:nvPr/>
        </p:nvSpPr>
        <p:spPr bwMode="auto">
          <a:xfrm>
            <a:off x="990600" y="2895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5" name="Line 23"/>
          <p:cNvSpPr>
            <a:spLocks noChangeShapeType="1"/>
          </p:cNvSpPr>
          <p:nvPr/>
        </p:nvSpPr>
        <p:spPr bwMode="auto">
          <a:xfrm>
            <a:off x="990600" y="3200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6" name="Line 24"/>
          <p:cNvSpPr>
            <a:spLocks noChangeShapeType="1"/>
          </p:cNvSpPr>
          <p:nvPr/>
        </p:nvSpPr>
        <p:spPr bwMode="auto">
          <a:xfrm>
            <a:off x="6019800" y="2133600"/>
            <a:ext cx="0" cy="3810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7" name="Line 25"/>
          <p:cNvSpPr>
            <a:spLocks noChangeShapeType="1"/>
          </p:cNvSpPr>
          <p:nvPr/>
        </p:nvSpPr>
        <p:spPr bwMode="auto">
          <a:xfrm>
            <a:off x="6324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8" name="Line 26"/>
          <p:cNvSpPr>
            <a:spLocks noChangeShapeType="1"/>
          </p:cNvSpPr>
          <p:nvPr/>
        </p:nvSpPr>
        <p:spPr bwMode="auto">
          <a:xfrm>
            <a:off x="7239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9" name="Line 27"/>
          <p:cNvSpPr>
            <a:spLocks noChangeShapeType="1"/>
          </p:cNvSpPr>
          <p:nvPr/>
        </p:nvSpPr>
        <p:spPr bwMode="auto">
          <a:xfrm>
            <a:off x="7543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0" name="Line 28"/>
          <p:cNvSpPr>
            <a:spLocks noChangeShapeType="1"/>
          </p:cNvSpPr>
          <p:nvPr/>
        </p:nvSpPr>
        <p:spPr bwMode="auto">
          <a:xfrm>
            <a:off x="7848600" y="21336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1" name="Line 29"/>
          <p:cNvSpPr>
            <a:spLocks noChangeShapeType="1"/>
          </p:cNvSpPr>
          <p:nvPr/>
        </p:nvSpPr>
        <p:spPr bwMode="auto">
          <a:xfrm>
            <a:off x="1066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2" name="Line 30"/>
          <p:cNvSpPr>
            <a:spLocks noChangeShapeType="1"/>
          </p:cNvSpPr>
          <p:nvPr/>
        </p:nvSpPr>
        <p:spPr bwMode="auto">
          <a:xfrm>
            <a:off x="1371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3" name="Line 31"/>
          <p:cNvSpPr>
            <a:spLocks noChangeShapeType="1"/>
          </p:cNvSpPr>
          <p:nvPr/>
        </p:nvSpPr>
        <p:spPr bwMode="auto">
          <a:xfrm>
            <a:off x="1676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4" name="Line 32"/>
          <p:cNvSpPr>
            <a:spLocks noChangeShapeType="1"/>
          </p:cNvSpPr>
          <p:nvPr/>
        </p:nvSpPr>
        <p:spPr bwMode="auto">
          <a:xfrm>
            <a:off x="2971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5" name="Line 33"/>
          <p:cNvSpPr>
            <a:spLocks noChangeShapeType="1"/>
          </p:cNvSpPr>
          <p:nvPr/>
        </p:nvSpPr>
        <p:spPr bwMode="auto">
          <a:xfrm>
            <a:off x="3276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6" name="Line 34"/>
          <p:cNvSpPr>
            <a:spLocks noChangeShapeType="1"/>
          </p:cNvSpPr>
          <p:nvPr/>
        </p:nvSpPr>
        <p:spPr bwMode="auto">
          <a:xfrm>
            <a:off x="3581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7" name="Line 35"/>
          <p:cNvSpPr>
            <a:spLocks noChangeShapeType="1"/>
          </p:cNvSpPr>
          <p:nvPr/>
        </p:nvSpPr>
        <p:spPr bwMode="auto">
          <a:xfrm>
            <a:off x="1981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8" name="Line 36"/>
          <p:cNvSpPr>
            <a:spLocks noChangeShapeType="1"/>
          </p:cNvSpPr>
          <p:nvPr/>
        </p:nvSpPr>
        <p:spPr bwMode="auto">
          <a:xfrm>
            <a:off x="2286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29" name="Line 37"/>
          <p:cNvSpPr>
            <a:spLocks noChangeShapeType="1"/>
          </p:cNvSpPr>
          <p:nvPr/>
        </p:nvSpPr>
        <p:spPr bwMode="auto">
          <a:xfrm>
            <a:off x="2667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30" name="Line 38"/>
          <p:cNvSpPr>
            <a:spLocks noChangeShapeType="1"/>
          </p:cNvSpPr>
          <p:nvPr/>
        </p:nvSpPr>
        <p:spPr bwMode="auto">
          <a:xfrm>
            <a:off x="6629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31" name="Line 39"/>
          <p:cNvSpPr>
            <a:spLocks noChangeShapeType="1"/>
          </p:cNvSpPr>
          <p:nvPr/>
        </p:nvSpPr>
        <p:spPr bwMode="auto">
          <a:xfrm>
            <a:off x="6934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32" name="Line 40"/>
          <p:cNvSpPr>
            <a:spLocks noChangeShapeType="1"/>
          </p:cNvSpPr>
          <p:nvPr/>
        </p:nvSpPr>
        <p:spPr bwMode="auto">
          <a:xfrm>
            <a:off x="4495800" y="2590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33" name="Text Box 41"/>
          <p:cNvSpPr txBox="1">
            <a:spLocks noChangeArrowheads="1"/>
          </p:cNvSpPr>
          <p:nvPr/>
        </p:nvSpPr>
        <p:spPr bwMode="auto">
          <a:xfrm>
            <a:off x="1143000" y="2667000"/>
            <a:ext cx="3276600" cy="1016000"/>
          </a:xfrm>
          <a:prstGeom prst="rect">
            <a:avLst/>
          </a:prstGeom>
          <a:solidFill>
            <a:srgbClr val="FF9900"/>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6000"/>
              <a:t> y= 2x - 1</a:t>
            </a:r>
          </a:p>
        </p:txBody>
      </p:sp>
      <p:sp>
        <p:nvSpPr>
          <p:cNvPr id="33834" name="Oval 42"/>
          <p:cNvSpPr>
            <a:spLocks noChangeArrowheads="1"/>
          </p:cNvSpPr>
          <p:nvPr/>
        </p:nvSpPr>
        <p:spPr bwMode="auto">
          <a:xfrm>
            <a:off x="4343400" y="42672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35" name="Oval 43"/>
          <p:cNvSpPr>
            <a:spLocks noChangeArrowheads="1"/>
          </p:cNvSpPr>
          <p:nvPr/>
        </p:nvSpPr>
        <p:spPr bwMode="auto">
          <a:xfrm>
            <a:off x="4648200" y="35814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36" name="Line 44"/>
          <p:cNvSpPr>
            <a:spLocks noChangeShapeType="1"/>
          </p:cNvSpPr>
          <p:nvPr/>
        </p:nvSpPr>
        <p:spPr bwMode="auto">
          <a:xfrm flipH="1">
            <a:off x="3657600" y="2057400"/>
            <a:ext cx="1828800" cy="441960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37" name="Line 45"/>
          <p:cNvSpPr>
            <a:spLocks noChangeShapeType="1"/>
          </p:cNvSpPr>
          <p:nvPr/>
        </p:nvSpPr>
        <p:spPr bwMode="auto">
          <a:xfrm>
            <a:off x="4724400" y="685800"/>
            <a:ext cx="3810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38" name="WordArt 46"/>
          <p:cNvSpPr>
            <a:spLocks noChangeArrowheads="1" noChangeShapeType="1" noTextEdit="1"/>
          </p:cNvSpPr>
          <p:nvPr/>
        </p:nvSpPr>
        <p:spPr bwMode="auto">
          <a:xfrm>
            <a:off x="3200400" y="4114800"/>
            <a:ext cx="10287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latin typeface="Times New Roman"/>
                <a:cs typeface="Times New Roman"/>
              </a:rPr>
              <a:t>(-1,0)</a:t>
            </a:r>
          </a:p>
        </p:txBody>
      </p:sp>
      <p:sp>
        <p:nvSpPr>
          <p:cNvPr id="16432" name="AutoShape 48"/>
          <p:cNvSpPr>
            <a:spLocks noChangeArrowheads="1"/>
          </p:cNvSpPr>
          <p:nvPr/>
        </p:nvSpPr>
        <p:spPr bwMode="auto">
          <a:xfrm flipH="1">
            <a:off x="3886200" y="2362200"/>
            <a:ext cx="1524000" cy="3581400"/>
          </a:xfrm>
          <a:prstGeom prst="rtTriangle">
            <a:avLst/>
          </a:prstGeom>
          <a:solidFill>
            <a:schemeClr val="bg2">
              <a:alpha val="50195"/>
            </a:schemeClr>
          </a:solidFill>
          <a:ln w="9525">
            <a:solidFill>
              <a:schemeClr val="tx1"/>
            </a:solidFill>
            <a:miter lim="800000"/>
            <a:headEnd/>
            <a:tailEnd/>
          </a:ln>
        </p:spPr>
        <p:txBody>
          <a:bodyPr wrap="none" anchor="ctr"/>
          <a:lstStyle/>
          <a:p>
            <a:endParaRPr lang="en-US"/>
          </a:p>
        </p:txBody>
      </p:sp>
      <p:sp>
        <p:nvSpPr>
          <p:cNvPr id="16433" name="Text Box 49"/>
          <p:cNvSpPr txBox="1">
            <a:spLocks noChangeArrowheads="1"/>
          </p:cNvSpPr>
          <p:nvPr/>
        </p:nvSpPr>
        <p:spPr bwMode="auto">
          <a:xfrm>
            <a:off x="5410200" y="2133600"/>
            <a:ext cx="2743200" cy="3810000"/>
          </a:xfrm>
          <a:prstGeom prst="rect">
            <a:avLst/>
          </a:prstGeom>
          <a:solidFill>
            <a:schemeClr val="bg2">
              <a:alpha val="50195"/>
            </a:schemeClr>
          </a:solidFill>
          <a:ln w="9525">
            <a:solidFill>
              <a:schemeClr val="tx1"/>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a:p>
        </p:txBody>
      </p:sp>
      <p:sp>
        <p:nvSpPr>
          <p:cNvPr id="33841" name="Text Box 50">
            <a:hlinkClick r:id="" action="ppaction://hlinkshowjump?jump=previousslide"/>
          </p:cNvPr>
          <p:cNvSpPr txBox="1">
            <a:spLocks noChangeArrowheads="1"/>
          </p:cNvSpPr>
          <p:nvPr/>
        </p:nvSpPr>
        <p:spPr bwMode="auto">
          <a:xfrm>
            <a:off x="8153400" y="6400800"/>
            <a:ext cx="685800" cy="254000"/>
          </a:xfrm>
          <a:prstGeom prst="rect">
            <a:avLst/>
          </a:prstGeom>
          <a:solidFill>
            <a:srgbClr val="FF9900"/>
          </a:solidFill>
          <a:ln w="9525">
            <a:solidFill>
              <a:schemeClr val="bg2"/>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000" b="1">
                <a:latin typeface="Arial" pitchFamily="34" charset="0"/>
              </a:rPr>
              <a:t>BACK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4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32" grpId="0" animBg="1"/>
      <p:bldP spid="16433"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4818" name="Group 6"/>
          <p:cNvGrpSpPr>
            <a:grpSpLocks/>
          </p:cNvGrpSpPr>
          <p:nvPr/>
        </p:nvGrpSpPr>
        <p:grpSpPr bwMode="auto">
          <a:xfrm>
            <a:off x="476250" y="2247900"/>
            <a:ext cx="4552950" cy="4467225"/>
            <a:chOff x="300" y="1416"/>
            <a:chExt cx="2868" cy="2814"/>
          </a:xfrm>
        </p:grpSpPr>
        <p:grpSp>
          <p:nvGrpSpPr>
            <p:cNvPr id="34833" name="Group 7"/>
            <p:cNvGrpSpPr>
              <a:grpSpLocks/>
            </p:cNvGrpSpPr>
            <p:nvPr/>
          </p:nvGrpSpPr>
          <p:grpSpPr bwMode="auto">
            <a:xfrm>
              <a:off x="300" y="1722"/>
              <a:ext cx="2868" cy="2496"/>
              <a:chOff x="300" y="1722"/>
              <a:chExt cx="2868" cy="2496"/>
            </a:xfrm>
          </p:grpSpPr>
          <p:pic>
            <p:nvPicPr>
              <p:cNvPr id="34836" name="Picture 8" descr="gri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 y="1722"/>
                <a:ext cx="2496" cy="249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4837" name="Line 9"/>
              <p:cNvSpPr>
                <a:spLocks noChangeShapeType="1"/>
              </p:cNvSpPr>
              <p:nvPr/>
            </p:nvSpPr>
            <p:spPr bwMode="auto">
              <a:xfrm>
                <a:off x="336" y="2754"/>
                <a:ext cx="2448" cy="30"/>
              </a:xfrm>
              <a:prstGeom prst="line">
                <a:avLst/>
              </a:prstGeom>
              <a:noFill/>
              <a:ln w="349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34838" name="Text Box 10"/>
              <p:cNvSpPr txBox="1">
                <a:spLocks noChangeArrowheads="1"/>
              </p:cNvSpPr>
              <p:nvPr/>
            </p:nvSpPr>
            <p:spPr bwMode="auto">
              <a:xfrm>
                <a:off x="2832" y="2634"/>
                <a:ext cx="336" cy="288"/>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i="1"/>
                  <a:t>x</a:t>
                </a:r>
              </a:p>
            </p:txBody>
          </p:sp>
        </p:grpSp>
        <p:sp>
          <p:nvSpPr>
            <p:cNvPr id="34834" name="Line 11"/>
            <p:cNvSpPr>
              <a:spLocks noChangeShapeType="1"/>
            </p:cNvSpPr>
            <p:nvPr/>
          </p:nvSpPr>
          <p:spPr bwMode="auto">
            <a:xfrm>
              <a:off x="1536" y="1680"/>
              <a:ext cx="0" cy="2550"/>
            </a:xfrm>
            <a:prstGeom prst="line">
              <a:avLst/>
            </a:prstGeom>
            <a:noFill/>
            <a:ln w="349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34835" name="Text Box 12"/>
            <p:cNvSpPr txBox="1">
              <a:spLocks noChangeArrowheads="1"/>
            </p:cNvSpPr>
            <p:nvPr/>
          </p:nvSpPr>
          <p:spPr bwMode="auto">
            <a:xfrm>
              <a:off x="1428" y="1416"/>
              <a:ext cx="336" cy="288"/>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i="1"/>
                <a:t>y</a:t>
              </a:r>
            </a:p>
          </p:txBody>
        </p:sp>
      </p:grpSp>
      <p:sp>
        <p:nvSpPr>
          <p:cNvPr id="20495" name="Line 15"/>
          <p:cNvSpPr>
            <a:spLocks noChangeShapeType="1"/>
          </p:cNvSpPr>
          <p:nvPr/>
        </p:nvSpPr>
        <p:spPr bwMode="auto">
          <a:xfrm flipH="1">
            <a:off x="2057400" y="3124200"/>
            <a:ext cx="1676400" cy="3352800"/>
          </a:xfrm>
          <a:prstGeom prst="line">
            <a:avLst/>
          </a:prstGeom>
          <a:noFill/>
          <a:ln w="34925">
            <a:solidFill>
              <a:schemeClr val="accent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34820" name="Text Box 3"/>
          <p:cNvSpPr txBox="1">
            <a:spLocks noChangeArrowheads="1"/>
          </p:cNvSpPr>
          <p:nvPr/>
        </p:nvSpPr>
        <p:spPr bwMode="auto">
          <a:xfrm>
            <a:off x="685800" y="381000"/>
            <a:ext cx="701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t>Graph the following linear system of inequalities.</a:t>
            </a:r>
          </a:p>
        </p:txBody>
      </p:sp>
      <p:sp>
        <p:nvSpPr>
          <p:cNvPr id="20493" name="Oval 13"/>
          <p:cNvSpPr>
            <a:spLocks noChangeArrowheads="1"/>
          </p:cNvSpPr>
          <p:nvPr/>
        </p:nvSpPr>
        <p:spPr bwMode="auto">
          <a:xfrm>
            <a:off x="2371725" y="5591175"/>
            <a:ext cx="1524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0494" name="Oval 14"/>
          <p:cNvSpPr>
            <a:spLocks noChangeArrowheads="1"/>
          </p:cNvSpPr>
          <p:nvPr/>
        </p:nvSpPr>
        <p:spPr bwMode="auto">
          <a:xfrm>
            <a:off x="2714625" y="4972050"/>
            <a:ext cx="152400" cy="152400"/>
          </a:xfrm>
          <a:prstGeom prst="ellipse">
            <a:avLst/>
          </a:prstGeom>
          <a:solidFill>
            <a:schemeClr val="accent1"/>
          </a:solidFill>
          <a:ln w="9525">
            <a:solidFill>
              <a:schemeClr val="accent1"/>
            </a:solidFill>
            <a:round/>
            <a:headEnd/>
            <a:tailEnd/>
          </a:ln>
        </p:spPr>
        <p:txBody>
          <a:bodyPr wrap="none" anchor="ctr"/>
          <a:lstStyle/>
          <a:p>
            <a:endParaRPr lang="en-US"/>
          </a:p>
        </p:txBody>
      </p:sp>
      <p:sp>
        <p:nvSpPr>
          <p:cNvPr id="20496" name="Freeform 16"/>
          <p:cNvSpPr>
            <a:spLocks/>
          </p:cNvSpPr>
          <p:nvPr/>
        </p:nvSpPr>
        <p:spPr bwMode="auto">
          <a:xfrm>
            <a:off x="533400" y="2743200"/>
            <a:ext cx="3352800" cy="3886200"/>
          </a:xfrm>
          <a:custGeom>
            <a:avLst/>
            <a:gdLst>
              <a:gd name="T0" fmla="*/ 0 w 2112"/>
              <a:gd name="T1" fmla="*/ 120967500 h 2448"/>
              <a:gd name="T2" fmla="*/ 2147483647 w 2112"/>
              <a:gd name="T3" fmla="*/ 0 h 2448"/>
              <a:gd name="T4" fmla="*/ 2147483647 w 2112"/>
              <a:gd name="T5" fmla="*/ 2147483647 h 2448"/>
              <a:gd name="T6" fmla="*/ 0 w 2112"/>
              <a:gd name="T7" fmla="*/ 2147483647 h 2448"/>
              <a:gd name="T8" fmla="*/ 0 w 2112"/>
              <a:gd name="T9" fmla="*/ 120967500 h 2448"/>
              <a:gd name="T10" fmla="*/ 0 60000 65536"/>
              <a:gd name="T11" fmla="*/ 0 60000 65536"/>
              <a:gd name="T12" fmla="*/ 0 60000 65536"/>
              <a:gd name="T13" fmla="*/ 0 60000 65536"/>
              <a:gd name="T14" fmla="*/ 0 60000 65536"/>
              <a:gd name="T15" fmla="*/ 0 w 2112"/>
              <a:gd name="T16" fmla="*/ 0 h 2448"/>
              <a:gd name="T17" fmla="*/ 2112 w 2112"/>
              <a:gd name="T18" fmla="*/ 2448 h 2448"/>
            </a:gdLst>
            <a:ahLst/>
            <a:cxnLst>
              <a:cxn ang="T10">
                <a:pos x="T0" y="T1"/>
              </a:cxn>
              <a:cxn ang="T11">
                <a:pos x="T2" y="T3"/>
              </a:cxn>
              <a:cxn ang="T12">
                <a:pos x="T4" y="T5"/>
              </a:cxn>
              <a:cxn ang="T13">
                <a:pos x="T6" y="T7"/>
              </a:cxn>
              <a:cxn ang="T14">
                <a:pos x="T8" y="T9"/>
              </a:cxn>
            </a:cxnLst>
            <a:rect l="T15" t="T16" r="T17" b="T18"/>
            <a:pathLst>
              <a:path w="2112" h="2448">
                <a:moveTo>
                  <a:pt x="0" y="48"/>
                </a:moveTo>
                <a:lnTo>
                  <a:pt x="2112" y="0"/>
                </a:lnTo>
                <a:lnTo>
                  <a:pt x="864" y="2448"/>
                </a:lnTo>
                <a:lnTo>
                  <a:pt x="0" y="2448"/>
                </a:lnTo>
                <a:lnTo>
                  <a:pt x="0" y="48"/>
                </a:lnTo>
                <a:close/>
              </a:path>
            </a:pathLst>
          </a:custGeom>
          <a:solidFill>
            <a:schemeClr val="accent1">
              <a:alpha val="50195"/>
            </a:schemeClr>
          </a:solidFill>
          <a:ln w="9525">
            <a:solidFill>
              <a:schemeClr val="tx1"/>
            </a:solidFill>
            <a:round/>
            <a:headEnd/>
            <a:tailEnd/>
          </a:ln>
        </p:spPr>
        <p:txBody>
          <a:bodyPr/>
          <a:lstStyle/>
          <a:p>
            <a:endParaRPr lang="en-US"/>
          </a:p>
        </p:txBody>
      </p:sp>
      <p:sp>
        <p:nvSpPr>
          <p:cNvPr id="20497" name="Text Box 17"/>
          <p:cNvSpPr txBox="1">
            <a:spLocks noChangeArrowheads="1"/>
          </p:cNvSpPr>
          <p:nvPr/>
        </p:nvSpPr>
        <p:spPr bwMode="auto">
          <a:xfrm>
            <a:off x="5562600" y="1066800"/>
            <a:ext cx="32004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a:t>Use the slope and y-intercept to plot the two lines.</a:t>
            </a:r>
          </a:p>
        </p:txBody>
      </p:sp>
      <p:sp>
        <p:nvSpPr>
          <p:cNvPr id="20498" name="Oval 18"/>
          <p:cNvSpPr>
            <a:spLocks noChangeArrowheads="1"/>
          </p:cNvSpPr>
          <p:nvPr/>
        </p:nvSpPr>
        <p:spPr bwMode="auto">
          <a:xfrm>
            <a:off x="2362200" y="3676650"/>
            <a:ext cx="152400" cy="152400"/>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20499" name="Oval 19"/>
          <p:cNvSpPr>
            <a:spLocks noChangeArrowheads="1"/>
          </p:cNvSpPr>
          <p:nvPr/>
        </p:nvSpPr>
        <p:spPr bwMode="auto">
          <a:xfrm>
            <a:off x="2714625" y="4648200"/>
            <a:ext cx="152400" cy="152400"/>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20500" name="Text Box 20"/>
          <p:cNvSpPr txBox="1">
            <a:spLocks noChangeArrowheads="1"/>
          </p:cNvSpPr>
          <p:nvPr/>
        </p:nvSpPr>
        <p:spPr bwMode="auto">
          <a:xfrm>
            <a:off x="5638800" y="2819400"/>
            <a:ext cx="32004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a:t>Draw in the line.  For </a:t>
            </a:r>
            <a:r>
              <a:rPr lang="en-US" sz="2800">
                <a:sym typeface="MT Symbol" pitchFamily="82" charset="2"/>
              </a:rPr>
              <a:t>&lt; use a dashed line.  </a:t>
            </a:r>
            <a:endParaRPr lang="en-US" sz="2800"/>
          </a:p>
        </p:txBody>
      </p:sp>
      <p:sp>
        <p:nvSpPr>
          <p:cNvPr id="20501" name="Line 21"/>
          <p:cNvSpPr>
            <a:spLocks noChangeShapeType="1"/>
          </p:cNvSpPr>
          <p:nvPr/>
        </p:nvSpPr>
        <p:spPr bwMode="auto">
          <a:xfrm>
            <a:off x="2133600" y="2819400"/>
            <a:ext cx="1295400" cy="3657600"/>
          </a:xfrm>
          <a:prstGeom prst="line">
            <a:avLst/>
          </a:prstGeom>
          <a:noFill/>
          <a:ln w="47625">
            <a:solidFill>
              <a:schemeClr val="accent2"/>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0502" name="Text Box 22"/>
          <p:cNvSpPr txBox="1">
            <a:spLocks noChangeArrowheads="1"/>
          </p:cNvSpPr>
          <p:nvPr/>
        </p:nvSpPr>
        <p:spPr bwMode="auto">
          <a:xfrm>
            <a:off x="5638800" y="4343400"/>
            <a:ext cx="28956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a:t>Pick a </a:t>
            </a:r>
            <a:r>
              <a:rPr lang="en-US" sz="2800">
                <a:solidFill>
                  <a:schemeClr val="accent1"/>
                </a:solidFill>
              </a:rPr>
              <a:t>point</a:t>
            </a:r>
            <a:r>
              <a:rPr lang="en-US" sz="2800"/>
              <a:t> and test it in the inequality.  Shade the appropriate region.</a:t>
            </a:r>
          </a:p>
        </p:txBody>
      </p:sp>
      <p:graphicFrame>
        <p:nvGraphicFramePr>
          <p:cNvPr id="34830" name="Object 23"/>
          <p:cNvGraphicFramePr>
            <a:graphicFrameLocks noChangeAspect="1"/>
          </p:cNvGraphicFramePr>
          <p:nvPr/>
        </p:nvGraphicFramePr>
        <p:xfrm>
          <a:off x="1752600" y="1524000"/>
          <a:ext cx="2286000" cy="717550"/>
        </p:xfrm>
        <a:graphic>
          <a:graphicData uri="http://schemas.openxmlformats.org/presentationml/2006/ole">
            <mc:AlternateContent xmlns:mc="http://schemas.openxmlformats.org/markup-compatibility/2006">
              <mc:Choice xmlns:v="urn:schemas-microsoft-com:vml" Requires="v">
                <p:oleObj spid="_x0000_s34839" name="Equation" r:id="rId4" imgW="628692" imgH="180855" progId="Equation.3">
                  <p:embed/>
                </p:oleObj>
              </mc:Choice>
              <mc:Fallback>
                <p:oleObj name="Equation" r:id="rId4" imgW="628692" imgH="180855" progId="Equation.3">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1524000"/>
                        <a:ext cx="2286000" cy="71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831" name="Object 24"/>
          <p:cNvGraphicFramePr>
            <a:graphicFrameLocks noChangeAspect="1"/>
          </p:cNvGraphicFramePr>
          <p:nvPr/>
        </p:nvGraphicFramePr>
        <p:xfrm>
          <a:off x="1600200" y="914400"/>
          <a:ext cx="2598738" cy="717550"/>
        </p:xfrm>
        <a:graphic>
          <a:graphicData uri="http://schemas.openxmlformats.org/presentationml/2006/ole">
            <mc:AlternateContent xmlns:mc="http://schemas.openxmlformats.org/markup-compatibility/2006">
              <mc:Choice xmlns:v="urn:schemas-microsoft-com:vml" Requires="v">
                <p:oleObj spid="_x0000_s34840" name="Equation" r:id="rId6" imgW="714264" imgH="180855" progId="Equation.3">
                  <p:embed/>
                </p:oleObj>
              </mc:Choice>
              <mc:Fallback>
                <p:oleObj name="Equation" r:id="rId6" imgW="714264" imgH="180855" progId="Equation.3">
                  <p:embed/>
                  <p:pic>
                    <p:nvPicPr>
                      <p:cNvPr id="0" name="Object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0200" y="914400"/>
                        <a:ext cx="2598738" cy="71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32" name="Text Box 25">
            <a:hlinkClick r:id="" action="ppaction://hlinkshowjump?jump=previousslide"/>
          </p:cNvPr>
          <p:cNvSpPr txBox="1">
            <a:spLocks noChangeArrowheads="1"/>
          </p:cNvSpPr>
          <p:nvPr/>
        </p:nvSpPr>
        <p:spPr bwMode="auto">
          <a:xfrm>
            <a:off x="8153400" y="6400800"/>
            <a:ext cx="685800" cy="254000"/>
          </a:xfrm>
          <a:prstGeom prst="rect">
            <a:avLst/>
          </a:prstGeom>
          <a:solidFill>
            <a:srgbClr val="FF9900"/>
          </a:solidFill>
          <a:ln w="9525">
            <a:solidFill>
              <a:schemeClr val="bg2"/>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000" b="1">
                <a:latin typeface="Arial" pitchFamily="34" charset="0"/>
              </a:rPr>
              <a:t>BACK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0"/>
                                  </p:iterate>
                                  <p:childTnLst>
                                    <p:set>
                                      <p:cBhvr>
                                        <p:cTn id="6" dur="1" fill="hold">
                                          <p:stCondLst>
                                            <p:cond delay="0"/>
                                          </p:stCondLst>
                                        </p:cTn>
                                        <p:tgtEl>
                                          <p:spTgt spid="20497"/>
                                        </p:tgtEl>
                                        <p:attrNameLst>
                                          <p:attrName>style.visibility</p:attrName>
                                        </p:attrNameLst>
                                      </p:cBhvr>
                                      <p:to>
                                        <p:strVal val="visible"/>
                                      </p:to>
                                    </p:set>
                                    <p:animEffect transition="in" filter="wipe(left)">
                                      <p:cBhvr>
                                        <p:cTn id="7" dur="300"/>
                                        <p:tgtEl>
                                          <p:spTgt spid="20497"/>
                                        </p:tgtEl>
                                      </p:cBhvr>
                                    </p:animEffect>
                                  </p:childTnLst>
                                  <p:subTnLst>
                                    <p:animClr clrSpc="rgb" dir="cw">
                                      <p:cBhvr override="childStyle">
                                        <p:cTn dur="1" fill="hold" display="0" masterRel="nextClick" afterEffect="1"/>
                                        <p:tgtEl>
                                          <p:spTgt spid="20497"/>
                                        </p:tgtEl>
                                        <p:attrNameLst>
                                          <p:attrName>ppt_c</p:attrName>
                                        </p:attrNameLst>
                                      </p:cBhvr>
                                      <p:to>
                                        <a:schemeClr val="folHlink"/>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0498"/>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0"/>
                                  </p:stCondLst>
                                  <p:childTnLst>
                                    <p:set>
                                      <p:cBhvr>
                                        <p:cTn id="14" dur="1" fill="hold">
                                          <p:stCondLst>
                                            <p:cond delay="499"/>
                                          </p:stCondLst>
                                        </p:cTn>
                                        <p:tgtEl>
                                          <p:spTgt spid="2049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iterate type="wd">
                                    <p:tmPct val="100000"/>
                                  </p:iterate>
                                  <p:childTnLst>
                                    <p:set>
                                      <p:cBhvr>
                                        <p:cTn id="18" dur="1" fill="hold">
                                          <p:stCondLst>
                                            <p:cond delay="0"/>
                                          </p:stCondLst>
                                        </p:cTn>
                                        <p:tgtEl>
                                          <p:spTgt spid="20500"/>
                                        </p:tgtEl>
                                        <p:attrNameLst>
                                          <p:attrName>style.visibility</p:attrName>
                                        </p:attrNameLst>
                                      </p:cBhvr>
                                      <p:to>
                                        <p:strVal val="visible"/>
                                      </p:to>
                                    </p:set>
                                    <p:animEffect transition="in" filter="wipe(left)">
                                      <p:cBhvr>
                                        <p:cTn id="19" dur="300"/>
                                        <p:tgtEl>
                                          <p:spTgt spid="20500"/>
                                        </p:tgtEl>
                                      </p:cBhvr>
                                    </p:animEffect>
                                  </p:childTnLst>
                                  <p:subTnLst>
                                    <p:animClr clrSpc="rgb" dir="cw">
                                      <p:cBhvr override="childStyle">
                                        <p:cTn dur="1" fill="hold" display="0" masterRel="nextClick" afterEffect="1"/>
                                        <p:tgtEl>
                                          <p:spTgt spid="20500"/>
                                        </p:tgtEl>
                                        <p:attrNameLst>
                                          <p:attrName>ppt_c</p:attrName>
                                        </p:attrNameLst>
                                      </p:cBhvr>
                                      <p:to>
                                        <a:schemeClr val="folHlink"/>
                                      </p:to>
                                    </p:animClr>
                                  </p:subTnLst>
                                </p:cTn>
                              </p:par>
                              <p:par>
                                <p:cTn id="20" presetID="22" presetClass="entr" presetSubtype="1" fill="hold" grpId="0" nodeType="withEffect">
                                  <p:stCondLst>
                                    <p:cond delay="0"/>
                                  </p:stCondLst>
                                  <p:childTnLst>
                                    <p:set>
                                      <p:cBhvr>
                                        <p:cTn id="21" dur="1" fill="hold">
                                          <p:stCondLst>
                                            <p:cond delay="0"/>
                                          </p:stCondLst>
                                        </p:cTn>
                                        <p:tgtEl>
                                          <p:spTgt spid="20501"/>
                                        </p:tgtEl>
                                        <p:attrNameLst>
                                          <p:attrName>style.visibility</p:attrName>
                                        </p:attrNameLst>
                                      </p:cBhvr>
                                      <p:to>
                                        <p:strVal val="visible"/>
                                      </p:to>
                                    </p:set>
                                    <p:animEffect transition="in" filter="wipe(up)">
                                      <p:cBhvr>
                                        <p:cTn id="22" dur="500"/>
                                        <p:tgtEl>
                                          <p:spTgt spid="2050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0493"/>
                                        </p:tgtEl>
                                        <p:attrNameLst>
                                          <p:attrName>style.visibility</p:attrName>
                                        </p:attrNameLst>
                                      </p:cBhvr>
                                      <p:to>
                                        <p:strVal val="visible"/>
                                      </p:to>
                                    </p:set>
                                    <p:anim calcmode="lin" valueType="num">
                                      <p:cBhvr additive="base">
                                        <p:cTn id="27" dur="500" fill="hold"/>
                                        <p:tgtEl>
                                          <p:spTgt spid="20493"/>
                                        </p:tgtEl>
                                        <p:attrNameLst>
                                          <p:attrName>ppt_x</p:attrName>
                                        </p:attrNameLst>
                                      </p:cBhvr>
                                      <p:tavLst>
                                        <p:tav tm="0">
                                          <p:val>
                                            <p:strVal val="#ppt_x"/>
                                          </p:val>
                                        </p:tav>
                                        <p:tav tm="100000">
                                          <p:val>
                                            <p:strVal val="#ppt_x"/>
                                          </p:val>
                                        </p:tav>
                                      </p:tavLst>
                                    </p:anim>
                                    <p:anim calcmode="lin" valueType="num">
                                      <p:cBhvr additive="base">
                                        <p:cTn id="28" dur="500" fill="hold"/>
                                        <p:tgtEl>
                                          <p:spTgt spid="20493"/>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0494"/>
                                        </p:tgtEl>
                                        <p:attrNameLst>
                                          <p:attrName>style.visibility</p:attrName>
                                        </p:attrNameLst>
                                      </p:cBhvr>
                                      <p:to>
                                        <p:strVal val="visible"/>
                                      </p:to>
                                    </p:set>
                                    <p:anim calcmode="lin" valueType="num">
                                      <p:cBhvr additive="base">
                                        <p:cTn id="33" dur="500" fill="hold"/>
                                        <p:tgtEl>
                                          <p:spTgt spid="20494"/>
                                        </p:tgtEl>
                                        <p:attrNameLst>
                                          <p:attrName>ppt_x</p:attrName>
                                        </p:attrNameLst>
                                      </p:cBhvr>
                                      <p:tavLst>
                                        <p:tav tm="0">
                                          <p:val>
                                            <p:strVal val="#ppt_x"/>
                                          </p:val>
                                        </p:tav>
                                        <p:tav tm="100000">
                                          <p:val>
                                            <p:strVal val="#ppt_x"/>
                                          </p:val>
                                        </p:tav>
                                      </p:tavLst>
                                    </p:anim>
                                    <p:anim calcmode="lin" valueType="num">
                                      <p:cBhvr additive="base">
                                        <p:cTn id="34" dur="500" fill="hold"/>
                                        <p:tgtEl>
                                          <p:spTgt spid="20494"/>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0495"/>
                                        </p:tgtEl>
                                        <p:attrNameLst>
                                          <p:attrName>style.visibility</p:attrName>
                                        </p:attrNameLst>
                                      </p:cBhvr>
                                      <p:to>
                                        <p:strVal val="visible"/>
                                      </p:to>
                                    </p:set>
                                    <p:anim calcmode="lin" valueType="num">
                                      <p:cBhvr additive="base">
                                        <p:cTn id="39" dur="500" fill="hold"/>
                                        <p:tgtEl>
                                          <p:spTgt spid="20495"/>
                                        </p:tgtEl>
                                        <p:attrNameLst>
                                          <p:attrName>ppt_x</p:attrName>
                                        </p:attrNameLst>
                                      </p:cBhvr>
                                      <p:tavLst>
                                        <p:tav tm="0">
                                          <p:val>
                                            <p:strVal val="#ppt_x"/>
                                          </p:val>
                                        </p:tav>
                                        <p:tav tm="100000">
                                          <p:val>
                                            <p:strVal val="#ppt_x"/>
                                          </p:val>
                                        </p:tav>
                                      </p:tavLst>
                                    </p:anim>
                                    <p:anim calcmode="lin" valueType="num">
                                      <p:cBhvr additive="base">
                                        <p:cTn id="40" dur="500" fill="hold"/>
                                        <p:tgtEl>
                                          <p:spTgt spid="20495"/>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iterate type="wd">
                                    <p:tmPct val="100000"/>
                                  </p:iterate>
                                  <p:childTnLst>
                                    <p:set>
                                      <p:cBhvr>
                                        <p:cTn id="44" dur="1" fill="hold">
                                          <p:stCondLst>
                                            <p:cond delay="0"/>
                                          </p:stCondLst>
                                        </p:cTn>
                                        <p:tgtEl>
                                          <p:spTgt spid="20502"/>
                                        </p:tgtEl>
                                        <p:attrNameLst>
                                          <p:attrName>style.visibility</p:attrName>
                                        </p:attrNameLst>
                                      </p:cBhvr>
                                      <p:to>
                                        <p:strVal val="visible"/>
                                      </p:to>
                                    </p:set>
                                    <p:animEffect transition="in" filter="wipe(left)">
                                      <p:cBhvr>
                                        <p:cTn id="45" dur="300"/>
                                        <p:tgtEl>
                                          <p:spTgt spid="20502"/>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0496"/>
                                        </p:tgtEl>
                                        <p:attrNameLst>
                                          <p:attrName>style.visibility</p:attrName>
                                        </p:attrNameLst>
                                      </p:cBhvr>
                                      <p:to>
                                        <p:strVal val="visible"/>
                                      </p:to>
                                    </p:set>
                                    <p:anim calcmode="lin" valueType="num">
                                      <p:cBhvr additive="base">
                                        <p:cTn id="50" dur="500" fill="hold"/>
                                        <p:tgtEl>
                                          <p:spTgt spid="20496"/>
                                        </p:tgtEl>
                                        <p:attrNameLst>
                                          <p:attrName>ppt_x</p:attrName>
                                        </p:attrNameLst>
                                      </p:cBhvr>
                                      <p:tavLst>
                                        <p:tav tm="0">
                                          <p:val>
                                            <p:strVal val="#ppt_x"/>
                                          </p:val>
                                        </p:tav>
                                        <p:tav tm="100000">
                                          <p:val>
                                            <p:strVal val="#ppt_x"/>
                                          </p:val>
                                        </p:tav>
                                      </p:tavLst>
                                    </p:anim>
                                    <p:anim calcmode="lin" valueType="num">
                                      <p:cBhvr additive="base">
                                        <p:cTn id="51" dur="500" fill="hold"/>
                                        <p:tgtEl>
                                          <p:spTgt spid="204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5" grpId="0" animBg="1"/>
      <p:bldP spid="20493" grpId="0" animBg="1"/>
      <p:bldP spid="20494" grpId="0" animBg="1"/>
      <p:bldP spid="20496" grpId="0" animBg="1"/>
      <p:bldP spid="20497" grpId="0" autoUpdateAnimBg="0"/>
      <p:bldP spid="20498" grpId="0" animBg="1"/>
      <p:bldP spid="20499" grpId="0" animBg="1"/>
      <p:bldP spid="20500" grpId="0" autoUpdateAnimBg="0"/>
      <p:bldP spid="20501" grpId="0" animBg="1"/>
      <p:bldP spid="2050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685800" y="381000"/>
            <a:ext cx="701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t>Graph the following linear system of inequalities.</a:t>
            </a:r>
          </a:p>
        </p:txBody>
      </p:sp>
      <p:grpSp>
        <p:nvGrpSpPr>
          <p:cNvPr id="35843" name="Group 5"/>
          <p:cNvGrpSpPr>
            <a:grpSpLocks/>
          </p:cNvGrpSpPr>
          <p:nvPr/>
        </p:nvGrpSpPr>
        <p:grpSpPr bwMode="auto">
          <a:xfrm>
            <a:off x="476250" y="2247900"/>
            <a:ext cx="4552950" cy="4467225"/>
            <a:chOff x="300" y="1416"/>
            <a:chExt cx="2868" cy="2814"/>
          </a:xfrm>
        </p:grpSpPr>
        <p:grpSp>
          <p:nvGrpSpPr>
            <p:cNvPr id="35853" name="Group 6"/>
            <p:cNvGrpSpPr>
              <a:grpSpLocks/>
            </p:cNvGrpSpPr>
            <p:nvPr/>
          </p:nvGrpSpPr>
          <p:grpSpPr bwMode="auto">
            <a:xfrm>
              <a:off x="300" y="1416"/>
              <a:ext cx="2868" cy="2814"/>
              <a:chOff x="300" y="1416"/>
              <a:chExt cx="2868" cy="2814"/>
            </a:xfrm>
          </p:grpSpPr>
          <p:grpSp>
            <p:nvGrpSpPr>
              <p:cNvPr id="35858" name="Group 7"/>
              <p:cNvGrpSpPr>
                <a:grpSpLocks/>
              </p:cNvGrpSpPr>
              <p:nvPr/>
            </p:nvGrpSpPr>
            <p:grpSpPr bwMode="auto">
              <a:xfrm>
                <a:off x="300" y="1722"/>
                <a:ext cx="2868" cy="2496"/>
                <a:chOff x="300" y="1722"/>
                <a:chExt cx="2868" cy="2496"/>
              </a:xfrm>
            </p:grpSpPr>
            <p:pic>
              <p:nvPicPr>
                <p:cNvPr id="35861" name="Picture 8" descr="gri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 y="1722"/>
                  <a:ext cx="2496" cy="249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5862" name="Line 9"/>
                <p:cNvSpPr>
                  <a:spLocks noChangeShapeType="1"/>
                </p:cNvSpPr>
                <p:nvPr/>
              </p:nvSpPr>
              <p:spPr bwMode="auto">
                <a:xfrm>
                  <a:off x="336" y="2754"/>
                  <a:ext cx="2448" cy="30"/>
                </a:xfrm>
                <a:prstGeom prst="line">
                  <a:avLst/>
                </a:prstGeom>
                <a:noFill/>
                <a:ln w="349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35863" name="Text Box 10"/>
                <p:cNvSpPr txBox="1">
                  <a:spLocks noChangeArrowheads="1"/>
                </p:cNvSpPr>
                <p:nvPr/>
              </p:nvSpPr>
              <p:spPr bwMode="auto">
                <a:xfrm>
                  <a:off x="2832" y="2634"/>
                  <a:ext cx="336" cy="2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i="1"/>
                    <a:t>x</a:t>
                  </a:r>
                </a:p>
              </p:txBody>
            </p:sp>
          </p:grpSp>
          <p:sp>
            <p:nvSpPr>
              <p:cNvPr id="35859" name="Line 11"/>
              <p:cNvSpPr>
                <a:spLocks noChangeShapeType="1"/>
              </p:cNvSpPr>
              <p:nvPr/>
            </p:nvSpPr>
            <p:spPr bwMode="auto">
              <a:xfrm>
                <a:off x="1536" y="1680"/>
                <a:ext cx="0" cy="2550"/>
              </a:xfrm>
              <a:prstGeom prst="line">
                <a:avLst/>
              </a:prstGeom>
              <a:noFill/>
              <a:ln w="349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35860" name="Text Box 12"/>
              <p:cNvSpPr txBox="1">
                <a:spLocks noChangeArrowheads="1"/>
              </p:cNvSpPr>
              <p:nvPr/>
            </p:nvSpPr>
            <p:spPr bwMode="auto">
              <a:xfrm>
                <a:off x="1428" y="1416"/>
                <a:ext cx="336" cy="2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i="1"/>
                  <a:t>y</a:t>
                </a:r>
              </a:p>
            </p:txBody>
          </p:sp>
        </p:grpSp>
        <p:sp>
          <p:nvSpPr>
            <p:cNvPr id="35854" name="Oval 13"/>
            <p:cNvSpPr>
              <a:spLocks noChangeArrowheads="1"/>
            </p:cNvSpPr>
            <p:nvPr/>
          </p:nvSpPr>
          <p:spPr bwMode="auto">
            <a:xfrm>
              <a:off x="1494" y="3522"/>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5855" name="Oval 14"/>
            <p:cNvSpPr>
              <a:spLocks noChangeArrowheads="1"/>
            </p:cNvSpPr>
            <p:nvPr/>
          </p:nvSpPr>
          <p:spPr bwMode="auto">
            <a:xfrm>
              <a:off x="1710" y="3132"/>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5856" name="Line 15"/>
            <p:cNvSpPr>
              <a:spLocks noChangeShapeType="1"/>
            </p:cNvSpPr>
            <p:nvPr/>
          </p:nvSpPr>
          <p:spPr bwMode="auto">
            <a:xfrm flipH="1">
              <a:off x="1296" y="1968"/>
              <a:ext cx="1056" cy="2112"/>
            </a:xfrm>
            <a:prstGeom prst="line">
              <a:avLst/>
            </a:prstGeom>
            <a:noFill/>
            <a:ln w="34925">
              <a:solidFill>
                <a:schemeClr val="accent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35857" name="Freeform 16"/>
            <p:cNvSpPr>
              <a:spLocks/>
            </p:cNvSpPr>
            <p:nvPr/>
          </p:nvSpPr>
          <p:spPr bwMode="auto">
            <a:xfrm>
              <a:off x="336" y="1728"/>
              <a:ext cx="2112" cy="2448"/>
            </a:xfrm>
            <a:custGeom>
              <a:avLst/>
              <a:gdLst>
                <a:gd name="T0" fmla="*/ 0 w 2112"/>
                <a:gd name="T1" fmla="*/ 48 h 2448"/>
                <a:gd name="T2" fmla="*/ 2112 w 2112"/>
                <a:gd name="T3" fmla="*/ 0 h 2448"/>
                <a:gd name="T4" fmla="*/ 864 w 2112"/>
                <a:gd name="T5" fmla="*/ 2448 h 2448"/>
                <a:gd name="T6" fmla="*/ 0 w 2112"/>
                <a:gd name="T7" fmla="*/ 2448 h 2448"/>
                <a:gd name="T8" fmla="*/ 0 w 2112"/>
                <a:gd name="T9" fmla="*/ 48 h 2448"/>
                <a:gd name="T10" fmla="*/ 0 60000 65536"/>
                <a:gd name="T11" fmla="*/ 0 60000 65536"/>
                <a:gd name="T12" fmla="*/ 0 60000 65536"/>
                <a:gd name="T13" fmla="*/ 0 60000 65536"/>
                <a:gd name="T14" fmla="*/ 0 60000 65536"/>
                <a:gd name="T15" fmla="*/ 0 w 2112"/>
                <a:gd name="T16" fmla="*/ 0 h 2448"/>
                <a:gd name="T17" fmla="*/ 2112 w 2112"/>
                <a:gd name="T18" fmla="*/ 2448 h 2448"/>
              </a:gdLst>
              <a:ahLst/>
              <a:cxnLst>
                <a:cxn ang="T10">
                  <a:pos x="T0" y="T1"/>
                </a:cxn>
                <a:cxn ang="T11">
                  <a:pos x="T2" y="T3"/>
                </a:cxn>
                <a:cxn ang="T12">
                  <a:pos x="T4" y="T5"/>
                </a:cxn>
                <a:cxn ang="T13">
                  <a:pos x="T6" y="T7"/>
                </a:cxn>
                <a:cxn ang="T14">
                  <a:pos x="T8" y="T9"/>
                </a:cxn>
              </a:cxnLst>
              <a:rect l="T15" t="T16" r="T17" b="T18"/>
              <a:pathLst>
                <a:path w="2112" h="2448">
                  <a:moveTo>
                    <a:pt x="0" y="48"/>
                  </a:moveTo>
                  <a:lnTo>
                    <a:pt x="2112" y="0"/>
                  </a:lnTo>
                  <a:lnTo>
                    <a:pt x="864" y="2448"/>
                  </a:lnTo>
                  <a:lnTo>
                    <a:pt x="0" y="2448"/>
                  </a:lnTo>
                  <a:lnTo>
                    <a:pt x="0" y="48"/>
                  </a:lnTo>
                  <a:close/>
                </a:path>
              </a:pathLst>
            </a:custGeom>
            <a:solidFill>
              <a:schemeClr val="accent1">
                <a:alpha val="50195"/>
              </a:schemeClr>
            </a:solidFill>
            <a:ln w="9525">
              <a:solidFill>
                <a:schemeClr val="tx1"/>
              </a:solidFill>
              <a:round/>
              <a:headEnd/>
              <a:tailEnd/>
            </a:ln>
          </p:spPr>
          <p:txBody>
            <a:bodyPr/>
            <a:lstStyle/>
            <a:p>
              <a:endParaRPr lang="en-US"/>
            </a:p>
          </p:txBody>
        </p:sp>
      </p:grpSp>
      <p:sp>
        <p:nvSpPr>
          <p:cNvPr id="35844" name="Oval 17"/>
          <p:cNvSpPr>
            <a:spLocks noChangeArrowheads="1"/>
          </p:cNvSpPr>
          <p:nvPr/>
        </p:nvSpPr>
        <p:spPr bwMode="auto">
          <a:xfrm>
            <a:off x="2362200" y="3676650"/>
            <a:ext cx="152400" cy="152400"/>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35845" name="Oval 18"/>
          <p:cNvSpPr>
            <a:spLocks noChangeArrowheads="1"/>
          </p:cNvSpPr>
          <p:nvPr/>
        </p:nvSpPr>
        <p:spPr bwMode="auto">
          <a:xfrm>
            <a:off x="2714625" y="4648200"/>
            <a:ext cx="152400" cy="152400"/>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35846" name="Line 19"/>
          <p:cNvSpPr>
            <a:spLocks noChangeShapeType="1"/>
          </p:cNvSpPr>
          <p:nvPr/>
        </p:nvSpPr>
        <p:spPr bwMode="auto">
          <a:xfrm>
            <a:off x="2133600" y="2819400"/>
            <a:ext cx="1295400" cy="3657600"/>
          </a:xfrm>
          <a:prstGeom prst="line">
            <a:avLst/>
          </a:prstGeom>
          <a:noFill/>
          <a:ln w="47625">
            <a:solidFill>
              <a:schemeClr val="accent2"/>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21524" name="Object 20"/>
          <p:cNvGraphicFramePr>
            <a:graphicFrameLocks noChangeAspect="1"/>
          </p:cNvGraphicFramePr>
          <p:nvPr/>
        </p:nvGraphicFramePr>
        <p:xfrm>
          <a:off x="4632325" y="1447800"/>
          <a:ext cx="4300538" cy="1320800"/>
        </p:xfrm>
        <a:graphic>
          <a:graphicData uri="http://schemas.openxmlformats.org/presentationml/2006/ole">
            <mc:AlternateContent xmlns:mc="http://schemas.openxmlformats.org/markup-compatibility/2006">
              <mc:Choice xmlns:v="urn:schemas-microsoft-com:vml" Requires="v">
                <p:oleObj spid="_x0000_s35864" name="Equation" r:id="rId4" imgW="2895600" imgH="889000" progId="Equation.COEE2">
                  <p:embed/>
                </p:oleObj>
              </mc:Choice>
              <mc:Fallback>
                <p:oleObj name="Equation" r:id="rId4" imgW="2895600" imgH="889000" progId="Equation.COEE2">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32325" y="1447800"/>
                        <a:ext cx="4300538" cy="132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25" name="Text Box 21"/>
          <p:cNvSpPr txBox="1">
            <a:spLocks noChangeArrowheads="1"/>
          </p:cNvSpPr>
          <p:nvPr/>
        </p:nvSpPr>
        <p:spPr bwMode="auto">
          <a:xfrm>
            <a:off x="4953000" y="2971800"/>
            <a:ext cx="35814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3200"/>
              <a:t>The region below the line should be shaded.</a:t>
            </a:r>
          </a:p>
        </p:txBody>
      </p:sp>
      <p:sp>
        <p:nvSpPr>
          <p:cNvPr id="21526" name="Freeform 22"/>
          <p:cNvSpPr>
            <a:spLocks/>
          </p:cNvSpPr>
          <p:nvPr/>
        </p:nvSpPr>
        <p:spPr bwMode="auto">
          <a:xfrm>
            <a:off x="533400" y="2743200"/>
            <a:ext cx="2895600" cy="3886200"/>
          </a:xfrm>
          <a:custGeom>
            <a:avLst/>
            <a:gdLst>
              <a:gd name="T0" fmla="*/ 0 w 1824"/>
              <a:gd name="T1" fmla="*/ 120967500 h 2448"/>
              <a:gd name="T2" fmla="*/ 2147483647 w 1824"/>
              <a:gd name="T3" fmla="*/ 0 h 2448"/>
              <a:gd name="T4" fmla="*/ 2147483647 w 1824"/>
              <a:gd name="T5" fmla="*/ 2147483647 h 2448"/>
              <a:gd name="T6" fmla="*/ 0 w 1824"/>
              <a:gd name="T7" fmla="*/ 2147483647 h 2448"/>
              <a:gd name="T8" fmla="*/ 0 w 1824"/>
              <a:gd name="T9" fmla="*/ 120967500 h 2448"/>
              <a:gd name="T10" fmla="*/ 0 60000 65536"/>
              <a:gd name="T11" fmla="*/ 0 60000 65536"/>
              <a:gd name="T12" fmla="*/ 0 60000 65536"/>
              <a:gd name="T13" fmla="*/ 0 60000 65536"/>
              <a:gd name="T14" fmla="*/ 0 60000 65536"/>
              <a:gd name="T15" fmla="*/ 0 w 1824"/>
              <a:gd name="T16" fmla="*/ 0 h 2448"/>
              <a:gd name="T17" fmla="*/ 1824 w 1824"/>
              <a:gd name="T18" fmla="*/ 2448 h 2448"/>
            </a:gdLst>
            <a:ahLst/>
            <a:cxnLst>
              <a:cxn ang="T10">
                <a:pos x="T0" y="T1"/>
              </a:cxn>
              <a:cxn ang="T11">
                <a:pos x="T2" y="T3"/>
              </a:cxn>
              <a:cxn ang="T12">
                <a:pos x="T4" y="T5"/>
              </a:cxn>
              <a:cxn ang="T13">
                <a:pos x="T6" y="T7"/>
              </a:cxn>
              <a:cxn ang="T14">
                <a:pos x="T8" y="T9"/>
              </a:cxn>
            </a:cxnLst>
            <a:rect l="T15" t="T16" r="T17" b="T18"/>
            <a:pathLst>
              <a:path w="1824" h="2448">
                <a:moveTo>
                  <a:pt x="0" y="48"/>
                </a:moveTo>
                <a:lnTo>
                  <a:pt x="1008" y="0"/>
                </a:lnTo>
                <a:lnTo>
                  <a:pt x="1824" y="2448"/>
                </a:lnTo>
                <a:lnTo>
                  <a:pt x="0" y="2448"/>
                </a:lnTo>
                <a:lnTo>
                  <a:pt x="0" y="48"/>
                </a:lnTo>
                <a:close/>
              </a:path>
            </a:pathLst>
          </a:custGeom>
          <a:solidFill>
            <a:srgbClr val="00CCFF">
              <a:alpha val="58823"/>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aphicFrame>
        <p:nvGraphicFramePr>
          <p:cNvPr id="35850" name="Object 23"/>
          <p:cNvGraphicFramePr>
            <a:graphicFrameLocks noChangeAspect="1"/>
          </p:cNvGraphicFramePr>
          <p:nvPr/>
        </p:nvGraphicFramePr>
        <p:xfrm>
          <a:off x="1600200" y="914400"/>
          <a:ext cx="2598738" cy="717550"/>
        </p:xfrm>
        <a:graphic>
          <a:graphicData uri="http://schemas.openxmlformats.org/presentationml/2006/ole">
            <mc:AlternateContent xmlns:mc="http://schemas.openxmlformats.org/markup-compatibility/2006">
              <mc:Choice xmlns:v="urn:schemas-microsoft-com:vml" Requires="v">
                <p:oleObj spid="_x0000_s35865" name="Equation" r:id="rId6" imgW="714264" imgH="180855" progId="Equation.3">
                  <p:embed/>
                </p:oleObj>
              </mc:Choice>
              <mc:Fallback>
                <p:oleObj name="Equation" r:id="rId6" imgW="714264" imgH="180855" progId="Equation.3">
                  <p:embed/>
                  <p:pic>
                    <p:nvPicPr>
                      <p:cNvPr id="0" name="Object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0200" y="914400"/>
                        <a:ext cx="2598738" cy="71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51" name="Object 24"/>
          <p:cNvGraphicFramePr>
            <a:graphicFrameLocks noChangeAspect="1"/>
          </p:cNvGraphicFramePr>
          <p:nvPr/>
        </p:nvGraphicFramePr>
        <p:xfrm>
          <a:off x="1752600" y="1524000"/>
          <a:ext cx="2286000" cy="717550"/>
        </p:xfrm>
        <a:graphic>
          <a:graphicData uri="http://schemas.openxmlformats.org/presentationml/2006/ole">
            <mc:AlternateContent xmlns:mc="http://schemas.openxmlformats.org/markup-compatibility/2006">
              <mc:Choice xmlns:v="urn:schemas-microsoft-com:vml" Requires="v">
                <p:oleObj spid="_x0000_s35866" name="Equation" r:id="rId8" imgW="628692" imgH="180855" progId="Equation.3">
                  <p:embed/>
                </p:oleObj>
              </mc:Choice>
              <mc:Fallback>
                <p:oleObj name="Equation" r:id="rId8" imgW="628692" imgH="180855" progId="Equation.3">
                  <p:embed/>
                  <p:pic>
                    <p:nvPicPr>
                      <p:cNvPr id="0" name="Object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2600" y="1524000"/>
                        <a:ext cx="2286000" cy="71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52" name="Text Box 25">
            <a:hlinkClick r:id="" action="ppaction://hlinkshowjump?jump=previousslide"/>
          </p:cNvPr>
          <p:cNvSpPr txBox="1">
            <a:spLocks noChangeArrowheads="1"/>
          </p:cNvSpPr>
          <p:nvPr/>
        </p:nvSpPr>
        <p:spPr bwMode="auto">
          <a:xfrm>
            <a:off x="8153400" y="6400800"/>
            <a:ext cx="685800" cy="254000"/>
          </a:xfrm>
          <a:prstGeom prst="rect">
            <a:avLst/>
          </a:prstGeom>
          <a:solidFill>
            <a:srgbClr val="FF9900"/>
          </a:solidFill>
          <a:ln w="9525">
            <a:solidFill>
              <a:schemeClr val="bg2"/>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000" b="1">
                <a:latin typeface="Arial" pitchFamily="34" charset="0"/>
              </a:rPr>
              <a:t>BACK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1524"/>
                                        </p:tgtEl>
                                        <p:attrNameLst>
                                          <p:attrName>style.visibility</p:attrName>
                                        </p:attrNameLst>
                                      </p:cBhvr>
                                      <p:to>
                                        <p:strVal val="visible"/>
                                      </p:to>
                                    </p:set>
                                    <p:animEffect transition="in" filter="wipe(up)">
                                      <p:cBhvr>
                                        <p:cTn id="7" dur="500"/>
                                        <p:tgtEl>
                                          <p:spTgt spid="215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wd">
                                    <p:tmPct val="100000"/>
                                  </p:iterate>
                                  <p:childTnLst>
                                    <p:set>
                                      <p:cBhvr>
                                        <p:cTn id="11" dur="1" fill="hold">
                                          <p:stCondLst>
                                            <p:cond delay="0"/>
                                          </p:stCondLst>
                                        </p:cTn>
                                        <p:tgtEl>
                                          <p:spTgt spid="21525"/>
                                        </p:tgtEl>
                                        <p:attrNameLst>
                                          <p:attrName>style.visibility</p:attrName>
                                        </p:attrNameLst>
                                      </p:cBhvr>
                                      <p:to>
                                        <p:strVal val="visible"/>
                                      </p:to>
                                    </p:set>
                                    <p:animEffect transition="in" filter="wipe(left)">
                                      <p:cBhvr>
                                        <p:cTn id="12" dur="300"/>
                                        <p:tgtEl>
                                          <p:spTgt spid="215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526"/>
                                        </p:tgtEl>
                                        <p:attrNameLst>
                                          <p:attrName>style.visibility</p:attrName>
                                        </p:attrNameLst>
                                      </p:cBhvr>
                                      <p:to>
                                        <p:strVal val="visible"/>
                                      </p:to>
                                    </p:set>
                                    <p:animEffect transition="in" filter="dissolve">
                                      <p:cBhvr>
                                        <p:cTn id="17" dur="500"/>
                                        <p:tgtEl>
                                          <p:spTgt spid="21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5" grpId="0" autoUpdateAnimBg="0"/>
      <p:bldP spid="21526"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Box 3"/>
          <p:cNvSpPr txBox="1">
            <a:spLocks noChangeArrowheads="1"/>
          </p:cNvSpPr>
          <p:nvPr/>
        </p:nvSpPr>
        <p:spPr bwMode="auto">
          <a:xfrm>
            <a:off x="990600" y="304800"/>
            <a:ext cx="701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t>Graph the following linear system of inequalities.</a:t>
            </a:r>
          </a:p>
        </p:txBody>
      </p:sp>
      <p:grpSp>
        <p:nvGrpSpPr>
          <p:cNvPr id="36867" name="Group 5"/>
          <p:cNvGrpSpPr>
            <a:grpSpLocks/>
          </p:cNvGrpSpPr>
          <p:nvPr/>
        </p:nvGrpSpPr>
        <p:grpSpPr bwMode="auto">
          <a:xfrm>
            <a:off x="476250" y="2247900"/>
            <a:ext cx="4552950" cy="4467225"/>
            <a:chOff x="300" y="1416"/>
            <a:chExt cx="2868" cy="2814"/>
          </a:xfrm>
        </p:grpSpPr>
        <p:grpSp>
          <p:nvGrpSpPr>
            <p:cNvPr id="36879" name="Group 6"/>
            <p:cNvGrpSpPr>
              <a:grpSpLocks/>
            </p:cNvGrpSpPr>
            <p:nvPr/>
          </p:nvGrpSpPr>
          <p:grpSpPr bwMode="auto">
            <a:xfrm>
              <a:off x="300" y="1722"/>
              <a:ext cx="2868" cy="2496"/>
              <a:chOff x="300" y="1722"/>
              <a:chExt cx="2868" cy="2496"/>
            </a:xfrm>
          </p:grpSpPr>
          <p:pic>
            <p:nvPicPr>
              <p:cNvPr id="36882" name="Picture 7" descr="gri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 y="1722"/>
                <a:ext cx="2496" cy="2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83" name="Line 8"/>
              <p:cNvSpPr>
                <a:spLocks noChangeShapeType="1"/>
              </p:cNvSpPr>
              <p:nvPr/>
            </p:nvSpPr>
            <p:spPr bwMode="auto">
              <a:xfrm>
                <a:off x="336" y="2754"/>
                <a:ext cx="2448" cy="30"/>
              </a:xfrm>
              <a:prstGeom prst="line">
                <a:avLst/>
              </a:prstGeom>
              <a:noFill/>
              <a:ln w="349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36884" name="Text Box 9"/>
              <p:cNvSpPr txBox="1">
                <a:spLocks noChangeArrowheads="1"/>
              </p:cNvSpPr>
              <p:nvPr/>
            </p:nvSpPr>
            <p:spPr bwMode="auto">
              <a:xfrm>
                <a:off x="2832" y="263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i="1"/>
                  <a:t>x</a:t>
                </a:r>
              </a:p>
            </p:txBody>
          </p:sp>
        </p:grpSp>
        <p:sp>
          <p:nvSpPr>
            <p:cNvPr id="36880" name="Line 10"/>
            <p:cNvSpPr>
              <a:spLocks noChangeShapeType="1"/>
            </p:cNvSpPr>
            <p:nvPr/>
          </p:nvSpPr>
          <p:spPr bwMode="auto">
            <a:xfrm>
              <a:off x="1536" y="1680"/>
              <a:ext cx="0" cy="2550"/>
            </a:xfrm>
            <a:prstGeom prst="line">
              <a:avLst/>
            </a:prstGeom>
            <a:noFill/>
            <a:ln w="34925">
              <a:solidFill>
                <a:srgbClr val="FF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36881" name="Text Box 11"/>
            <p:cNvSpPr txBox="1">
              <a:spLocks noChangeArrowheads="1"/>
            </p:cNvSpPr>
            <p:nvPr/>
          </p:nvSpPr>
          <p:spPr bwMode="auto">
            <a:xfrm>
              <a:off x="1428" y="141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i="1"/>
                <a:t>y</a:t>
              </a:r>
            </a:p>
          </p:txBody>
        </p:sp>
      </p:grpSp>
      <p:sp>
        <p:nvSpPr>
          <p:cNvPr id="36868" name="Oval 12"/>
          <p:cNvSpPr>
            <a:spLocks noChangeArrowheads="1"/>
          </p:cNvSpPr>
          <p:nvPr/>
        </p:nvSpPr>
        <p:spPr bwMode="auto">
          <a:xfrm>
            <a:off x="2371725" y="5591175"/>
            <a:ext cx="1524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6869" name="Oval 13"/>
          <p:cNvSpPr>
            <a:spLocks noChangeArrowheads="1"/>
          </p:cNvSpPr>
          <p:nvPr/>
        </p:nvSpPr>
        <p:spPr bwMode="auto">
          <a:xfrm>
            <a:off x="2714625" y="4972050"/>
            <a:ext cx="1524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6870" name="Line 14"/>
          <p:cNvSpPr>
            <a:spLocks noChangeShapeType="1"/>
          </p:cNvSpPr>
          <p:nvPr/>
        </p:nvSpPr>
        <p:spPr bwMode="auto">
          <a:xfrm flipH="1">
            <a:off x="2057400" y="3124200"/>
            <a:ext cx="1676400" cy="3352800"/>
          </a:xfrm>
          <a:prstGeom prst="line">
            <a:avLst/>
          </a:prstGeom>
          <a:noFill/>
          <a:ln w="34925">
            <a:solidFill>
              <a:schemeClr val="accent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36871" name="Oval 15"/>
          <p:cNvSpPr>
            <a:spLocks noChangeArrowheads="1"/>
          </p:cNvSpPr>
          <p:nvPr/>
        </p:nvSpPr>
        <p:spPr bwMode="auto">
          <a:xfrm>
            <a:off x="2362200" y="3676650"/>
            <a:ext cx="152400" cy="152400"/>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36872" name="Oval 16"/>
          <p:cNvSpPr>
            <a:spLocks noChangeArrowheads="1"/>
          </p:cNvSpPr>
          <p:nvPr/>
        </p:nvSpPr>
        <p:spPr bwMode="auto">
          <a:xfrm>
            <a:off x="2714625" y="4648200"/>
            <a:ext cx="152400" cy="152400"/>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36873" name="Line 17"/>
          <p:cNvSpPr>
            <a:spLocks noChangeShapeType="1"/>
          </p:cNvSpPr>
          <p:nvPr/>
        </p:nvSpPr>
        <p:spPr bwMode="auto">
          <a:xfrm>
            <a:off x="2133600" y="2819400"/>
            <a:ext cx="1295400" cy="3657600"/>
          </a:xfrm>
          <a:prstGeom prst="line">
            <a:avLst/>
          </a:prstGeom>
          <a:noFill/>
          <a:ln w="47625">
            <a:solidFill>
              <a:schemeClr val="accent2"/>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2546" name="Text Box 18"/>
          <p:cNvSpPr txBox="1">
            <a:spLocks noChangeArrowheads="1"/>
          </p:cNvSpPr>
          <p:nvPr/>
        </p:nvSpPr>
        <p:spPr bwMode="auto">
          <a:xfrm>
            <a:off x="5334000" y="838200"/>
            <a:ext cx="3276600" cy="543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a:t>The solution to this system of inequalities is the region where the solutions to each inequality overlap.  This is the region above or to the left of the green line and below or to the left of the blue line.</a:t>
            </a:r>
          </a:p>
          <a:p>
            <a:pPr eaLnBrk="1" hangingPunct="1">
              <a:spcBef>
                <a:spcPct val="50000"/>
              </a:spcBef>
            </a:pPr>
            <a:r>
              <a:rPr lang="en-US" sz="2800"/>
              <a:t>Shade in that region.</a:t>
            </a:r>
          </a:p>
        </p:txBody>
      </p:sp>
      <p:sp>
        <p:nvSpPr>
          <p:cNvPr id="22547" name="Freeform 19"/>
          <p:cNvSpPr>
            <a:spLocks/>
          </p:cNvSpPr>
          <p:nvPr/>
        </p:nvSpPr>
        <p:spPr bwMode="auto">
          <a:xfrm>
            <a:off x="533400" y="2743200"/>
            <a:ext cx="2286000" cy="3886200"/>
          </a:xfrm>
          <a:custGeom>
            <a:avLst/>
            <a:gdLst>
              <a:gd name="T0" fmla="*/ 0 w 1440"/>
              <a:gd name="T1" fmla="*/ 0 h 2448"/>
              <a:gd name="T2" fmla="*/ 2147483647 w 1440"/>
              <a:gd name="T3" fmla="*/ 0 h 2448"/>
              <a:gd name="T4" fmla="*/ 2147483647 w 1440"/>
              <a:gd name="T5" fmla="*/ 2147483647 h 2448"/>
              <a:gd name="T6" fmla="*/ 2147483647 w 1440"/>
              <a:gd name="T7" fmla="*/ 2147483647 h 2448"/>
              <a:gd name="T8" fmla="*/ 0 w 1440"/>
              <a:gd name="T9" fmla="*/ 2147483647 h 2448"/>
              <a:gd name="T10" fmla="*/ 0 w 1440"/>
              <a:gd name="T11" fmla="*/ 0 h 2448"/>
              <a:gd name="T12" fmla="*/ 0 60000 65536"/>
              <a:gd name="T13" fmla="*/ 0 60000 65536"/>
              <a:gd name="T14" fmla="*/ 0 60000 65536"/>
              <a:gd name="T15" fmla="*/ 0 60000 65536"/>
              <a:gd name="T16" fmla="*/ 0 60000 65536"/>
              <a:gd name="T17" fmla="*/ 0 60000 65536"/>
              <a:gd name="T18" fmla="*/ 0 w 1440"/>
              <a:gd name="T19" fmla="*/ 0 h 2448"/>
              <a:gd name="T20" fmla="*/ 1440 w 1440"/>
              <a:gd name="T21" fmla="*/ 2448 h 2448"/>
            </a:gdLst>
            <a:ahLst/>
            <a:cxnLst>
              <a:cxn ang="T12">
                <a:pos x="T0" y="T1"/>
              </a:cxn>
              <a:cxn ang="T13">
                <a:pos x="T2" y="T3"/>
              </a:cxn>
              <a:cxn ang="T14">
                <a:pos x="T4" y="T5"/>
              </a:cxn>
              <a:cxn ang="T15">
                <a:pos x="T6" y="T7"/>
              </a:cxn>
              <a:cxn ang="T16">
                <a:pos x="T8" y="T9"/>
              </a:cxn>
              <a:cxn ang="T17">
                <a:pos x="T10" y="T11"/>
              </a:cxn>
            </a:cxnLst>
            <a:rect l="T18" t="T19" r="T20" b="T21"/>
            <a:pathLst>
              <a:path w="1440" h="2448">
                <a:moveTo>
                  <a:pt x="0" y="0"/>
                </a:moveTo>
                <a:lnTo>
                  <a:pt x="1008" y="0"/>
                </a:lnTo>
                <a:lnTo>
                  <a:pt x="1440" y="1344"/>
                </a:lnTo>
                <a:lnTo>
                  <a:pt x="912" y="2448"/>
                </a:lnTo>
                <a:lnTo>
                  <a:pt x="0" y="2448"/>
                </a:lnTo>
                <a:lnTo>
                  <a:pt x="0" y="0"/>
                </a:lnTo>
                <a:close/>
              </a:path>
            </a:pathLst>
          </a:custGeom>
          <a:solidFill>
            <a:srgbClr val="993366">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aphicFrame>
        <p:nvGraphicFramePr>
          <p:cNvPr id="36876" name="Object 20"/>
          <p:cNvGraphicFramePr>
            <a:graphicFrameLocks noChangeAspect="1"/>
          </p:cNvGraphicFramePr>
          <p:nvPr/>
        </p:nvGraphicFramePr>
        <p:xfrm>
          <a:off x="1600200" y="914400"/>
          <a:ext cx="2598738" cy="717550"/>
        </p:xfrm>
        <a:graphic>
          <a:graphicData uri="http://schemas.openxmlformats.org/presentationml/2006/ole">
            <mc:AlternateContent xmlns:mc="http://schemas.openxmlformats.org/markup-compatibility/2006">
              <mc:Choice xmlns:v="urn:schemas-microsoft-com:vml" Requires="v">
                <p:oleObj spid="_x0000_s36885" name="Equation" r:id="rId4" imgW="714264" imgH="180855" progId="Equation.3">
                  <p:embed/>
                </p:oleObj>
              </mc:Choice>
              <mc:Fallback>
                <p:oleObj name="Equation" r:id="rId4" imgW="714264" imgH="180855" progId="Equation.3">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914400"/>
                        <a:ext cx="2598738" cy="71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877" name="Object 21"/>
          <p:cNvGraphicFramePr>
            <a:graphicFrameLocks noChangeAspect="1"/>
          </p:cNvGraphicFramePr>
          <p:nvPr/>
        </p:nvGraphicFramePr>
        <p:xfrm>
          <a:off x="1752600" y="1524000"/>
          <a:ext cx="2286000" cy="717550"/>
        </p:xfrm>
        <a:graphic>
          <a:graphicData uri="http://schemas.openxmlformats.org/presentationml/2006/ole">
            <mc:AlternateContent xmlns:mc="http://schemas.openxmlformats.org/markup-compatibility/2006">
              <mc:Choice xmlns:v="urn:schemas-microsoft-com:vml" Requires="v">
                <p:oleObj spid="_x0000_s36886" name="Equation" r:id="rId6" imgW="628692" imgH="180855" progId="Equation.3">
                  <p:embed/>
                </p:oleObj>
              </mc:Choice>
              <mc:Fallback>
                <p:oleObj name="Equation" r:id="rId6" imgW="628692" imgH="180855" progId="Equation.3">
                  <p:embed/>
                  <p:pic>
                    <p:nvPicPr>
                      <p:cNvPr id="0" name="Object 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2600" y="1524000"/>
                        <a:ext cx="2286000" cy="71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878" name="Text Box 22">
            <a:hlinkClick r:id="" action="ppaction://hlinkshowjump?jump=previousslide"/>
          </p:cNvPr>
          <p:cNvSpPr txBox="1">
            <a:spLocks noChangeArrowheads="1"/>
          </p:cNvSpPr>
          <p:nvPr/>
        </p:nvSpPr>
        <p:spPr bwMode="auto">
          <a:xfrm>
            <a:off x="8153400" y="6400800"/>
            <a:ext cx="685800" cy="254000"/>
          </a:xfrm>
          <a:prstGeom prst="rect">
            <a:avLst/>
          </a:prstGeom>
          <a:solidFill>
            <a:srgbClr val="FF9900"/>
          </a:solidFill>
          <a:ln w="9525">
            <a:solidFill>
              <a:schemeClr val="bg2"/>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000" b="1">
                <a:latin typeface="Arial" pitchFamily="34" charset="0"/>
              </a:rPr>
              <a:t>BACK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0"/>
                                  </p:iterate>
                                  <p:childTnLst>
                                    <p:set>
                                      <p:cBhvr>
                                        <p:cTn id="6" dur="1" fill="hold">
                                          <p:stCondLst>
                                            <p:cond delay="0"/>
                                          </p:stCondLst>
                                        </p:cTn>
                                        <p:tgtEl>
                                          <p:spTgt spid="22546"/>
                                        </p:tgtEl>
                                        <p:attrNameLst>
                                          <p:attrName>style.visibility</p:attrName>
                                        </p:attrNameLst>
                                      </p:cBhvr>
                                      <p:to>
                                        <p:strVal val="visible"/>
                                      </p:to>
                                    </p:set>
                                    <p:animEffect transition="in" filter="wipe(left)">
                                      <p:cBhvr>
                                        <p:cTn id="7" dur="300"/>
                                        <p:tgtEl>
                                          <p:spTgt spid="22546"/>
                                        </p:tgtEl>
                                      </p:cBhvr>
                                    </p:animEffect>
                                  </p:childTnLst>
                                </p:cTn>
                              </p:par>
                              <p:par>
                                <p:cTn id="8" presetID="1" presetClass="entr" presetSubtype="0" fill="hold" grpId="0" nodeType="withEffect">
                                  <p:stCondLst>
                                    <p:cond delay="0"/>
                                  </p:stCondLst>
                                  <p:childTnLst>
                                    <p:set>
                                      <p:cBhvr>
                                        <p:cTn id="9" dur="1" fill="hold">
                                          <p:stCondLst>
                                            <p:cond delay="499"/>
                                          </p:stCondLst>
                                        </p:cTn>
                                        <p:tgtEl>
                                          <p:spTgt spid="225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6" grpId="0" autoUpdateAnimBg="0"/>
      <p:bldP spid="22547"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9144000" cy="1371600"/>
          </a:xfrm>
        </p:spPr>
        <p:txBody>
          <a:bodyPr/>
          <a:lstStyle/>
          <a:p>
            <a:r>
              <a:rPr lang="en-US" sz="6000" smtClean="0">
                <a:latin typeface="Verdana" pitchFamily="34" charset="0"/>
              </a:rPr>
              <a:t> (1 of 2)</a:t>
            </a:r>
          </a:p>
        </p:txBody>
      </p:sp>
      <p:sp>
        <p:nvSpPr>
          <p:cNvPr id="37891" name="Rectangle 3"/>
          <p:cNvSpPr>
            <a:spLocks noChangeArrowheads="1"/>
          </p:cNvSpPr>
          <p:nvPr>
            <p:ph type="body" idx="1"/>
          </p:nvPr>
        </p:nvSpPr>
        <p:spPr>
          <a:xfrm>
            <a:off x="0" y="1371600"/>
            <a:ext cx="9144000" cy="5486400"/>
          </a:xfrm>
        </p:spPr>
        <p:txBody>
          <a:bodyPr/>
          <a:lstStyle/>
          <a:p>
            <a:pPr>
              <a:lnSpc>
                <a:spcPct val="80000"/>
              </a:lnSpc>
            </a:pPr>
            <a:r>
              <a:rPr lang="en-US" sz="5400" smtClean="0"/>
              <a:t>Describe the number of solutions for each below:</a:t>
            </a:r>
          </a:p>
          <a:p>
            <a:pPr>
              <a:lnSpc>
                <a:spcPct val="80000"/>
              </a:lnSpc>
            </a:pPr>
            <a:endParaRPr lang="en-US" smtClean="0"/>
          </a:p>
        </p:txBody>
      </p:sp>
      <p:graphicFrame>
        <p:nvGraphicFramePr>
          <p:cNvPr id="37892" name="Object 4"/>
          <p:cNvGraphicFramePr>
            <a:graphicFrameLocks noChangeAspect="1"/>
          </p:cNvGraphicFramePr>
          <p:nvPr/>
        </p:nvGraphicFramePr>
        <p:xfrm>
          <a:off x="0" y="2743200"/>
          <a:ext cx="4549775" cy="4114800"/>
        </p:xfrm>
        <a:graphic>
          <a:graphicData uri="http://schemas.openxmlformats.org/presentationml/2006/ole">
            <mc:AlternateContent xmlns:mc="http://schemas.openxmlformats.org/markup-compatibility/2006">
              <mc:Choice xmlns:v="urn:schemas-microsoft-com:vml" Requires="v">
                <p:oleObj spid="_x0000_s37894" name="Slide" r:id="rId3" imgW="4548526" imgH="3407297" progId="PowerPoint.Slide.8">
                  <p:embed/>
                </p:oleObj>
              </mc:Choice>
              <mc:Fallback>
                <p:oleObj name="Slide" r:id="rId3" imgW="4548526" imgH="3407297" progId="PowerPoint.Slid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743200"/>
                        <a:ext cx="454977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893" name="Object 5"/>
          <p:cNvGraphicFramePr>
            <a:graphicFrameLocks noChangeAspect="1"/>
          </p:cNvGraphicFramePr>
          <p:nvPr/>
        </p:nvGraphicFramePr>
        <p:xfrm>
          <a:off x="4594225" y="2743200"/>
          <a:ext cx="4549775" cy="4114800"/>
        </p:xfrm>
        <a:graphic>
          <a:graphicData uri="http://schemas.openxmlformats.org/presentationml/2006/ole">
            <mc:AlternateContent xmlns:mc="http://schemas.openxmlformats.org/markup-compatibility/2006">
              <mc:Choice xmlns:v="urn:schemas-microsoft-com:vml" Requires="v">
                <p:oleObj spid="_x0000_s37895" name="Slide" r:id="rId5" imgW="4548526" imgH="3407297" progId="PowerPoint.Slide.8">
                  <p:embed/>
                </p:oleObj>
              </mc:Choice>
              <mc:Fallback>
                <p:oleObj name="Slide" r:id="rId5" imgW="4548526" imgH="3407297" progId="PowerPoint.Slide.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94225" y="2743200"/>
                        <a:ext cx="454977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Sp="0" showMasterPhAnim="0" show="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0"/>
            <a:ext cx="9144000" cy="914400"/>
          </a:xfrm>
        </p:spPr>
        <p:txBody>
          <a:bodyPr/>
          <a:lstStyle/>
          <a:p>
            <a:r>
              <a:rPr lang="en-US" sz="6000" smtClean="0">
                <a:latin typeface="Verdana" pitchFamily="34" charset="0"/>
              </a:rPr>
              <a:t> (2 of 2)</a:t>
            </a:r>
            <a:endParaRPr lang="en-US" smtClean="0"/>
          </a:p>
        </p:txBody>
      </p:sp>
      <p:sp>
        <p:nvSpPr>
          <p:cNvPr id="38915" name="Rectangle 3"/>
          <p:cNvSpPr>
            <a:spLocks noGrp="1" noChangeArrowheads="1"/>
          </p:cNvSpPr>
          <p:nvPr>
            <p:ph type="body" idx="1"/>
          </p:nvPr>
        </p:nvSpPr>
        <p:spPr>
          <a:xfrm>
            <a:off x="0" y="838200"/>
            <a:ext cx="9144000" cy="6019800"/>
          </a:xfrm>
        </p:spPr>
        <p:txBody>
          <a:bodyPr/>
          <a:lstStyle/>
          <a:p>
            <a:pPr>
              <a:lnSpc>
                <a:spcPct val="80000"/>
              </a:lnSpc>
            </a:pPr>
            <a:r>
              <a:rPr lang="en-US" sz="5400" smtClean="0"/>
              <a:t>Describe the number of solutions for each below:</a:t>
            </a:r>
          </a:p>
          <a:p>
            <a:pPr>
              <a:lnSpc>
                <a:spcPct val="70000"/>
              </a:lnSpc>
            </a:pPr>
            <a:r>
              <a:rPr lang="en-US" sz="5400" smtClean="0"/>
              <a:t>3.) y = -3x + 4</a:t>
            </a:r>
            <a:br>
              <a:rPr lang="en-US" sz="5400" smtClean="0"/>
            </a:br>
            <a:r>
              <a:rPr lang="en-US" sz="5400" smtClean="0"/>
              <a:t>     y =  3x + 4</a:t>
            </a:r>
          </a:p>
          <a:p>
            <a:pPr>
              <a:lnSpc>
                <a:spcPct val="70000"/>
              </a:lnSpc>
            </a:pPr>
            <a:r>
              <a:rPr lang="en-US" sz="5400" smtClean="0"/>
              <a:t>4.) 2y = -6x + 8</a:t>
            </a:r>
            <a:br>
              <a:rPr lang="en-US" sz="5400" smtClean="0"/>
            </a:br>
            <a:r>
              <a:rPr lang="en-US" sz="5400" smtClean="0"/>
              <a:t>       y = -3x + 4</a:t>
            </a:r>
          </a:p>
          <a:p>
            <a:pPr>
              <a:lnSpc>
                <a:spcPct val="70000"/>
              </a:lnSpc>
            </a:pPr>
            <a:r>
              <a:rPr lang="en-US" sz="5400" smtClean="0"/>
              <a:t>5.) y = 2x - 3</a:t>
            </a:r>
            <a:br>
              <a:rPr lang="en-US" sz="5400" smtClean="0"/>
            </a:br>
            <a:r>
              <a:rPr lang="en-US" sz="5400" smtClean="0"/>
              <a:t>    -2x = - y + 5</a:t>
            </a:r>
            <a:endParaRPr lang="en-US" smtClean="0"/>
          </a:p>
        </p:txBody>
      </p:sp>
      <p:sp>
        <p:nvSpPr>
          <p:cNvPr id="27652" name="AutoShape 4"/>
          <p:cNvSpPr>
            <a:spLocks noChangeArrowheads="1"/>
          </p:cNvSpPr>
          <p:nvPr/>
        </p:nvSpPr>
        <p:spPr bwMode="auto">
          <a:xfrm>
            <a:off x="4800600" y="2286000"/>
            <a:ext cx="4572000" cy="4038600"/>
          </a:xfrm>
          <a:prstGeom prst="verticalScroll">
            <a:avLst>
              <a:gd name="adj" fmla="val 12500"/>
            </a:avLst>
          </a:prstGeom>
          <a:solidFill>
            <a:schemeClr val="accent1"/>
          </a:solidFill>
          <a:ln w="9525">
            <a:solidFill>
              <a:schemeClr val="tx1"/>
            </a:solidFill>
            <a:round/>
            <a:headEnd/>
            <a:tailEnd/>
          </a:ln>
        </p:spPr>
        <p:txBody>
          <a:bodyPr anchor="ctr"/>
          <a:lstStyle/>
          <a:p>
            <a:r>
              <a:rPr lang="en-US" sz="7200"/>
              <a:t>3.) One</a:t>
            </a:r>
          </a:p>
          <a:p>
            <a:r>
              <a:rPr lang="en-US" sz="7200"/>
              <a:t>4.) Many</a:t>
            </a:r>
          </a:p>
          <a:p>
            <a:r>
              <a:rPr lang="en-US" sz="7200"/>
              <a:t>5.) None</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box(out)">
                                      <p:cBhvr>
                                        <p:cTn id="7" dur="500"/>
                                        <p:tgtEl>
                                          <p:spTgt spid="2765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0"/>
            <a:ext cx="9144000" cy="1371600"/>
          </a:xfrm>
          <a:solidFill>
            <a:schemeClr val="accent1"/>
          </a:solidFill>
        </p:spPr>
        <p:txBody>
          <a:bodyPr/>
          <a:lstStyle/>
          <a:p>
            <a:r>
              <a:rPr lang="en-US" sz="6600" smtClean="0"/>
              <a:t>	Today’s Objective</a:t>
            </a:r>
            <a:r>
              <a:rPr lang="en-US" smtClean="0"/>
              <a:t>	</a:t>
            </a:r>
          </a:p>
        </p:txBody>
      </p:sp>
      <p:sp>
        <p:nvSpPr>
          <p:cNvPr id="39939" name="Rectangle 3"/>
          <p:cNvSpPr>
            <a:spLocks noGrp="1" noChangeArrowheads="1"/>
          </p:cNvSpPr>
          <p:nvPr>
            <p:ph type="body" idx="1"/>
          </p:nvPr>
        </p:nvSpPr>
        <p:spPr>
          <a:xfrm>
            <a:off x="0" y="1371600"/>
            <a:ext cx="9144000" cy="5486400"/>
          </a:xfrm>
        </p:spPr>
        <p:txBody>
          <a:bodyPr/>
          <a:lstStyle/>
          <a:p>
            <a:pPr>
              <a:lnSpc>
                <a:spcPct val="80000"/>
              </a:lnSpc>
            </a:pPr>
            <a:r>
              <a:rPr lang="en-US" sz="8800" smtClean="0"/>
              <a:t>To be able to solve a system of linear inequalities by graphing.</a:t>
            </a:r>
            <a:endParaRPr lang="en-US" sz="5400" smtClean="0"/>
          </a:p>
          <a:p>
            <a:pPr>
              <a:lnSpc>
                <a:spcPct val="80000"/>
              </a:lnSpc>
            </a:pPr>
            <a:endParaRPr lang="en-US" smtClean="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Sp="0" showMasterPhAnim="0" show="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0"/>
            <a:ext cx="9144000" cy="838200"/>
          </a:xfrm>
          <a:solidFill>
            <a:schemeClr val="accent1"/>
          </a:solidFill>
        </p:spPr>
        <p:txBody>
          <a:bodyPr/>
          <a:lstStyle/>
          <a:p>
            <a:r>
              <a:rPr lang="en-US" sz="6600" smtClean="0"/>
              <a:t>Graph y &lt; 2x - 1</a:t>
            </a:r>
            <a:endParaRPr lang="en-US" smtClean="0"/>
          </a:p>
        </p:txBody>
      </p:sp>
      <p:sp>
        <p:nvSpPr>
          <p:cNvPr id="40963" name="Line 3"/>
          <p:cNvSpPr>
            <a:spLocks noChangeShapeType="1"/>
          </p:cNvSpPr>
          <p:nvPr/>
        </p:nvSpPr>
        <p:spPr bwMode="auto">
          <a:xfrm>
            <a:off x="762000" y="4114800"/>
            <a:ext cx="7543800" cy="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0964" name="Line 4"/>
          <p:cNvSpPr>
            <a:spLocks noChangeShapeType="1"/>
          </p:cNvSpPr>
          <p:nvPr/>
        </p:nvSpPr>
        <p:spPr bwMode="auto">
          <a:xfrm flipV="1">
            <a:off x="4495800" y="1981200"/>
            <a:ext cx="0" cy="411480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0965" name="WordArt 5"/>
          <p:cNvSpPr>
            <a:spLocks noChangeArrowheads="1" noChangeShapeType="1" noTextEdit="1"/>
          </p:cNvSpPr>
          <p:nvPr/>
        </p:nvSpPr>
        <p:spPr bwMode="auto">
          <a:xfrm>
            <a:off x="7924800" y="3505200"/>
            <a:ext cx="457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X</a:t>
            </a:r>
          </a:p>
        </p:txBody>
      </p:sp>
      <p:sp>
        <p:nvSpPr>
          <p:cNvPr id="40966" name="WordArt 6"/>
          <p:cNvSpPr>
            <a:spLocks noChangeArrowheads="1" noChangeShapeType="1" noTextEdit="1"/>
          </p:cNvSpPr>
          <p:nvPr/>
        </p:nvSpPr>
        <p:spPr bwMode="auto">
          <a:xfrm>
            <a:off x="4495800" y="1905000"/>
            <a:ext cx="533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Y</a:t>
            </a:r>
          </a:p>
        </p:txBody>
      </p:sp>
      <p:sp>
        <p:nvSpPr>
          <p:cNvPr id="40967" name="Line 7"/>
          <p:cNvSpPr>
            <a:spLocks noChangeShapeType="1"/>
          </p:cNvSpPr>
          <p:nvPr/>
        </p:nvSpPr>
        <p:spPr bwMode="auto">
          <a:xfrm>
            <a:off x="4800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68" name="Line 8"/>
          <p:cNvSpPr>
            <a:spLocks noChangeShapeType="1"/>
          </p:cNvSpPr>
          <p:nvPr/>
        </p:nvSpPr>
        <p:spPr bwMode="auto">
          <a:xfrm>
            <a:off x="5105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69" name="Line 9"/>
          <p:cNvSpPr>
            <a:spLocks noChangeShapeType="1"/>
          </p:cNvSpPr>
          <p:nvPr/>
        </p:nvSpPr>
        <p:spPr bwMode="auto">
          <a:xfrm>
            <a:off x="5410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70" name="Line 10"/>
          <p:cNvSpPr>
            <a:spLocks noChangeShapeType="1"/>
          </p:cNvSpPr>
          <p:nvPr/>
        </p:nvSpPr>
        <p:spPr bwMode="auto">
          <a:xfrm>
            <a:off x="4191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71" name="Line 11"/>
          <p:cNvSpPr>
            <a:spLocks noChangeShapeType="1"/>
          </p:cNvSpPr>
          <p:nvPr/>
        </p:nvSpPr>
        <p:spPr bwMode="auto">
          <a:xfrm>
            <a:off x="3886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72" name="Line 12"/>
          <p:cNvSpPr>
            <a:spLocks noChangeShapeType="1"/>
          </p:cNvSpPr>
          <p:nvPr/>
        </p:nvSpPr>
        <p:spPr bwMode="auto">
          <a:xfrm>
            <a:off x="5715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73" name="Line 13"/>
          <p:cNvSpPr>
            <a:spLocks noChangeShapeType="1"/>
          </p:cNvSpPr>
          <p:nvPr/>
        </p:nvSpPr>
        <p:spPr bwMode="auto">
          <a:xfrm>
            <a:off x="990600" y="3810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74" name="Line 14"/>
          <p:cNvSpPr>
            <a:spLocks noChangeShapeType="1"/>
          </p:cNvSpPr>
          <p:nvPr/>
        </p:nvSpPr>
        <p:spPr bwMode="auto">
          <a:xfrm>
            <a:off x="990600" y="4419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75" name="Line 15"/>
          <p:cNvSpPr>
            <a:spLocks noChangeShapeType="1"/>
          </p:cNvSpPr>
          <p:nvPr/>
        </p:nvSpPr>
        <p:spPr bwMode="auto">
          <a:xfrm>
            <a:off x="990600" y="4724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76" name="Line 16"/>
          <p:cNvSpPr>
            <a:spLocks noChangeShapeType="1"/>
          </p:cNvSpPr>
          <p:nvPr/>
        </p:nvSpPr>
        <p:spPr bwMode="auto">
          <a:xfrm>
            <a:off x="990600" y="3505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77" name="Line 17"/>
          <p:cNvSpPr>
            <a:spLocks noChangeShapeType="1"/>
          </p:cNvSpPr>
          <p:nvPr/>
        </p:nvSpPr>
        <p:spPr bwMode="auto">
          <a:xfrm>
            <a:off x="990600" y="5029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78" name="Line 18"/>
          <p:cNvSpPr>
            <a:spLocks noChangeShapeType="1"/>
          </p:cNvSpPr>
          <p:nvPr/>
        </p:nvSpPr>
        <p:spPr bwMode="auto">
          <a:xfrm>
            <a:off x="990600" y="5334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79" name="Line 19"/>
          <p:cNvSpPr>
            <a:spLocks noChangeShapeType="1"/>
          </p:cNvSpPr>
          <p:nvPr/>
        </p:nvSpPr>
        <p:spPr bwMode="auto">
          <a:xfrm>
            <a:off x="990600" y="5638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80" name="Line 20"/>
          <p:cNvSpPr>
            <a:spLocks noChangeShapeType="1"/>
          </p:cNvSpPr>
          <p:nvPr/>
        </p:nvSpPr>
        <p:spPr bwMode="auto">
          <a:xfrm>
            <a:off x="990600" y="2286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81" name="Line 21"/>
          <p:cNvSpPr>
            <a:spLocks noChangeShapeType="1"/>
          </p:cNvSpPr>
          <p:nvPr/>
        </p:nvSpPr>
        <p:spPr bwMode="auto">
          <a:xfrm>
            <a:off x="990600" y="2590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82" name="Line 22"/>
          <p:cNvSpPr>
            <a:spLocks noChangeShapeType="1"/>
          </p:cNvSpPr>
          <p:nvPr/>
        </p:nvSpPr>
        <p:spPr bwMode="auto">
          <a:xfrm>
            <a:off x="990600" y="2895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83" name="Line 23"/>
          <p:cNvSpPr>
            <a:spLocks noChangeShapeType="1"/>
          </p:cNvSpPr>
          <p:nvPr/>
        </p:nvSpPr>
        <p:spPr bwMode="auto">
          <a:xfrm>
            <a:off x="990600" y="3200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84" name="Line 24"/>
          <p:cNvSpPr>
            <a:spLocks noChangeShapeType="1"/>
          </p:cNvSpPr>
          <p:nvPr/>
        </p:nvSpPr>
        <p:spPr bwMode="auto">
          <a:xfrm>
            <a:off x="6019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85" name="Line 25"/>
          <p:cNvSpPr>
            <a:spLocks noChangeShapeType="1"/>
          </p:cNvSpPr>
          <p:nvPr/>
        </p:nvSpPr>
        <p:spPr bwMode="auto">
          <a:xfrm>
            <a:off x="6324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86" name="Line 26"/>
          <p:cNvSpPr>
            <a:spLocks noChangeShapeType="1"/>
          </p:cNvSpPr>
          <p:nvPr/>
        </p:nvSpPr>
        <p:spPr bwMode="auto">
          <a:xfrm>
            <a:off x="7239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87" name="Line 27"/>
          <p:cNvSpPr>
            <a:spLocks noChangeShapeType="1"/>
          </p:cNvSpPr>
          <p:nvPr/>
        </p:nvSpPr>
        <p:spPr bwMode="auto">
          <a:xfrm>
            <a:off x="7543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88" name="Line 28"/>
          <p:cNvSpPr>
            <a:spLocks noChangeShapeType="1"/>
          </p:cNvSpPr>
          <p:nvPr/>
        </p:nvSpPr>
        <p:spPr bwMode="auto">
          <a:xfrm>
            <a:off x="7848600" y="21336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89" name="Line 29"/>
          <p:cNvSpPr>
            <a:spLocks noChangeShapeType="1"/>
          </p:cNvSpPr>
          <p:nvPr/>
        </p:nvSpPr>
        <p:spPr bwMode="auto">
          <a:xfrm>
            <a:off x="1066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90" name="Line 30"/>
          <p:cNvSpPr>
            <a:spLocks noChangeShapeType="1"/>
          </p:cNvSpPr>
          <p:nvPr/>
        </p:nvSpPr>
        <p:spPr bwMode="auto">
          <a:xfrm>
            <a:off x="1371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91" name="Line 31"/>
          <p:cNvSpPr>
            <a:spLocks noChangeShapeType="1"/>
          </p:cNvSpPr>
          <p:nvPr/>
        </p:nvSpPr>
        <p:spPr bwMode="auto">
          <a:xfrm>
            <a:off x="1676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92" name="Line 32"/>
          <p:cNvSpPr>
            <a:spLocks noChangeShapeType="1"/>
          </p:cNvSpPr>
          <p:nvPr/>
        </p:nvSpPr>
        <p:spPr bwMode="auto">
          <a:xfrm>
            <a:off x="2971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93" name="Line 33"/>
          <p:cNvSpPr>
            <a:spLocks noChangeShapeType="1"/>
          </p:cNvSpPr>
          <p:nvPr/>
        </p:nvSpPr>
        <p:spPr bwMode="auto">
          <a:xfrm>
            <a:off x="3276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94" name="Line 34"/>
          <p:cNvSpPr>
            <a:spLocks noChangeShapeType="1"/>
          </p:cNvSpPr>
          <p:nvPr/>
        </p:nvSpPr>
        <p:spPr bwMode="auto">
          <a:xfrm>
            <a:off x="3581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95" name="Line 35"/>
          <p:cNvSpPr>
            <a:spLocks noChangeShapeType="1"/>
          </p:cNvSpPr>
          <p:nvPr/>
        </p:nvSpPr>
        <p:spPr bwMode="auto">
          <a:xfrm>
            <a:off x="1981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96" name="Line 36"/>
          <p:cNvSpPr>
            <a:spLocks noChangeShapeType="1"/>
          </p:cNvSpPr>
          <p:nvPr/>
        </p:nvSpPr>
        <p:spPr bwMode="auto">
          <a:xfrm>
            <a:off x="2286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97" name="Line 37"/>
          <p:cNvSpPr>
            <a:spLocks noChangeShapeType="1"/>
          </p:cNvSpPr>
          <p:nvPr/>
        </p:nvSpPr>
        <p:spPr bwMode="auto">
          <a:xfrm>
            <a:off x="2667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98" name="Line 38"/>
          <p:cNvSpPr>
            <a:spLocks noChangeShapeType="1"/>
          </p:cNvSpPr>
          <p:nvPr/>
        </p:nvSpPr>
        <p:spPr bwMode="auto">
          <a:xfrm>
            <a:off x="6629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999" name="Line 39"/>
          <p:cNvSpPr>
            <a:spLocks noChangeShapeType="1"/>
          </p:cNvSpPr>
          <p:nvPr/>
        </p:nvSpPr>
        <p:spPr bwMode="auto">
          <a:xfrm>
            <a:off x="6934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00" name="Line 40"/>
          <p:cNvSpPr>
            <a:spLocks noChangeShapeType="1"/>
          </p:cNvSpPr>
          <p:nvPr/>
        </p:nvSpPr>
        <p:spPr bwMode="auto">
          <a:xfrm>
            <a:off x="4495800" y="2590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737" name="Text Box 41"/>
          <p:cNvSpPr txBox="1">
            <a:spLocks noChangeArrowheads="1"/>
          </p:cNvSpPr>
          <p:nvPr/>
        </p:nvSpPr>
        <p:spPr bwMode="auto">
          <a:xfrm>
            <a:off x="0" y="838200"/>
            <a:ext cx="9144000" cy="109855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6600"/>
              <a:t>Sketch y = 2x - 1</a:t>
            </a:r>
            <a:endParaRPr lang="en-US"/>
          </a:p>
        </p:txBody>
      </p:sp>
      <p:sp>
        <p:nvSpPr>
          <p:cNvPr id="29738" name="Text Box 42"/>
          <p:cNvSpPr txBox="1">
            <a:spLocks noChangeArrowheads="1"/>
          </p:cNvSpPr>
          <p:nvPr/>
        </p:nvSpPr>
        <p:spPr bwMode="auto">
          <a:xfrm>
            <a:off x="1143000" y="2667000"/>
            <a:ext cx="3276600" cy="1006475"/>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6000"/>
              <a:t> y= 2x - 1</a:t>
            </a:r>
          </a:p>
        </p:txBody>
      </p:sp>
      <p:sp>
        <p:nvSpPr>
          <p:cNvPr id="29739" name="AutoShape 43"/>
          <p:cNvSpPr>
            <a:spLocks noChangeArrowheads="1"/>
          </p:cNvSpPr>
          <p:nvPr/>
        </p:nvSpPr>
        <p:spPr bwMode="auto">
          <a:xfrm>
            <a:off x="5181600" y="2971800"/>
            <a:ext cx="3276600" cy="35052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sz="4000" b="1"/>
              <a:t>Now pick a point on one side of the dotted line  -(-1,0)</a:t>
            </a:r>
            <a:r>
              <a:rPr lang="en-US"/>
              <a:t> </a:t>
            </a:r>
          </a:p>
        </p:txBody>
      </p:sp>
      <p:sp>
        <p:nvSpPr>
          <p:cNvPr id="29740" name="Oval 44"/>
          <p:cNvSpPr>
            <a:spLocks noChangeArrowheads="1"/>
          </p:cNvSpPr>
          <p:nvPr/>
        </p:nvSpPr>
        <p:spPr bwMode="auto">
          <a:xfrm>
            <a:off x="4343400" y="42672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41" name="Oval 45"/>
          <p:cNvSpPr>
            <a:spLocks noChangeArrowheads="1"/>
          </p:cNvSpPr>
          <p:nvPr/>
        </p:nvSpPr>
        <p:spPr bwMode="auto">
          <a:xfrm>
            <a:off x="4648200" y="35814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42" name="Line 46"/>
          <p:cNvSpPr>
            <a:spLocks noChangeShapeType="1"/>
          </p:cNvSpPr>
          <p:nvPr/>
        </p:nvSpPr>
        <p:spPr bwMode="auto">
          <a:xfrm flipH="1">
            <a:off x="3657600" y="2057400"/>
            <a:ext cx="1828800" cy="441960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07" name="Line 47"/>
          <p:cNvSpPr>
            <a:spLocks noChangeShapeType="1"/>
          </p:cNvSpPr>
          <p:nvPr/>
        </p:nvSpPr>
        <p:spPr bwMode="auto">
          <a:xfrm>
            <a:off x="4724400" y="685800"/>
            <a:ext cx="3810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9737"/>
                                        </p:tgtEl>
                                        <p:attrNameLst>
                                          <p:attrName>style.visibility</p:attrName>
                                        </p:attrNameLst>
                                      </p:cBhvr>
                                      <p:to>
                                        <p:strVal val="visible"/>
                                      </p:to>
                                    </p:set>
                                    <p:animEffect transition="in" filter="box(out)">
                                      <p:cBhvr>
                                        <p:cTn id="7" dur="500"/>
                                        <p:tgtEl>
                                          <p:spTgt spid="2973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9740"/>
                                        </p:tgtEl>
                                        <p:attrNameLst>
                                          <p:attrName>style.visibility</p:attrName>
                                        </p:attrNameLst>
                                      </p:cBhvr>
                                      <p:to>
                                        <p:strVal val="visible"/>
                                      </p:to>
                                    </p:set>
                                    <p:animEffect transition="in" filter="box(out)">
                                      <p:cBhvr>
                                        <p:cTn id="12" dur="500"/>
                                        <p:tgtEl>
                                          <p:spTgt spid="29740"/>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9741"/>
                                        </p:tgtEl>
                                        <p:attrNameLst>
                                          <p:attrName>style.visibility</p:attrName>
                                        </p:attrNameLst>
                                      </p:cBhvr>
                                      <p:to>
                                        <p:strVal val="visible"/>
                                      </p:to>
                                    </p:set>
                                    <p:animEffect transition="in" filter="box(out)">
                                      <p:cBhvr>
                                        <p:cTn id="17" dur="500"/>
                                        <p:tgtEl>
                                          <p:spTgt spid="29741"/>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9742"/>
                                        </p:tgtEl>
                                        <p:attrNameLst>
                                          <p:attrName>style.visibility</p:attrName>
                                        </p:attrNameLst>
                                      </p:cBhvr>
                                      <p:to>
                                        <p:strVal val="visible"/>
                                      </p:to>
                                    </p:set>
                                    <p:animEffect transition="in" filter="box(out)">
                                      <p:cBhvr>
                                        <p:cTn id="22" dur="500"/>
                                        <p:tgtEl>
                                          <p:spTgt spid="29742"/>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9738"/>
                                        </p:tgtEl>
                                        <p:attrNameLst>
                                          <p:attrName>style.visibility</p:attrName>
                                        </p:attrNameLst>
                                      </p:cBhvr>
                                      <p:to>
                                        <p:strVal val="visible"/>
                                      </p:to>
                                    </p:set>
                                    <p:animEffect transition="in" filter="box(out)">
                                      <p:cBhvr>
                                        <p:cTn id="27" dur="500"/>
                                        <p:tgtEl>
                                          <p:spTgt spid="29738"/>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29739"/>
                                        </p:tgtEl>
                                        <p:attrNameLst>
                                          <p:attrName>style.visibility</p:attrName>
                                        </p:attrNameLst>
                                      </p:cBhvr>
                                      <p:to>
                                        <p:strVal val="visible"/>
                                      </p:to>
                                    </p:set>
                                    <p:animEffect transition="in" filter="box(out)">
                                      <p:cBhvr>
                                        <p:cTn id="32" dur="500"/>
                                        <p:tgtEl>
                                          <p:spTgt spid="29739"/>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37" grpId="0" animBg="1" autoUpdateAnimBg="0"/>
      <p:bldP spid="29738" grpId="0" animBg="1" autoUpdateAnimBg="0"/>
      <p:bldP spid="29739" grpId="0" animBg="1" autoUpdateAnimBg="0"/>
      <p:bldP spid="29740" grpId="0" animBg="1"/>
      <p:bldP spid="29741" grpId="0" animBg="1"/>
      <p:bldP spid="29742"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show="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9144000" cy="1143000"/>
          </a:xfrm>
          <a:solidFill>
            <a:schemeClr val="accent1"/>
          </a:solidFill>
        </p:spPr>
        <p:txBody>
          <a:bodyPr/>
          <a:lstStyle/>
          <a:p>
            <a:r>
              <a:rPr lang="en-US" sz="6600" smtClean="0"/>
              <a:t>Test a Point</a:t>
            </a:r>
            <a:endParaRPr lang="en-US" smtClean="0"/>
          </a:p>
        </p:txBody>
      </p:sp>
      <p:sp>
        <p:nvSpPr>
          <p:cNvPr id="30723" name="Rectangle 3"/>
          <p:cNvSpPr>
            <a:spLocks noGrp="1" noChangeArrowheads="1"/>
          </p:cNvSpPr>
          <p:nvPr>
            <p:ph type="body" idx="1"/>
          </p:nvPr>
        </p:nvSpPr>
        <p:spPr>
          <a:xfrm>
            <a:off x="0" y="1143000"/>
            <a:ext cx="9144000" cy="5715000"/>
          </a:xfrm>
        </p:spPr>
        <p:txBody>
          <a:bodyPr/>
          <a:lstStyle/>
          <a:p>
            <a:pPr>
              <a:lnSpc>
                <a:spcPct val="90000"/>
              </a:lnSpc>
            </a:pPr>
            <a:r>
              <a:rPr lang="en-US" sz="5400" smtClean="0"/>
              <a:t>Take the point (-1,0) and plug in the values in y &lt; 2x - 1</a:t>
            </a:r>
            <a:endParaRPr lang="en-US" sz="6000" smtClean="0"/>
          </a:p>
          <a:p>
            <a:pPr>
              <a:lnSpc>
                <a:spcPct val="90000"/>
              </a:lnSpc>
            </a:pPr>
            <a:r>
              <a:rPr lang="en-US" sz="6000" smtClean="0"/>
              <a:t>y &lt; 2x - 1</a:t>
            </a:r>
            <a:endParaRPr lang="en-US" sz="8000" smtClean="0"/>
          </a:p>
          <a:p>
            <a:pPr>
              <a:lnSpc>
                <a:spcPct val="60000"/>
              </a:lnSpc>
            </a:pPr>
            <a:r>
              <a:rPr lang="en-US" sz="6000" smtClean="0">
                <a:solidFill>
                  <a:srgbClr val="FF3300"/>
                </a:solidFill>
              </a:rPr>
              <a:t>0</a:t>
            </a:r>
            <a:r>
              <a:rPr lang="en-US" sz="6000" smtClean="0"/>
              <a:t> &lt; 2</a:t>
            </a:r>
            <a:r>
              <a:rPr lang="en-US" sz="6000" smtClean="0">
                <a:solidFill>
                  <a:srgbClr val="FF3300"/>
                </a:solidFill>
              </a:rPr>
              <a:t>(-1)</a:t>
            </a:r>
            <a:r>
              <a:rPr lang="en-US" sz="6000" smtClean="0"/>
              <a:t> -1</a:t>
            </a:r>
          </a:p>
          <a:p>
            <a:pPr>
              <a:lnSpc>
                <a:spcPct val="60000"/>
              </a:lnSpc>
            </a:pPr>
            <a:r>
              <a:rPr lang="en-US" sz="6000" smtClean="0"/>
              <a:t>0 &lt; -3</a:t>
            </a:r>
          </a:p>
        </p:txBody>
      </p:sp>
      <p:sp>
        <p:nvSpPr>
          <p:cNvPr id="30724" name="WordArt 4"/>
          <p:cNvSpPr>
            <a:spLocks noChangeArrowheads="1" noChangeShapeType="1" noTextEdit="1"/>
          </p:cNvSpPr>
          <p:nvPr/>
        </p:nvSpPr>
        <p:spPr bwMode="auto">
          <a:xfrm>
            <a:off x="4038600" y="2971800"/>
            <a:ext cx="4694238" cy="1905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False</a:t>
            </a:r>
          </a:p>
        </p:txBody>
      </p:sp>
      <p:sp>
        <p:nvSpPr>
          <p:cNvPr id="30725" name="Text Box 5"/>
          <p:cNvSpPr txBox="1">
            <a:spLocks noChangeArrowheads="1"/>
          </p:cNvSpPr>
          <p:nvPr/>
        </p:nvSpPr>
        <p:spPr bwMode="auto">
          <a:xfrm>
            <a:off x="0" y="5257800"/>
            <a:ext cx="9144000" cy="2506663"/>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80000"/>
              </a:lnSpc>
            </a:pPr>
            <a:r>
              <a:rPr lang="en-US" sz="6600"/>
              <a:t>since it’s False, shade the opposite side of (-1,0). on….</a:t>
            </a:r>
            <a:endParaRPr lang="en-US"/>
          </a:p>
        </p:txBody>
      </p:sp>
      <p:sp>
        <p:nvSpPr>
          <p:cNvPr id="41990" name="Line 6"/>
          <p:cNvSpPr>
            <a:spLocks noChangeShapeType="1"/>
          </p:cNvSpPr>
          <p:nvPr/>
        </p:nvSpPr>
        <p:spPr bwMode="auto">
          <a:xfrm>
            <a:off x="5334000" y="2514600"/>
            <a:ext cx="3810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991" name="Line 7"/>
          <p:cNvSpPr>
            <a:spLocks noChangeShapeType="1"/>
          </p:cNvSpPr>
          <p:nvPr/>
        </p:nvSpPr>
        <p:spPr bwMode="auto">
          <a:xfrm>
            <a:off x="990600" y="3505200"/>
            <a:ext cx="3810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992" name="Line 8"/>
          <p:cNvSpPr>
            <a:spLocks noChangeShapeType="1"/>
          </p:cNvSpPr>
          <p:nvPr/>
        </p:nvSpPr>
        <p:spPr bwMode="auto">
          <a:xfrm>
            <a:off x="1066800" y="4267200"/>
            <a:ext cx="3810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993" name="Line 9"/>
          <p:cNvSpPr>
            <a:spLocks noChangeShapeType="1"/>
          </p:cNvSpPr>
          <p:nvPr/>
        </p:nvSpPr>
        <p:spPr bwMode="auto">
          <a:xfrm>
            <a:off x="990600" y="5029200"/>
            <a:ext cx="3810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box(out)">
                                      <p:cBhvr>
                                        <p:cTn id="7" dur="500"/>
                                        <p:tgtEl>
                                          <p:spTgt spid="3072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box(out)">
                                      <p:cBhvr>
                                        <p:cTn id="12" dur="500"/>
                                        <p:tgtEl>
                                          <p:spTgt spid="3072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box(out)">
                                      <p:cBhvr>
                                        <p:cTn id="17" dur="500"/>
                                        <p:tgtEl>
                                          <p:spTgt spid="3072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box(out)">
                                      <p:cBhvr>
                                        <p:cTn id="22" dur="500"/>
                                        <p:tgtEl>
                                          <p:spTgt spid="30723">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0724"/>
                                        </p:tgtEl>
                                        <p:attrNameLst>
                                          <p:attrName>style.visibility</p:attrName>
                                        </p:attrNameLst>
                                      </p:cBhvr>
                                      <p:to>
                                        <p:strVal val="visible"/>
                                      </p:to>
                                    </p:set>
                                    <p:anim calcmode="lin" valueType="num">
                                      <p:cBhvr additive="base">
                                        <p:cTn id="27" dur="500" fill="hold"/>
                                        <p:tgtEl>
                                          <p:spTgt spid="30724"/>
                                        </p:tgtEl>
                                        <p:attrNameLst>
                                          <p:attrName>ppt_x</p:attrName>
                                        </p:attrNameLst>
                                      </p:cBhvr>
                                      <p:tavLst>
                                        <p:tav tm="0">
                                          <p:val>
                                            <p:strVal val="0-#ppt_w/2"/>
                                          </p:val>
                                        </p:tav>
                                        <p:tav tm="100000">
                                          <p:val>
                                            <p:strVal val="#ppt_x"/>
                                          </p:val>
                                        </p:tav>
                                      </p:tavLst>
                                    </p:anim>
                                    <p:anim calcmode="lin" valueType="num">
                                      <p:cBhvr additive="base">
                                        <p:cTn id="28" dur="500" fill="hold"/>
                                        <p:tgtEl>
                                          <p:spTgt spid="3072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32" fill="hold" grpId="0" nodeType="clickEffect">
                                  <p:stCondLst>
                                    <p:cond delay="0"/>
                                  </p:stCondLst>
                                  <p:childTnLst>
                                    <p:set>
                                      <p:cBhvr>
                                        <p:cTn id="32" dur="1" fill="hold">
                                          <p:stCondLst>
                                            <p:cond delay="0"/>
                                          </p:stCondLst>
                                        </p:cTn>
                                        <p:tgtEl>
                                          <p:spTgt spid="30725"/>
                                        </p:tgtEl>
                                        <p:attrNameLst>
                                          <p:attrName>style.visibility</p:attrName>
                                        </p:attrNameLst>
                                      </p:cBhvr>
                                      <p:to>
                                        <p:strVal val="visible"/>
                                      </p:to>
                                    </p:set>
                                    <p:animEffect transition="in" filter="box(out)">
                                      <p:cBhvr>
                                        <p:cTn id="33" dur="500"/>
                                        <p:tgtEl>
                                          <p:spTgt spid="30725"/>
                                        </p:tgtEl>
                                      </p:cBhvr>
                                    </p:animEffect>
                                  </p:childTnLst>
                                  <p:subTnLst>
                                    <p:audio>
                                      <p:cMediaNode>
                                        <p:cTn display="0" masterRel="sameClick">
                                          <p:stCondLst>
                                            <p:cond evt="begin" delay="0">
                                              <p:tn val="31"/>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P spid="30724" grpId="0" animBg="1"/>
      <p:bldP spid="30725"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14033" name="Picture 17" descr="Example5a"/>
          <p:cNvPicPr>
            <a:picLocks noChangeAspect="1" noChangeArrowheads="1"/>
          </p:cNvPicPr>
          <p:nvPr/>
        </p:nvPicPr>
        <p:blipFill>
          <a:blip r:embed="rId3">
            <a:extLst>
              <a:ext uri="{28A0092B-C50C-407E-A947-70E740481C1C}">
                <a14:useLocalDpi xmlns:a14="http://schemas.microsoft.com/office/drawing/2010/main" val="0"/>
              </a:ext>
            </a:extLst>
          </a:blip>
          <a:srcRect t="14285" b="9023"/>
          <a:stretch>
            <a:fillRect/>
          </a:stretch>
        </p:blipFill>
        <p:spPr bwMode="auto">
          <a:xfrm>
            <a:off x="2971800" y="5305425"/>
            <a:ext cx="550545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Oval 3"/>
          <p:cNvSpPr>
            <a:spLocks noChangeArrowheads="1"/>
          </p:cNvSpPr>
          <p:nvPr/>
        </p:nvSpPr>
        <p:spPr bwMode="auto">
          <a:xfrm>
            <a:off x="644525" y="511175"/>
            <a:ext cx="3346450" cy="762000"/>
          </a:xfrm>
          <a:prstGeom prst="ellipse">
            <a:avLst/>
          </a:prstGeom>
          <a:solidFill>
            <a:srgbClr val="00CC99"/>
          </a:solidFill>
          <a:ln w="9525" algn="ctr">
            <a:solidFill>
              <a:srgbClr val="00CC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5364" name="Rectangle 4"/>
          <p:cNvSpPr>
            <a:spLocks noGrp="1" noChangeArrowheads="1"/>
          </p:cNvSpPr>
          <p:nvPr>
            <p:ph type="title"/>
          </p:nvPr>
        </p:nvSpPr>
        <p:spPr>
          <a:noFill/>
        </p:spPr>
        <p:txBody>
          <a:bodyPr/>
          <a:lstStyle/>
          <a:p>
            <a:r>
              <a:rPr lang="en-US" smtClean="0"/>
              <a:t>EXAMPLE 5</a:t>
            </a:r>
            <a:endParaRPr lang="en-US" sz="1600" smtClean="0"/>
          </a:p>
        </p:txBody>
      </p:sp>
      <p:sp>
        <p:nvSpPr>
          <p:cNvPr id="214021" name="Text Box 5"/>
          <p:cNvSpPr txBox="1">
            <a:spLocks noChangeArrowheads="1"/>
          </p:cNvSpPr>
          <p:nvPr/>
        </p:nvSpPr>
        <p:spPr bwMode="auto">
          <a:xfrm>
            <a:off x="685800" y="2755900"/>
            <a:ext cx="1600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chemeClr val="hlink"/>
                </a:solidFill>
              </a:rPr>
              <a:t>Solution:</a:t>
            </a:r>
            <a:endParaRPr lang="en-US">
              <a:solidFill>
                <a:schemeClr val="hlink"/>
              </a:solidFill>
              <a:cs typeface="Times New Roman" pitchFamily="18" charset="0"/>
            </a:endParaRPr>
          </a:p>
        </p:txBody>
      </p:sp>
      <p:sp>
        <p:nvSpPr>
          <p:cNvPr id="15366" name="Rectangle 6"/>
          <p:cNvSpPr>
            <a:spLocks noChangeArrowheads="1"/>
          </p:cNvSpPr>
          <p:nvPr/>
        </p:nvSpPr>
        <p:spPr bwMode="auto">
          <a:xfrm>
            <a:off x="3962400" y="533400"/>
            <a:ext cx="5181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2200" b="1">
                <a:latin typeface="Arial Black" pitchFamily="34" charset="0"/>
              </a:rPr>
              <a:t>Solving a Linear Inequality</a:t>
            </a:r>
          </a:p>
        </p:txBody>
      </p:sp>
      <p:graphicFrame>
        <p:nvGraphicFramePr>
          <p:cNvPr id="15367" name="Object 7"/>
          <p:cNvGraphicFramePr>
            <a:graphicFrameLocks noChangeAspect="1"/>
          </p:cNvGraphicFramePr>
          <p:nvPr/>
        </p:nvGraphicFramePr>
        <p:xfrm>
          <a:off x="2401888" y="2112963"/>
          <a:ext cx="4424362" cy="630237"/>
        </p:xfrm>
        <a:graphic>
          <a:graphicData uri="http://schemas.openxmlformats.org/presentationml/2006/ole">
            <mc:AlternateContent xmlns:mc="http://schemas.openxmlformats.org/markup-compatibility/2006">
              <mc:Choice xmlns:v="urn:schemas-microsoft-com:vml" Requires="v">
                <p:oleObj spid="_x0000_s15374" name="Equation" r:id="rId4" imgW="1777229" imgH="253890" progId="Equation.DSMT4">
                  <p:embed/>
                </p:oleObj>
              </mc:Choice>
              <mc:Fallback>
                <p:oleObj name="Equation" r:id="rId4" imgW="1777229" imgH="25389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1888" y="2112963"/>
                        <a:ext cx="4424362" cy="63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4024" name="Object 8"/>
          <p:cNvGraphicFramePr>
            <a:graphicFrameLocks noChangeAspect="1"/>
          </p:cNvGraphicFramePr>
          <p:nvPr/>
        </p:nvGraphicFramePr>
        <p:xfrm>
          <a:off x="2724150" y="2819400"/>
          <a:ext cx="4864100" cy="444500"/>
        </p:xfrm>
        <a:graphic>
          <a:graphicData uri="http://schemas.openxmlformats.org/presentationml/2006/ole">
            <mc:AlternateContent xmlns:mc="http://schemas.openxmlformats.org/markup-compatibility/2006">
              <mc:Choice xmlns:v="urn:schemas-microsoft-com:vml" Requires="v">
                <p:oleObj spid="_x0000_s15375" name="Equation" r:id="rId6" imgW="1954951" imgH="177723" progId="Equation.DSMT4">
                  <p:embed/>
                </p:oleObj>
              </mc:Choice>
              <mc:Fallback>
                <p:oleObj name="Equation" r:id="rId6" imgW="1954951" imgH="177723"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24150" y="2819400"/>
                        <a:ext cx="48641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4028" name="Object 12"/>
          <p:cNvGraphicFramePr>
            <a:graphicFrameLocks noChangeAspect="1"/>
          </p:cNvGraphicFramePr>
          <p:nvPr/>
        </p:nvGraphicFramePr>
        <p:xfrm>
          <a:off x="4652963" y="3743325"/>
          <a:ext cx="1581150" cy="981075"/>
        </p:xfrm>
        <a:graphic>
          <a:graphicData uri="http://schemas.openxmlformats.org/presentationml/2006/ole">
            <mc:AlternateContent xmlns:mc="http://schemas.openxmlformats.org/markup-compatibility/2006">
              <mc:Choice xmlns:v="urn:schemas-microsoft-com:vml" Requires="v">
                <p:oleObj spid="_x0000_s15376" name="Equation" r:id="rId8" imgW="634725" imgH="393529" progId="Equation.DSMT4">
                  <p:embed/>
                </p:oleObj>
              </mc:Choice>
              <mc:Fallback>
                <p:oleObj name="Equation" r:id="rId8" imgW="634725" imgH="393529" progId="Equation.DSMT4">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52963" y="3743325"/>
                        <a:ext cx="158115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4029" name="Object 13"/>
          <p:cNvGraphicFramePr>
            <a:graphicFrameLocks noChangeAspect="1"/>
          </p:cNvGraphicFramePr>
          <p:nvPr/>
        </p:nvGraphicFramePr>
        <p:xfrm>
          <a:off x="4891088" y="4740275"/>
          <a:ext cx="1076325" cy="441325"/>
        </p:xfrm>
        <a:graphic>
          <a:graphicData uri="http://schemas.openxmlformats.org/presentationml/2006/ole">
            <mc:AlternateContent xmlns:mc="http://schemas.openxmlformats.org/markup-compatibility/2006">
              <mc:Choice xmlns:v="urn:schemas-microsoft-com:vml" Requires="v">
                <p:oleObj spid="_x0000_s15377" name="Equation" r:id="rId10" imgW="431425" imgH="177646" progId="Equation.DSMT4">
                  <p:embed/>
                </p:oleObj>
              </mc:Choice>
              <mc:Fallback>
                <p:oleObj name="Equation" r:id="rId10" imgW="431425" imgH="177646" progId="Equation.DSMT4">
                  <p:embed/>
                  <p:pic>
                    <p:nvPicPr>
                      <p:cNvPr id="0"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91088" y="4740275"/>
                        <a:ext cx="1076325"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4030" name="Object 14"/>
          <p:cNvGraphicFramePr>
            <a:graphicFrameLocks noChangeAspect="1"/>
          </p:cNvGraphicFramePr>
          <p:nvPr/>
        </p:nvGraphicFramePr>
        <p:xfrm>
          <a:off x="1169988" y="5618163"/>
          <a:ext cx="1201737" cy="630237"/>
        </p:xfrm>
        <a:graphic>
          <a:graphicData uri="http://schemas.openxmlformats.org/presentationml/2006/ole">
            <mc:AlternateContent xmlns:mc="http://schemas.openxmlformats.org/markup-compatibility/2006">
              <mc:Choice xmlns:v="urn:schemas-microsoft-com:vml" Requires="v">
                <p:oleObj spid="_x0000_s15378" name="Equation" r:id="rId12" imgW="482391" imgH="253890" progId="Equation.DSMT4">
                  <p:embed/>
                </p:oleObj>
              </mc:Choice>
              <mc:Fallback>
                <p:oleObj name="Equation" r:id="rId12" imgW="482391" imgH="253890" progId="Equation.DSMT4">
                  <p:embed/>
                  <p:pic>
                    <p:nvPicPr>
                      <p:cNvPr id="0"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69988" y="5618163"/>
                        <a:ext cx="1201737" cy="63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4031" name="Object 15"/>
          <p:cNvGraphicFramePr>
            <a:graphicFrameLocks noChangeAspect="1"/>
          </p:cNvGraphicFramePr>
          <p:nvPr/>
        </p:nvGraphicFramePr>
        <p:xfrm>
          <a:off x="3657600" y="3352800"/>
          <a:ext cx="3032125" cy="444500"/>
        </p:xfrm>
        <a:graphic>
          <a:graphicData uri="http://schemas.openxmlformats.org/presentationml/2006/ole">
            <mc:AlternateContent xmlns:mc="http://schemas.openxmlformats.org/markup-compatibility/2006">
              <mc:Choice xmlns:v="urn:schemas-microsoft-com:vml" Requires="v">
                <p:oleObj spid="_x0000_s15379" name="Equation" r:id="rId14" imgW="1218671" imgH="177723" progId="Equation.DSMT4">
                  <p:embed/>
                </p:oleObj>
              </mc:Choice>
              <mc:Fallback>
                <p:oleObj name="Equation" r:id="rId14" imgW="1218671" imgH="177723" progId="Equation.DSMT4">
                  <p:embed/>
                  <p:pic>
                    <p:nvPicPr>
                      <p:cNvPr id="0" name="Object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57600" y="3352800"/>
                        <a:ext cx="3032125"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73" name="Rectangle 18"/>
          <p:cNvSpPr>
            <a:spLocks noChangeArrowheads="1"/>
          </p:cNvSpPr>
          <p:nvPr/>
        </p:nvSpPr>
        <p:spPr bwMode="auto">
          <a:xfrm>
            <a:off x="773113" y="1524000"/>
            <a:ext cx="79629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0"/>
          <a:lstStyle/>
          <a:p>
            <a:pPr marL="533400" indent="-533400">
              <a:spcBef>
                <a:spcPct val="20000"/>
              </a:spcBef>
            </a:pPr>
            <a:r>
              <a:rPr lang="en-US"/>
              <a:t>Solve the inequality; then graph the solution set.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14021"/>
                                        </p:tgtEl>
                                        <p:attrNameLst>
                                          <p:attrName>style.visibility</p:attrName>
                                        </p:attrNameLst>
                                      </p:cBhvr>
                                      <p:to>
                                        <p:strVal val="visible"/>
                                      </p:to>
                                    </p:set>
                                    <p:anim calcmode="lin" valueType="num">
                                      <p:cBhvr>
                                        <p:cTn id="7" dur="500" decel="50000" fill="hold">
                                          <p:stCondLst>
                                            <p:cond delay="0"/>
                                          </p:stCondLst>
                                        </p:cTn>
                                        <p:tgtEl>
                                          <p:spTgt spid="21402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1402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14021"/>
                                        </p:tgtEl>
                                        <p:attrNameLst>
                                          <p:attrName>ppt_w</p:attrName>
                                        </p:attrNameLst>
                                      </p:cBhvr>
                                      <p:tavLst>
                                        <p:tav tm="0">
                                          <p:val>
                                            <p:strVal val="#ppt_w*.05"/>
                                          </p:val>
                                        </p:tav>
                                        <p:tav tm="100000">
                                          <p:val>
                                            <p:strVal val="#ppt_w"/>
                                          </p:val>
                                        </p:tav>
                                      </p:tavLst>
                                    </p:anim>
                                    <p:anim calcmode="lin" valueType="num">
                                      <p:cBhvr>
                                        <p:cTn id="10" dur="1000" fill="hold"/>
                                        <p:tgtEl>
                                          <p:spTgt spid="21402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1402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1402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1402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14021"/>
                                        </p:tgtEl>
                                      </p:cBhvr>
                                    </p:animEffect>
                                  </p:childTnLst>
                                </p:cTn>
                              </p:par>
                              <p:par>
                                <p:cTn id="15" presetID="25" presetClass="entr" presetSubtype="0" fill="hold" nodeType="withEffect">
                                  <p:stCondLst>
                                    <p:cond delay="0"/>
                                  </p:stCondLst>
                                  <p:childTnLst>
                                    <p:set>
                                      <p:cBhvr>
                                        <p:cTn id="16" dur="1" fill="hold">
                                          <p:stCondLst>
                                            <p:cond delay="0"/>
                                          </p:stCondLst>
                                        </p:cTn>
                                        <p:tgtEl>
                                          <p:spTgt spid="214024"/>
                                        </p:tgtEl>
                                        <p:attrNameLst>
                                          <p:attrName>style.visibility</p:attrName>
                                        </p:attrNameLst>
                                      </p:cBhvr>
                                      <p:to>
                                        <p:strVal val="visible"/>
                                      </p:to>
                                    </p:set>
                                    <p:anim calcmode="lin" valueType="num">
                                      <p:cBhvr>
                                        <p:cTn id="17" dur="500" decel="50000" fill="hold">
                                          <p:stCondLst>
                                            <p:cond delay="0"/>
                                          </p:stCondLst>
                                        </p:cTn>
                                        <p:tgtEl>
                                          <p:spTgt spid="214024"/>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14024"/>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14024"/>
                                        </p:tgtEl>
                                        <p:attrNameLst>
                                          <p:attrName>ppt_w</p:attrName>
                                        </p:attrNameLst>
                                      </p:cBhvr>
                                      <p:tavLst>
                                        <p:tav tm="0">
                                          <p:val>
                                            <p:strVal val="#ppt_w*.05"/>
                                          </p:val>
                                        </p:tav>
                                        <p:tav tm="100000">
                                          <p:val>
                                            <p:strVal val="#ppt_w"/>
                                          </p:val>
                                        </p:tav>
                                      </p:tavLst>
                                    </p:anim>
                                    <p:anim calcmode="lin" valueType="num">
                                      <p:cBhvr>
                                        <p:cTn id="20" dur="1000" fill="hold"/>
                                        <p:tgtEl>
                                          <p:spTgt spid="214024"/>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14024"/>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14024"/>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14024"/>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1402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3" presetClass="entr" presetSubtype="0" fill="hold" nodeType="clickEffect">
                                  <p:stCondLst>
                                    <p:cond delay="0"/>
                                  </p:stCondLst>
                                  <p:childTnLst>
                                    <p:set>
                                      <p:cBhvr>
                                        <p:cTn id="28" dur="1" fill="hold">
                                          <p:stCondLst>
                                            <p:cond delay="0"/>
                                          </p:stCondLst>
                                        </p:cTn>
                                        <p:tgtEl>
                                          <p:spTgt spid="214031"/>
                                        </p:tgtEl>
                                        <p:attrNameLst>
                                          <p:attrName>style.visibility</p:attrName>
                                        </p:attrNameLst>
                                      </p:cBhvr>
                                      <p:to>
                                        <p:strVal val="visible"/>
                                      </p:to>
                                    </p:set>
                                    <p:animEffect transition="in" filter="fade">
                                      <p:cBhvr>
                                        <p:cTn id="29" dur="100"/>
                                        <p:tgtEl>
                                          <p:spTgt spid="214031"/>
                                        </p:tgtEl>
                                      </p:cBhvr>
                                    </p:animEffect>
                                    <p:anim calcmode="lin" valueType="num">
                                      <p:cBhvr>
                                        <p:cTn id="30" dur="400" fill="hold"/>
                                        <p:tgtEl>
                                          <p:spTgt spid="214031"/>
                                        </p:tgtEl>
                                        <p:attrNameLst>
                                          <p:attrName>ppt_x</p:attrName>
                                        </p:attrNameLst>
                                      </p:cBhvr>
                                      <p:tavLst>
                                        <p:tav tm="0">
                                          <p:val>
                                            <p:strVal val="#ppt_x"/>
                                          </p:val>
                                        </p:tav>
                                        <p:tav tm="100000">
                                          <p:val>
                                            <p:strVal val="#ppt_x"/>
                                          </p:val>
                                        </p:tav>
                                      </p:tavLst>
                                    </p:anim>
                                    <p:anim calcmode="lin" valueType="num">
                                      <p:cBhvr>
                                        <p:cTn id="31" dur="400" fill="hold"/>
                                        <p:tgtEl>
                                          <p:spTgt spid="214031"/>
                                        </p:tgtEl>
                                        <p:attrNameLst>
                                          <p:attrName>ppt_y</p:attrName>
                                        </p:attrNameLst>
                                      </p:cBhvr>
                                      <p:tavLst>
                                        <p:tav tm="0">
                                          <p:val>
                                            <p:strVal val="#ppt_y+0.31"/>
                                          </p:val>
                                        </p:tav>
                                        <p:tav tm="100000">
                                          <p:val>
                                            <p:strVal val="#ppt_y+0.31"/>
                                          </p:val>
                                        </p:tav>
                                      </p:tavLst>
                                    </p:anim>
                                    <p:anim calcmode="lin" valueType="num">
                                      <p:cBhvr>
                                        <p:cTn id="32" dur="600" decel="50000" fill="hold">
                                          <p:stCondLst>
                                            <p:cond delay="400"/>
                                          </p:stCondLst>
                                        </p:cTn>
                                        <p:tgtEl>
                                          <p:spTgt spid="21403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600" decel="50000" fill="hold">
                                          <p:stCondLst>
                                            <p:cond delay="400"/>
                                          </p:stCondLst>
                                        </p:cTn>
                                        <p:tgtEl>
                                          <p:spTgt spid="21403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0" presetClass="entr" presetSubtype="0" fill="hold" nodeType="clickEffect">
                                  <p:stCondLst>
                                    <p:cond delay="0"/>
                                  </p:stCondLst>
                                  <p:childTnLst>
                                    <p:set>
                                      <p:cBhvr>
                                        <p:cTn id="37" dur="1" fill="hold">
                                          <p:stCondLst>
                                            <p:cond delay="0"/>
                                          </p:stCondLst>
                                        </p:cTn>
                                        <p:tgtEl>
                                          <p:spTgt spid="214028"/>
                                        </p:tgtEl>
                                        <p:attrNameLst>
                                          <p:attrName>style.visibility</p:attrName>
                                        </p:attrNameLst>
                                      </p:cBhvr>
                                      <p:to>
                                        <p:strVal val="visible"/>
                                      </p:to>
                                    </p:set>
                                    <p:animEffect transition="in" filter="fade">
                                      <p:cBhvr>
                                        <p:cTn id="38" dur="800" decel="100000"/>
                                        <p:tgtEl>
                                          <p:spTgt spid="214028"/>
                                        </p:tgtEl>
                                      </p:cBhvr>
                                    </p:animEffect>
                                    <p:anim calcmode="lin" valueType="num">
                                      <p:cBhvr>
                                        <p:cTn id="39" dur="800" decel="100000" fill="hold"/>
                                        <p:tgtEl>
                                          <p:spTgt spid="214028"/>
                                        </p:tgtEl>
                                        <p:attrNameLst>
                                          <p:attrName>style.rotation</p:attrName>
                                        </p:attrNameLst>
                                      </p:cBhvr>
                                      <p:tavLst>
                                        <p:tav tm="0">
                                          <p:val>
                                            <p:fltVal val="-90"/>
                                          </p:val>
                                        </p:tav>
                                        <p:tav tm="100000">
                                          <p:val>
                                            <p:fltVal val="0"/>
                                          </p:val>
                                        </p:tav>
                                      </p:tavLst>
                                    </p:anim>
                                    <p:anim calcmode="lin" valueType="num">
                                      <p:cBhvr>
                                        <p:cTn id="40" dur="800" decel="100000" fill="hold"/>
                                        <p:tgtEl>
                                          <p:spTgt spid="214028"/>
                                        </p:tgtEl>
                                        <p:attrNameLst>
                                          <p:attrName>ppt_x</p:attrName>
                                        </p:attrNameLst>
                                      </p:cBhvr>
                                      <p:tavLst>
                                        <p:tav tm="0">
                                          <p:val>
                                            <p:strVal val="#ppt_x+0.4"/>
                                          </p:val>
                                        </p:tav>
                                        <p:tav tm="100000">
                                          <p:val>
                                            <p:strVal val="#ppt_x-0.05"/>
                                          </p:val>
                                        </p:tav>
                                      </p:tavLst>
                                    </p:anim>
                                    <p:anim calcmode="lin" valueType="num">
                                      <p:cBhvr>
                                        <p:cTn id="41" dur="800" decel="100000" fill="hold"/>
                                        <p:tgtEl>
                                          <p:spTgt spid="214028"/>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214028"/>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214028"/>
                                        </p:tgtEl>
                                        <p:attrNameLst>
                                          <p:attrName>ppt_y</p:attrName>
                                        </p:attrNameLst>
                                      </p:cBhvr>
                                      <p:tavLst>
                                        <p:tav tm="0">
                                          <p:val>
                                            <p:strVal val="#ppt_y+0.1"/>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55" presetClass="entr" presetSubtype="0" fill="hold" nodeType="clickEffect">
                                  <p:stCondLst>
                                    <p:cond delay="0"/>
                                  </p:stCondLst>
                                  <p:childTnLst>
                                    <p:set>
                                      <p:cBhvr>
                                        <p:cTn id="47" dur="1" fill="hold">
                                          <p:stCondLst>
                                            <p:cond delay="0"/>
                                          </p:stCondLst>
                                        </p:cTn>
                                        <p:tgtEl>
                                          <p:spTgt spid="214029"/>
                                        </p:tgtEl>
                                        <p:attrNameLst>
                                          <p:attrName>style.visibility</p:attrName>
                                        </p:attrNameLst>
                                      </p:cBhvr>
                                      <p:to>
                                        <p:strVal val="visible"/>
                                      </p:to>
                                    </p:set>
                                    <p:anim calcmode="lin" valueType="num">
                                      <p:cBhvr>
                                        <p:cTn id="48" dur="1000" fill="hold"/>
                                        <p:tgtEl>
                                          <p:spTgt spid="214029"/>
                                        </p:tgtEl>
                                        <p:attrNameLst>
                                          <p:attrName>ppt_w</p:attrName>
                                        </p:attrNameLst>
                                      </p:cBhvr>
                                      <p:tavLst>
                                        <p:tav tm="0">
                                          <p:val>
                                            <p:strVal val="#ppt_w*0.70"/>
                                          </p:val>
                                        </p:tav>
                                        <p:tav tm="100000">
                                          <p:val>
                                            <p:strVal val="#ppt_w"/>
                                          </p:val>
                                        </p:tav>
                                      </p:tavLst>
                                    </p:anim>
                                    <p:anim calcmode="lin" valueType="num">
                                      <p:cBhvr>
                                        <p:cTn id="49" dur="1000" fill="hold"/>
                                        <p:tgtEl>
                                          <p:spTgt spid="214029"/>
                                        </p:tgtEl>
                                        <p:attrNameLst>
                                          <p:attrName>ppt_h</p:attrName>
                                        </p:attrNameLst>
                                      </p:cBhvr>
                                      <p:tavLst>
                                        <p:tav tm="0">
                                          <p:val>
                                            <p:strVal val="#ppt_h"/>
                                          </p:val>
                                        </p:tav>
                                        <p:tav tm="100000">
                                          <p:val>
                                            <p:strVal val="#ppt_h"/>
                                          </p:val>
                                        </p:tav>
                                      </p:tavLst>
                                    </p:anim>
                                    <p:animEffect transition="in" filter="fade">
                                      <p:cBhvr>
                                        <p:cTn id="50" dur="1000"/>
                                        <p:tgtEl>
                                          <p:spTgt spid="214029"/>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214030"/>
                                        </p:tgtEl>
                                        <p:attrNameLst>
                                          <p:attrName>style.visibility</p:attrName>
                                        </p:attrNameLst>
                                      </p:cBhvr>
                                      <p:to>
                                        <p:strVal val="visible"/>
                                      </p:to>
                                    </p:set>
                                  </p:childTnLst>
                                </p:cTn>
                              </p:par>
                            </p:childTnLst>
                          </p:cTn>
                        </p:par>
                        <p:par>
                          <p:cTn id="55" fill="hold" nodeType="afterGroup">
                            <p:stCondLst>
                              <p:cond delay="0"/>
                            </p:stCondLst>
                            <p:childTnLst>
                              <p:par>
                                <p:cTn id="56" presetID="1" presetClass="entr" presetSubtype="0" fill="hold" nodeType="afterEffect">
                                  <p:stCondLst>
                                    <p:cond delay="500"/>
                                  </p:stCondLst>
                                  <p:childTnLst>
                                    <p:set>
                                      <p:cBhvr>
                                        <p:cTn id="57" dur="1" fill="hold">
                                          <p:stCondLst>
                                            <p:cond delay="0"/>
                                          </p:stCondLst>
                                        </p:cTn>
                                        <p:tgtEl>
                                          <p:spTgt spid="2140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1"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show="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0"/>
            <a:ext cx="9144000" cy="838200"/>
          </a:xfrm>
          <a:solidFill>
            <a:schemeClr val="accent1"/>
          </a:solidFill>
        </p:spPr>
        <p:txBody>
          <a:bodyPr/>
          <a:lstStyle/>
          <a:p>
            <a:r>
              <a:rPr lang="en-US" sz="6600" smtClean="0"/>
              <a:t>Graph y &lt; 2x - 1</a:t>
            </a:r>
            <a:endParaRPr lang="en-US" smtClean="0"/>
          </a:p>
        </p:txBody>
      </p:sp>
      <p:sp>
        <p:nvSpPr>
          <p:cNvPr id="43011" name="Line 3"/>
          <p:cNvSpPr>
            <a:spLocks noChangeShapeType="1"/>
          </p:cNvSpPr>
          <p:nvPr/>
        </p:nvSpPr>
        <p:spPr bwMode="auto">
          <a:xfrm>
            <a:off x="762000" y="4114800"/>
            <a:ext cx="7543800" cy="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12" name="Line 4"/>
          <p:cNvSpPr>
            <a:spLocks noChangeShapeType="1"/>
          </p:cNvSpPr>
          <p:nvPr/>
        </p:nvSpPr>
        <p:spPr bwMode="auto">
          <a:xfrm flipV="1">
            <a:off x="4495800" y="1981200"/>
            <a:ext cx="0" cy="411480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13" name="WordArt 5"/>
          <p:cNvSpPr>
            <a:spLocks noChangeArrowheads="1" noChangeShapeType="1" noTextEdit="1"/>
          </p:cNvSpPr>
          <p:nvPr/>
        </p:nvSpPr>
        <p:spPr bwMode="auto">
          <a:xfrm>
            <a:off x="7924800" y="3505200"/>
            <a:ext cx="457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X</a:t>
            </a:r>
          </a:p>
        </p:txBody>
      </p:sp>
      <p:sp>
        <p:nvSpPr>
          <p:cNvPr id="43014" name="WordArt 6"/>
          <p:cNvSpPr>
            <a:spLocks noChangeArrowheads="1" noChangeShapeType="1" noTextEdit="1"/>
          </p:cNvSpPr>
          <p:nvPr/>
        </p:nvSpPr>
        <p:spPr bwMode="auto">
          <a:xfrm>
            <a:off x="4495800" y="1905000"/>
            <a:ext cx="533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Y</a:t>
            </a:r>
          </a:p>
        </p:txBody>
      </p:sp>
      <p:sp>
        <p:nvSpPr>
          <p:cNvPr id="43015" name="Line 7"/>
          <p:cNvSpPr>
            <a:spLocks noChangeShapeType="1"/>
          </p:cNvSpPr>
          <p:nvPr/>
        </p:nvSpPr>
        <p:spPr bwMode="auto">
          <a:xfrm>
            <a:off x="4800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16" name="Line 8"/>
          <p:cNvSpPr>
            <a:spLocks noChangeShapeType="1"/>
          </p:cNvSpPr>
          <p:nvPr/>
        </p:nvSpPr>
        <p:spPr bwMode="auto">
          <a:xfrm>
            <a:off x="5105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17" name="Line 9"/>
          <p:cNvSpPr>
            <a:spLocks noChangeShapeType="1"/>
          </p:cNvSpPr>
          <p:nvPr/>
        </p:nvSpPr>
        <p:spPr bwMode="auto">
          <a:xfrm>
            <a:off x="5410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18" name="Line 10"/>
          <p:cNvSpPr>
            <a:spLocks noChangeShapeType="1"/>
          </p:cNvSpPr>
          <p:nvPr/>
        </p:nvSpPr>
        <p:spPr bwMode="auto">
          <a:xfrm>
            <a:off x="4191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19" name="Line 11"/>
          <p:cNvSpPr>
            <a:spLocks noChangeShapeType="1"/>
          </p:cNvSpPr>
          <p:nvPr/>
        </p:nvSpPr>
        <p:spPr bwMode="auto">
          <a:xfrm>
            <a:off x="3886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20" name="Line 12"/>
          <p:cNvSpPr>
            <a:spLocks noChangeShapeType="1"/>
          </p:cNvSpPr>
          <p:nvPr/>
        </p:nvSpPr>
        <p:spPr bwMode="auto">
          <a:xfrm>
            <a:off x="5715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21" name="Line 13"/>
          <p:cNvSpPr>
            <a:spLocks noChangeShapeType="1"/>
          </p:cNvSpPr>
          <p:nvPr/>
        </p:nvSpPr>
        <p:spPr bwMode="auto">
          <a:xfrm>
            <a:off x="990600" y="3810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22" name="Line 14"/>
          <p:cNvSpPr>
            <a:spLocks noChangeShapeType="1"/>
          </p:cNvSpPr>
          <p:nvPr/>
        </p:nvSpPr>
        <p:spPr bwMode="auto">
          <a:xfrm>
            <a:off x="990600" y="4419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23" name="Line 15"/>
          <p:cNvSpPr>
            <a:spLocks noChangeShapeType="1"/>
          </p:cNvSpPr>
          <p:nvPr/>
        </p:nvSpPr>
        <p:spPr bwMode="auto">
          <a:xfrm>
            <a:off x="990600" y="4724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24" name="Line 16"/>
          <p:cNvSpPr>
            <a:spLocks noChangeShapeType="1"/>
          </p:cNvSpPr>
          <p:nvPr/>
        </p:nvSpPr>
        <p:spPr bwMode="auto">
          <a:xfrm>
            <a:off x="990600" y="3505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25" name="Line 17"/>
          <p:cNvSpPr>
            <a:spLocks noChangeShapeType="1"/>
          </p:cNvSpPr>
          <p:nvPr/>
        </p:nvSpPr>
        <p:spPr bwMode="auto">
          <a:xfrm>
            <a:off x="990600" y="5029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26" name="Line 18"/>
          <p:cNvSpPr>
            <a:spLocks noChangeShapeType="1"/>
          </p:cNvSpPr>
          <p:nvPr/>
        </p:nvSpPr>
        <p:spPr bwMode="auto">
          <a:xfrm>
            <a:off x="990600" y="5334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27" name="Line 19"/>
          <p:cNvSpPr>
            <a:spLocks noChangeShapeType="1"/>
          </p:cNvSpPr>
          <p:nvPr/>
        </p:nvSpPr>
        <p:spPr bwMode="auto">
          <a:xfrm>
            <a:off x="990600" y="5638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28" name="Line 20"/>
          <p:cNvSpPr>
            <a:spLocks noChangeShapeType="1"/>
          </p:cNvSpPr>
          <p:nvPr/>
        </p:nvSpPr>
        <p:spPr bwMode="auto">
          <a:xfrm>
            <a:off x="990600" y="2286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29" name="Line 21"/>
          <p:cNvSpPr>
            <a:spLocks noChangeShapeType="1"/>
          </p:cNvSpPr>
          <p:nvPr/>
        </p:nvSpPr>
        <p:spPr bwMode="auto">
          <a:xfrm>
            <a:off x="990600" y="2590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30" name="Line 22"/>
          <p:cNvSpPr>
            <a:spLocks noChangeShapeType="1"/>
          </p:cNvSpPr>
          <p:nvPr/>
        </p:nvSpPr>
        <p:spPr bwMode="auto">
          <a:xfrm>
            <a:off x="990600" y="2895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31" name="Line 23"/>
          <p:cNvSpPr>
            <a:spLocks noChangeShapeType="1"/>
          </p:cNvSpPr>
          <p:nvPr/>
        </p:nvSpPr>
        <p:spPr bwMode="auto">
          <a:xfrm>
            <a:off x="990600" y="3200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32" name="Line 24"/>
          <p:cNvSpPr>
            <a:spLocks noChangeShapeType="1"/>
          </p:cNvSpPr>
          <p:nvPr/>
        </p:nvSpPr>
        <p:spPr bwMode="auto">
          <a:xfrm>
            <a:off x="6019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33" name="Line 25"/>
          <p:cNvSpPr>
            <a:spLocks noChangeShapeType="1"/>
          </p:cNvSpPr>
          <p:nvPr/>
        </p:nvSpPr>
        <p:spPr bwMode="auto">
          <a:xfrm>
            <a:off x="6324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34" name="Line 26"/>
          <p:cNvSpPr>
            <a:spLocks noChangeShapeType="1"/>
          </p:cNvSpPr>
          <p:nvPr/>
        </p:nvSpPr>
        <p:spPr bwMode="auto">
          <a:xfrm>
            <a:off x="7239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35" name="Line 27"/>
          <p:cNvSpPr>
            <a:spLocks noChangeShapeType="1"/>
          </p:cNvSpPr>
          <p:nvPr/>
        </p:nvSpPr>
        <p:spPr bwMode="auto">
          <a:xfrm>
            <a:off x="7543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36" name="Line 28"/>
          <p:cNvSpPr>
            <a:spLocks noChangeShapeType="1"/>
          </p:cNvSpPr>
          <p:nvPr/>
        </p:nvSpPr>
        <p:spPr bwMode="auto">
          <a:xfrm>
            <a:off x="7848600" y="21336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37" name="Line 29"/>
          <p:cNvSpPr>
            <a:spLocks noChangeShapeType="1"/>
          </p:cNvSpPr>
          <p:nvPr/>
        </p:nvSpPr>
        <p:spPr bwMode="auto">
          <a:xfrm>
            <a:off x="1066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38" name="Line 30"/>
          <p:cNvSpPr>
            <a:spLocks noChangeShapeType="1"/>
          </p:cNvSpPr>
          <p:nvPr/>
        </p:nvSpPr>
        <p:spPr bwMode="auto">
          <a:xfrm>
            <a:off x="1371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39" name="Line 31"/>
          <p:cNvSpPr>
            <a:spLocks noChangeShapeType="1"/>
          </p:cNvSpPr>
          <p:nvPr/>
        </p:nvSpPr>
        <p:spPr bwMode="auto">
          <a:xfrm>
            <a:off x="1676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40" name="Line 32"/>
          <p:cNvSpPr>
            <a:spLocks noChangeShapeType="1"/>
          </p:cNvSpPr>
          <p:nvPr/>
        </p:nvSpPr>
        <p:spPr bwMode="auto">
          <a:xfrm>
            <a:off x="2971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41" name="Line 33"/>
          <p:cNvSpPr>
            <a:spLocks noChangeShapeType="1"/>
          </p:cNvSpPr>
          <p:nvPr/>
        </p:nvSpPr>
        <p:spPr bwMode="auto">
          <a:xfrm>
            <a:off x="3276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42" name="Line 34"/>
          <p:cNvSpPr>
            <a:spLocks noChangeShapeType="1"/>
          </p:cNvSpPr>
          <p:nvPr/>
        </p:nvSpPr>
        <p:spPr bwMode="auto">
          <a:xfrm>
            <a:off x="3581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43" name="Line 35"/>
          <p:cNvSpPr>
            <a:spLocks noChangeShapeType="1"/>
          </p:cNvSpPr>
          <p:nvPr/>
        </p:nvSpPr>
        <p:spPr bwMode="auto">
          <a:xfrm>
            <a:off x="1981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44" name="Line 36"/>
          <p:cNvSpPr>
            <a:spLocks noChangeShapeType="1"/>
          </p:cNvSpPr>
          <p:nvPr/>
        </p:nvSpPr>
        <p:spPr bwMode="auto">
          <a:xfrm>
            <a:off x="2286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45" name="Line 37"/>
          <p:cNvSpPr>
            <a:spLocks noChangeShapeType="1"/>
          </p:cNvSpPr>
          <p:nvPr/>
        </p:nvSpPr>
        <p:spPr bwMode="auto">
          <a:xfrm>
            <a:off x="2667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46" name="Line 38"/>
          <p:cNvSpPr>
            <a:spLocks noChangeShapeType="1"/>
          </p:cNvSpPr>
          <p:nvPr/>
        </p:nvSpPr>
        <p:spPr bwMode="auto">
          <a:xfrm>
            <a:off x="6629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47" name="Line 39"/>
          <p:cNvSpPr>
            <a:spLocks noChangeShapeType="1"/>
          </p:cNvSpPr>
          <p:nvPr/>
        </p:nvSpPr>
        <p:spPr bwMode="auto">
          <a:xfrm>
            <a:off x="6934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48" name="Line 40"/>
          <p:cNvSpPr>
            <a:spLocks noChangeShapeType="1"/>
          </p:cNvSpPr>
          <p:nvPr/>
        </p:nvSpPr>
        <p:spPr bwMode="auto">
          <a:xfrm>
            <a:off x="4495800" y="2590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049" name="Text Box 41"/>
          <p:cNvSpPr txBox="1">
            <a:spLocks noChangeArrowheads="1"/>
          </p:cNvSpPr>
          <p:nvPr/>
        </p:nvSpPr>
        <p:spPr bwMode="auto">
          <a:xfrm>
            <a:off x="1143000" y="2667000"/>
            <a:ext cx="3276600" cy="1006475"/>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6000"/>
              <a:t> y= 2x - 1</a:t>
            </a:r>
          </a:p>
        </p:txBody>
      </p:sp>
      <p:sp>
        <p:nvSpPr>
          <p:cNvPr id="43050" name="Oval 42"/>
          <p:cNvSpPr>
            <a:spLocks noChangeArrowheads="1"/>
          </p:cNvSpPr>
          <p:nvPr/>
        </p:nvSpPr>
        <p:spPr bwMode="auto">
          <a:xfrm>
            <a:off x="4343400" y="42672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3051" name="Oval 43"/>
          <p:cNvSpPr>
            <a:spLocks noChangeArrowheads="1"/>
          </p:cNvSpPr>
          <p:nvPr/>
        </p:nvSpPr>
        <p:spPr bwMode="auto">
          <a:xfrm>
            <a:off x="4648200" y="35814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3052" name="Line 44"/>
          <p:cNvSpPr>
            <a:spLocks noChangeShapeType="1"/>
          </p:cNvSpPr>
          <p:nvPr/>
        </p:nvSpPr>
        <p:spPr bwMode="auto">
          <a:xfrm flipH="1">
            <a:off x="3657600" y="2057400"/>
            <a:ext cx="1828800" cy="441960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53" name="Line 45"/>
          <p:cNvSpPr>
            <a:spLocks noChangeShapeType="1"/>
          </p:cNvSpPr>
          <p:nvPr/>
        </p:nvSpPr>
        <p:spPr bwMode="auto">
          <a:xfrm>
            <a:off x="4724400" y="685800"/>
            <a:ext cx="3810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54" name="WordArt 46"/>
          <p:cNvSpPr>
            <a:spLocks noChangeArrowheads="1" noChangeShapeType="1" noTextEdit="1"/>
          </p:cNvSpPr>
          <p:nvPr/>
        </p:nvSpPr>
        <p:spPr bwMode="auto">
          <a:xfrm>
            <a:off x="3200400" y="4114800"/>
            <a:ext cx="10287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latin typeface="Times New Roman"/>
                <a:cs typeface="Times New Roman"/>
              </a:rPr>
              <a:t>(-1,0)</a:t>
            </a:r>
          </a:p>
        </p:txBody>
      </p:sp>
      <p:sp>
        <p:nvSpPr>
          <p:cNvPr id="31791" name="AutoShape 47"/>
          <p:cNvSpPr>
            <a:spLocks noChangeArrowheads="1"/>
          </p:cNvSpPr>
          <p:nvPr/>
        </p:nvSpPr>
        <p:spPr bwMode="auto">
          <a:xfrm rot="-6505453">
            <a:off x="2451894" y="1129506"/>
            <a:ext cx="5559425" cy="5129213"/>
          </a:xfrm>
          <a:prstGeom prst="rtTriangle">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1791"/>
                                        </p:tgtEl>
                                        <p:attrNameLst>
                                          <p:attrName>style.visibility</p:attrName>
                                        </p:attrNameLst>
                                      </p:cBhvr>
                                      <p:to>
                                        <p:strVal val="visible"/>
                                      </p:to>
                                    </p:set>
                                    <p:animEffect transition="in" filter="box(out)">
                                      <p:cBhvr>
                                        <p:cTn id="7" dur="500"/>
                                        <p:tgtEl>
                                          <p:spTgt spid="31791"/>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91"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0"/>
            <a:ext cx="9144000" cy="1371600"/>
          </a:xfrm>
          <a:solidFill>
            <a:schemeClr val="accent1"/>
          </a:solidFill>
        </p:spPr>
        <p:txBody>
          <a:bodyPr/>
          <a:lstStyle/>
          <a:p>
            <a:r>
              <a:rPr lang="en-US" sz="6000" smtClean="0"/>
              <a:t>	Solve by Graphing</a:t>
            </a:r>
            <a:r>
              <a:rPr lang="en-US" smtClean="0"/>
              <a:t>	</a:t>
            </a:r>
          </a:p>
        </p:txBody>
      </p:sp>
      <p:sp>
        <p:nvSpPr>
          <p:cNvPr id="44035" name="Rectangle 3"/>
          <p:cNvSpPr>
            <a:spLocks noGrp="1" noChangeArrowheads="1"/>
          </p:cNvSpPr>
          <p:nvPr>
            <p:ph type="body" idx="1"/>
          </p:nvPr>
        </p:nvSpPr>
        <p:spPr>
          <a:xfrm>
            <a:off x="0" y="1371600"/>
            <a:ext cx="9144000" cy="5486400"/>
          </a:xfrm>
        </p:spPr>
        <p:txBody>
          <a:bodyPr/>
          <a:lstStyle/>
          <a:p>
            <a:pPr>
              <a:lnSpc>
                <a:spcPct val="80000"/>
              </a:lnSpc>
            </a:pPr>
            <a:r>
              <a:rPr lang="en-US" sz="7200" smtClean="0"/>
              <a:t>y &lt; x + 2</a:t>
            </a:r>
          </a:p>
          <a:p>
            <a:pPr>
              <a:lnSpc>
                <a:spcPct val="80000"/>
              </a:lnSpc>
            </a:pPr>
            <a:r>
              <a:rPr lang="en-US" sz="7200" smtClean="0"/>
              <a:t>y &gt; -1/2x + 5</a:t>
            </a:r>
            <a:endParaRPr lang="en-US" sz="6600" smtClean="0"/>
          </a:p>
          <a:p>
            <a:pPr>
              <a:lnSpc>
                <a:spcPct val="80000"/>
              </a:lnSpc>
            </a:pPr>
            <a:endParaRPr lang="en-US" smtClean="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Sp="0" showMasterPhAnim="0" show="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0"/>
            <a:ext cx="9144000" cy="838200"/>
          </a:xfrm>
          <a:solidFill>
            <a:schemeClr val="accent1"/>
          </a:solidFill>
        </p:spPr>
        <p:txBody>
          <a:bodyPr/>
          <a:lstStyle/>
          <a:p>
            <a:r>
              <a:rPr lang="en-US" sz="6600" smtClean="0"/>
              <a:t>Graph y &lt; x + 2</a:t>
            </a:r>
            <a:endParaRPr lang="en-US" smtClean="0"/>
          </a:p>
        </p:txBody>
      </p:sp>
      <p:sp>
        <p:nvSpPr>
          <p:cNvPr id="45059" name="Line 3"/>
          <p:cNvSpPr>
            <a:spLocks noChangeShapeType="1"/>
          </p:cNvSpPr>
          <p:nvPr/>
        </p:nvSpPr>
        <p:spPr bwMode="auto">
          <a:xfrm>
            <a:off x="762000" y="4114800"/>
            <a:ext cx="7543800" cy="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60" name="Line 4"/>
          <p:cNvSpPr>
            <a:spLocks noChangeShapeType="1"/>
          </p:cNvSpPr>
          <p:nvPr/>
        </p:nvSpPr>
        <p:spPr bwMode="auto">
          <a:xfrm flipV="1">
            <a:off x="4495800" y="1981200"/>
            <a:ext cx="0" cy="411480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61" name="WordArt 5"/>
          <p:cNvSpPr>
            <a:spLocks noChangeArrowheads="1" noChangeShapeType="1" noTextEdit="1"/>
          </p:cNvSpPr>
          <p:nvPr/>
        </p:nvSpPr>
        <p:spPr bwMode="auto">
          <a:xfrm>
            <a:off x="7924800" y="3505200"/>
            <a:ext cx="457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X</a:t>
            </a:r>
          </a:p>
        </p:txBody>
      </p:sp>
      <p:sp>
        <p:nvSpPr>
          <p:cNvPr id="45062" name="WordArt 6"/>
          <p:cNvSpPr>
            <a:spLocks noChangeArrowheads="1" noChangeShapeType="1" noTextEdit="1"/>
          </p:cNvSpPr>
          <p:nvPr/>
        </p:nvSpPr>
        <p:spPr bwMode="auto">
          <a:xfrm>
            <a:off x="4495800" y="1905000"/>
            <a:ext cx="533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Y</a:t>
            </a:r>
          </a:p>
        </p:txBody>
      </p:sp>
      <p:sp>
        <p:nvSpPr>
          <p:cNvPr id="45063" name="Line 7"/>
          <p:cNvSpPr>
            <a:spLocks noChangeShapeType="1"/>
          </p:cNvSpPr>
          <p:nvPr/>
        </p:nvSpPr>
        <p:spPr bwMode="auto">
          <a:xfrm>
            <a:off x="4800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64" name="Line 8"/>
          <p:cNvSpPr>
            <a:spLocks noChangeShapeType="1"/>
          </p:cNvSpPr>
          <p:nvPr/>
        </p:nvSpPr>
        <p:spPr bwMode="auto">
          <a:xfrm>
            <a:off x="5105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65" name="Line 9"/>
          <p:cNvSpPr>
            <a:spLocks noChangeShapeType="1"/>
          </p:cNvSpPr>
          <p:nvPr/>
        </p:nvSpPr>
        <p:spPr bwMode="auto">
          <a:xfrm>
            <a:off x="5410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66" name="Line 10"/>
          <p:cNvSpPr>
            <a:spLocks noChangeShapeType="1"/>
          </p:cNvSpPr>
          <p:nvPr/>
        </p:nvSpPr>
        <p:spPr bwMode="auto">
          <a:xfrm>
            <a:off x="4191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67" name="Line 11"/>
          <p:cNvSpPr>
            <a:spLocks noChangeShapeType="1"/>
          </p:cNvSpPr>
          <p:nvPr/>
        </p:nvSpPr>
        <p:spPr bwMode="auto">
          <a:xfrm>
            <a:off x="3886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68" name="Line 12"/>
          <p:cNvSpPr>
            <a:spLocks noChangeShapeType="1"/>
          </p:cNvSpPr>
          <p:nvPr/>
        </p:nvSpPr>
        <p:spPr bwMode="auto">
          <a:xfrm>
            <a:off x="5715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69" name="Line 13"/>
          <p:cNvSpPr>
            <a:spLocks noChangeShapeType="1"/>
          </p:cNvSpPr>
          <p:nvPr/>
        </p:nvSpPr>
        <p:spPr bwMode="auto">
          <a:xfrm>
            <a:off x="990600" y="3810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70" name="Line 14"/>
          <p:cNvSpPr>
            <a:spLocks noChangeShapeType="1"/>
          </p:cNvSpPr>
          <p:nvPr/>
        </p:nvSpPr>
        <p:spPr bwMode="auto">
          <a:xfrm>
            <a:off x="990600" y="4419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71" name="Line 15"/>
          <p:cNvSpPr>
            <a:spLocks noChangeShapeType="1"/>
          </p:cNvSpPr>
          <p:nvPr/>
        </p:nvSpPr>
        <p:spPr bwMode="auto">
          <a:xfrm>
            <a:off x="990600" y="4724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72" name="Line 16"/>
          <p:cNvSpPr>
            <a:spLocks noChangeShapeType="1"/>
          </p:cNvSpPr>
          <p:nvPr/>
        </p:nvSpPr>
        <p:spPr bwMode="auto">
          <a:xfrm>
            <a:off x="990600" y="3505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73" name="Line 17"/>
          <p:cNvSpPr>
            <a:spLocks noChangeShapeType="1"/>
          </p:cNvSpPr>
          <p:nvPr/>
        </p:nvSpPr>
        <p:spPr bwMode="auto">
          <a:xfrm>
            <a:off x="990600" y="5029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74" name="Line 18"/>
          <p:cNvSpPr>
            <a:spLocks noChangeShapeType="1"/>
          </p:cNvSpPr>
          <p:nvPr/>
        </p:nvSpPr>
        <p:spPr bwMode="auto">
          <a:xfrm>
            <a:off x="990600" y="5334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75" name="Line 19"/>
          <p:cNvSpPr>
            <a:spLocks noChangeShapeType="1"/>
          </p:cNvSpPr>
          <p:nvPr/>
        </p:nvSpPr>
        <p:spPr bwMode="auto">
          <a:xfrm>
            <a:off x="990600" y="5638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76" name="Line 20"/>
          <p:cNvSpPr>
            <a:spLocks noChangeShapeType="1"/>
          </p:cNvSpPr>
          <p:nvPr/>
        </p:nvSpPr>
        <p:spPr bwMode="auto">
          <a:xfrm>
            <a:off x="990600" y="2286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77" name="Line 21"/>
          <p:cNvSpPr>
            <a:spLocks noChangeShapeType="1"/>
          </p:cNvSpPr>
          <p:nvPr/>
        </p:nvSpPr>
        <p:spPr bwMode="auto">
          <a:xfrm>
            <a:off x="990600" y="2590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78" name="Line 22"/>
          <p:cNvSpPr>
            <a:spLocks noChangeShapeType="1"/>
          </p:cNvSpPr>
          <p:nvPr/>
        </p:nvSpPr>
        <p:spPr bwMode="auto">
          <a:xfrm>
            <a:off x="990600" y="2895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79" name="Line 23"/>
          <p:cNvSpPr>
            <a:spLocks noChangeShapeType="1"/>
          </p:cNvSpPr>
          <p:nvPr/>
        </p:nvSpPr>
        <p:spPr bwMode="auto">
          <a:xfrm>
            <a:off x="990600" y="3200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80" name="Line 24"/>
          <p:cNvSpPr>
            <a:spLocks noChangeShapeType="1"/>
          </p:cNvSpPr>
          <p:nvPr/>
        </p:nvSpPr>
        <p:spPr bwMode="auto">
          <a:xfrm>
            <a:off x="6019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81" name="Line 25"/>
          <p:cNvSpPr>
            <a:spLocks noChangeShapeType="1"/>
          </p:cNvSpPr>
          <p:nvPr/>
        </p:nvSpPr>
        <p:spPr bwMode="auto">
          <a:xfrm>
            <a:off x="6324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82" name="Line 26"/>
          <p:cNvSpPr>
            <a:spLocks noChangeShapeType="1"/>
          </p:cNvSpPr>
          <p:nvPr/>
        </p:nvSpPr>
        <p:spPr bwMode="auto">
          <a:xfrm>
            <a:off x="7239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83" name="Line 27"/>
          <p:cNvSpPr>
            <a:spLocks noChangeShapeType="1"/>
          </p:cNvSpPr>
          <p:nvPr/>
        </p:nvSpPr>
        <p:spPr bwMode="auto">
          <a:xfrm>
            <a:off x="7543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84" name="Line 28"/>
          <p:cNvSpPr>
            <a:spLocks noChangeShapeType="1"/>
          </p:cNvSpPr>
          <p:nvPr/>
        </p:nvSpPr>
        <p:spPr bwMode="auto">
          <a:xfrm>
            <a:off x="7848600" y="21336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85" name="Line 29"/>
          <p:cNvSpPr>
            <a:spLocks noChangeShapeType="1"/>
          </p:cNvSpPr>
          <p:nvPr/>
        </p:nvSpPr>
        <p:spPr bwMode="auto">
          <a:xfrm>
            <a:off x="1066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86" name="Line 30"/>
          <p:cNvSpPr>
            <a:spLocks noChangeShapeType="1"/>
          </p:cNvSpPr>
          <p:nvPr/>
        </p:nvSpPr>
        <p:spPr bwMode="auto">
          <a:xfrm>
            <a:off x="1371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87" name="Line 31"/>
          <p:cNvSpPr>
            <a:spLocks noChangeShapeType="1"/>
          </p:cNvSpPr>
          <p:nvPr/>
        </p:nvSpPr>
        <p:spPr bwMode="auto">
          <a:xfrm>
            <a:off x="1676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88" name="Line 32"/>
          <p:cNvSpPr>
            <a:spLocks noChangeShapeType="1"/>
          </p:cNvSpPr>
          <p:nvPr/>
        </p:nvSpPr>
        <p:spPr bwMode="auto">
          <a:xfrm>
            <a:off x="2971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89" name="Line 33"/>
          <p:cNvSpPr>
            <a:spLocks noChangeShapeType="1"/>
          </p:cNvSpPr>
          <p:nvPr/>
        </p:nvSpPr>
        <p:spPr bwMode="auto">
          <a:xfrm>
            <a:off x="3276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90" name="Line 34"/>
          <p:cNvSpPr>
            <a:spLocks noChangeShapeType="1"/>
          </p:cNvSpPr>
          <p:nvPr/>
        </p:nvSpPr>
        <p:spPr bwMode="auto">
          <a:xfrm>
            <a:off x="3581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91" name="Line 35"/>
          <p:cNvSpPr>
            <a:spLocks noChangeShapeType="1"/>
          </p:cNvSpPr>
          <p:nvPr/>
        </p:nvSpPr>
        <p:spPr bwMode="auto">
          <a:xfrm>
            <a:off x="1981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92" name="Line 36"/>
          <p:cNvSpPr>
            <a:spLocks noChangeShapeType="1"/>
          </p:cNvSpPr>
          <p:nvPr/>
        </p:nvSpPr>
        <p:spPr bwMode="auto">
          <a:xfrm>
            <a:off x="2286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93" name="Line 37"/>
          <p:cNvSpPr>
            <a:spLocks noChangeShapeType="1"/>
          </p:cNvSpPr>
          <p:nvPr/>
        </p:nvSpPr>
        <p:spPr bwMode="auto">
          <a:xfrm>
            <a:off x="2667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94" name="Line 38"/>
          <p:cNvSpPr>
            <a:spLocks noChangeShapeType="1"/>
          </p:cNvSpPr>
          <p:nvPr/>
        </p:nvSpPr>
        <p:spPr bwMode="auto">
          <a:xfrm>
            <a:off x="6629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95" name="Line 39"/>
          <p:cNvSpPr>
            <a:spLocks noChangeShapeType="1"/>
          </p:cNvSpPr>
          <p:nvPr/>
        </p:nvSpPr>
        <p:spPr bwMode="auto">
          <a:xfrm>
            <a:off x="6934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096" name="Line 40"/>
          <p:cNvSpPr>
            <a:spLocks noChangeShapeType="1"/>
          </p:cNvSpPr>
          <p:nvPr/>
        </p:nvSpPr>
        <p:spPr bwMode="auto">
          <a:xfrm>
            <a:off x="4495800" y="2590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33" name="Text Box 41"/>
          <p:cNvSpPr txBox="1">
            <a:spLocks noChangeArrowheads="1"/>
          </p:cNvSpPr>
          <p:nvPr/>
        </p:nvSpPr>
        <p:spPr bwMode="auto">
          <a:xfrm>
            <a:off x="0" y="838200"/>
            <a:ext cx="9144000" cy="109855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6600"/>
              <a:t>Graph y = x + 2</a:t>
            </a:r>
            <a:endParaRPr lang="en-US"/>
          </a:p>
        </p:txBody>
      </p:sp>
      <p:sp>
        <p:nvSpPr>
          <p:cNvPr id="33834" name="AutoShape 42"/>
          <p:cNvSpPr>
            <a:spLocks noChangeArrowheads="1"/>
          </p:cNvSpPr>
          <p:nvPr/>
        </p:nvSpPr>
        <p:spPr bwMode="auto">
          <a:xfrm>
            <a:off x="5105400" y="3048000"/>
            <a:ext cx="3276600" cy="35052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sz="4000" b="1"/>
              <a:t>Now pick a point on one side of the dotted line  -(0,0)</a:t>
            </a:r>
            <a:r>
              <a:rPr lang="en-US"/>
              <a:t> </a:t>
            </a:r>
          </a:p>
        </p:txBody>
      </p:sp>
      <p:sp>
        <p:nvSpPr>
          <p:cNvPr id="33835" name="Oval 43"/>
          <p:cNvSpPr>
            <a:spLocks noChangeArrowheads="1"/>
          </p:cNvSpPr>
          <p:nvPr/>
        </p:nvSpPr>
        <p:spPr bwMode="auto">
          <a:xfrm>
            <a:off x="4343400" y="33528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36" name="Oval 44"/>
          <p:cNvSpPr>
            <a:spLocks noChangeArrowheads="1"/>
          </p:cNvSpPr>
          <p:nvPr/>
        </p:nvSpPr>
        <p:spPr bwMode="auto">
          <a:xfrm>
            <a:off x="4648200" y="29718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3837" name="Line 45"/>
          <p:cNvSpPr>
            <a:spLocks noChangeShapeType="1"/>
          </p:cNvSpPr>
          <p:nvPr/>
        </p:nvSpPr>
        <p:spPr bwMode="auto">
          <a:xfrm flipH="1">
            <a:off x="2590800" y="2133600"/>
            <a:ext cx="3048000" cy="3505200"/>
          </a:xfrm>
          <a:prstGeom prst="line">
            <a:avLst/>
          </a:prstGeom>
          <a:noFill/>
          <a:ln w="76200">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3833"/>
                                        </p:tgtEl>
                                        <p:attrNameLst>
                                          <p:attrName>style.visibility</p:attrName>
                                        </p:attrNameLst>
                                      </p:cBhvr>
                                      <p:to>
                                        <p:strVal val="visible"/>
                                      </p:to>
                                    </p:set>
                                    <p:animEffect transition="in" filter="box(out)">
                                      <p:cBhvr>
                                        <p:cTn id="7" dur="500"/>
                                        <p:tgtEl>
                                          <p:spTgt spid="33833"/>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3835"/>
                                        </p:tgtEl>
                                        <p:attrNameLst>
                                          <p:attrName>style.visibility</p:attrName>
                                        </p:attrNameLst>
                                      </p:cBhvr>
                                      <p:to>
                                        <p:strVal val="visible"/>
                                      </p:to>
                                    </p:set>
                                    <p:animEffect transition="in" filter="box(out)">
                                      <p:cBhvr>
                                        <p:cTn id="12" dur="500"/>
                                        <p:tgtEl>
                                          <p:spTgt spid="33835"/>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3836"/>
                                        </p:tgtEl>
                                        <p:attrNameLst>
                                          <p:attrName>style.visibility</p:attrName>
                                        </p:attrNameLst>
                                      </p:cBhvr>
                                      <p:to>
                                        <p:strVal val="visible"/>
                                      </p:to>
                                    </p:set>
                                    <p:animEffect transition="in" filter="box(out)">
                                      <p:cBhvr>
                                        <p:cTn id="17" dur="500"/>
                                        <p:tgtEl>
                                          <p:spTgt spid="33836"/>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3837"/>
                                        </p:tgtEl>
                                        <p:attrNameLst>
                                          <p:attrName>style.visibility</p:attrName>
                                        </p:attrNameLst>
                                      </p:cBhvr>
                                      <p:to>
                                        <p:strVal val="visible"/>
                                      </p:to>
                                    </p:set>
                                    <p:animEffect transition="in" filter="box(out)">
                                      <p:cBhvr>
                                        <p:cTn id="22" dur="500"/>
                                        <p:tgtEl>
                                          <p:spTgt spid="33837"/>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3834"/>
                                        </p:tgtEl>
                                        <p:attrNameLst>
                                          <p:attrName>style.visibility</p:attrName>
                                        </p:attrNameLst>
                                      </p:cBhvr>
                                      <p:to>
                                        <p:strVal val="visible"/>
                                      </p:to>
                                    </p:set>
                                    <p:animEffect transition="in" filter="box(out)">
                                      <p:cBhvr>
                                        <p:cTn id="27" dur="500"/>
                                        <p:tgtEl>
                                          <p:spTgt spid="33834"/>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33" grpId="0" animBg="1" autoUpdateAnimBg="0"/>
      <p:bldP spid="33834" grpId="0" animBg="1" autoUpdateAnimBg="0"/>
      <p:bldP spid="33835" grpId="0" animBg="1"/>
      <p:bldP spid="33836" grpId="0" animBg="1"/>
      <p:bldP spid="33837"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show="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0"/>
            <a:ext cx="9144000" cy="1371600"/>
          </a:xfrm>
          <a:solidFill>
            <a:srgbClr val="FF9900"/>
          </a:solidFill>
        </p:spPr>
        <p:txBody>
          <a:bodyPr/>
          <a:lstStyle/>
          <a:p>
            <a:r>
              <a:rPr lang="en-US" sz="7200" smtClean="0"/>
              <a:t>Solve by Graphing</a:t>
            </a:r>
            <a:r>
              <a:rPr lang="en-US" smtClean="0"/>
              <a:t>		</a:t>
            </a:r>
          </a:p>
        </p:txBody>
      </p:sp>
      <p:sp>
        <p:nvSpPr>
          <p:cNvPr id="34819" name="Rectangle 3"/>
          <p:cNvSpPr>
            <a:spLocks noGrp="1" noChangeArrowheads="1"/>
          </p:cNvSpPr>
          <p:nvPr>
            <p:ph type="body" idx="1"/>
          </p:nvPr>
        </p:nvSpPr>
        <p:spPr>
          <a:xfrm>
            <a:off x="0" y="1371600"/>
            <a:ext cx="9144000" cy="5486400"/>
          </a:xfrm>
        </p:spPr>
        <p:txBody>
          <a:bodyPr/>
          <a:lstStyle/>
          <a:p>
            <a:pPr>
              <a:lnSpc>
                <a:spcPct val="80000"/>
              </a:lnSpc>
            </a:pPr>
            <a:r>
              <a:rPr lang="en-US" sz="5400" smtClean="0"/>
              <a:t>Substitute (0,0) in for x and y</a:t>
            </a:r>
          </a:p>
          <a:p>
            <a:pPr>
              <a:lnSpc>
                <a:spcPct val="80000"/>
              </a:lnSpc>
            </a:pPr>
            <a:r>
              <a:rPr lang="en-US" sz="8000" smtClean="0"/>
              <a:t>y &lt; x + 2</a:t>
            </a:r>
          </a:p>
          <a:p>
            <a:pPr>
              <a:lnSpc>
                <a:spcPct val="80000"/>
              </a:lnSpc>
            </a:pPr>
            <a:r>
              <a:rPr lang="en-US" sz="8000" smtClean="0">
                <a:solidFill>
                  <a:srgbClr val="FF3300"/>
                </a:solidFill>
              </a:rPr>
              <a:t>0</a:t>
            </a:r>
            <a:r>
              <a:rPr lang="en-US" sz="8000" smtClean="0"/>
              <a:t> &lt; </a:t>
            </a:r>
            <a:r>
              <a:rPr lang="en-US" sz="8000" smtClean="0">
                <a:solidFill>
                  <a:srgbClr val="FF3300"/>
                </a:solidFill>
              </a:rPr>
              <a:t>0</a:t>
            </a:r>
            <a:r>
              <a:rPr lang="en-US" sz="8000" smtClean="0"/>
              <a:t> + 2</a:t>
            </a:r>
          </a:p>
          <a:p>
            <a:pPr>
              <a:lnSpc>
                <a:spcPct val="80000"/>
              </a:lnSpc>
            </a:pPr>
            <a:r>
              <a:rPr lang="en-US" sz="8000" smtClean="0"/>
              <a:t>0 &lt;  2</a:t>
            </a:r>
          </a:p>
          <a:p>
            <a:pPr>
              <a:lnSpc>
                <a:spcPct val="80000"/>
              </a:lnSpc>
            </a:pPr>
            <a:endParaRPr lang="en-US" smtClean="0"/>
          </a:p>
        </p:txBody>
      </p:sp>
      <p:sp>
        <p:nvSpPr>
          <p:cNvPr id="34820" name="WordArt 4"/>
          <p:cNvSpPr>
            <a:spLocks noChangeArrowheads="1" noChangeShapeType="1" noTextEdit="1"/>
          </p:cNvSpPr>
          <p:nvPr/>
        </p:nvSpPr>
        <p:spPr bwMode="auto">
          <a:xfrm>
            <a:off x="4144963" y="3144838"/>
            <a:ext cx="3246437" cy="21891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True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box(out)">
                                      <p:cBhvr>
                                        <p:cTn id="7" dur="500"/>
                                        <p:tgtEl>
                                          <p:spTgt spid="3481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box(out)">
                                      <p:cBhvr>
                                        <p:cTn id="12" dur="500"/>
                                        <p:tgtEl>
                                          <p:spTgt spid="3481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box(out)">
                                      <p:cBhvr>
                                        <p:cTn id="17" dur="500"/>
                                        <p:tgtEl>
                                          <p:spTgt spid="3481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4819">
                                            <p:txEl>
                                              <p:pRg st="3" end="3"/>
                                            </p:txEl>
                                          </p:spTgt>
                                        </p:tgtEl>
                                        <p:attrNameLst>
                                          <p:attrName>style.visibility</p:attrName>
                                        </p:attrNameLst>
                                      </p:cBhvr>
                                      <p:to>
                                        <p:strVal val="visible"/>
                                      </p:to>
                                    </p:set>
                                    <p:animEffect transition="in" filter="box(out)">
                                      <p:cBhvr>
                                        <p:cTn id="22" dur="500"/>
                                        <p:tgtEl>
                                          <p:spTgt spid="34819">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4820"/>
                                        </p:tgtEl>
                                        <p:attrNameLst>
                                          <p:attrName>style.visibility</p:attrName>
                                        </p:attrNameLst>
                                      </p:cBhvr>
                                      <p:to>
                                        <p:strVal val="visible"/>
                                      </p:to>
                                    </p:set>
                                    <p:anim calcmode="lin" valueType="num">
                                      <p:cBhvr additive="base">
                                        <p:cTn id="27" dur="500" fill="hold"/>
                                        <p:tgtEl>
                                          <p:spTgt spid="34820"/>
                                        </p:tgtEl>
                                        <p:attrNameLst>
                                          <p:attrName>ppt_x</p:attrName>
                                        </p:attrNameLst>
                                      </p:cBhvr>
                                      <p:tavLst>
                                        <p:tav tm="0">
                                          <p:val>
                                            <p:strVal val="0-#ppt_w/2"/>
                                          </p:val>
                                        </p:tav>
                                        <p:tav tm="100000">
                                          <p:val>
                                            <p:strVal val="#ppt_x"/>
                                          </p:val>
                                        </p:tav>
                                      </p:tavLst>
                                    </p:anim>
                                    <p:anim calcmode="lin" valueType="num">
                                      <p:cBhvr additive="base">
                                        <p:cTn id="28" dur="500" fill="hold"/>
                                        <p:tgtEl>
                                          <p:spTgt spid="3482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P spid="34820"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show="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0"/>
            <a:ext cx="9144000" cy="838200"/>
          </a:xfrm>
          <a:solidFill>
            <a:schemeClr val="accent1"/>
          </a:solidFill>
        </p:spPr>
        <p:txBody>
          <a:bodyPr/>
          <a:lstStyle/>
          <a:p>
            <a:r>
              <a:rPr lang="en-US" sz="6600" smtClean="0"/>
              <a:t>Graph y &lt; x + 2</a:t>
            </a:r>
            <a:endParaRPr lang="en-US" smtClean="0"/>
          </a:p>
        </p:txBody>
      </p:sp>
      <p:sp>
        <p:nvSpPr>
          <p:cNvPr id="47107" name="Line 3"/>
          <p:cNvSpPr>
            <a:spLocks noChangeShapeType="1"/>
          </p:cNvSpPr>
          <p:nvPr/>
        </p:nvSpPr>
        <p:spPr bwMode="auto">
          <a:xfrm>
            <a:off x="762000" y="4114800"/>
            <a:ext cx="7543800" cy="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08" name="Line 4"/>
          <p:cNvSpPr>
            <a:spLocks noChangeShapeType="1"/>
          </p:cNvSpPr>
          <p:nvPr/>
        </p:nvSpPr>
        <p:spPr bwMode="auto">
          <a:xfrm flipV="1">
            <a:off x="4495800" y="1981200"/>
            <a:ext cx="0" cy="411480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09" name="WordArt 5"/>
          <p:cNvSpPr>
            <a:spLocks noChangeArrowheads="1" noChangeShapeType="1" noTextEdit="1"/>
          </p:cNvSpPr>
          <p:nvPr/>
        </p:nvSpPr>
        <p:spPr bwMode="auto">
          <a:xfrm>
            <a:off x="7924800" y="3505200"/>
            <a:ext cx="457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X</a:t>
            </a:r>
          </a:p>
        </p:txBody>
      </p:sp>
      <p:sp>
        <p:nvSpPr>
          <p:cNvPr id="47110" name="WordArt 6"/>
          <p:cNvSpPr>
            <a:spLocks noChangeArrowheads="1" noChangeShapeType="1" noTextEdit="1"/>
          </p:cNvSpPr>
          <p:nvPr/>
        </p:nvSpPr>
        <p:spPr bwMode="auto">
          <a:xfrm>
            <a:off x="4495800" y="1905000"/>
            <a:ext cx="533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Y</a:t>
            </a:r>
          </a:p>
        </p:txBody>
      </p:sp>
      <p:sp>
        <p:nvSpPr>
          <p:cNvPr id="47111" name="Line 7"/>
          <p:cNvSpPr>
            <a:spLocks noChangeShapeType="1"/>
          </p:cNvSpPr>
          <p:nvPr/>
        </p:nvSpPr>
        <p:spPr bwMode="auto">
          <a:xfrm>
            <a:off x="4800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12" name="Line 8"/>
          <p:cNvSpPr>
            <a:spLocks noChangeShapeType="1"/>
          </p:cNvSpPr>
          <p:nvPr/>
        </p:nvSpPr>
        <p:spPr bwMode="auto">
          <a:xfrm>
            <a:off x="5105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13" name="Line 9"/>
          <p:cNvSpPr>
            <a:spLocks noChangeShapeType="1"/>
          </p:cNvSpPr>
          <p:nvPr/>
        </p:nvSpPr>
        <p:spPr bwMode="auto">
          <a:xfrm>
            <a:off x="5410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14" name="Line 10"/>
          <p:cNvSpPr>
            <a:spLocks noChangeShapeType="1"/>
          </p:cNvSpPr>
          <p:nvPr/>
        </p:nvSpPr>
        <p:spPr bwMode="auto">
          <a:xfrm>
            <a:off x="4191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15" name="Line 11"/>
          <p:cNvSpPr>
            <a:spLocks noChangeShapeType="1"/>
          </p:cNvSpPr>
          <p:nvPr/>
        </p:nvSpPr>
        <p:spPr bwMode="auto">
          <a:xfrm>
            <a:off x="3886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16" name="Line 12"/>
          <p:cNvSpPr>
            <a:spLocks noChangeShapeType="1"/>
          </p:cNvSpPr>
          <p:nvPr/>
        </p:nvSpPr>
        <p:spPr bwMode="auto">
          <a:xfrm>
            <a:off x="5715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17" name="Line 13"/>
          <p:cNvSpPr>
            <a:spLocks noChangeShapeType="1"/>
          </p:cNvSpPr>
          <p:nvPr/>
        </p:nvSpPr>
        <p:spPr bwMode="auto">
          <a:xfrm>
            <a:off x="990600" y="3810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18" name="Line 14"/>
          <p:cNvSpPr>
            <a:spLocks noChangeShapeType="1"/>
          </p:cNvSpPr>
          <p:nvPr/>
        </p:nvSpPr>
        <p:spPr bwMode="auto">
          <a:xfrm>
            <a:off x="990600" y="4419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19" name="Line 15"/>
          <p:cNvSpPr>
            <a:spLocks noChangeShapeType="1"/>
          </p:cNvSpPr>
          <p:nvPr/>
        </p:nvSpPr>
        <p:spPr bwMode="auto">
          <a:xfrm>
            <a:off x="990600" y="4724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20" name="Line 16"/>
          <p:cNvSpPr>
            <a:spLocks noChangeShapeType="1"/>
          </p:cNvSpPr>
          <p:nvPr/>
        </p:nvSpPr>
        <p:spPr bwMode="auto">
          <a:xfrm>
            <a:off x="990600" y="3505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21" name="Line 17"/>
          <p:cNvSpPr>
            <a:spLocks noChangeShapeType="1"/>
          </p:cNvSpPr>
          <p:nvPr/>
        </p:nvSpPr>
        <p:spPr bwMode="auto">
          <a:xfrm>
            <a:off x="990600" y="5029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22" name="Line 18"/>
          <p:cNvSpPr>
            <a:spLocks noChangeShapeType="1"/>
          </p:cNvSpPr>
          <p:nvPr/>
        </p:nvSpPr>
        <p:spPr bwMode="auto">
          <a:xfrm>
            <a:off x="990600" y="5334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23" name="Line 19"/>
          <p:cNvSpPr>
            <a:spLocks noChangeShapeType="1"/>
          </p:cNvSpPr>
          <p:nvPr/>
        </p:nvSpPr>
        <p:spPr bwMode="auto">
          <a:xfrm>
            <a:off x="990600" y="5638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24" name="Line 20"/>
          <p:cNvSpPr>
            <a:spLocks noChangeShapeType="1"/>
          </p:cNvSpPr>
          <p:nvPr/>
        </p:nvSpPr>
        <p:spPr bwMode="auto">
          <a:xfrm>
            <a:off x="990600" y="2286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25" name="Line 21"/>
          <p:cNvSpPr>
            <a:spLocks noChangeShapeType="1"/>
          </p:cNvSpPr>
          <p:nvPr/>
        </p:nvSpPr>
        <p:spPr bwMode="auto">
          <a:xfrm>
            <a:off x="990600" y="2590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26" name="Line 22"/>
          <p:cNvSpPr>
            <a:spLocks noChangeShapeType="1"/>
          </p:cNvSpPr>
          <p:nvPr/>
        </p:nvSpPr>
        <p:spPr bwMode="auto">
          <a:xfrm>
            <a:off x="990600" y="2895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27" name="Line 23"/>
          <p:cNvSpPr>
            <a:spLocks noChangeShapeType="1"/>
          </p:cNvSpPr>
          <p:nvPr/>
        </p:nvSpPr>
        <p:spPr bwMode="auto">
          <a:xfrm>
            <a:off x="990600" y="3200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28" name="Line 24"/>
          <p:cNvSpPr>
            <a:spLocks noChangeShapeType="1"/>
          </p:cNvSpPr>
          <p:nvPr/>
        </p:nvSpPr>
        <p:spPr bwMode="auto">
          <a:xfrm>
            <a:off x="6019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29" name="Line 25"/>
          <p:cNvSpPr>
            <a:spLocks noChangeShapeType="1"/>
          </p:cNvSpPr>
          <p:nvPr/>
        </p:nvSpPr>
        <p:spPr bwMode="auto">
          <a:xfrm>
            <a:off x="6324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30" name="Line 26"/>
          <p:cNvSpPr>
            <a:spLocks noChangeShapeType="1"/>
          </p:cNvSpPr>
          <p:nvPr/>
        </p:nvSpPr>
        <p:spPr bwMode="auto">
          <a:xfrm>
            <a:off x="7239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31" name="Line 27"/>
          <p:cNvSpPr>
            <a:spLocks noChangeShapeType="1"/>
          </p:cNvSpPr>
          <p:nvPr/>
        </p:nvSpPr>
        <p:spPr bwMode="auto">
          <a:xfrm>
            <a:off x="7543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32" name="Line 28"/>
          <p:cNvSpPr>
            <a:spLocks noChangeShapeType="1"/>
          </p:cNvSpPr>
          <p:nvPr/>
        </p:nvSpPr>
        <p:spPr bwMode="auto">
          <a:xfrm>
            <a:off x="7848600" y="21336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33" name="Line 29"/>
          <p:cNvSpPr>
            <a:spLocks noChangeShapeType="1"/>
          </p:cNvSpPr>
          <p:nvPr/>
        </p:nvSpPr>
        <p:spPr bwMode="auto">
          <a:xfrm>
            <a:off x="1066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34" name="Line 30"/>
          <p:cNvSpPr>
            <a:spLocks noChangeShapeType="1"/>
          </p:cNvSpPr>
          <p:nvPr/>
        </p:nvSpPr>
        <p:spPr bwMode="auto">
          <a:xfrm>
            <a:off x="1371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35" name="Line 31"/>
          <p:cNvSpPr>
            <a:spLocks noChangeShapeType="1"/>
          </p:cNvSpPr>
          <p:nvPr/>
        </p:nvSpPr>
        <p:spPr bwMode="auto">
          <a:xfrm>
            <a:off x="1676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36" name="Line 32"/>
          <p:cNvSpPr>
            <a:spLocks noChangeShapeType="1"/>
          </p:cNvSpPr>
          <p:nvPr/>
        </p:nvSpPr>
        <p:spPr bwMode="auto">
          <a:xfrm>
            <a:off x="2971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37" name="Line 33"/>
          <p:cNvSpPr>
            <a:spLocks noChangeShapeType="1"/>
          </p:cNvSpPr>
          <p:nvPr/>
        </p:nvSpPr>
        <p:spPr bwMode="auto">
          <a:xfrm>
            <a:off x="3276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38" name="Line 34"/>
          <p:cNvSpPr>
            <a:spLocks noChangeShapeType="1"/>
          </p:cNvSpPr>
          <p:nvPr/>
        </p:nvSpPr>
        <p:spPr bwMode="auto">
          <a:xfrm>
            <a:off x="3581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39" name="Line 35"/>
          <p:cNvSpPr>
            <a:spLocks noChangeShapeType="1"/>
          </p:cNvSpPr>
          <p:nvPr/>
        </p:nvSpPr>
        <p:spPr bwMode="auto">
          <a:xfrm>
            <a:off x="1981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40" name="Line 36"/>
          <p:cNvSpPr>
            <a:spLocks noChangeShapeType="1"/>
          </p:cNvSpPr>
          <p:nvPr/>
        </p:nvSpPr>
        <p:spPr bwMode="auto">
          <a:xfrm>
            <a:off x="2286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41" name="Line 37"/>
          <p:cNvSpPr>
            <a:spLocks noChangeShapeType="1"/>
          </p:cNvSpPr>
          <p:nvPr/>
        </p:nvSpPr>
        <p:spPr bwMode="auto">
          <a:xfrm>
            <a:off x="2667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42" name="Line 38"/>
          <p:cNvSpPr>
            <a:spLocks noChangeShapeType="1"/>
          </p:cNvSpPr>
          <p:nvPr/>
        </p:nvSpPr>
        <p:spPr bwMode="auto">
          <a:xfrm>
            <a:off x="6629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43" name="Line 39"/>
          <p:cNvSpPr>
            <a:spLocks noChangeShapeType="1"/>
          </p:cNvSpPr>
          <p:nvPr/>
        </p:nvSpPr>
        <p:spPr bwMode="auto">
          <a:xfrm>
            <a:off x="6934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44" name="Line 40"/>
          <p:cNvSpPr>
            <a:spLocks noChangeShapeType="1"/>
          </p:cNvSpPr>
          <p:nvPr/>
        </p:nvSpPr>
        <p:spPr bwMode="auto">
          <a:xfrm>
            <a:off x="4495800" y="2590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145" name="Text Box 41"/>
          <p:cNvSpPr txBox="1">
            <a:spLocks noChangeArrowheads="1"/>
          </p:cNvSpPr>
          <p:nvPr/>
        </p:nvSpPr>
        <p:spPr bwMode="auto">
          <a:xfrm>
            <a:off x="0" y="838200"/>
            <a:ext cx="9144000" cy="109855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6600"/>
              <a:t>Graph y = x + 2</a:t>
            </a:r>
            <a:endParaRPr lang="en-US"/>
          </a:p>
        </p:txBody>
      </p:sp>
      <p:sp>
        <p:nvSpPr>
          <p:cNvPr id="47146" name="Oval 42"/>
          <p:cNvSpPr>
            <a:spLocks noChangeArrowheads="1"/>
          </p:cNvSpPr>
          <p:nvPr/>
        </p:nvSpPr>
        <p:spPr bwMode="auto">
          <a:xfrm>
            <a:off x="4343400" y="33528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7147" name="Oval 43"/>
          <p:cNvSpPr>
            <a:spLocks noChangeArrowheads="1"/>
          </p:cNvSpPr>
          <p:nvPr/>
        </p:nvSpPr>
        <p:spPr bwMode="auto">
          <a:xfrm>
            <a:off x="4648200" y="30480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7148" name="Line 44"/>
          <p:cNvSpPr>
            <a:spLocks noChangeShapeType="1"/>
          </p:cNvSpPr>
          <p:nvPr/>
        </p:nvSpPr>
        <p:spPr bwMode="auto">
          <a:xfrm flipH="1">
            <a:off x="2590800" y="1981200"/>
            <a:ext cx="3276600" cy="3657600"/>
          </a:xfrm>
          <a:prstGeom prst="line">
            <a:avLst/>
          </a:prstGeom>
          <a:noFill/>
          <a:ln w="76200">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85" name="AutoShape 45"/>
          <p:cNvSpPr>
            <a:spLocks noChangeArrowheads="1"/>
          </p:cNvSpPr>
          <p:nvPr/>
        </p:nvSpPr>
        <p:spPr bwMode="auto">
          <a:xfrm rot="-6415462">
            <a:off x="2552700" y="647700"/>
            <a:ext cx="3962400" cy="6172200"/>
          </a:xfrm>
          <a:prstGeom prst="rtTriangle">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5885"/>
                                        </p:tgtEl>
                                        <p:attrNameLst>
                                          <p:attrName>style.visibility</p:attrName>
                                        </p:attrNameLst>
                                      </p:cBhvr>
                                      <p:to>
                                        <p:strVal val="visible"/>
                                      </p:to>
                                    </p:set>
                                    <p:animEffect transition="in" filter="box(out)">
                                      <p:cBhvr>
                                        <p:cTn id="7" dur="500"/>
                                        <p:tgtEl>
                                          <p:spTgt spid="3588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85"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show="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0"/>
            <a:ext cx="9144000" cy="838200"/>
          </a:xfrm>
          <a:solidFill>
            <a:schemeClr val="accent1"/>
          </a:solidFill>
        </p:spPr>
        <p:txBody>
          <a:bodyPr/>
          <a:lstStyle/>
          <a:p>
            <a:r>
              <a:rPr lang="en-US" sz="6600" smtClean="0"/>
              <a:t>Graph y &gt; -1/2x + 5</a:t>
            </a:r>
            <a:endParaRPr lang="en-US" smtClean="0"/>
          </a:p>
        </p:txBody>
      </p:sp>
      <p:sp>
        <p:nvSpPr>
          <p:cNvPr id="48131" name="Line 3"/>
          <p:cNvSpPr>
            <a:spLocks noChangeShapeType="1"/>
          </p:cNvSpPr>
          <p:nvPr/>
        </p:nvSpPr>
        <p:spPr bwMode="auto">
          <a:xfrm>
            <a:off x="762000" y="4114800"/>
            <a:ext cx="7543800" cy="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132" name="Line 4"/>
          <p:cNvSpPr>
            <a:spLocks noChangeShapeType="1"/>
          </p:cNvSpPr>
          <p:nvPr/>
        </p:nvSpPr>
        <p:spPr bwMode="auto">
          <a:xfrm flipV="1">
            <a:off x="4495800" y="1981200"/>
            <a:ext cx="0" cy="411480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133" name="WordArt 5"/>
          <p:cNvSpPr>
            <a:spLocks noChangeArrowheads="1" noChangeShapeType="1" noTextEdit="1"/>
          </p:cNvSpPr>
          <p:nvPr/>
        </p:nvSpPr>
        <p:spPr bwMode="auto">
          <a:xfrm>
            <a:off x="7924800" y="3505200"/>
            <a:ext cx="457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X</a:t>
            </a:r>
          </a:p>
        </p:txBody>
      </p:sp>
      <p:sp>
        <p:nvSpPr>
          <p:cNvPr id="48134" name="WordArt 6"/>
          <p:cNvSpPr>
            <a:spLocks noChangeArrowheads="1" noChangeShapeType="1" noTextEdit="1"/>
          </p:cNvSpPr>
          <p:nvPr/>
        </p:nvSpPr>
        <p:spPr bwMode="auto">
          <a:xfrm>
            <a:off x="4495800" y="1905000"/>
            <a:ext cx="533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Y</a:t>
            </a:r>
          </a:p>
        </p:txBody>
      </p:sp>
      <p:sp>
        <p:nvSpPr>
          <p:cNvPr id="48135" name="Line 7"/>
          <p:cNvSpPr>
            <a:spLocks noChangeShapeType="1"/>
          </p:cNvSpPr>
          <p:nvPr/>
        </p:nvSpPr>
        <p:spPr bwMode="auto">
          <a:xfrm>
            <a:off x="4800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36" name="Line 8"/>
          <p:cNvSpPr>
            <a:spLocks noChangeShapeType="1"/>
          </p:cNvSpPr>
          <p:nvPr/>
        </p:nvSpPr>
        <p:spPr bwMode="auto">
          <a:xfrm>
            <a:off x="5105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37" name="Line 9"/>
          <p:cNvSpPr>
            <a:spLocks noChangeShapeType="1"/>
          </p:cNvSpPr>
          <p:nvPr/>
        </p:nvSpPr>
        <p:spPr bwMode="auto">
          <a:xfrm>
            <a:off x="5410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38" name="Line 10"/>
          <p:cNvSpPr>
            <a:spLocks noChangeShapeType="1"/>
          </p:cNvSpPr>
          <p:nvPr/>
        </p:nvSpPr>
        <p:spPr bwMode="auto">
          <a:xfrm>
            <a:off x="4191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39" name="Line 11"/>
          <p:cNvSpPr>
            <a:spLocks noChangeShapeType="1"/>
          </p:cNvSpPr>
          <p:nvPr/>
        </p:nvSpPr>
        <p:spPr bwMode="auto">
          <a:xfrm>
            <a:off x="3886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40" name="Line 12"/>
          <p:cNvSpPr>
            <a:spLocks noChangeShapeType="1"/>
          </p:cNvSpPr>
          <p:nvPr/>
        </p:nvSpPr>
        <p:spPr bwMode="auto">
          <a:xfrm>
            <a:off x="5715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41" name="Line 13"/>
          <p:cNvSpPr>
            <a:spLocks noChangeShapeType="1"/>
          </p:cNvSpPr>
          <p:nvPr/>
        </p:nvSpPr>
        <p:spPr bwMode="auto">
          <a:xfrm>
            <a:off x="990600" y="3810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42" name="Line 14"/>
          <p:cNvSpPr>
            <a:spLocks noChangeShapeType="1"/>
          </p:cNvSpPr>
          <p:nvPr/>
        </p:nvSpPr>
        <p:spPr bwMode="auto">
          <a:xfrm>
            <a:off x="990600" y="4419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43" name="Line 15"/>
          <p:cNvSpPr>
            <a:spLocks noChangeShapeType="1"/>
          </p:cNvSpPr>
          <p:nvPr/>
        </p:nvSpPr>
        <p:spPr bwMode="auto">
          <a:xfrm>
            <a:off x="990600" y="4724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44" name="Line 16"/>
          <p:cNvSpPr>
            <a:spLocks noChangeShapeType="1"/>
          </p:cNvSpPr>
          <p:nvPr/>
        </p:nvSpPr>
        <p:spPr bwMode="auto">
          <a:xfrm>
            <a:off x="990600" y="3505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45" name="Line 17"/>
          <p:cNvSpPr>
            <a:spLocks noChangeShapeType="1"/>
          </p:cNvSpPr>
          <p:nvPr/>
        </p:nvSpPr>
        <p:spPr bwMode="auto">
          <a:xfrm>
            <a:off x="990600" y="5029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46" name="Line 18"/>
          <p:cNvSpPr>
            <a:spLocks noChangeShapeType="1"/>
          </p:cNvSpPr>
          <p:nvPr/>
        </p:nvSpPr>
        <p:spPr bwMode="auto">
          <a:xfrm>
            <a:off x="990600" y="5334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47" name="Line 19"/>
          <p:cNvSpPr>
            <a:spLocks noChangeShapeType="1"/>
          </p:cNvSpPr>
          <p:nvPr/>
        </p:nvSpPr>
        <p:spPr bwMode="auto">
          <a:xfrm>
            <a:off x="990600" y="5638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48" name="Line 20"/>
          <p:cNvSpPr>
            <a:spLocks noChangeShapeType="1"/>
          </p:cNvSpPr>
          <p:nvPr/>
        </p:nvSpPr>
        <p:spPr bwMode="auto">
          <a:xfrm>
            <a:off x="990600" y="2286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49" name="Line 21"/>
          <p:cNvSpPr>
            <a:spLocks noChangeShapeType="1"/>
          </p:cNvSpPr>
          <p:nvPr/>
        </p:nvSpPr>
        <p:spPr bwMode="auto">
          <a:xfrm>
            <a:off x="990600" y="2590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50" name="Line 22"/>
          <p:cNvSpPr>
            <a:spLocks noChangeShapeType="1"/>
          </p:cNvSpPr>
          <p:nvPr/>
        </p:nvSpPr>
        <p:spPr bwMode="auto">
          <a:xfrm>
            <a:off x="990600" y="2895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51" name="Line 23"/>
          <p:cNvSpPr>
            <a:spLocks noChangeShapeType="1"/>
          </p:cNvSpPr>
          <p:nvPr/>
        </p:nvSpPr>
        <p:spPr bwMode="auto">
          <a:xfrm>
            <a:off x="990600" y="3200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52" name="Line 24"/>
          <p:cNvSpPr>
            <a:spLocks noChangeShapeType="1"/>
          </p:cNvSpPr>
          <p:nvPr/>
        </p:nvSpPr>
        <p:spPr bwMode="auto">
          <a:xfrm>
            <a:off x="6019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53" name="Line 25"/>
          <p:cNvSpPr>
            <a:spLocks noChangeShapeType="1"/>
          </p:cNvSpPr>
          <p:nvPr/>
        </p:nvSpPr>
        <p:spPr bwMode="auto">
          <a:xfrm>
            <a:off x="6324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54" name="Line 26"/>
          <p:cNvSpPr>
            <a:spLocks noChangeShapeType="1"/>
          </p:cNvSpPr>
          <p:nvPr/>
        </p:nvSpPr>
        <p:spPr bwMode="auto">
          <a:xfrm>
            <a:off x="7239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55" name="Line 27"/>
          <p:cNvSpPr>
            <a:spLocks noChangeShapeType="1"/>
          </p:cNvSpPr>
          <p:nvPr/>
        </p:nvSpPr>
        <p:spPr bwMode="auto">
          <a:xfrm>
            <a:off x="7543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56" name="Line 28"/>
          <p:cNvSpPr>
            <a:spLocks noChangeShapeType="1"/>
          </p:cNvSpPr>
          <p:nvPr/>
        </p:nvSpPr>
        <p:spPr bwMode="auto">
          <a:xfrm>
            <a:off x="7848600" y="21336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57" name="Line 29"/>
          <p:cNvSpPr>
            <a:spLocks noChangeShapeType="1"/>
          </p:cNvSpPr>
          <p:nvPr/>
        </p:nvSpPr>
        <p:spPr bwMode="auto">
          <a:xfrm>
            <a:off x="1066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58" name="Line 30"/>
          <p:cNvSpPr>
            <a:spLocks noChangeShapeType="1"/>
          </p:cNvSpPr>
          <p:nvPr/>
        </p:nvSpPr>
        <p:spPr bwMode="auto">
          <a:xfrm>
            <a:off x="1371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59" name="Line 31"/>
          <p:cNvSpPr>
            <a:spLocks noChangeShapeType="1"/>
          </p:cNvSpPr>
          <p:nvPr/>
        </p:nvSpPr>
        <p:spPr bwMode="auto">
          <a:xfrm>
            <a:off x="1676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60" name="Line 32"/>
          <p:cNvSpPr>
            <a:spLocks noChangeShapeType="1"/>
          </p:cNvSpPr>
          <p:nvPr/>
        </p:nvSpPr>
        <p:spPr bwMode="auto">
          <a:xfrm>
            <a:off x="2971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61" name="Line 33"/>
          <p:cNvSpPr>
            <a:spLocks noChangeShapeType="1"/>
          </p:cNvSpPr>
          <p:nvPr/>
        </p:nvSpPr>
        <p:spPr bwMode="auto">
          <a:xfrm>
            <a:off x="3276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62" name="Line 34"/>
          <p:cNvSpPr>
            <a:spLocks noChangeShapeType="1"/>
          </p:cNvSpPr>
          <p:nvPr/>
        </p:nvSpPr>
        <p:spPr bwMode="auto">
          <a:xfrm>
            <a:off x="3581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63" name="Line 35"/>
          <p:cNvSpPr>
            <a:spLocks noChangeShapeType="1"/>
          </p:cNvSpPr>
          <p:nvPr/>
        </p:nvSpPr>
        <p:spPr bwMode="auto">
          <a:xfrm>
            <a:off x="1981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64" name="Line 36"/>
          <p:cNvSpPr>
            <a:spLocks noChangeShapeType="1"/>
          </p:cNvSpPr>
          <p:nvPr/>
        </p:nvSpPr>
        <p:spPr bwMode="auto">
          <a:xfrm>
            <a:off x="2286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65" name="Line 37"/>
          <p:cNvSpPr>
            <a:spLocks noChangeShapeType="1"/>
          </p:cNvSpPr>
          <p:nvPr/>
        </p:nvSpPr>
        <p:spPr bwMode="auto">
          <a:xfrm>
            <a:off x="2667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66" name="Line 38"/>
          <p:cNvSpPr>
            <a:spLocks noChangeShapeType="1"/>
          </p:cNvSpPr>
          <p:nvPr/>
        </p:nvSpPr>
        <p:spPr bwMode="auto">
          <a:xfrm>
            <a:off x="6629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67" name="Line 39"/>
          <p:cNvSpPr>
            <a:spLocks noChangeShapeType="1"/>
          </p:cNvSpPr>
          <p:nvPr/>
        </p:nvSpPr>
        <p:spPr bwMode="auto">
          <a:xfrm>
            <a:off x="6934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8168" name="Line 40"/>
          <p:cNvSpPr>
            <a:spLocks noChangeShapeType="1"/>
          </p:cNvSpPr>
          <p:nvPr/>
        </p:nvSpPr>
        <p:spPr bwMode="auto">
          <a:xfrm>
            <a:off x="4495800" y="2590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905" name="Text Box 41"/>
          <p:cNvSpPr txBox="1">
            <a:spLocks noChangeArrowheads="1"/>
          </p:cNvSpPr>
          <p:nvPr/>
        </p:nvSpPr>
        <p:spPr bwMode="auto">
          <a:xfrm>
            <a:off x="0" y="838200"/>
            <a:ext cx="9144000" cy="109855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6600"/>
              <a:t>Graph y = -1/2x + 5</a:t>
            </a:r>
            <a:endParaRPr lang="en-US"/>
          </a:p>
        </p:txBody>
      </p:sp>
      <p:sp>
        <p:nvSpPr>
          <p:cNvPr id="36906" name="AutoShape 42"/>
          <p:cNvSpPr>
            <a:spLocks noChangeArrowheads="1"/>
          </p:cNvSpPr>
          <p:nvPr/>
        </p:nvSpPr>
        <p:spPr bwMode="auto">
          <a:xfrm>
            <a:off x="1295400" y="3124200"/>
            <a:ext cx="3276600" cy="35052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sz="4000" b="1"/>
              <a:t>Now pick a point on one side of the dotted line  -(0,0)</a:t>
            </a:r>
            <a:r>
              <a:rPr lang="en-US"/>
              <a:t> </a:t>
            </a:r>
          </a:p>
        </p:txBody>
      </p:sp>
      <p:sp>
        <p:nvSpPr>
          <p:cNvPr id="36907" name="Oval 43"/>
          <p:cNvSpPr>
            <a:spLocks noChangeArrowheads="1"/>
          </p:cNvSpPr>
          <p:nvPr/>
        </p:nvSpPr>
        <p:spPr bwMode="auto">
          <a:xfrm>
            <a:off x="4343400" y="2438400"/>
            <a:ext cx="304800" cy="304800"/>
          </a:xfrm>
          <a:prstGeom prst="ellipse">
            <a:avLst/>
          </a:prstGeom>
          <a:solidFill>
            <a:srgbClr val="FF9900"/>
          </a:solidFill>
          <a:ln w="9525">
            <a:solidFill>
              <a:schemeClr val="tx1"/>
            </a:solidFill>
            <a:round/>
            <a:headEnd/>
            <a:tailEnd/>
          </a:ln>
        </p:spPr>
        <p:txBody>
          <a:bodyPr wrap="none" anchor="ctr"/>
          <a:lstStyle/>
          <a:p>
            <a:endParaRPr lang="en-US"/>
          </a:p>
        </p:txBody>
      </p:sp>
      <p:sp>
        <p:nvSpPr>
          <p:cNvPr id="36908" name="Oval 44"/>
          <p:cNvSpPr>
            <a:spLocks noChangeArrowheads="1"/>
          </p:cNvSpPr>
          <p:nvPr/>
        </p:nvSpPr>
        <p:spPr bwMode="auto">
          <a:xfrm>
            <a:off x="4953000" y="2743200"/>
            <a:ext cx="304800" cy="304800"/>
          </a:xfrm>
          <a:prstGeom prst="ellipse">
            <a:avLst/>
          </a:prstGeom>
          <a:solidFill>
            <a:srgbClr val="FF9900"/>
          </a:solidFill>
          <a:ln w="9525">
            <a:solidFill>
              <a:schemeClr val="tx1"/>
            </a:solidFill>
            <a:round/>
            <a:headEnd/>
            <a:tailEnd/>
          </a:ln>
        </p:spPr>
        <p:txBody>
          <a:bodyPr wrap="none" anchor="ctr"/>
          <a:lstStyle/>
          <a:p>
            <a:endParaRPr lang="en-US"/>
          </a:p>
        </p:txBody>
      </p:sp>
      <p:sp>
        <p:nvSpPr>
          <p:cNvPr id="36909" name="Line 45"/>
          <p:cNvSpPr>
            <a:spLocks noChangeShapeType="1"/>
          </p:cNvSpPr>
          <p:nvPr/>
        </p:nvSpPr>
        <p:spPr bwMode="auto">
          <a:xfrm>
            <a:off x="3886200" y="2286000"/>
            <a:ext cx="4267200" cy="2057400"/>
          </a:xfrm>
          <a:prstGeom prst="line">
            <a:avLst/>
          </a:prstGeom>
          <a:noFill/>
          <a:ln w="76200">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6905"/>
                                        </p:tgtEl>
                                        <p:attrNameLst>
                                          <p:attrName>style.visibility</p:attrName>
                                        </p:attrNameLst>
                                      </p:cBhvr>
                                      <p:to>
                                        <p:strVal val="visible"/>
                                      </p:to>
                                    </p:set>
                                    <p:animEffect transition="in" filter="box(out)">
                                      <p:cBhvr>
                                        <p:cTn id="7" dur="500"/>
                                        <p:tgtEl>
                                          <p:spTgt spid="3690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6907"/>
                                        </p:tgtEl>
                                        <p:attrNameLst>
                                          <p:attrName>style.visibility</p:attrName>
                                        </p:attrNameLst>
                                      </p:cBhvr>
                                      <p:to>
                                        <p:strVal val="visible"/>
                                      </p:to>
                                    </p:set>
                                    <p:animEffect transition="in" filter="box(out)">
                                      <p:cBhvr>
                                        <p:cTn id="12" dur="500"/>
                                        <p:tgtEl>
                                          <p:spTgt spid="36907"/>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6908"/>
                                        </p:tgtEl>
                                        <p:attrNameLst>
                                          <p:attrName>style.visibility</p:attrName>
                                        </p:attrNameLst>
                                      </p:cBhvr>
                                      <p:to>
                                        <p:strVal val="visible"/>
                                      </p:to>
                                    </p:set>
                                    <p:animEffect transition="in" filter="box(out)">
                                      <p:cBhvr>
                                        <p:cTn id="17" dur="500"/>
                                        <p:tgtEl>
                                          <p:spTgt spid="36908"/>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6909"/>
                                        </p:tgtEl>
                                        <p:attrNameLst>
                                          <p:attrName>style.visibility</p:attrName>
                                        </p:attrNameLst>
                                      </p:cBhvr>
                                      <p:to>
                                        <p:strVal val="visible"/>
                                      </p:to>
                                    </p:set>
                                    <p:animEffect transition="in" filter="box(out)">
                                      <p:cBhvr>
                                        <p:cTn id="22" dur="500"/>
                                        <p:tgtEl>
                                          <p:spTgt spid="36909"/>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6906"/>
                                        </p:tgtEl>
                                        <p:attrNameLst>
                                          <p:attrName>style.visibility</p:attrName>
                                        </p:attrNameLst>
                                      </p:cBhvr>
                                      <p:to>
                                        <p:strVal val="visible"/>
                                      </p:to>
                                    </p:set>
                                    <p:animEffect transition="in" filter="box(out)">
                                      <p:cBhvr>
                                        <p:cTn id="27" dur="500"/>
                                        <p:tgtEl>
                                          <p:spTgt spid="36906"/>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05" grpId="0" animBg="1" autoUpdateAnimBg="0"/>
      <p:bldP spid="36906" grpId="0" animBg="1" autoUpdateAnimBg="0"/>
      <p:bldP spid="36907" grpId="0" animBg="1"/>
      <p:bldP spid="36908" grpId="0" animBg="1"/>
      <p:bldP spid="36909"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Sp="0" showMasterPhAnim="0" show="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9144000" cy="1371600"/>
          </a:xfrm>
          <a:solidFill>
            <a:srgbClr val="FF9900"/>
          </a:solidFill>
        </p:spPr>
        <p:txBody>
          <a:bodyPr/>
          <a:lstStyle/>
          <a:p>
            <a:r>
              <a:rPr lang="en-US" sz="7200" smtClean="0"/>
              <a:t>Solve by Graphing</a:t>
            </a:r>
            <a:r>
              <a:rPr lang="en-US" smtClean="0"/>
              <a:t>		</a:t>
            </a:r>
          </a:p>
        </p:txBody>
      </p:sp>
      <p:sp>
        <p:nvSpPr>
          <p:cNvPr id="37891" name="Rectangle 3"/>
          <p:cNvSpPr>
            <a:spLocks noGrp="1" noChangeArrowheads="1"/>
          </p:cNvSpPr>
          <p:nvPr>
            <p:ph type="body" idx="1"/>
          </p:nvPr>
        </p:nvSpPr>
        <p:spPr>
          <a:xfrm>
            <a:off x="0" y="1371600"/>
            <a:ext cx="9144000" cy="5486400"/>
          </a:xfrm>
        </p:spPr>
        <p:txBody>
          <a:bodyPr/>
          <a:lstStyle/>
          <a:p>
            <a:pPr>
              <a:lnSpc>
                <a:spcPct val="80000"/>
              </a:lnSpc>
            </a:pPr>
            <a:r>
              <a:rPr lang="en-US" sz="5400" smtClean="0"/>
              <a:t>Substitute (0,0) in for x and y</a:t>
            </a:r>
          </a:p>
          <a:p>
            <a:pPr>
              <a:lnSpc>
                <a:spcPct val="80000"/>
              </a:lnSpc>
            </a:pPr>
            <a:r>
              <a:rPr lang="en-US" sz="8000" smtClean="0"/>
              <a:t>y &gt; -1/2x + 5</a:t>
            </a:r>
          </a:p>
          <a:p>
            <a:pPr>
              <a:lnSpc>
                <a:spcPct val="80000"/>
              </a:lnSpc>
            </a:pPr>
            <a:r>
              <a:rPr lang="en-US" sz="8000" smtClean="0">
                <a:solidFill>
                  <a:srgbClr val="FF3300"/>
                </a:solidFill>
              </a:rPr>
              <a:t>0</a:t>
            </a:r>
            <a:r>
              <a:rPr lang="en-US" sz="8000" smtClean="0"/>
              <a:t> &gt; -1/2</a:t>
            </a:r>
            <a:r>
              <a:rPr lang="en-US" sz="8000" smtClean="0">
                <a:solidFill>
                  <a:srgbClr val="FF3300"/>
                </a:solidFill>
              </a:rPr>
              <a:t>(0)</a:t>
            </a:r>
            <a:r>
              <a:rPr lang="en-US" sz="8000" smtClean="0"/>
              <a:t> + 5</a:t>
            </a:r>
          </a:p>
          <a:p>
            <a:pPr>
              <a:lnSpc>
                <a:spcPct val="80000"/>
              </a:lnSpc>
            </a:pPr>
            <a:r>
              <a:rPr lang="en-US" sz="8000" smtClean="0"/>
              <a:t>0 &gt;  5</a:t>
            </a:r>
          </a:p>
          <a:p>
            <a:pPr>
              <a:lnSpc>
                <a:spcPct val="80000"/>
              </a:lnSpc>
            </a:pPr>
            <a:endParaRPr lang="en-US" smtClean="0"/>
          </a:p>
        </p:txBody>
      </p:sp>
      <p:sp>
        <p:nvSpPr>
          <p:cNvPr id="37892" name="WordArt 4"/>
          <p:cNvSpPr>
            <a:spLocks noChangeArrowheads="1" noChangeShapeType="1" noTextEdit="1"/>
          </p:cNvSpPr>
          <p:nvPr/>
        </p:nvSpPr>
        <p:spPr bwMode="auto">
          <a:xfrm>
            <a:off x="5638800" y="4668838"/>
            <a:ext cx="3246438" cy="21891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False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box(out)">
                                      <p:cBhvr>
                                        <p:cTn id="7" dur="500"/>
                                        <p:tgtEl>
                                          <p:spTgt spid="3789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box(out)">
                                      <p:cBhvr>
                                        <p:cTn id="12" dur="500"/>
                                        <p:tgtEl>
                                          <p:spTgt spid="3789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box(out)">
                                      <p:cBhvr>
                                        <p:cTn id="17" dur="500"/>
                                        <p:tgtEl>
                                          <p:spTgt spid="3789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box(out)">
                                      <p:cBhvr>
                                        <p:cTn id="22" dur="500"/>
                                        <p:tgtEl>
                                          <p:spTgt spid="37891">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7892"/>
                                        </p:tgtEl>
                                        <p:attrNameLst>
                                          <p:attrName>style.visibility</p:attrName>
                                        </p:attrNameLst>
                                      </p:cBhvr>
                                      <p:to>
                                        <p:strVal val="visible"/>
                                      </p:to>
                                    </p:set>
                                    <p:anim calcmode="lin" valueType="num">
                                      <p:cBhvr additive="base">
                                        <p:cTn id="27" dur="500" fill="hold"/>
                                        <p:tgtEl>
                                          <p:spTgt spid="37892"/>
                                        </p:tgtEl>
                                        <p:attrNameLst>
                                          <p:attrName>ppt_x</p:attrName>
                                        </p:attrNameLst>
                                      </p:cBhvr>
                                      <p:tavLst>
                                        <p:tav tm="0">
                                          <p:val>
                                            <p:strVal val="0-#ppt_w/2"/>
                                          </p:val>
                                        </p:tav>
                                        <p:tav tm="100000">
                                          <p:val>
                                            <p:strVal val="#ppt_x"/>
                                          </p:val>
                                        </p:tav>
                                      </p:tavLst>
                                    </p:anim>
                                    <p:anim calcmode="lin" valueType="num">
                                      <p:cBhvr additive="base">
                                        <p:cTn id="28" dur="500" fill="hold"/>
                                        <p:tgtEl>
                                          <p:spTgt spid="3789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P spid="37892"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Sp="0" showMasterPhAnim="0" show="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0"/>
            <a:ext cx="9144000" cy="838200"/>
          </a:xfrm>
          <a:solidFill>
            <a:schemeClr val="accent1"/>
          </a:solidFill>
        </p:spPr>
        <p:txBody>
          <a:bodyPr/>
          <a:lstStyle/>
          <a:p>
            <a:r>
              <a:rPr lang="en-US" sz="6600" smtClean="0"/>
              <a:t>Graph y &gt; -1/2x + 5</a:t>
            </a:r>
            <a:endParaRPr lang="en-US" smtClean="0"/>
          </a:p>
        </p:txBody>
      </p:sp>
      <p:sp>
        <p:nvSpPr>
          <p:cNvPr id="50179" name="Line 3"/>
          <p:cNvSpPr>
            <a:spLocks noChangeShapeType="1"/>
          </p:cNvSpPr>
          <p:nvPr/>
        </p:nvSpPr>
        <p:spPr bwMode="auto">
          <a:xfrm>
            <a:off x="762000" y="4114800"/>
            <a:ext cx="7543800" cy="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80" name="Line 4"/>
          <p:cNvSpPr>
            <a:spLocks noChangeShapeType="1"/>
          </p:cNvSpPr>
          <p:nvPr/>
        </p:nvSpPr>
        <p:spPr bwMode="auto">
          <a:xfrm flipV="1">
            <a:off x="4495800" y="1981200"/>
            <a:ext cx="0" cy="411480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81" name="WordArt 5"/>
          <p:cNvSpPr>
            <a:spLocks noChangeArrowheads="1" noChangeShapeType="1" noTextEdit="1"/>
          </p:cNvSpPr>
          <p:nvPr/>
        </p:nvSpPr>
        <p:spPr bwMode="auto">
          <a:xfrm>
            <a:off x="7924800" y="3505200"/>
            <a:ext cx="457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X</a:t>
            </a:r>
          </a:p>
        </p:txBody>
      </p:sp>
      <p:sp>
        <p:nvSpPr>
          <p:cNvPr id="50182" name="WordArt 6"/>
          <p:cNvSpPr>
            <a:spLocks noChangeArrowheads="1" noChangeShapeType="1" noTextEdit="1"/>
          </p:cNvSpPr>
          <p:nvPr/>
        </p:nvSpPr>
        <p:spPr bwMode="auto">
          <a:xfrm>
            <a:off x="4495800" y="1905000"/>
            <a:ext cx="533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Y</a:t>
            </a:r>
          </a:p>
        </p:txBody>
      </p:sp>
      <p:sp>
        <p:nvSpPr>
          <p:cNvPr id="50183" name="Line 7"/>
          <p:cNvSpPr>
            <a:spLocks noChangeShapeType="1"/>
          </p:cNvSpPr>
          <p:nvPr/>
        </p:nvSpPr>
        <p:spPr bwMode="auto">
          <a:xfrm>
            <a:off x="4800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84" name="Line 8"/>
          <p:cNvSpPr>
            <a:spLocks noChangeShapeType="1"/>
          </p:cNvSpPr>
          <p:nvPr/>
        </p:nvSpPr>
        <p:spPr bwMode="auto">
          <a:xfrm>
            <a:off x="5105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85" name="Line 9"/>
          <p:cNvSpPr>
            <a:spLocks noChangeShapeType="1"/>
          </p:cNvSpPr>
          <p:nvPr/>
        </p:nvSpPr>
        <p:spPr bwMode="auto">
          <a:xfrm>
            <a:off x="5410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86" name="Line 10"/>
          <p:cNvSpPr>
            <a:spLocks noChangeShapeType="1"/>
          </p:cNvSpPr>
          <p:nvPr/>
        </p:nvSpPr>
        <p:spPr bwMode="auto">
          <a:xfrm>
            <a:off x="4191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87" name="Line 11"/>
          <p:cNvSpPr>
            <a:spLocks noChangeShapeType="1"/>
          </p:cNvSpPr>
          <p:nvPr/>
        </p:nvSpPr>
        <p:spPr bwMode="auto">
          <a:xfrm>
            <a:off x="3886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88" name="Line 12"/>
          <p:cNvSpPr>
            <a:spLocks noChangeShapeType="1"/>
          </p:cNvSpPr>
          <p:nvPr/>
        </p:nvSpPr>
        <p:spPr bwMode="auto">
          <a:xfrm>
            <a:off x="5715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89" name="Line 13"/>
          <p:cNvSpPr>
            <a:spLocks noChangeShapeType="1"/>
          </p:cNvSpPr>
          <p:nvPr/>
        </p:nvSpPr>
        <p:spPr bwMode="auto">
          <a:xfrm>
            <a:off x="990600" y="3810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0" name="Line 14"/>
          <p:cNvSpPr>
            <a:spLocks noChangeShapeType="1"/>
          </p:cNvSpPr>
          <p:nvPr/>
        </p:nvSpPr>
        <p:spPr bwMode="auto">
          <a:xfrm>
            <a:off x="990600" y="4419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1" name="Line 15"/>
          <p:cNvSpPr>
            <a:spLocks noChangeShapeType="1"/>
          </p:cNvSpPr>
          <p:nvPr/>
        </p:nvSpPr>
        <p:spPr bwMode="auto">
          <a:xfrm>
            <a:off x="990600" y="4724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2" name="Line 16"/>
          <p:cNvSpPr>
            <a:spLocks noChangeShapeType="1"/>
          </p:cNvSpPr>
          <p:nvPr/>
        </p:nvSpPr>
        <p:spPr bwMode="auto">
          <a:xfrm>
            <a:off x="990600" y="3505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3" name="Line 17"/>
          <p:cNvSpPr>
            <a:spLocks noChangeShapeType="1"/>
          </p:cNvSpPr>
          <p:nvPr/>
        </p:nvSpPr>
        <p:spPr bwMode="auto">
          <a:xfrm>
            <a:off x="990600" y="5029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4" name="Line 18"/>
          <p:cNvSpPr>
            <a:spLocks noChangeShapeType="1"/>
          </p:cNvSpPr>
          <p:nvPr/>
        </p:nvSpPr>
        <p:spPr bwMode="auto">
          <a:xfrm>
            <a:off x="990600" y="5334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5" name="Line 19"/>
          <p:cNvSpPr>
            <a:spLocks noChangeShapeType="1"/>
          </p:cNvSpPr>
          <p:nvPr/>
        </p:nvSpPr>
        <p:spPr bwMode="auto">
          <a:xfrm>
            <a:off x="990600" y="5638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6" name="Line 20"/>
          <p:cNvSpPr>
            <a:spLocks noChangeShapeType="1"/>
          </p:cNvSpPr>
          <p:nvPr/>
        </p:nvSpPr>
        <p:spPr bwMode="auto">
          <a:xfrm>
            <a:off x="990600" y="2286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7" name="Line 21"/>
          <p:cNvSpPr>
            <a:spLocks noChangeShapeType="1"/>
          </p:cNvSpPr>
          <p:nvPr/>
        </p:nvSpPr>
        <p:spPr bwMode="auto">
          <a:xfrm>
            <a:off x="990600" y="2590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8" name="Line 22"/>
          <p:cNvSpPr>
            <a:spLocks noChangeShapeType="1"/>
          </p:cNvSpPr>
          <p:nvPr/>
        </p:nvSpPr>
        <p:spPr bwMode="auto">
          <a:xfrm>
            <a:off x="990600" y="2895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9" name="Line 23"/>
          <p:cNvSpPr>
            <a:spLocks noChangeShapeType="1"/>
          </p:cNvSpPr>
          <p:nvPr/>
        </p:nvSpPr>
        <p:spPr bwMode="auto">
          <a:xfrm>
            <a:off x="990600" y="3200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00" name="Line 24"/>
          <p:cNvSpPr>
            <a:spLocks noChangeShapeType="1"/>
          </p:cNvSpPr>
          <p:nvPr/>
        </p:nvSpPr>
        <p:spPr bwMode="auto">
          <a:xfrm>
            <a:off x="6019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01" name="Line 25"/>
          <p:cNvSpPr>
            <a:spLocks noChangeShapeType="1"/>
          </p:cNvSpPr>
          <p:nvPr/>
        </p:nvSpPr>
        <p:spPr bwMode="auto">
          <a:xfrm>
            <a:off x="6324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02" name="Line 26"/>
          <p:cNvSpPr>
            <a:spLocks noChangeShapeType="1"/>
          </p:cNvSpPr>
          <p:nvPr/>
        </p:nvSpPr>
        <p:spPr bwMode="auto">
          <a:xfrm>
            <a:off x="7239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03" name="Line 27"/>
          <p:cNvSpPr>
            <a:spLocks noChangeShapeType="1"/>
          </p:cNvSpPr>
          <p:nvPr/>
        </p:nvSpPr>
        <p:spPr bwMode="auto">
          <a:xfrm>
            <a:off x="7543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04" name="Line 28"/>
          <p:cNvSpPr>
            <a:spLocks noChangeShapeType="1"/>
          </p:cNvSpPr>
          <p:nvPr/>
        </p:nvSpPr>
        <p:spPr bwMode="auto">
          <a:xfrm>
            <a:off x="7848600" y="21336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05" name="Line 29"/>
          <p:cNvSpPr>
            <a:spLocks noChangeShapeType="1"/>
          </p:cNvSpPr>
          <p:nvPr/>
        </p:nvSpPr>
        <p:spPr bwMode="auto">
          <a:xfrm>
            <a:off x="1066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06" name="Line 30"/>
          <p:cNvSpPr>
            <a:spLocks noChangeShapeType="1"/>
          </p:cNvSpPr>
          <p:nvPr/>
        </p:nvSpPr>
        <p:spPr bwMode="auto">
          <a:xfrm>
            <a:off x="1371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07" name="Line 31"/>
          <p:cNvSpPr>
            <a:spLocks noChangeShapeType="1"/>
          </p:cNvSpPr>
          <p:nvPr/>
        </p:nvSpPr>
        <p:spPr bwMode="auto">
          <a:xfrm>
            <a:off x="1676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08" name="Line 32"/>
          <p:cNvSpPr>
            <a:spLocks noChangeShapeType="1"/>
          </p:cNvSpPr>
          <p:nvPr/>
        </p:nvSpPr>
        <p:spPr bwMode="auto">
          <a:xfrm>
            <a:off x="2971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09" name="Line 33"/>
          <p:cNvSpPr>
            <a:spLocks noChangeShapeType="1"/>
          </p:cNvSpPr>
          <p:nvPr/>
        </p:nvSpPr>
        <p:spPr bwMode="auto">
          <a:xfrm>
            <a:off x="3276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10" name="Line 34"/>
          <p:cNvSpPr>
            <a:spLocks noChangeShapeType="1"/>
          </p:cNvSpPr>
          <p:nvPr/>
        </p:nvSpPr>
        <p:spPr bwMode="auto">
          <a:xfrm>
            <a:off x="3581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11" name="Line 35"/>
          <p:cNvSpPr>
            <a:spLocks noChangeShapeType="1"/>
          </p:cNvSpPr>
          <p:nvPr/>
        </p:nvSpPr>
        <p:spPr bwMode="auto">
          <a:xfrm>
            <a:off x="1981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12" name="Line 36"/>
          <p:cNvSpPr>
            <a:spLocks noChangeShapeType="1"/>
          </p:cNvSpPr>
          <p:nvPr/>
        </p:nvSpPr>
        <p:spPr bwMode="auto">
          <a:xfrm>
            <a:off x="2286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13" name="Line 37"/>
          <p:cNvSpPr>
            <a:spLocks noChangeShapeType="1"/>
          </p:cNvSpPr>
          <p:nvPr/>
        </p:nvSpPr>
        <p:spPr bwMode="auto">
          <a:xfrm>
            <a:off x="2667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14" name="Line 38"/>
          <p:cNvSpPr>
            <a:spLocks noChangeShapeType="1"/>
          </p:cNvSpPr>
          <p:nvPr/>
        </p:nvSpPr>
        <p:spPr bwMode="auto">
          <a:xfrm>
            <a:off x="6629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15" name="Line 39"/>
          <p:cNvSpPr>
            <a:spLocks noChangeShapeType="1"/>
          </p:cNvSpPr>
          <p:nvPr/>
        </p:nvSpPr>
        <p:spPr bwMode="auto">
          <a:xfrm>
            <a:off x="6934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16" name="Line 40"/>
          <p:cNvSpPr>
            <a:spLocks noChangeShapeType="1"/>
          </p:cNvSpPr>
          <p:nvPr/>
        </p:nvSpPr>
        <p:spPr bwMode="auto">
          <a:xfrm>
            <a:off x="4495800" y="2590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217" name="Text Box 41"/>
          <p:cNvSpPr txBox="1">
            <a:spLocks noChangeArrowheads="1"/>
          </p:cNvSpPr>
          <p:nvPr/>
        </p:nvSpPr>
        <p:spPr bwMode="auto">
          <a:xfrm>
            <a:off x="0" y="838200"/>
            <a:ext cx="9144000" cy="109855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6600"/>
              <a:t>Graph y = -1/2x + 5</a:t>
            </a:r>
            <a:endParaRPr lang="en-US"/>
          </a:p>
        </p:txBody>
      </p:sp>
      <p:sp>
        <p:nvSpPr>
          <p:cNvPr id="50218" name="Oval 42"/>
          <p:cNvSpPr>
            <a:spLocks noChangeArrowheads="1"/>
          </p:cNvSpPr>
          <p:nvPr/>
        </p:nvSpPr>
        <p:spPr bwMode="auto">
          <a:xfrm>
            <a:off x="4343400" y="2438400"/>
            <a:ext cx="304800" cy="304800"/>
          </a:xfrm>
          <a:prstGeom prst="ellipse">
            <a:avLst/>
          </a:prstGeom>
          <a:solidFill>
            <a:srgbClr val="FF9900"/>
          </a:solidFill>
          <a:ln w="9525">
            <a:solidFill>
              <a:schemeClr val="tx1"/>
            </a:solidFill>
            <a:round/>
            <a:headEnd/>
            <a:tailEnd/>
          </a:ln>
        </p:spPr>
        <p:txBody>
          <a:bodyPr wrap="none" anchor="ctr"/>
          <a:lstStyle/>
          <a:p>
            <a:endParaRPr lang="en-US"/>
          </a:p>
        </p:txBody>
      </p:sp>
      <p:sp>
        <p:nvSpPr>
          <p:cNvPr id="50219" name="Oval 43"/>
          <p:cNvSpPr>
            <a:spLocks noChangeArrowheads="1"/>
          </p:cNvSpPr>
          <p:nvPr/>
        </p:nvSpPr>
        <p:spPr bwMode="auto">
          <a:xfrm>
            <a:off x="4953000" y="2743200"/>
            <a:ext cx="304800" cy="304800"/>
          </a:xfrm>
          <a:prstGeom prst="ellipse">
            <a:avLst/>
          </a:prstGeom>
          <a:solidFill>
            <a:srgbClr val="FF9900"/>
          </a:solidFill>
          <a:ln w="9525">
            <a:solidFill>
              <a:schemeClr val="tx1"/>
            </a:solidFill>
            <a:round/>
            <a:headEnd/>
            <a:tailEnd/>
          </a:ln>
        </p:spPr>
        <p:txBody>
          <a:bodyPr wrap="none" anchor="ctr"/>
          <a:lstStyle/>
          <a:p>
            <a:endParaRPr lang="en-US"/>
          </a:p>
        </p:txBody>
      </p:sp>
      <p:sp>
        <p:nvSpPr>
          <p:cNvPr id="50220" name="Line 44"/>
          <p:cNvSpPr>
            <a:spLocks noChangeShapeType="1"/>
          </p:cNvSpPr>
          <p:nvPr/>
        </p:nvSpPr>
        <p:spPr bwMode="auto">
          <a:xfrm>
            <a:off x="3886200" y="2286000"/>
            <a:ext cx="4267200" cy="2057400"/>
          </a:xfrm>
          <a:prstGeom prst="line">
            <a:avLst/>
          </a:prstGeom>
          <a:noFill/>
          <a:ln w="76200">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57" name="AutoShape 45"/>
          <p:cNvSpPr>
            <a:spLocks noChangeArrowheads="1"/>
          </p:cNvSpPr>
          <p:nvPr/>
        </p:nvSpPr>
        <p:spPr bwMode="auto">
          <a:xfrm rot="10602896">
            <a:off x="2743200" y="1066800"/>
            <a:ext cx="7239000" cy="4267200"/>
          </a:xfrm>
          <a:prstGeom prst="rtTriangle">
            <a:avLst/>
          </a:prstGeom>
          <a:solidFill>
            <a:srgbClr val="FF9900"/>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8957"/>
                                        </p:tgtEl>
                                        <p:attrNameLst>
                                          <p:attrName>style.visibility</p:attrName>
                                        </p:attrNameLst>
                                      </p:cBhvr>
                                      <p:to>
                                        <p:strVal val="visible"/>
                                      </p:to>
                                    </p:set>
                                    <p:animEffect transition="in" filter="box(out)">
                                      <p:cBhvr>
                                        <p:cTn id="7" dur="500"/>
                                        <p:tgtEl>
                                          <p:spTgt spid="3895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57"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Sp="0" showMasterPhAnim="0" show="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9144000" cy="838200"/>
          </a:xfrm>
          <a:solidFill>
            <a:schemeClr val="accent1"/>
          </a:solidFill>
        </p:spPr>
        <p:txBody>
          <a:bodyPr/>
          <a:lstStyle/>
          <a:p>
            <a:r>
              <a:rPr lang="en-US" sz="6600" smtClean="0"/>
              <a:t>Graph y &lt; x + 2</a:t>
            </a:r>
            <a:endParaRPr lang="en-US" smtClean="0"/>
          </a:p>
        </p:txBody>
      </p:sp>
      <p:sp>
        <p:nvSpPr>
          <p:cNvPr id="51203" name="Line 3"/>
          <p:cNvSpPr>
            <a:spLocks noChangeShapeType="1"/>
          </p:cNvSpPr>
          <p:nvPr/>
        </p:nvSpPr>
        <p:spPr bwMode="auto">
          <a:xfrm>
            <a:off x="762000" y="4114800"/>
            <a:ext cx="7543800" cy="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04" name="Line 4"/>
          <p:cNvSpPr>
            <a:spLocks noChangeShapeType="1"/>
          </p:cNvSpPr>
          <p:nvPr/>
        </p:nvSpPr>
        <p:spPr bwMode="auto">
          <a:xfrm flipV="1">
            <a:off x="4495800" y="1981200"/>
            <a:ext cx="0" cy="411480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05" name="WordArt 5"/>
          <p:cNvSpPr>
            <a:spLocks noChangeArrowheads="1" noChangeShapeType="1" noTextEdit="1"/>
          </p:cNvSpPr>
          <p:nvPr/>
        </p:nvSpPr>
        <p:spPr bwMode="auto">
          <a:xfrm>
            <a:off x="7924800" y="3505200"/>
            <a:ext cx="457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X</a:t>
            </a:r>
          </a:p>
        </p:txBody>
      </p:sp>
      <p:sp>
        <p:nvSpPr>
          <p:cNvPr id="51206" name="WordArt 6"/>
          <p:cNvSpPr>
            <a:spLocks noChangeArrowheads="1" noChangeShapeType="1" noTextEdit="1"/>
          </p:cNvSpPr>
          <p:nvPr/>
        </p:nvSpPr>
        <p:spPr bwMode="auto">
          <a:xfrm>
            <a:off x="4495800" y="1905000"/>
            <a:ext cx="533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Y</a:t>
            </a:r>
          </a:p>
        </p:txBody>
      </p:sp>
      <p:sp>
        <p:nvSpPr>
          <p:cNvPr id="51207" name="Line 7"/>
          <p:cNvSpPr>
            <a:spLocks noChangeShapeType="1"/>
          </p:cNvSpPr>
          <p:nvPr/>
        </p:nvSpPr>
        <p:spPr bwMode="auto">
          <a:xfrm>
            <a:off x="4800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08" name="Line 8"/>
          <p:cNvSpPr>
            <a:spLocks noChangeShapeType="1"/>
          </p:cNvSpPr>
          <p:nvPr/>
        </p:nvSpPr>
        <p:spPr bwMode="auto">
          <a:xfrm>
            <a:off x="5105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09" name="Line 9"/>
          <p:cNvSpPr>
            <a:spLocks noChangeShapeType="1"/>
          </p:cNvSpPr>
          <p:nvPr/>
        </p:nvSpPr>
        <p:spPr bwMode="auto">
          <a:xfrm>
            <a:off x="5410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10" name="Line 10"/>
          <p:cNvSpPr>
            <a:spLocks noChangeShapeType="1"/>
          </p:cNvSpPr>
          <p:nvPr/>
        </p:nvSpPr>
        <p:spPr bwMode="auto">
          <a:xfrm>
            <a:off x="4191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11" name="Line 11"/>
          <p:cNvSpPr>
            <a:spLocks noChangeShapeType="1"/>
          </p:cNvSpPr>
          <p:nvPr/>
        </p:nvSpPr>
        <p:spPr bwMode="auto">
          <a:xfrm>
            <a:off x="3886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12" name="Line 12"/>
          <p:cNvSpPr>
            <a:spLocks noChangeShapeType="1"/>
          </p:cNvSpPr>
          <p:nvPr/>
        </p:nvSpPr>
        <p:spPr bwMode="auto">
          <a:xfrm>
            <a:off x="5715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13" name="Line 13"/>
          <p:cNvSpPr>
            <a:spLocks noChangeShapeType="1"/>
          </p:cNvSpPr>
          <p:nvPr/>
        </p:nvSpPr>
        <p:spPr bwMode="auto">
          <a:xfrm>
            <a:off x="990600" y="3810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14" name="Line 14"/>
          <p:cNvSpPr>
            <a:spLocks noChangeShapeType="1"/>
          </p:cNvSpPr>
          <p:nvPr/>
        </p:nvSpPr>
        <p:spPr bwMode="auto">
          <a:xfrm>
            <a:off x="990600" y="4419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15" name="Line 15"/>
          <p:cNvSpPr>
            <a:spLocks noChangeShapeType="1"/>
          </p:cNvSpPr>
          <p:nvPr/>
        </p:nvSpPr>
        <p:spPr bwMode="auto">
          <a:xfrm>
            <a:off x="990600" y="4724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16" name="Line 16"/>
          <p:cNvSpPr>
            <a:spLocks noChangeShapeType="1"/>
          </p:cNvSpPr>
          <p:nvPr/>
        </p:nvSpPr>
        <p:spPr bwMode="auto">
          <a:xfrm>
            <a:off x="990600" y="3505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17" name="Line 17"/>
          <p:cNvSpPr>
            <a:spLocks noChangeShapeType="1"/>
          </p:cNvSpPr>
          <p:nvPr/>
        </p:nvSpPr>
        <p:spPr bwMode="auto">
          <a:xfrm>
            <a:off x="990600" y="5029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18" name="Line 18"/>
          <p:cNvSpPr>
            <a:spLocks noChangeShapeType="1"/>
          </p:cNvSpPr>
          <p:nvPr/>
        </p:nvSpPr>
        <p:spPr bwMode="auto">
          <a:xfrm>
            <a:off x="990600" y="5334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19" name="Line 19"/>
          <p:cNvSpPr>
            <a:spLocks noChangeShapeType="1"/>
          </p:cNvSpPr>
          <p:nvPr/>
        </p:nvSpPr>
        <p:spPr bwMode="auto">
          <a:xfrm>
            <a:off x="990600" y="5638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0" name="Line 20"/>
          <p:cNvSpPr>
            <a:spLocks noChangeShapeType="1"/>
          </p:cNvSpPr>
          <p:nvPr/>
        </p:nvSpPr>
        <p:spPr bwMode="auto">
          <a:xfrm>
            <a:off x="990600" y="2286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1" name="Line 21"/>
          <p:cNvSpPr>
            <a:spLocks noChangeShapeType="1"/>
          </p:cNvSpPr>
          <p:nvPr/>
        </p:nvSpPr>
        <p:spPr bwMode="auto">
          <a:xfrm>
            <a:off x="990600" y="2590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2" name="Line 22"/>
          <p:cNvSpPr>
            <a:spLocks noChangeShapeType="1"/>
          </p:cNvSpPr>
          <p:nvPr/>
        </p:nvSpPr>
        <p:spPr bwMode="auto">
          <a:xfrm>
            <a:off x="990600" y="2895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3" name="Line 23"/>
          <p:cNvSpPr>
            <a:spLocks noChangeShapeType="1"/>
          </p:cNvSpPr>
          <p:nvPr/>
        </p:nvSpPr>
        <p:spPr bwMode="auto">
          <a:xfrm>
            <a:off x="990600" y="3200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4" name="Line 24"/>
          <p:cNvSpPr>
            <a:spLocks noChangeShapeType="1"/>
          </p:cNvSpPr>
          <p:nvPr/>
        </p:nvSpPr>
        <p:spPr bwMode="auto">
          <a:xfrm>
            <a:off x="6019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5" name="Line 25"/>
          <p:cNvSpPr>
            <a:spLocks noChangeShapeType="1"/>
          </p:cNvSpPr>
          <p:nvPr/>
        </p:nvSpPr>
        <p:spPr bwMode="auto">
          <a:xfrm>
            <a:off x="6324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6" name="Line 26"/>
          <p:cNvSpPr>
            <a:spLocks noChangeShapeType="1"/>
          </p:cNvSpPr>
          <p:nvPr/>
        </p:nvSpPr>
        <p:spPr bwMode="auto">
          <a:xfrm>
            <a:off x="7239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7" name="Line 27"/>
          <p:cNvSpPr>
            <a:spLocks noChangeShapeType="1"/>
          </p:cNvSpPr>
          <p:nvPr/>
        </p:nvSpPr>
        <p:spPr bwMode="auto">
          <a:xfrm>
            <a:off x="7543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8" name="Line 28"/>
          <p:cNvSpPr>
            <a:spLocks noChangeShapeType="1"/>
          </p:cNvSpPr>
          <p:nvPr/>
        </p:nvSpPr>
        <p:spPr bwMode="auto">
          <a:xfrm>
            <a:off x="7848600" y="21336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29" name="Line 29"/>
          <p:cNvSpPr>
            <a:spLocks noChangeShapeType="1"/>
          </p:cNvSpPr>
          <p:nvPr/>
        </p:nvSpPr>
        <p:spPr bwMode="auto">
          <a:xfrm>
            <a:off x="1066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30" name="Line 30"/>
          <p:cNvSpPr>
            <a:spLocks noChangeShapeType="1"/>
          </p:cNvSpPr>
          <p:nvPr/>
        </p:nvSpPr>
        <p:spPr bwMode="auto">
          <a:xfrm>
            <a:off x="1371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31" name="Line 31"/>
          <p:cNvSpPr>
            <a:spLocks noChangeShapeType="1"/>
          </p:cNvSpPr>
          <p:nvPr/>
        </p:nvSpPr>
        <p:spPr bwMode="auto">
          <a:xfrm>
            <a:off x="1676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32" name="Line 32"/>
          <p:cNvSpPr>
            <a:spLocks noChangeShapeType="1"/>
          </p:cNvSpPr>
          <p:nvPr/>
        </p:nvSpPr>
        <p:spPr bwMode="auto">
          <a:xfrm>
            <a:off x="2971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33" name="Line 33"/>
          <p:cNvSpPr>
            <a:spLocks noChangeShapeType="1"/>
          </p:cNvSpPr>
          <p:nvPr/>
        </p:nvSpPr>
        <p:spPr bwMode="auto">
          <a:xfrm>
            <a:off x="3276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34" name="Line 34"/>
          <p:cNvSpPr>
            <a:spLocks noChangeShapeType="1"/>
          </p:cNvSpPr>
          <p:nvPr/>
        </p:nvSpPr>
        <p:spPr bwMode="auto">
          <a:xfrm>
            <a:off x="3581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35" name="Line 35"/>
          <p:cNvSpPr>
            <a:spLocks noChangeShapeType="1"/>
          </p:cNvSpPr>
          <p:nvPr/>
        </p:nvSpPr>
        <p:spPr bwMode="auto">
          <a:xfrm>
            <a:off x="1981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36" name="Line 36"/>
          <p:cNvSpPr>
            <a:spLocks noChangeShapeType="1"/>
          </p:cNvSpPr>
          <p:nvPr/>
        </p:nvSpPr>
        <p:spPr bwMode="auto">
          <a:xfrm>
            <a:off x="2286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37" name="Line 37"/>
          <p:cNvSpPr>
            <a:spLocks noChangeShapeType="1"/>
          </p:cNvSpPr>
          <p:nvPr/>
        </p:nvSpPr>
        <p:spPr bwMode="auto">
          <a:xfrm>
            <a:off x="2667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38" name="Line 38"/>
          <p:cNvSpPr>
            <a:spLocks noChangeShapeType="1"/>
          </p:cNvSpPr>
          <p:nvPr/>
        </p:nvSpPr>
        <p:spPr bwMode="auto">
          <a:xfrm>
            <a:off x="6629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39" name="Line 39"/>
          <p:cNvSpPr>
            <a:spLocks noChangeShapeType="1"/>
          </p:cNvSpPr>
          <p:nvPr/>
        </p:nvSpPr>
        <p:spPr bwMode="auto">
          <a:xfrm>
            <a:off x="6934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40" name="Line 40"/>
          <p:cNvSpPr>
            <a:spLocks noChangeShapeType="1"/>
          </p:cNvSpPr>
          <p:nvPr/>
        </p:nvSpPr>
        <p:spPr bwMode="auto">
          <a:xfrm>
            <a:off x="4495800" y="2590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241" name="Text Box 41"/>
          <p:cNvSpPr txBox="1">
            <a:spLocks noChangeArrowheads="1"/>
          </p:cNvSpPr>
          <p:nvPr/>
        </p:nvSpPr>
        <p:spPr bwMode="auto">
          <a:xfrm>
            <a:off x="0" y="838200"/>
            <a:ext cx="9144000" cy="109855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6600"/>
              <a:t>Graph y &gt; -1/2x + 5</a:t>
            </a:r>
            <a:endParaRPr lang="en-US"/>
          </a:p>
        </p:txBody>
      </p:sp>
      <p:sp>
        <p:nvSpPr>
          <p:cNvPr id="51242" name="Oval 42"/>
          <p:cNvSpPr>
            <a:spLocks noChangeArrowheads="1"/>
          </p:cNvSpPr>
          <p:nvPr/>
        </p:nvSpPr>
        <p:spPr bwMode="auto">
          <a:xfrm>
            <a:off x="4343400" y="2438400"/>
            <a:ext cx="304800" cy="304800"/>
          </a:xfrm>
          <a:prstGeom prst="ellipse">
            <a:avLst/>
          </a:prstGeom>
          <a:solidFill>
            <a:srgbClr val="FF9900"/>
          </a:solidFill>
          <a:ln w="9525">
            <a:solidFill>
              <a:schemeClr val="tx1"/>
            </a:solidFill>
            <a:round/>
            <a:headEnd/>
            <a:tailEnd/>
          </a:ln>
        </p:spPr>
        <p:txBody>
          <a:bodyPr wrap="none" anchor="ctr"/>
          <a:lstStyle/>
          <a:p>
            <a:endParaRPr lang="en-US"/>
          </a:p>
        </p:txBody>
      </p:sp>
      <p:sp>
        <p:nvSpPr>
          <p:cNvPr id="51243" name="Oval 43"/>
          <p:cNvSpPr>
            <a:spLocks noChangeArrowheads="1"/>
          </p:cNvSpPr>
          <p:nvPr/>
        </p:nvSpPr>
        <p:spPr bwMode="auto">
          <a:xfrm>
            <a:off x="4953000" y="2743200"/>
            <a:ext cx="304800" cy="304800"/>
          </a:xfrm>
          <a:prstGeom prst="ellipse">
            <a:avLst/>
          </a:prstGeom>
          <a:solidFill>
            <a:srgbClr val="FF9900"/>
          </a:solidFill>
          <a:ln w="9525">
            <a:solidFill>
              <a:schemeClr val="tx1"/>
            </a:solidFill>
            <a:round/>
            <a:headEnd/>
            <a:tailEnd/>
          </a:ln>
        </p:spPr>
        <p:txBody>
          <a:bodyPr wrap="none" anchor="ctr"/>
          <a:lstStyle/>
          <a:p>
            <a:endParaRPr lang="en-US"/>
          </a:p>
        </p:txBody>
      </p:sp>
      <p:sp>
        <p:nvSpPr>
          <p:cNvPr id="51244" name="Oval 44"/>
          <p:cNvSpPr>
            <a:spLocks noChangeArrowheads="1"/>
          </p:cNvSpPr>
          <p:nvPr/>
        </p:nvSpPr>
        <p:spPr bwMode="auto">
          <a:xfrm>
            <a:off x="4343400" y="33528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1245" name="Oval 45"/>
          <p:cNvSpPr>
            <a:spLocks noChangeArrowheads="1"/>
          </p:cNvSpPr>
          <p:nvPr/>
        </p:nvSpPr>
        <p:spPr bwMode="auto">
          <a:xfrm>
            <a:off x="4648200" y="30480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9982" name="AutoShape 46"/>
          <p:cNvSpPr>
            <a:spLocks noChangeArrowheads="1"/>
          </p:cNvSpPr>
          <p:nvPr/>
        </p:nvSpPr>
        <p:spPr bwMode="auto">
          <a:xfrm rot="-6415462">
            <a:off x="2705100" y="800100"/>
            <a:ext cx="3962400" cy="6172200"/>
          </a:xfrm>
          <a:prstGeom prst="rtTriangle">
            <a:avLst/>
          </a:prstGeom>
          <a:solidFill>
            <a:schemeClr val="accent1"/>
          </a:solidFill>
          <a:ln w="9525">
            <a:solidFill>
              <a:schemeClr val="tx1"/>
            </a:solidFill>
            <a:miter lim="800000"/>
            <a:headEnd/>
            <a:tailEnd/>
          </a:ln>
        </p:spPr>
        <p:txBody>
          <a:bodyPr wrap="none" anchor="ctr"/>
          <a:lstStyle/>
          <a:p>
            <a:endParaRPr lang="en-US"/>
          </a:p>
        </p:txBody>
      </p:sp>
      <p:sp>
        <p:nvSpPr>
          <p:cNvPr id="39983" name="AutoShape 47"/>
          <p:cNvSpPr>
            <a:spLocks noChangeArrowheads="1"/>
          </p:cNvSpPr>
          <p:nvPr/>
        </p:nvSpPr>
        <p:spPr bwMode="auto">
          <a:xfrm rot="10602896">
            <a:off x="2286000" y="914400"/>
            <a:ext cx="7239000" cy="4267200"/>
          </a:xfrm>
          <a:prstGeom prst="rtTriangle">
            <a:avLst/>
          </a:prstGeom>
          <a:solidFill>
            <a:srgbClr val="FF9900"/>
          </a:solidFill>
          <a:ln w="9525">
            <a:solidFill>
              <a:schemeClr val="tx1"/>
            </a:solidFill>
            <a:miter lim="800000"/>
            <a:headEnd/>
            <a:tailEnd/>
          </a:ln>
        </p:spPr>
        <p:txBody>
          <a:bodyPr wrap="none" anchor="ctr"/>
          <a:lstStyle/>
          <a:p>
            <a:endParaRPr lang="en-US"/>
          </a:p>
        </p:txBody>
      </p:sp>
      <p:sp>
        <p:nvSpPr>
          <p:cNvPr id="51248" name="Line 48"/>
          <p:cNvSpPr>
            <a:spLocks noChangeShapeType="1"/>
          </p:cNvSpPr>
          <p:nvPr/>
        </p:nvSpPr>
        <p:spPr bwMode="auto">
          <a:xfrm>
            <a:off x="3886200" y="2286000"/>
            <a:ext cx="4267200" cy="2057400"/>
          </a:xfrm>
          <a:prstGeom prst="line">
            <a:avLst/>
          </a:prstGeom>
          <a:noFill/>
          <a:ln w="76200">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49" name="Line 49"/>
          <p:cNvSpPr>
            <a:spLocks noChangeShapeType="1"/>
          </p:cNvSpPr>
          <p:nvPr/>
        </p:nvSpPr>
        <p:spPr bwMode="auto">
          <a:xfrm flipH="1">
            <a:off x="2590800" y="914400"/>
            <a:ext cx="4495800" cy="4495800"/>
          </a:xfrm>
          <a:prstGeom prst="line">
            <a:avLst/>
          </a:prstGeom>
          <a:noFill/>
          <a:ln w="76200">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9986" name="AutoShape 50"/>
          <p:cNvSpPr>
            <a:spLocks noChangeArrowheads="1"/>
          </p:cNvSpPr>
          <p:nvPr/>
        </p:nvSpPr>
        <p:spPr bwMode="auto">
          <a:xfrm rot="-5793363">
            <a:off x="5067300" y="876300"/>
            <a:ext cx="4191000" cy="3352800"/>
          </a:xfrm>
          <a:prstGeom prst="triangle">
            <a:avLst>
              <a:gd name="adj" fmla="val 50000"/>
            </a:avLst>
          </a:prstGeom>
          <a:solidFill>
            <a:schemeClr val="accent2"/>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9982"/>
                                        </p:tgtEl>
                                        <p:attrNameLst>
                                          <p:attrName>style.visibility</p:attrName>
                                        </p:attrNameLst>
                                      </p:cBhvr>
                                      <p:to>
                                        <p:strVal val="visible"/>
                                      </p:to>
                                    </p:set>
                                    <p:animEffect transition="in" filter="box(out)">
                                      <p:cBhvr>
                                        <p:cTn id="7" dur="500"/>
                                        <p:tgtEl>
                                          <p:spTgt spid="3998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9983"/>
                                        </p:tgtEl>
                                        <p:attrNameLst>
                                          <p:attrName>style.visibility</p:attrName>
                                        </p:attrNameLst>
                                      </p:cBhvr>
                                      <p:to>
                                        <p:strVal val="visible"/>
                                      </p:to>
                                    </p:set>
                                    <p:animEffect transition="in" filter="box(out)">
                                      <p:cBhvr>
                                        <p:cTn id="12" dur="500"/>
                                        <p:tgtEl>
                                          <p:spTgt spid="39983"/>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9986"/>
                                        </p:tgtEl>
                                        <p:attrNameLst>
                                          <p:attrName>style.visibility</p:attrName>
                                        </p:attrNameLst>
                                      </p:cBhvr>
                                      <p:to>
                                        <p:strVal val="visible"/>
                                      </p:to>
                                    </p:set>
                                    <p:animEffect transition="in" filter="box(out)">
                                      <p:cBhvr>
                                        <p:cTn id="17" dur="500"/>
                                        <p:tgtEl>
                                          <p:spTgt spid="39986"/>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82" grpId="0" animBg="1"/>
      <p:bldP spid="39983" grpId="0" animBg="1"/>
      <p:bldP spid="39986"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Sp="0" showMasterPhAnim="0" show="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9144000" cy="838200"/>
          </a:xfrm>
          <a:solidFill>
            <a:schemeClr val="accent1"/>
          </a:solidFill>
        </p:spPr>
        <p:txBody>
          <a:bodyPr/>
          <a:lstStyle/>
          <a:p>
            <a:r>
              <a:rPr lang="en-US" sz="6600" smtClean="0"/>
              <a:t>Graph y &lt; x + 2</a:t>
            </a:r>
            <a:endParaRPr lang="en-US" smtClean="0"/>
          </a:p>
        </p:txBody>
      </p:sp>
      <p:sp>
        <p:nvSpPr>
          <p:cNvPr id="52227" name="Line 3"/>
          <p:cNvSpPr>
            <a:spLocks noChangeShapeType="1"/>
          </p:cNvSpPr>
          <p:nvPr/>
        </p:nvSpPr>
        <p:spPr bwMode="auto">
          <a:xfrm>
            <a:off x="762000" y="4114800"/>
            <a:ext cx="7543800" cy="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228" name="Line 4"/>
          <p:cNvSpPr>
            <a:spLocks noChangeShapeType="1"/>
          </p:cNvSpPr>
          <p:nvPr/>
        </p:nvSpPr>
        <p:spPr bwMode="auto">
          <a:xfrm flipV="1">
            <a:off x="4495800" y="1981200"/>
            <a:ext cx="0" cy="411480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229" name="WordArt 5"/>
          <p:cNvSpPr>
            <a:spLocks noChangeArrowheads="1" noChangeShapeType="1" noTextEdit="1"/>
          </p:cNvSpPr>
          <p:nvPr/>
        </p:nvSpPr>
        <p:spPr bwMode="auto">
          <a:xfrm>
            <a:off x="7924800" y="3505200"/>
            <a:ext cx="457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X</a:t>
            </a:r>
          </a:p>
        </p:txBody>
      </p:sp>
      <p:sp>
        <p:nvSpPr>
          <p:cNvPr id="52230" name="WordArt 6"/>
          <p:cNvSpPr>
            <a:spLocks noChangeArrowheads="1" noChangeShapeType="1" noTextEdit="1"/>
          </p:cNvSpPr>
          <p:nvPr/>
        </p:nvSpPr>
        <p:spPr bwMode="auto">
          <a:xfrm>
            <a:off x="4495800" y="1905000"/>
            <a:ext cx="533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Y</a:t>
            </a:r>
          </a:p>
        </p:txBody>
      </p:sp>
      <p:sp>
        <p:nvSpPr>
          <p:cNvPr id="52231" name="Line 7"/>
          <p:cNvSpPr>
            <a:spLocks noChangeShapeType="1"/>
          </p:cNvSpPr>
          <p:nvPr/>
        </p:nvSpPr>
        <p:spPr bwMode="auto">
          <a:xfrm>
            <a:off x="4800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32" name="Line 8"/>
          <p:cNvSpPr>
            <a:spLocks noChangeShapeType="1"/>
          </p:cNvSpPr>
          <p:nvPr/>
        </p:nvSpPr>
        <p:spPr bwMode="auto">
          <a:xfrm>
            <a:off x="5105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33" name="Line 9"/>
          <p:cNvSpPr>
            <a:spLocks noChangeShapeType="1"/>
          </p:cNvSpPr>
          <p:nvPr/>
        </p:nvSpPr>
        <p:spPr bwMode="auto">
          <a:xfrm>
            <a:off x="5410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34" name="Line 10"/>
          <p:cNvSpPr>
            <a:spLocks noChangeShapeType="1"/>
          </p:cNvSpPr>
          <p:nvPr/>
        </p:nvSpPr>
        <p:spPr bwMode="auto">
          <a:xfrm>
            <a:off x="4191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35" name="Line 11"/>
          <p:cNvSpPr>
            <a:spLocks noChangeShapeType="1"/>
          </p:cNvSpPr>
          <p:nvPr/>
        </p:nvSpPr>
        <p:spPr bwMode="auto">
          <a:xfrm>
            <a:off x="3886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36" name="Line 12"/>
          <p:cNvSpPr>
            <a:spLocks noChangeShapeType="1"/>
          </p:cNvSpPr>
          <p:nvPr/>
        </p:nvSpPr>
        <p:spPr bwMode="auto">
          <a:xfrm>
            <a:off x="5715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37" name="Line 13"/>
          <p:cNvSpPr>
            <a:spLocks noChangeShapeType="1"/>
          </p:cNvSpPr>
          <p:nvPr/>
        </p:nvSpPr>
        <p:spPr bwMode="auto">
          <a:xfrm>
            <a:off x="990600" y="3810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38" name="Line 14"/>
          <p:cNvSpPr>
            <a:spLocks noChangeShapeType="1"/>
          </p:cNvSpPr>
          <p:nvPr/>
        </p:nvSpPr>
        <p:spPr bwMode="auto">
          <a:xfrm>
            <a:off x="990600" y="4419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39" name="Line 15"/>
          <p:cNvSpPr>
            <a:spLocks noChangeShapeType="1"/>
          </p:cNvSpPr>
          <p:nvPr/>
        </p:nvSpPr>
        <p:spPr bwMode="auto">
          <a:xfrm>
            <a:off x="990600" y="4724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40" name="Line 16"/>
          <p:cNvSpPr>
            <a:spLocks noChangeShapeType="1"/>
          </p:cNvSpPr>
          <p:nvPr/>
        </p:nvSpPr>
        <p:spPr bwMode="auto">
          <a:xfrm>
            <a:off x="990600" y="3505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41" name="Line 17"/>
          <p:cNvSpPr>
            <a:spLocks noChangeShapeType="1"/>
          </p:cNvSpPr>
          <p:nvPr/>
        </p:nvSpPr>
        <p:spPr bwMode="auto">
          <a:xfrm>
            <a:off x="990600" y="5029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42" name="Line 18"/>
          <p:cNvSpPr>
            <a:spLocks noChangeShapeType="1"/>
          </p:cNvSpPr>
          <p:nvPr/>
        </p:nvSpPr>
        <p:spPr bwMode="auto">
          <a:xfrm>
            <a:off x="990600" y="5334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43" name="Line 19"/>
          <p:cNvSpPr>
            <a:spLocks noChangeShapeType="1"/>
          </p:cNvSpPr>
          <p:nvPr/>
        </p:nvSpPr>
        <p:spPr bwMode="auto">
          <a:xfrm>
            <a:off x="990600" y="5638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44" name="Line 20"/>
          <p:cNvSpPr>
            <a:spLocks noChangeShapeType="1"/>
          </p:cNvSpPr>
          <p:nvPr/>
        </p:nvSpPr>
        <p:spPr bwMode="auto">
          <a:xfrm>
            <a:off x="990600" y="2286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45" name="Line 21"/>
          <p:cNvSpPr>
            <a:spLocks noChangeShapeType="1"/>
          </p:cNvSpPr>
          <p:nvPr/>
        </p:nvSpPr>
        <p:spPr bwMode="auto">
          <a:xfrm>
            <a:off x="990600" y="2590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46" name="Line 22"/>
          <p:cNvSpPr>
            <a:spLocks noChangeShapeType="1"/>
          </p:cNvSpPr>
          <p:nvPr/>
        </p:nvSpPr>
        <p:spPr bwMode="auto">
          <a:xfrm>
            <a:off x="990600" y="2895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47" name="Line 23"/>
          <p:cNvSpPr>
            <a:spLocks noChangeShapeType="1"/>
          </p:cNvSpPr>
          <p:nvPr/>
        </p:nvSpPr>
        <p:spPr bwMode="auto">
          <a:xfrm>
            <a:off x="990600" y="3200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48" name="Line 24"/>
          <p:cNvSpPr>
            <a:spLocks noChangeShapeType="1"/>
          </p:cNvSpPr>
          <p:nvPr/>
        </p:nvSpPr>
        <p:spPr bwMode="auto">
          <a:xfrm>
            <a:off x="6019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49" name="Line 25"/>
          <p:cNvSpPr>
            <a:spLocks noChangeShapeType="1"/>
          </p:cNvSpPr>
          <p:nvPr/>
        </p:nvSpPr>
        <p:spPr bwMode="auto">
          <a:xfrm>
            <a:off x="6324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50" name="Line 26"/>
          <p:cNvSpPr>
            <a:spLocks noChangeShapeType="1"/>
          </p:cNvSpPr>
          <p:nvPr/>
        </p:nvSpPr>
        <p:spPr bwMode="auto">
          <a:xfrm>
            <a:off x="7239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51" name="Line 27"/>
          <p:cNvSpPr>
            <a:spLocks noChangeShapeType="1"/>
          </p:cNvSpPr>
          <p:nvPr/>
        </p:nvSpPr>
        <p:spPr bwMode="auto">
          <a:xfrm>
            <a:off x="7543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52" name="Line 28"/>
          <p:cNvSpPr>
            <a:spLocks noChangeShapeType="1"/>
          </p:cNvSpPr>
          <p:nvPr/>
        </p:nvSpPr>
        <p:spPr bwMode="auto">
          <a:xfrm>
            <a:off x="7848600" y="21336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53" name="Line 29"/>
          <p:cNvSpPr>
            <a:spLocks noChangeShapeType="1"/>
          </p:cNvSpPr>
          <p:nvPr/>
        </p:nvSpPr>
        <p:spPr bwMode="auto">
          <a:xfrm>
            <a:off x="1066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54" name="Line 30"/>
          <p:cNvSpPr>
            <a:spLocks noChangeShapeType="1"/>
          </p:cNvSpPr>
          <p:nvPr/>
        </p:nvSpPr>
        <p:spPr bwMode="auto">
          <a:xfrm>
            <a:off x="1371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55" name="Line 31"/>
          <p:cNvSpPr>
            <a:spLocks noChangeShapeType="1"/>
          </p:cNvSpPr>
          <p:nvPr/>
        </p:nvSpPr>
        <p:spPr bwMode="auto">
          <a:xfrm>
            <a:off x="1676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56" name="Line 32"/>
          <p:cNvSpPr>
            <a:spLocks noChangeShapeType="1"/>
          </p:cNvSpPr>
          <p:nvPr/>
        </p:nvSpPr>
        <p:spPr bwMode="auto">
          <a:xfrm>
            <a:off x="2971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57" name="Line 33"/>
          <p:cNvSpPr>
            <a:spLocks noChangeShapeType="1"/>
          </p:cNvSpPr>
          <p:nvPr/>
        </p:nvSpPr>
        <p:spPr bwMode="auto">
          <a:xfrm>
            <a:off x="3276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58" name="Line 34"/>
          <p:cNvSpPr>
            <a:spLocks noChangeShapeType="1"/>
          </p:cNvSpPr>
          <p:nvPr/>
        </p:nvSpPr>
        <p:spPr bwMode="auto">
          <a:xfrm>
            <a:off x="3581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59" name="Line 35"/>
          <p:cNvSpPr>
            <a:spLocks noChangeShapeType="1"/>
          </p:cNvSpPr>
          <p:nvPr/>
        </p:nvSpPr>
        <p:spPr bwMode="auto">
          <a:xfrm>
            <a:off x="1981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60" name="Line 36"/>
          <p:cNvSpPr>
            <a:spLocks noChangeShapeType="1"/>
          </p:cNvSpPr>
          <p:nvPr/>
        </p:nvSpPr>
        <p:spPr bwMode="auto">
          <a:xfrm>
            <a:off x="2286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61" name="Line 37"/>
          <p:cNvSpPr>
            <a:spLocks noChangeShapeType="1"/>
          </p:cNvSpPr>
          <p:nvPr/>
        </p:nvSpPr>
        <p:spPr bwMode="auto">
          <a:xfrm>
            <a:off x="2667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62" name="Line 38"/>
          <p:cNvSpPr>
            <a:spLocks noChangeShapeType="1"/>
          </p:cNvSpPr>
          <p:nvPr/>
        </p:nvSpPr>
        <p:spPr bwMode="auto">
          <a:xfrm>
            <a:off x="6629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63" name="Line 39"/>
          <p:cNvSpPr>
            <a:spLocks noChangeShapeType="1"/>
          </p:cNvSpPr>
          <p:nvPr/>
        </p:nvSpPr>
        <p:spPr bwMode="auto">
          <a:xfrm>
            <a:off x="6934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64" name="Line 40"/>
          <p:cNvSpPr>
            <a:spLocks noChangeShapeType="1"/>
          </p:cNvSpPr>
          <p:nvPr/>
        </p:nvSpPr>
        <p:spPr bwMode="auto">
          <a:xfrm>
            <a:off x="4495800" y="2590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65" name="Text Box 41"/>
          <p:cNvSpPr txBox="1">
            <a:spLocks noChangeArrowheads="1"/>
          </p:cNvSpPr>
          <p:nvPr/>
        </p:nvSpPr>
        <p:spPr bwMode="auto">
          <a:xfrm>
            <a:off x="0" y="838200"/>
            <a:ext cx="9144000" cy="109855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6600"/>
              <a:t>Graph y &gt; -1/2x + 5</a:t>
            </a:r>
            <a:endParaRPr lang="en-US"/>
          </a:p>
        </p:txBody>
      </p:sp>
      <p:sp>
        <p:nvSpPr>
          <p:cNvPr id="52266" name="Oval 42"/>
          <p:cNvSpPr>
            <a:spLocks noChangeArrowheads="1"/>
          </p:cNvSpPr>
          <p:nvPr/>
        </p:nvSpPr>
        <p:spPr bwMode="auto">
          <a:xfrm>
            <a:off x="4343400" y="2438400"/>
            <a:ext cx="304800" cy="304800"/>
          </a:xfrm>
          <a:prstGeom prst="ellipse">
            <a:avLst/>
          </a:prstGeom>
          <a:solidFill>
            <a:srgbClr val="FF9900"/>
          </a:solidFill>
          <a:ln w="9525">
            <a:solidFill>
              <a:schemeClr val="tx1"/>
            </a:solidFill>
            <a:round/>
            <a:headEnd/>
            <a:tailEnd/>
          </a:ln>
        </p:spPr>
        <p:txBody>
          <a:bodyPr wrap="none" anchor="ctr"/>
          <a:lstStyle/>
          <a:p>
            <a:endParaRPr lang="en-US"/>
          </a:p>
        </p:txBody>
      </p:sp>
      <p:sp>
        <p:nvSpPr>
          <p:cNvPr id="52267" name="Oval 43"/>
          <p:cNvSpPr>
            <a:spLocks noChangeArrowheads="1"/>
          </p:cNvSpPr>
          <p:nvPr/>
        </p:nvSpPr>
        <p:spPr bwMode="auto">
          <a:xfrm>
            <a:off x="4953000" y="2743200"/>
            <a:ext cx="304800" cy="304800"/>
          </a:xfrm>
          <a:prstGeom prst="ellipse">
            <a:avLst/>
          </a:prstGeom>
          <a:solidFill>
            <a:srgbClr val="FF9900"/>
          </a:solidFill>
          <a:ln w="9525">
            <a:solidFill>
              <a:schemeClr val="tx1"/>
            </a:solidFill>
            <a:round/>
            <a:headEnd/>
            <a:tailEnd/>
          </a:ln>
        </p:spPr>
        <p:txBody>
          <a:bodyPr wrap="none" anchor="ctr"/>
          <a:lstStyle/>
          <a:p>
            <a:endParaRPr lang="en-US"/>
          </a:p>
        </p:txBody>
      </p:sp>
      <p:sp>
        <p:nvSpPr>
          <p:cNvPr id="52268" name="Oval 44"/>
          <p:cNvSpPr>
            <a:spLocks noChangeArrowheads="1"/>
          </p:cNvSpPr>
          <p:nvPr/>
        </p:nvSpPr>
        <p:spPr bwMode="auto">
          <a:xfrm>
            <a:off x="4343400" y="33528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2269" name="Oval 45"/>
          <p:cNvSpPr>
            <a:spLocks noChangeArrowheads="1"/>
          </p:cNvSpPr>
          <p:nvPr/>
        </p:nvSpPr>
        <p:spPr bwMode="auto">
          <a:xfrm>
            <a:off x="4648200" y="30480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2270" name="Line 46"/>
          <p:cNvSpPr>
            <a:spLocks noChangeShapeType="1"/>
          </p:cNvSpPr>
          <p:nvPr/>
        </p:nvSpPr>
        <p:spPr bwMode="auto">
          <a:xfrm>
            <a:off x="3886200" y="2286000"/>
            <a:ext cx="4267200" cy="2057400"/>
          </a:xfrm>
          <a:prstGeom prst="line">
            <a:avLst/>
          </a:prstGeom>
          <a:noFill/>
          <a:ln w="76200">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271" name="Line 47"/>
          <p:cNvSpPr>
            <a:spLocks noChangeShapeType="1"/>
          </p:cNvSpPr>
          <p:nvPr/>
        </p:nvSpPr>
        <p:spPr bwMode="auto">
          <a:xfrm flipH="1">
            <a:off x="2590800" y="914400"/>
            <a:ext cx="4495800" cy="4495800"/>
          </a:xfrm>
          <a:prstGeom prst="line">
            <a:avLst/>
          </a:prstGeom>
          <a:noFill/>
          <a:ln w="76200">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08" name="AutoShape 48"/>
          <p:cNvSpPr>
            <a:spLocks noChangeArrowheads="1"/>
          </p:cNvSpPr>
          <p:nvPr/>
        </p:nvSpPr>
        <p:spPr bwMode="auto">
          <a:xfrm rot="-5793363">
            <a:off x="5067300" y="876300"/>
            <a:ext cx="4191000" cy="3352800"/>
          </a:xfrm>
          <a:prstGeom prst="triangle">
            <a:avLst>
              <a:gd name="adj" fmla="val 50000"/>
            </a:avLst>
          </a:prstGeom>
          <a:solidFill>
            <a:schemeClr val="accent2"/>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1008"/>
                                        </p:tgtEl>
                                        <p:attrNameLst>
                                          <p:attrName>style.visibility</p:attrName>
                                        </p:attrNameLst>
                                      </p:cBhvr>
                                      <p:to>
                                        <p:strVal val="visible"/>
                                      </p:to>
                                    </p:set>
                                    <p:animEffect transition="in" filter="box(out)">
                                      <p:cBhvr>
                                        <p:cTn id="7" dur="500"/>
                                        <p:tgtEl>
                                          <p:spTgt spid="41008"/>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8"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Oval 3"/>
          <p:cNvSpPr>
            <a:spLocks noChangeArrowheads="1"/>
          </p:cNvSpPr>
          <p:nvPr/>
        </p:nvSpPr>
        <p:spPr bwMode="auto">
          <a:xfrm>
            <a:off x="644525" y="511175"/>
            <a:ext cx="3346450" cy="762000"/>
          </a:xfrm>
          <a:prstGeom prst="ellipse">
            <a:avLst/>
          </a:prstGeom>
          <a:solidFill>
            <a:srgbClr val="00CC99"/>
          </a:solidFill>
          <a:ln w="9525" algn="ctr">
            <a:solidFill>
              <a:srgbClr val="00CC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6387" name="Rectangle 4"/>
          <p:cNvSpPr>
            <a:spLocks noGrp="1" noChangeArrowheads="1"/>
          </p:cNvSpPr>
          <p:nvPr>
            <p:ph type="title"/>
          </p:nvPr>
        </p:nvSpPr>
        <p:spPr>
          <a:noFill/>
        </p:spPr>
        <p:txBody>
          <a:bodyPr/>
          <a:lstStyle/>
          <a:p>
            <a:r>
              <a:rPr lang="en-US" smtClean="0"/>
              <a:t>EXAMPLE 6</a:t>
            </a:r>
            <a:endParaRPr lang="en-US" sz="1600" smtClean="0"/>
          </a:p>
        </p:txBody>
      </p:sp>
      <p:sp>
        <p:nvSpPr>
          <p:cNvPr id="216069" name="Text Box 5"/>
          <p:cNvSpPr txBox="1">
            <a:spLocks noChangeArrowheads="1"/>
          </p:cNvSpPr>
          <p:nvPr/>
        </p:nvSpPr>
        <p:spPr bwMode="auto">
          <a:xfrm>
            <a:off x="685800" y="3429000"/>
            <a:ext cx="7391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chemeClr val="hlink"/>
                </a:solidFill>
              </a:rPr>
              <a:t>Solution:  Let </a:t>
            </a:r>
            <a:r>
              <a:rPr lang="en-US" i="1">
                <a:solidFill>
                  <a:schemeClr val="hlink"/>
                </a:solidFill>
              </a:rPr>
              <a:t>x = </a:t>
            </a:r>
            <a:r>
              <a:rPr lang="en-US">
                <a:solidFill>
                  <a:schemeClr val="hlink"/>
                </a:solidFill>
              </a:rPr>
              <a:t>Maggie’s fourth test score.</a:t>
            </a:r>
            <a:endParaRPr lang="en-US">
              <a:solidFill>
                <a:schemeClr val="hlink"/>
              </a:solidFill>
              <a:cs typeface="Times New Roman" pitchFamily="18" charset="0"/>
            </a:endParaRPr>
          </a:p>
        </p:txBody>
      </p:sp>
      <p:sp>
        <p:nvSpPr>
          <p:cNvPr id="16389" name="Rectangle 6"/>
          <p:cNvSpPr>
            <a:spLocks noChangeArrowheads="1"/>
          </p:cNvSpPr>
          <p:nvPr/>
        </p:nvSpPr>
        <p:spPr bwMode="auto">
          <a:xfrm>
            <a:off x="3962400" y="533400"/>
            <a:ext cx="5181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2200" b="1">
                <a:latin typeface="Arial Black" pitchFamily="34" charset="0"/>
              </a:rPr>
              <a:t>Finding an Average Test Score</a:t>
            </a:r>
          </a:p>
        </p:txBody>
      </p:sp>
      <p:graphicFrame>
        <p:nvGraphicFramePr>
          <p:cNvPr id="216072" name="Object 8"/>
          <p:cNvGraphicFramePr>
            <a:graphicFrameLocks noChangeAspect="1"/>
          </p:cNvGraphicFramePr>
          <p:nvPr/>
        </p:nvGraphicFramePr>
        <p:xfrm>
          <a:off x="747713" y="4038600"/>
          <a:ext cx="3189287" cy="984250"/>
        </p:xfrm>
        <a:graphic>
          <a:graphicData uri="http://schemas.openxmlformats.org/presentationml/2006/ole">
            <mc:AlternateContent xmlns:mc="http://schemas.openxmlformats.org/markup-compatibility/2006">
              <mc:Choice xmlns:v="urn:schemas-microsoft-com:vml" Requires="v">
                <p:oleObj spid="_x0000_s16396" name="Equation" r:id="rId3" imgW="1282700" imgH="393700" progId="Equation.DSMT4">
                  <p:embed/>
                </p:oleObj>
              </mc:Choice>
              <mc:Fallback>
                <p:oleObj name="Equation" r:id="rId3" imgW="1282700" imgH="39370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713" y="4038600"/>
                        <a:ext cx="3189287"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6075" name="Object 11"/>
          <p:cNvGraphicFramePr>
            <a:graphicFrameLocks noChangeAspect="1"/>
          </p:cNvGraphicFramePr>
          <p:nvPr/>
        </p:nvGraphicFramePr>
        <p:xfrm>
          <a:off x="1077913" y="6019800"/>
          <a:ext cx="3951287" cy="442913"/>
        </p:xfrm>
        <a:graphic>
          <a:graphicData uri="http://schemas.openxmlformats.org/presentationml/2006/ole">
            <mc:AlternateContent xmlns:mc="http://schemas.openxmlformats.org/markup-compatibility/2006">
              <mc:Choice xmlns:v="urn:schemas-microsoft-com:vml" Requires="v">
                <p:oleObj spid="_x0000_s16397" name="Equation" r:id="rId5" imgW="1586811" imgH="177723" progId="Equation.DSMT4">
                  <p:embed/>
                </p:oleObj>
              </mc:Choice>
              <mc:Fallback>
                <p:oleObj name="Equation" r:id="rId5" imgW="1586811" imgH="177723" progId="Equation.DSMT4">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7913" y="6019800"/>
                        <a:ext cx="3951287"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6076" name="Object 12"/>
          <p:cNvGraphicFramePr>
            <a:graphicFrameLocks noChangeAspect="1"/>
          </p:cNvGraphicFramePr>
          <p:nvPr/>
        </p:nvGraphicFramePr>
        <p:xfrm>
          <a:off x="5883275" y="4191000"/>
          <a:ext cx="1044575" cy="441325"/>
        </p:xfrm>
        <a:graphic>
          <a:graphicData uri="http://schemas.openxmlformats.org/presentationml/2006/ole">
            <mc:AlternateContent xmlns:mc="http://schemas.openxmlformats.org/markup-compatibility/2006">
              <mc:Choice xmlns:v="urn:schemas-microsoft-com:vml" Requires="v">
                <p:oleObj spid="_x0000_s16398" name="Equation" r:id="rId7" imgW="418918" imgH="177723" progId="Equation.DSMT4">
                  <p:embed/>
                </p:oleObj>
              </mc:Choice>
              <mc:Fallback>
                <p:oleObj name="Equation" r:id="rId7" imgW="418918" imgH="177723" progId="Equation.DSMT4">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83275" y="4191000"/>
                        <a:ext cx="1044575"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6078" name="Object 14"/>
          <p:cNvGraphicFramePr>
            <a:graphicFrameLocks noChangeAspect="1"/>
          </p:cNvGraphicFramePr>
          <p:nvPr/>
        </p:nvGraphicFramePr>
        <p:xfrm>
          <a:off x="1400175" y="5035550"/>
          <a:ext cx="3063875" cy="984250"/>
        </p:xfrm>
        <a:graphic>
          <a:graphicData uri="http://schemas.openxmlformats.org/presentationml/2006/ole">
            <mc:AlternateContent xmlns:mc="http://schemas.openxmlformats.org/markup-compatibility/2006">
              <mc:Choice xmlns:v="urn:schemas-microsoft-com:vml" Requires="v">
                <p:oleObj spid="_x0000_s16399" name="Equation" r:id="rId9" imgW="1231366" imgH="393529" progId="Equation.DSMT4">
                  <p:embed/>
                </p:oleObj>
              </mc:Choice>
              <mc:Fallback>
                <p:oleObj name="Equation" r:id="rId9" imgW="1231366" imgH="393529" progId="Equation.DSMT4">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00175" y="5035550"/>
                        <a:ext cx="3063875"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6079" name="Text Box 15"/>
          <p:cNvSpPr txBox="1">
            <a:spLocks noChangeArrowheads="1"/>
          </p:cNvSpPr>
          <p:nvPr/>
        </p:nvSpPr>
        <p:spPr bwMode="auto">
          <a:xfrm>
            <a:off x="5181600" y="5257800"/>
            <a:ext cx="3962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solidFill>
                  <a:schemeClr val="hlink"/>
                </a:solidFill>
              </a:rPr>
              <a:t>Maggie must get greater than or equal to an 88. </a:t>
            </a:r>
            <a:endParaRPr lang="en-US"/>
          </a:p>
        </p:txBody>
      </p:sp>
      <p:sp>
        <p:nvSpPr>
          <p:cNvPr id="16395" name="Rectangle 16"/>
          <p:cNvSpPr>
            <a:spLocks noChangeArrowheads="1"/>
          </p:cNvSpPr>
          <p:nvPr/>
        </p:nvSpPr>
        <p:spPr bwMode="auto">
          <a:xfrm>
            <a:off x="152400" y="1524000"/>
            <a:ext cx="79629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0"/>
          <a:lstStyle/>
          <a:p>
            <a:pPr marL="533400" indent="-533400">
              <a:spcBef>
                <a:spcPct val="20000"/>
              </a:spcBef>
            </a:pPr>
            <a:r>
              <a:rPr lang="en-US"/>
              <a:t>      Maggie has scores of 98, 86, and 88 on her first three tests in algebra.  If she wants an average of at least 90 after her fourth test, what score must she make on that test?</a:t>
            </a:r>
          </a:p>
          <a:p>
            <a:pPr marL="533400" indent="-533400">
              <a:spcBef>
                <a:spcPct val="20000"/>
              </a:spcBef>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16069"/>
                                        </p:tgtEl>
                                        <p:attrNameLst>
                                          <p:attrName>style.visibility</p:attrName>
                                        </p:attrNameLst>
                                      </p:cBhvr>
                                      <p:to>
                                        <p:strVal val="visible"/>
                                      </p:to>
                                    </p:set>
                                    <p:anim calcmode="lin" valueType="num">
                                      <p:cBhvr>
                                        <p:cTn id="7" dur="500" decel="50000" fill="hold">
                                          <p:stCondLst>
                                            <p:cond delay="0"/>
                                          </p:stCondLst>
                                        </p:cTn>
                                        <p:tgtEl>
                                          <p:spTgt spid="21606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1606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16069"/>
                                        </p:tgtEl>
                                        <p:attrNameLst>
                                          <p:attrName>ppt_w</p:attrName>
                                        </p:attrNameLst>
                                      </p:cBhvr>
                                      <p:tavLst>
                                        <p:tav tm="0">
                                          <p:val>
                                            <p:strVal val="#ppt_w*.05"/>
                                          </p:val>
                                        </p:tav>
                                        <p:tav tm="100000">
                                          <p:val>
                                            <p:strVal val="#ppt_w"/>
                                          </p:val>
                                        </p:tav>
                                      </p:tavLst>
                                    </p:anim>
                                    <p:anim calcmode="lin" valueType="num">
                                      <p:cBhvr>
                                        <p:cTn id="10" dur="1000" fill="hold"/>
                                        <p:tgtEl>
                                          <p:spTgt spid="21606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1606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1606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1606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16069"/>
                                        </p:tgtEl>
                                      </p:cBhvr>
                                    </p:animEffect>
                                  </p:childTnLst>
                                </p:cTn>
                              </p:par>
                              <p:par>
                                <p:cTn id="15" presetID="25" presetClass="entr" presetSubtype="0" fill="hold" nodeType="withEffect">
                                  <p:stCondLst>
                                    <p:cond delay="0"/>
                                  </p:stCondLst>
                                  <p:childTnLst>
                                    <p:set>
                                      <p:cBhvr>
                                        <p:cTn id="16" dur="1" fill="hold">
                                          <p:stCondLst>
                                            <p:cond delay="0"/>
                                          </p:stCondLst>
                                        </p:cTn>
                                        <p:tgtEl>
                                          <p:spTgt spid="216072"/>
                                        </p:tgtEl>
                                        <p:attrNameLst>
                                          <p:attrName>style.visibility</p:attrName>
                                        </p:attrNameLst>
                                      </p:cBhvr>
                                      <p:to>
                                        <p:strVal val="visible"/>
                                      </p:to>
                                    </p:set>
                                    <p:anim calcmode="lin" valueType="num">
                                      <p:cBhvr>
                                        <p:cTn id="17" dur="500" decel="50000" fill="hold">
                                          <p:stCondLst>
                                            <p:cond delay="0"/>
                                          </p:stCondLst>
                                        </p:cTn>
                                        <p:tgtEl>
                                          <p:spTgt spid="216072"/>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16072"/>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16072"/>
                                        </p:tgtEl>
                                        <p:attrNameLst>
                                          <p:attrName>ppt_w</p:attrName>
                                        </p:attrNameLst>
                                      </p:cBhvr>
                                      <p:tavLst>
                                        <p:tav tm="0">
                                          <p:val>
                                            <p:strVal val="#ppt_w*.05"/>
                                          </p:val>
                                        </p:tav>
                                        <p:tav tm="100000">
                                          <p:val>
                                            <p:strVal val="#ppt_w"/>
                                          </p:val>
                                        </p:tav>
                                      </p:tavLst>
                                    </p:anim>
                                    <p:anim calcmode="lin" valueType="num">
                                      <p:cBhvr>
                                        <p:cTn id="20" dur="1000" fill="hold"/>
                                        <p:tgtEl>
                                          <p:spTgt spid="216072"/>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16072"/>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16072"/>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16072"/>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1607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3" presetClass="entr" presetSubtype="0" fill="hold" nodeType="clickEffect">
                                  <p:stCondLst>
                                    <p:cond delay="0"/>
                                  </p:stCondLst>
                                  <p:childTnLst>
                                    <p:set>
                                      <p:cBhvr>
                                        <p:cTn id="28" dur="1" fill="hold">
                                          <p:stCondLst>
                                            <p:cond delay="0"/>
                                          </p:stCondLst>
                                        </p:cTn>
                                        <p:tgtEl>
                                          <p:spTgt spid="216078"/>
                                        </p:tgtEl>
                                        <p:attrNameLst>
                                          <p:attrName>style.visibility</p:attrName>
                                        </p:attrNameLst>
                                      </p:cBhvr>
                                      <p:to>
                                        <p:strVal val="visible"/>
                                      </p:to>
                                    </p:set>
                                    <p:animEffect transition="in" filter="fade">
                                      <p:cBhvr>
                                        <p:cTn id="29" dur="100"/>
                                        <p:tgtEl>
                                          <p:spTgt spid="216078"/>
                                        </p:tgtEl>
                                      </p:cBhvr>
                                    </p:animEffect>
                                    <p:anim calcmode="lin" valueType="num">
                                      <p:cBhvr>
                                        <p:cTn id="30" dur="400" fill="hold"/>
                                        <p:tgtEl>
                                          <p:spTgt spid="216078"/>
                                        </p:tgtEl>
                                        <p:attrNameLst>
                                          <p:attrName>ppt_x</p:attrName>
                                        </p:attrNameLst>
                                      </p:cBhvr>
                                      <p:tavLst>
                                        <p:tav tm="0">
                                          <p:val>
                                            <p:strVal val="#ppt_x"/>
                                          </p:val>
                                        </p:tav>
                                        <p:tav tm="100000">
                                          <p:val>
                                            <p:strVal val="#ppt_x"/>
                                          </p:val>
                                        </p:tav>
                                      </p:tavLst>
                                    </p:anim>
                                    <p:anim calcmode="lin" valueType="num">
                                      <p:cBhvr>
                                        <p:cTn id="31" dur="400" fill="hold"/>
                                        <p:tgtEl>
                                          <p:spTgt spid="216078"/>
                                        </p:tgtEl>
                                        <p:attrNameLst>
                                          <p:attrName>ppt_y</p:attrName>
                                        </p:attrNameLst>
                                      </p:cBhvr>
                                      <p:tavLst>
                                        <p:tav tm="0">
                                          <p:val>
                                            <p:strVal val="#ppt_y+0.31"/>
                                          </p:val>
                                        </p:tav>
                                        <p:tav tm="100000">
                                          <p:val>
                                            <p:strVal val="#ppt_y+0.31"/>
                                          </p:val>
                                        </p:tav>
                                      </p:tavLst>
                                    </p:anim>
                                    <p:anim calcmode="lin" valueType="num">
                                      <p:cBhvr>
                                        <p:cTn id="32" dur="600" decel="50000" fill="hold">
                                          <p:stCondLst>
                                            <p:cond delay="400"/>
                                          </p:stCondLst>
                                        </p:cTn>
                                        <p:tgtEl>
                                          <p:spTgt spid="21607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600" decel="50000" fill="hold">
                                          <p:stCondLst>
                                            <p:cond delay="400"/>
                                          </p:stCondLst>
                                        </p:cTn>
                                        <p:tgtEl>
                                          <p:spTgt spid="21607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0" presetClass="entr" presetSubtype="0" fill="hold" nodeType="clickEffect">
                                  <p:stCondLst>
                                    <p:cond delay="0"/>
                                  </p:stCondLst>
                                  <p:childTnLst>
                                    <p:set>
                                      <p:cBhvr>
                                        <p:cTn id="37" dur="1" fill="hold">
                                          <p:stCondLst>
                                            <p:cond delay="0"/>
                                          </p:stCondLst>
                                        </p:cTn>
                                        <p:tgtEl>
                                          <p:spTgt spid="216075"/>
                                        </p:tgtEl>
                                        <p:attrNameLst>
                                          <p:attrName>style.visibility</p:attrName>
                                        </p:attrNameLst>
                                      </p:cBhvr>
                                      <p:to>
                                        <p:strVal val="visible"/>
                                      </p:to>
                                    </p:set>
                                    <p:animEffect transition="in" filter="fade">
                                      <p:cBhvr>
                                        <p:cTn id="38" dur="800" decel="100000"/>
                                        <p:tgtEl>
                                          <p:spTgt spid="216075"/>
                                        </p:tgtEl>
                                      </p:cBhvr>
                                    </p:animEffect>
                                    <p:anim calcmode="lin" valueType="num">
                                      <p:cBhvr>
                                        <p:cTn id="39" dur="800" decel="100000" fill="hold"/>
                                        <p:tgtEl>
                                          <p:spTgt spid="216075"/>
                                        </p:tgtEl>
                                        <p:attrNameLst>
                                          <p:attrName>style.rotation</p:attrName>
                                        </p:attrNameLst>
                                      </p:cBhvr>
                                      <p:tavLst>
                                        <p:tav tm="0">
                                          <p:val>
                                            <p:fltVal val="-90"/>
                                          </p:val>
                                        </p:tav>
                                        <p:tav tm="100000">
                                          <p:val>
                                            <p:fltVal val="0"/>
                                          </p:val>
                                        </p:tav>
                                      </p:tavLst>
                                    </p:anim>
                                    <p:anim calcmode="lin" valueType="num">
                                      <p:cBhvr>
                                        <p:cTn id="40" dur="800" decel="100000" fill="hold"/>
                                        <p:tgtEl>
                                          <p:spTgt spid="216075"/>
                                        </p:tgtEl>
                                        <p:attrNameLst>
                                          <p:attrName>ppt_x</p:attrName>
                                        </p:attrNameLst>
                                      </p:cBhvr>
                                      <p:tavLst>
                                        <p:tav tm="0">
                                          <p:val>
                                            <p:strVal val="#ppt_x+0.4"/>
                                          </p:val>
                                        </p:tav>
                                        <p:tav tm="100000">
                                          <p:val>
                                            <p:strVal val="#ppt_x-0.05"/>
                                          </p:val>
                                        </p:tav>
                                      </p:tavLst>
                                    </p:anim>
                                    <p:anim calcmode="lin" valueType="num">
                                      <p:cBhvr>
                                        <p:cTn id="41" dur="800" decel="100000" fill="hold"/>
                                        <p:tgtEl>
                                          <p:spTgt spid="216075"/>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216075"/>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216075"/>
                                        </p:tgtEl>
                                        <p:attrNameLst>
                                          <p:attrName>ppt_y</p:attrName>
                                        </p:attrNameLst>
                                      </p:cBhvr>
                                      <p:tavLst>
                                        <p:tav tm="0">
                                          <p:val>
                                            <p:strVal val="#ppt_y+0.1"/>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55" presetClass="entr" presetSubtype="0" fill="hold" nodeType="clickEffect">
                                  <p:stCondLst>
                                    <p:cond delay="0"/>
                                  </p:stCondLst>
                                  <p:childTnLst>
                                    <p:set>
                                      <p:cBhvr>
                                        <p:cTn id="47" dur="1" fill="hold">
                                          <p:stCondLst>
                                            <p:cond delay="0"/>
                                          </p:stCondLst>
                                        </p:cTn>
                                        <p:tgtEl>
                                          <p:spTgt spid="216076"/>
                                        </p:tgtEl>
                                        <p:attrNameLst>
                                          <p:attrName>style.visibility</p:attrName>
                                        </p:attrNameLst>
                                      </p:cBhvr>
                                      <p:to>
                                        <p:strVal val="visible"/>
                                      </p:to>
                                    </p:set>
                                    <p:anim calcmode="lin" valueType="num">
                                      <p:cBhvr>
                                        <p:cTn id="48" dur="1000" fill="hold"/>
                                        <p:tgtEl>
                                          <p:spTgt spid="216076"/>
                                        </p:tgtEl>
                                        <p:attrNameLst>
                                          <p:attrName>ppt_w</p:attrName>
                                        </p:attrNameLst>
                                      </p:cBhvr>
                                      <p:tavLst>
                                        <p:tav tm="0">
                                          <p:val>
                                            <p:strVal val="#ppt_w*0.70"/>
                                          </p:val>
                                        </p:tav>
                                        <p:tav tm="100000">
                                          <p:val>
                                            <p:strVal val="#ppt_w"/>
                                          </p:val>
                                        </p:tav>
                                      </p:tavLst>
                                    </p:anim>
                                    <p:anim calcmode="lin" valueType="num">
                                      <p:cBhvr>
                                        <p:cTn id="49" dur="1000" fill="hold"/>
                                        <p:tgtEl>
                                          <p:spTgt spid="216076"/>
                                        </p:tgtEl>
                                        <p:attrNameLst>
                                          <p:attrName>ppt_h</p:attrName>
                                        </p:attrNameLst>
                                      </p:cBhvr>
                                      <p:tavLst>
                                        <p:tav tm="0">
                                          <p:val>
                                            <p:strVal val="#ppt_h"/>
                                          </p:val>
                                        </p:tav>
                                        <p:tav tm="100000">
                                          <p:val>
                                            <p:strVal val="#ppt_h"/>
                                          </p:val>
                                        </p:tav>
                                      </p:tavLst>
                                    </p:anim>
                                    <p:animEffect transition="in" filter="fade">
                                      <p:cBhvr>
                                        <p:cTn id="50" dur="1000"/>
                                        <p:tgtEl>
                                          <p:spTgt spid="21607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216079"/>
                                        </p:tgtEl>
                                        <p:attrNameLst>
                                          <p:attrName>style.visibility</p:attrName>
                                        </p:attrNameLst>
                                      </p:cBhvr>
                                      <p:to>
                                        <p:strVal val="visible"/>
                                      </p:to>
                                    </p:set>
                                    <p:animEffect transition="in" filter="checkerboard(across)">
                                      <p:cBhvr>
                                        <p:cTn id="55" dur="500"/>
                                        <p:tgtEl>
                                          <p:spTgt spid="216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9" grpId="0"/>
      <p:bldP spid="216079" grpId="0"/>
    </p:bldLst>
  </p:timing>
</p:sld>
</file>

<file path=ppt/slides/slide4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3286125" y="1892300"/>
            <a:ext cx="5857875" cy="1373188"/>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Perform the (0,0) test. Insert 0 for x and 0 for y into the inequality and see if the statement remains true.</a:t>
            </a:r>
          </a:p>
        </p:txBody>
      </p:sp>
      <p:sp>
        <p:nvSpPr>
          <p:cNvPr id="41987" name="Text Box 3"/>
          <p:cNvSpPr txBox="1">
            <a:spLocks noChangeArrowheads="1"/>
          </p:cNvSpPr>
          <p:nvPr/>
        </p:nvSpPr>
        <p:spPr bwMode="auto">
          <a:xfrm>
            <a:off x="3300413" y="1908175"/>
            <a:ext cx="5843587" cy="1373188"/>
          </a:xfrm>
          <a:prstGeom prst="rect">
            <a:avLst/>
          </a:prstGeom>
          <a:solidFill>
            <a:srgbClr val="FFFF00"/>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Because the statement is true, (0,0) is included in the solution and covered in the graph.</a:t>
            </a:r>
          </a:p>
        </p:txBody>
      </p:sp>
      <p:sp>
        <p:nvSpPr>
          <p:cNvPr id="53252" name="Rectangle 4"/>
          <p:cNvSpPr>
            <a:spLocks noChangeArrowheads="1"/>
          </p:cNvSpPr>
          <p:nvPr/>
        </p:nvSpPr>
        <p:spPr bwMode="auto">
          <a:xfrm>
            <a:off x="492125" y="839788"/>
            <a:ext cx="7772400" cy="6858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r>
              <a:rPr lang="en-US" altLang="en-US" sz="3000"/>
              <a:t>Key Skill</a:t>
            </a:r>
          </a:p>
        </p:txBody>
      </p:sp>
      <p:sp>
        <p:nvSpPr>
          <p:cNvPr id="53253" name="Text Box 5"/>
          <p:cNvSpPr txBox="1">
            <a:spLocks noChangeArrowheads="1"/>
          </p:cNvSpPr>
          <p:nvPr/>
        </p:nvSpPr>
        <p:spPr bwMode="auto">
          <a:xfrm>
            <a:off x="433388" y="2122488"/>
            <a:ext cx="29765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Graph y &lt; 2x + 4</a:t>
            </a:r>
          </a:p>
        </p:txBody>
      </p:sp>
      <p:sp>
        <p:nvSpPr>
          <p:cNvPr id="41990" name="Text Box 6"/>
          <p:cNvSpPr txBox="1">
            <a:spLocks noChangeArrowheads="1"/>
          </p:cNvSpPr>
          <p:nvPr/>
        </p:nvSpPr>
        <p:spPr bwMode="auto">
          <a:xfrm>
            <a:off x="4276725" y="2030413"/>
            <a:ext cx="4495800" cy="9461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Create a table, treat the inequality like an equation.</a:t>
            </a:r>
          </a:p>
        </p:txBody>
      </p:sp>
      <p:sp>
        <p:nvSpPr>
          <p:cNvPr id="41991" name="Line 7"/>
          <p:cNvSpPr>
            <a:spLocks noChangeShapeType="1"/>
          </p:cNvSpPr>
          <p:nvPr/>
        </p:nvSpPr>
        <p:spPr bwMode="auto">
          <a:xfrm>
            <a:off x="1177925" y="3173413"/>
            <a:ext cx="14874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2" name="Line 8"/>
          <p:cNvSpPr>
            <a:spLocks noChangeShapeType="1"/>
          </p:cNvSpPr>
          <p:nvPr/>
        </p:nvSpPr>
        <p:spPr bwMode="auto">
          <a:xfrm>
            <a:off x="1936750" y="2690813"/>
            <a:ext cx="0" cy="12080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3" name="Text Box 9"/>
          <p:cNvSpPr txBox="1">
            <a:spLocks noChangeArrowheads="1"/>
          </p:cNvSpPr>
          <p:nvPr/>
        </p:nvSpPr>
        <p:spPr bwMode="auto">
          <a:xfrm>
            <a:off x="1223963" y="2697163"/>
            <a:ext cx="1441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x         y</a:t>
            </a:r>
          </a:p>
        </p:txBody>
      </p:sp>
      <p:sp>
        <p:nvSpPr>
          <p:cNvPr id="41994" name="Text Box 10"/>
          <p:cNvSpPr txBox="1">
            <a:spLocks noChangeArrowheads="1"/>
          </p:cNvSpPr>
          <p:nvPr/>
        </p:nvSpPr>
        <p:spPr bwMode="auto">
          <a:xfrm>
            <a:off x="1333500" y="3192463"/>
            <a:ext cx="417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0</a:t>
            </a:r>
          </a:p>
        </p:txBody>
      </p:sp>
      <p:sp>
        <p:nvSpPr>
          <p:cNvPr id="41995" name="Text Box 11"/>
          <p:cNvSpPr txBox="1">
            <a:spLocks noChangeArrowheads="1"/>
          </p:cNvSpPr>
          <p:nvPr/>
        </p:nvSpPr>
        <p:spPr bwMode="auto">
          <a:xfrm>
            <a:off x="1984375" y="3222625"/>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4</a:t>
            </a:r>
          </a:p>
        </p:txBody>
      </p:sp>
      <p:sp>
        <p:nvSpPr>
          <p:cNvPr id="41996" name="Text Box 12"/>
          <p:cNvSpPr txBox="1">
            <a:spLocks noChangeArrowheads="1"/>
          </p:cNvSpPr>
          <p:nvPr/>
        </p:nvSpPr>
        <p:spPr bwMode="auto">
          <a:xfrm>
            <a:off x="1333500" y="3627438"/>
            <a:ext cx="511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2</a:t>
            </a:r>
          </a:p>
        </p:txBody>
      </p:sp>
      <p:sp>
        <p:nvSpPr>
          <p:cNvPr id="41997" name="Text Box 13"/>
          <p:cNvSpPr txBox="1">
            <a:spLocks noChangeArrowheads="1"/>
          </p:cNvSpPr>
          <p:nvPr/>
        </p:nvSpPr>
        <p:spPr bwMode="auto">
          <a:xfrm>
            <a:off x="1970088" y="3641725"/>
            <a:ext cx="65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8</a:t>
            </a:r>
          </a:p>
        </p:txBody>
      </p:sp>
      <p:sp>
        <p:nvSpPr>
          <p:cNvPr id="53262" name="Line 14"/>
          <p:cNvSpPr>
            <a:spLocks noChangeShapeType="1"/>
          </p:cNvSpPr>
          <p:nvPr/>
        </p:nvSpPr>
        <p:spPr bwMode="auto">
          <a:xfrm>
            <a:off x="6677025" y="3252788"/>
            <a:ext cx="0" cy="3071812"/>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63" name="Line 15"/>
          <p:cNvSpPr>
            <a:spLocks noChangeShapeType="1"/>
          </p:cNvSpPr>
          <p:nvPr/>
        </p:nvSpPr>
        <p:spPr bwMode="auto">
          <a:xfrm>
            <a:off x="5346700" y="4633913"/>
            <a:ext cx="2820988"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64" name="Line 16"/>
          <p:cNvSpPr>
            <a:spLocks noChangeShapeType="1"/>
          </p:cNvSpPr>
          <p:nvPr/>
        </p:nvSpPr>
        <p:spPr bwMode="auto">
          <a:xfrm>
            <a:off x="6524625" y="438626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65" name="Line 17"/>
          <p:cNvSpPr>
            <a:spLocks noChangeShapeType="1"/>
          </p:cNvSpPr>
          <p:nvPr/>
        </p:nvSpPr>
        <p:spPr bwMode="auto">
          <a:xfrm>
            <a:off x="6534150" y="409416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66" name="Line 18"/>
          <p:cNvSpPr>
            <a:spLocks noChangeShapeType="1"/>
          </p:cNvSpPr>
          <p:nvPr/>
        </p:nvSpPr>
        <p:spPr bwMode="auto">
          <a:xfrm>
            <a:off x="6543675" y="381793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67" name="Line 19"/>
          <p:cNvSpPr>
            <a:spLocks noChangeShapeType="1"/>
          </p:cNvSpPr>
          <p:nvPr/>
        </p:nvSpPr>
        <p:spPr bwMode="auto">
          <a:xfrm>
            <a:off x="6537325" y="354171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68" name="Line 20"/>
          <p:cNvSpPr>
            <a:spLocks noChangeShapeType="1"/>
          </p:cNvSpPr>
          <p:nvPr/>
        </p:nvSpPr>
        <p:spPr bwMode="auto">
          <a:xfrm>
            <a:off x="6546850" y="517048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69" name="Line 21"/>
          <p:cNvSpPr>
            <a:spLocks noChangeShapeType="1"/>
          </p:cNvSpPr>
          <p:nvPr/>
        </p:nvSpPr>
        <p:spPr bwMode="auto">
          <a:xfrm>
            <a:off x="6542088" y="5489575"/>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0" name="Line 22"/>
          <p:cNvSpPr>
            <a:spLocks noChangeShapeType="1"/>
          </p:cNvSpPr>
          <p:nvPr/>
        </p:nvSpPr>
        <p:spPr bwMode="auto">
          <a:xfrm>
            <a:off x="6518275" y="490378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1" name="Line 23"/>
          <p:cNvSpPr>
            <a:spLocks noChangeShapeType="1"/>
          </p:cNvSpPr>
          <p:nvPr/>
        </p:nvSpPr>
        <p:spPr bwMode="auto">
          <a:xfrm>
            <a:off x="6535738" y="5816600"/>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2" name="Line 24"/>
          <p:cNvSpPr>
            <a:spLocks noChangeShapeType="1"/>
          </p:cNvSpPr>
          <p:nvPr/>
        </p:nvSpPr>
        <p:spPr bwMode="auto">
          <a:xfrm>
            <a:off x="6400800" y="44481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3" name="Line 25"/>
          <p:cNvSpPr>
            <a:spLocks noChangeShapeType="1"/>
          </p:cNvSpPr>
          <p:nvPr/>
        </p:nvSpPr>
        <p:spPr bwMode="auto">
          <a:xfrm>
            <a:off x="5886450" y="44577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4" name="Line 26"/>
          <p:cNvSpPr>
            <a:spLocks noChangeShapeType="1"/>
          </p:cNvSpPr>
          <p:nvPr/>
        </p:nvSpPr>
        <p:spPr bwMode="auto">
          <a:xfrm>
            <a:off x="5626100" y="446722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5" name="Line 27"/>
          <p:cNvSpPr>
            <a:spLocks noChangeShapeType="1"/>
          </p:cNvSpPr>
          <p:nvPr/>
        </p:nvSpPr>
        <p:spPr bwMode="auto">
          <a:xfrm>
            <a:off x="6159500" y="44608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6" name="Line 28"/>
          <p:cNvSpPr>
            <a:spLocks noChangeShapeType="1"/>
          </p:cNvSpPr>
          <p:nvPr/>
        </p:nvSpPr>
        <p:spPr bwMode="auto">
          <a:xfrm>
            <a:off x="6886575" y="44577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7" name="Line 29"/>
          <p:cNvSpPr>
            <a:spLocks noChangeShapeType="1"/>
          </p:cNvSpPr>
          <p:nvPr/>
        </p:nvSpPr>
        <p:spPr bwMode="auto">
          <a:xfrm>
            <a:off x="7181850" y="446722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8" name="Line 30"/>
          <p:cNvSpPr>
            <a:spLocks noChangeShapeType="1"/>
          </p:cNvSpPr>
          <p:nvPr/>
        </p:nvSpPr>
        <p:spPr bwMode="auto">
          <a:xfrm>
            <a:off x="7445375" y="44608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79" name="Line 31"/>
          <p:cNvSpPr>
            <a:spLocks noChangeShapeType="1"/>
          </p:cNvSpPr>
          <p:nvPr/>
        </p:nvSpPr>
        <p:spPr bwMode="auto">
          <a:xfrm>
            <a:off x="7708900" y="44704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6" name="Oval 32"/>
          <p:cNvSpPr>
            <a:spLocks noChangeArrowheads="1"/>
          </p:cNvSpPr>
          <p:nvPr/>
        </p:nvSpPr>
        <p:spPr bwMode="auto">
          <a:xfrm>
            <a:off x="6619875" y="4027488"/>
            <a:ext cx="107950" cy="125412"/>
          </a:xfrm>
          <a:prstGeom prst="ellipse">
            <a:avLst/>
          </a:prstGeom>
          <a:solidFill>
            <a:schemeClr val="accent1"/>
          </a:solidFill>
          <a:ln w="25400">
            <a:solidFill>
              <a:schemeClr val="tx1"/>
            </a:solidFill>
            <a:round/>
            <a:headEnd/>
            <a:tailEnd/>
          </a:ln>
        </p:spPr>
        <p:txBody>
          <a:bodyPr wrap="none" anchor="ctr"/>
          <a:lstStyle/>
          <a:p>
            <a:endParaRPr lang="en-US"/>
          </a:p>
        </p:txBody>
      </p:sp>
      <p:sp>
        <p:nvSpPr>
          <p:cNvPr id="42017" name="Oval 33"/>
          <p:cNvSpPr>
            <a:spLocks noChangeArrowheads="1"/>
          </p:cNvSpPr>
          <p:nvPr/>
        </p:nvSpPr>
        <p:spPr bwMode="auto">
          <a:xfrm>
            <a:off x="7065963" y="3467100"/>
            <a:ext cx="107950" cy="125413"/>
          </a:xfrm>
          <a:prstGeom prst="ellipse">
            <a:avLst/>
          </a:prstGeom>
          <a:solidFill>
            <a:schemeClr val="accent1"/>
          </a:solidFill>
          <a:ln w="25400">
            <a:solidFill>
              <a:schemeClr val="tx1"/>
            </a:solidFill>
            <a:round/>
            <a:headEnd/>
            <a:tailEnd/>
          </a:ln>
        </p:spPr>
        <p:txBody>
          <a:bodyPr wrap="none" anchor="ctr"/>
          <a:lstStyle/>
          <a:p>
            <a:endParaRPr lang="en-US"/>
          </a:p>
        </p:txBody>
      </p:sp>
      <p:sp>
        <p:nvSpPr>
          <p:cNvPr id="42018" name="Line 34"/>
          <p:cNvSpPr>
            <a:spLocks noChangeShapeType="1"/>
          </p:cNvSpPr>
          <p:nvPr/>
        </p:nvSpPr>
        <p:spPr bwMode="auto">
          <a:xfrm flipH="1">
            <a:off x="5827713" y="3146425"/>
            <a:ext cx="1643062" cy="1874838"/>
          </a:xfrm>
          <a:prstGeom prst="line">
            <a:avLst/>
          </a:prstGeom>
          <a:noFill/>
          <a:ln w="25400">
            <a:solidFill>
              <a:schemeClr val="tx1"/>
            </a:solidFill>
            <a:prstDash val="dash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9" name="Text Box 35"/>
          <p:cNvSpPr txBox="1">
            <a:spLocks noChangeArrowheads="1"/>
          </p:cNvSpPr>
          <p:nvPr/>
        </p:nvSpPr>
        <p:spPr bwMode="auto">
          <a:xfrm>
            <a:off x="3302000" y="1906588"/>
            <a:ext cx="5842000" cy="946150"/>
          </a:xfrm>
          <a:prstGeom prst="rect">
            <a:avLst/>
          </a:prstGeom>
          <a:solidFill>
            <a:srgbClr val="0092DF"/>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Graph the line, use a dashed line because the inequality is &lt; and not </a:t>
            </a:r>
            <a:r>
              <a:rPr lang="en-US" sz="2800" b="1" u="sng"/>
              <a:t>&lt;</a:t>
            </a:r>
            <a:r>
              <a:rPr lang="en-US" sz="2800" b="1"/>
              <a:t>.</a:t>
            </a:r>
          </a:p>
        </p:txBody>
      </p:sp>
      <p:sp>
        <p:nvSpPr>
          <p:cNvPr id="42020" name="Text Box 36"/>
          <p:cNvSpPr txBox="1">
            <a:spLocks noChangeArrowheads="1"/>
          </p:cNvSpPr>
          <p:nvPr/>
        </p:nvSpPr>
        <p:spPr bwMode="auto">
          <a:xfrm>
            <a:off x="573088" y="4386263"/>
            <a:ext cx="2000250" cy="519112"/>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solidFill>
                  <a:schemeClr val="bg1"/>
                </a:solidFill>
              </a:rPr>
              <a:t>0 &lt; 2(0) + 4</a:t>
            </a:r>
          </a:p>
        </p:txBody>
      </p:sp>
      <p:sp>
        <p:nvSpPr>
          <p:cNvPr id="42021" name="Text Box 37"/>
          <p:cNvSpPr txBox="1">
            <a:spLocks noChangeArrowheads="1"/>
          </p:cNvSpPr>
          <p:nvPr/>
        </p:nvSpPr>
        <p:spPr bwMode="auto">
          <a:xfrm>
            <a:off x="573088" y="5114925"/>
            <a:ext cx="2386012" cy="946150"/>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solidFill>
                  <a:schemeClr val="bg1"/>
                </a:solidFill>
              </a:rPr>
              <a:t>0 &lt; 4, which is true.</a:t>
            </a:r>
          </a:p>
        </p:txBody>
      </p:sp>
      <p:sp>
        <p:nvSpPr>
          <p:cNvPr id="42022" name="Line 38"/>
          <p:cNvSpPr>
            <a:spLocks noChangeShapeType="1"/>
          </p:cNvSpPr>
          <p:nvPr/>
        </p:nvSpPr>
        <p:spPr bwMode="auto">
          <a:xfrm>
            <a:off x="6370638" y="4405313"/>
            <a:ext cx="1196975" cy="731837"/>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23" name="Line 39"/>
          <p:cNvSpPr>
            <a:spLocks noChangeShapeType="1"/>
          </p:cNvSpPr>
          <p:nvPr/>
        </p:nvSpPr>
        <p:spPr bwMode="auto">
          <a:xfrm>
            <a:off x="5937250" y="4919663"/>
            <a:ext cx="1055688" cy="760412"/>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24" name="Line 40"/>
          <p:cNvSpPr>
            <a:spLocks noChangeShapeType="1"/>
          </p:cNvSpPr>
          <p:nvPr/>
        </p:nvSpPr>
        <p:spPr bwMode="auto">
          <a:xfrm>
            <a:off x="6194425" y="4637088"/>
            <a:ext cx="1171575" cy="784225"/>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25" name="Line 41"/>
          <p:cNvSpPr>
            <a:spLocks noChangeShapeType="1"/>
          </p:cNvSpPr>
          <p:nvPr/>
        </p:nvSpPr>
        <p:spPr bwMode="auto">
          <a:xfrm>
            <a:off x="6594475" y="4108450"/>
            <a:ext cx="1133475" cy="733425"/>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26" name="Line 42"/>
          <p:cNvSpPr>
            <a:spLocks noChangeShapeType="1"/>
          </p:cNvSpPr>
          <p:nvPr/>
        </p:nvSpPr>
        <p:spPr bwMode="auto">
          <a:xfrm>
            <a:off x="6851650" y="3863975"/>
            <a:ext cx="1055688" cy="657225"/>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27" name="Line 43"/>
          <p:cNvSpPr>
            <a:spLocks noChangeShapeType="1"/>
          </p:cNvSpPr>
          <p:nvPr/>
        </p:nvSpPr>
        <p:spPr bwMode="auto">
          <a:xfrm>
            <a:off x="7148513" y="3567113"/>
            <a:ext cx="1016000" cy="644525"/>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28" name="Line 44"/>
          <p:cNvSpPr>
            <a:spLocks noChangeShapeType="1"/>
          </p:cNvSpPr>
          <p:nvPr/>
        </p:nvSpPr>
        <p:spPr bwMode="auto">
          <a:xfrm>
            <a:off x="7405688" y="3259138"/>
            <a:ext cx="963612" cy="554037"/>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90"/>
                                        </p:tgtEl>
                                        <p:attrNameLst>
                                          <p:attrName>style.visibility</p:attrName>
                                        </p:attrNameLst>
                                      </p:cBhvr>
                                      <p:to>
                                        <p:strVal val="visible"/>
                                      </p:to>
                                    </p:set>
                                    <p:animEffect transition="in" filter="blinds(horizontal)">
                                      <p:cBhvr>
                                        <p:cTn id="7" dur="500"/>
                                        <p:tgtEl>
                                          <p:spTgt spid="419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93"/>
                                        </p:tgtEl>
                                        <p:attrNameLst>
                                          <p:attrName>style.visibility</p:attrName>
                                        </p:attrNameLst>
                                      </p:cBhvr>
                                      <p:to>
                                        <p:strVal val="visible"/>
                                      </p:to>
                                    </p:set>
                                    <p:animEffect transition="in" filter="blinds(horizontal)">
                                      <p:cBhvr>
                                        <p:cTn id="12" dur="500"/>
                                        <p:tgtEl>
                                          <p:spTgt spid="41993"/>
                                        </p:tgtEl>
                                      </p:cBhvr>
                                    </p:animEffect>
                                  </p:childTnLst>
                                </p:cTn>
                              </p:par>
                            </p:childTnLst>
                          </p:cTn>
                        </p:par>
                        <p:par>
                          <p:cTn id="13" fill="hold" nodeType="afterGroup">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41992"/>
                                        </p:tgtEl>
                                        <p:attrNameLst>
                                          <p:attrName>style.visibility</p:attrName>
                                        </p:attrNameLst>
                                      </p:cBhvr>
                                      <p:to>
                                        <p:strVal val="visible"/>
                                      </p:to>
                                    </p:set>
                                    <p:animEffect transition="in" filter="blinds(horizontal)">
                                      <p:cBhvr>
                                        <p:cTn id="16" dur="500"/>
                                        <p:tgtEl>
                                          <p:spTgt spid="4199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1991"/>
                                        </p:tgtEl>
                                        <p:attrNameLst>
                                          <p:attrName>style.visibility</p:attrName>
                                        </p:attrNameLst>
                                      </p:cBhvr>
                                      <p:to>
                                        <p:strVal val="visible"/>
                                      </p:to>
                                    </p:set>
                                    <p:animEffect transition="in" filter="blinds(horizontal)">
                                      <p:cBhvr>
                                        <p:cTn id="19" dur="500"/>
                                        <p:tgtEl>
                                          <p:spTgt spid="4199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41994"/>
                                        </p:tgtEl>
                                        <p:attrNameLst>
                                          <p:attrName>style.visibility</p:attrName>
                                        </p:attrNameLst>
                                      </p:cBhvr>
                                      <p:to>
                                        <p:strVal val="visible"/>
                                      </p:to>
                                    </p:set>
                                    <p:animEffect transition="in" filter="blinds(horizontal)">
                                      <p:cBhvr>
                                        <p:cTn id="24" dur="500"/>
                                        <p:tgtEl>
                                          <p:spTgt spid="4199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1995"/>
                                        </p:tgtEl>
                                        <p:attrNameLst>
                                          <p:attrName>style.visibility</p:attrName>
                                        </p:attrNameLst>
                                      </p:cBhvr>
                                      <p:to>
                                        <p:strVal val="visible"/>
                                      </p:to>
                                    </p:set>
                                    <p:animEffect transition="in" filter="blinds(horizontal)">
                                      <p:cBhvr>
                                        <p:cTn id="29" dur="500"/>
                                        <p:tgtEl>
                                          <p:spTgt spid="4199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41996"/>
                                        </p:tgtEl>
                                        <p:attrNameLst>
                                          <p:attrName>style.visibility</p:attrName>
                                        </p:attrNameLst>
                                      </p:cBhvr>
                                      <p:to>
                                        <p:strVal val="visible"/>
                                      </p:to>
                                    </p:set>
                                    <p:animEffect transition="in" filter="blinds(horizontal)">
                                      <p:cBhvr>
                                        <p:cTn id="34" dur="500"/>
                                        <p:tgtEl>
                                          <p:spTgt spid="4199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41997"/>
                                        </p:tgtEl>
                                        <p:attrNameLst>
                                          <p:attrName>style.visibility</p:attrName>
                                        </p:attrNameLst>
                                      </p:cBhvr>
                                      <p:to>
                                        <p:strVal val="visible"/>
                                      </p:to>
                                    </p:set>
                                    <p:animEffect transition="in" filter="blinds(horizontal)">
                                      <p:cBhvr>
                                        <p:cTn id="39" dur="500"/>
                                        <p:tgtEl>
                                          <p:spTgt spid="4199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xit" presetSubtype="16" fill="hold" grpId="1" nodeType="clickEffect">
                                  <p:stCondLst>
                                    <p:cond delay="0"/>
                                  </p:stCondLst>
                                  <p:childTnLst>
                                    <p:animEffect transition="out" filter="box(in)">
                                      <p:cBhvr>
                                        <p:cTn id="43" dur="500"/>
                                        <p:tgtEl>
                                          <p:spTgt spid="41990"/>
                                        </p:tgtEl>
                                      </p:cBhvr>
                                    </p:animEffect>
                                    <p:set>
                                      <p:cBhvr>
                                        <p:cTn id="44" dur="1" fill="hold">
                                          <p:stCondLst>
                                            <p:cond delay="499"/>
                                          </p:stCondLst>
                                        </p:cTn>
                                        <p:tgtEl>
                                          <p:spTgt spid="41990"/>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42019"/>
                                        </p:tgtEl>
                                        <p:attrNameLst>
                                          <p:attrName>style.visibility</p:attrName>
                                        </p:attrNameLst>
                                      </p:cBhvr>
                                      <p:to>
                                        <p:strVal val="visible"/>
                                      </p:to>
                                    </p:set>
                                    <p:animEffect transition="in" filter="blinds(horizontal)">
                                      <p:cBhvr>
                                        <p:cTn id="49" dur="500"/>
                                        <p:tgtEl>
                                          <p:spTgt spid="42019"/>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42016"/>
                                        </p:tgtEl>
                                        <p:attrNameLst>
                                          <p:attrName>style.visibility</p:attrName>
                                        </p:attrNameLst>
                                      </p:cBhvr>
                                      <p:to>
                                        <p:strVal val="visible"/>
                                      </p:to>
                                    </p:set>
                                    <p:animEffect transition="in" filter="blinds(horizontal)">
                                      <p:cBhvr>
                                        <p:cTn id="54" dur="500"/>
                                        <p:tgtEl>
                                          <p:spTgt spid="42016"/>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42017"/>
                                        </p:tgtEl>
                                        <p:attrNameLst>
                                          <p:attrName>style.visibility</p:attrName>
                                        </p:attrNameLst>
                                      </p:cBhvr>
                                      <p:to>
                                        <p:strVal val="visible"/>
                                      </p:to>
                                    </p:set>
                                    <p:animEffect transition="in" filter="blinds(horizontal)">
                                      <p:cBhvr>
                                        <p:cTn id="59" dur="500"/>
                                        <p:tgtEl>
                                          <p:spTgt spid="42017"/>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42018"/>
                                        </p:tgtEl>
                                        <p:attrNameLst>
                                          <p:attrName>style.visibility</p:attrName>
                                        </p:attrNameLst>
                                      </p:cBhvr>
                                      <p:to>
                                        <p:strVal val="visible"/>
                                      </p:to>
                                    </p:set>
                                    <p:animEffect transition="in" filter="blinds(horizontal)">
                                      <p:cBhvr>
                                        <p:cTn id="64" dur="500"/>
                                        <p:tgtEl>
                                          <p:spTgt spid="42018"/>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xit" presetSubtype="10" fill="hold" grpId="1" nodeType="clickEffect">
                                  <p:stCondLst>
                                    <p:cond delay="0"/>
                                  </p:stCondLst>
                                  <p:childTnLst>
                                    <p:animEffect transition="out" filter="blinds(horizontal)">
                                      <p:cBhvr>
                                        <p:cTn id="68" dur="500"/>
                                        <p:tgtEl>
                                          <p:spTgt spid="42019"/>
                                        </p:tgtEl>
                                      </p:cBhvr>
                                    </p:animEffect>
                                    <p:set>
                                      <p:cBhvr>
                                        <p:cTn id="69" dur="1" fill="hold">
                                          <p:stCondLst>
                                            <p:cond delay="499"/>
                                          </p:stCondLst>
                                        </p:cTn>
                                        <p:tgtEl>
                                          <p:spTgt spid="42019"/>
                                        </p:tgtEl>
                                        <p:attrNameLst>
                                          <p:attrName>style.visibility</p:attrName>
                                        </p:attrNameLst>
                                      </p:cBhvr>
                                      <p:to>
                                        <p:strVal val="hidden"/>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41986"/>
                                        </p:tgtEl>
                                        <p:attrNameLst>
                                          <p:attrName>style.visibility</p:attrName>
                                        </p:attrNameLst>
                                      </p:cBhvr>
                                      <p:to>
                                        <p:strVal val="visible"/>
                                      </p:to>
                                    </p:set>
                                    <p:animEffect transition="in" filter="blinds(horizontal)">
                                      <p:cBhvr>
                                        <p:cTn id="74" dur="500"/>
                                        <p:tgtEl>
                                          <p:spTgt spid="41986"/>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42020"/>
                                        </p:tgtEl>
                                        <p:attrNameLst>
                                          <p:attrName>style.visibility</p:attrName>
                                        </p:attrNameLst>
                                      </p:cBhvr>
                                      <p:to>
                                        <p:strVal val="visible"/>
                                      </p:to>
                                    </p:set>
                                    <p:animEffect transition="in" filter="blinds(horizontal)">
                                      <p:cBhvr>
                                        <p:cTn id="79" dur="500"/>
                                        <p:tgtEl>
                                          <p:spTgt spid="42020"/>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42021"/>
                                        </p:tgtEl>
                                        <p:attrNameLst>
                                          <p:attrName>style.visibility</p:attrName>
                                        </p:attrNameLst>
                                      </p:cBhvr>
                                      <p:to>
                                        <p:strVal val="visible"/>
                                      </p:to>
                                    </p:set>
                                    <p:animEffect transition="in" filter="blinds(horizontal)">
                                      <p:cBhvr>
                                        <p:cTn id="84" dur="500"/>
                                        <p:tgtEl>
                                          <p:spTgt spid="42021"/>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3" presetClass="exit" presetSubtype="10" fill="hold" grpId="1" nodeType="clickEffect">
                                  <p:stCondLst>
                                    <p:cond delay="0"/>
                                  </p:stCondLst>
                                  <p:childTnLst>
                                    <p:animEffect transition="out" filter="blinds(horizontal)">
                                      <p:cBhvr>
                                        <p:cTn id="88" dur="500"/>
                                        <p:tgtEl>
                                          <p:spTgt spid="41986"/>
                                        </p:tgtEl>
                                      </p:cBhvr>
                                    </p:animEffect>
                                    <p:set>
                                      <p:cBhvr>
                                        <p:cTn id="89" dur="1" fill="hold">
                                          <p:stCondLst>
                                            <p:cond delay="499"/>
                                          </p:stCondLst>
                                        </p:cTn>
                                        <p:tgtEl>
                                          <p:spTgt spid="41986"/>
                                        </p:tgtEl>
                                        <p:attrNameLst>
                                          <p:attrName>style.visibility</p:attrName>
                                        </p:attrNameLst>
                                      </p:cBhvr>
                                      <p:to>
                                        <p:strVal val="hidden"/>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41987"/>
                                        </p:tgtEl>
                                        <p:attrNameLst>
                                          <p:attrName>style.visibility</p:attrName>
                                        </p:attrNameLst>
                                      </p:cBhvr>
                                      <p:to>
                                        <p:strVal val="visible"/>
                                      </p:to>
                                    </p:set>
                                    <p:animEffect transition="in" filter="blinds(horizontal)">
                                      <p:cBhvr>
                                        <p:cTn id="94" dur="500"/>
                                        <p:tgtEl>
                                          <p:spTgt spid="41987"/>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0" presetClass="entr" presetSubtype="0" fill="hold" grpId="0" nodeType="clickEffect">
                                  <p:stCondLst>
                                    <p:cond delay="0"/>
                                  </p:stCondLst>
                                  <p:childTnLst>
                                    <p:set>
                                      <p:cBhvr>
                                        <p:cTn id="98" dur="1" fill="hold">
                                          <p:stCondLst>
                                            <p:cond delay="0"/>
                                          </p:stCondLst>
                                        </p:cTn>
                                        <p:tgtEl>
                                          <p:spTgt spid="42025"/>
                                        </p:tgtEl>
                                        <p:attrNameLst>
                                          <p:attrName>style.visibility</p:attrName>
                                        </p:attrNameLst>
                                      </p:cBhvr>
                                      <p:to>
                                        <p:strVal val="visible"/>
                                      </p:to>
                                    </p:set>
                                    <p:animEffect transition="in" filter="wedge">
                                      <p:cBhvr>
                                        <p:cTn id="99" dur="2000"/>
                                        <p:tgtEl>
                                          <p:spTgt spid="42025"/>
                                        </p:tgtEl>
                                      </p:cBhvr>
                                    </p:animEffect>
                                  </p:childTnLst>
                                </p:cTn>
                              </p:par>
                            </p:childTnLst>
                          </p:cTn>
                        </p:par>
                        <p:par>
                          <p:cTn id="100" fill="hold" nodeType="afterGroup">
                            <p:stCondLst>
                              <p:cond delay="2000"/>
                            </p:stCondLst>
                            <p:childTnLst>
                              <p:par>
                                <p:cTn id="101" presetID="20" presetClass="entr" presetSubtype="0" fill="hold" grpId="0" nodeType="afterEffect">
                                  <p:stCondLst>
                                    <p:cond delay="0"/>
                                  </p:stCondLst>
                                  <p:childTnLst>
                                    <p:set>
                                      <p:cBhvr>
                                        <p:cTn id="102" dur="1" fill="hold">
                                          <p:stCondLst>
                                            <p:cond delay="0"/>
                                          </p:stCondLst>
                                        </p:cTn>
                                        <p:tgtEl>
                                          <p:spTgt spid="42026"/>
                                        </p:tgtEl>
                                        <p:attrNameLst>
                                          <p:attrName>style.visibility</p:attrName>
                                        </p:attrNameLst>
                                      </p:cBhvr>
                                      <p:to>
                                        <p:strVal val="visible"/>
                                      </p:to>
                                    </p:set>
                                    <p:animEffect transition="in" filter="wedge">
                                      <p:cBhvr>
                                        <p:cTn id="103" dur="2000"/>
                                        <p:tgtEl>
                                          <p:spTgt spid="42026"/>
                                        </p:tgtEl>
                                      </p:cBhvr>
                                    </p:animEffect>
                                  </p:childTnLst>
                                </p:cTn>
                              </p:par>
                            </p:childTnLst>
                          </p:cTn>
                        </p:par>
                        <p:par>
                          <p:cTn id="104" fill="hold" nodeType="afterGroup">
                            <p:stCondLst>
                              <p:cond delay="4000"/>
                            </p:stCondLst>
                            <p:childTnLst>
                              <p:par>
                                <p:cTn id="105" presetID="20" presetClass="entr" presetSubtype="0" fill="hold" grpId="0" nodeType="afterEffect">
                                  <p:stCondLst>
                                    <p:cond delay="0"/>
                                  </p:stCondLst>
                                  <p:childTnLst>
                                    <p:set>
                                      <p:cBhvr>
                                        <p:cTn id="106" dur="1" fill="hold">
                                          <p:stCondLst>
                                            <p:cond delay="0"/>
                                          </p:stCondLst>
                                        </p:cTn>
                                        <p:tgtEl>
                                          <p:spTgt spid="42027"/>
                                        </p:tgtEl>
                                        <p:attrNameLst>
                                          <p:attrName>style.visibility</p:attrName>
                                        </p:attrNameLst>
                                      </p:cBhvr>
                                      <p:to>
                                        <p:strVal val="visible"/>
                                      </p:to>
                                    </p:set>
                                    <p:animEffect transition="in" filter="wedge">
                                      <p:cBhvr>
                                        <p:cTn id="107" dur="2000"/>
                                        <p:tgtEl>
                                          <p:spTgt spid="42027"/>
                                        </p:tgtEl>
                                      </p:cBhvr>
                                    </p:animEffect>
                                  </p:childTnLst>
                                </p:cTn>
                              </p:par>
                            </p:childTnLst>
                          </p:cTn>
                        </p:par>
                        <p:par>
                          <p:cTn id="108" fill="hold" nodeType="afterGroup">
                            <p:stCondLst>
                              <p:cond delay="6000"/>
                            </p:stCondLst>
                            <p:childTnLst>
                              <p:par>
                                <p:cTn id="109" presetID="20" presetClass="entr" presetSubtype="0" fill="hold" grpId="0" nodeType="afterEffect">
                                  <p:stCondLst>
                                    <p:cond delay="0"/>
                                  </p:stCondLst>
                                  <p:childTnLst>
                                    <p:set>
                                      <p:cBhvr>
                                        <p:cTn id="110" dur="1" fill="hold">
                                          <p:stCondLst>
                                            <p:cond delay="0"/>
                                          </p:stCondLst>
                                        </p:cTn>
                                        <p:tgtEl>
                                          <p:spTgt spid="42028"/>
                                        </p:tgtEl>
                                        <p:attrNameLst>
                                          <p:attrName>style.visibility</p:attrName>
                                        </p:attrNameLst>
                                      </p:cBhvr>
                                      <p:to>
                                        <p:strVal val="visible"/>
                                      </p:to>
                                    </p:set>
                                    <p:animEffect transition="in" filter="wedge">
                                      <p:cBhvr>
                                        <p:cTn id="111" dur="2000"/>
                                        <p:tgtEl>
                                          <p:spTgt spid="42028"/>
                                        </p:tgtEl>
                                      </p:cBhvr>
                                    </p:animEffect>
                                  </p:childTnLst>
                                </p:cTn>
                              </p:par>
                            </p:childTnLst>
                          </p:cTn>
                        </p:par>
                        <p:par>
                          <p:cTn id="112" fill="hold" nodeType="afterGroup">
                            <p:stCondLst>
                              <p:cond delay="8000"/>
                            </p:stCondLst>
                            <p:childTnLst>
                              <p:par>
                                <p:cTn id="113" presetID="20" presetClass="entr" presetSubtype="0" fill="hold" grpId="0" nodeType="afterEffect">
                                  <p:stCondLst>
                                    <p:cond delay="0"/>
                                  </p:stCondLst>
                                  <p:childTnLst>
                                    <p:set>
                                      <p:cBhvr>
                                        <p:cTn id="114" dur="1" fill="hold">
                                          <p:stCondLst>
                                            <p:cond delay="0"/>
                                          </p:stCondLst>
                                        </p:cTn>
                                        <p:tgtEl>
                                          <p:spTgt spid="42022"/>
                                        </p:tgtEl>
                                        <p:attrNameLst>
                                          <p:attrName>style.visibility</p:attrName>
                                        </p:attrNameLst>
                                      </p:cBhvr>
                                      <p:to>
                                        <p:strVal val="visible"/>
                                      </p:to>
                                    </p:set>
                                    <p:animEffect transition="in" filter="wedge">
                                      <p:cBhvr>
                                        <p:cTn id="115" dur="2000"/>
                                        <p:tgtEl>
                                          <p:spTgt spid="42022"/>
                                        </p:tgtEl>
                                      </p:cBhvr>
                                    </p:animEffect>
                                  </p:childTnLst>
                                </p:cTn>
                              </p:par>
                            </p:childTnLst>
                          </p:cTn>
                        </p:par>
                        <p:par>
                          <p:cTn id="116" fill="hold" nodeType="afterGroup">
                            <p:stCondLst>
                              <p:cond delay="10000"/>
                            </p:stCondLst>
                            <p:childTnLst>
                              <p:par>
                                <p:cTn id="117" presetID="20" presetClass="entr" presetSubtype="0" fill="hold" grpId="0" nodeType="afterEffect">
                                  <p:stCondLst>
                                    <p:cond delay="0"/>
                                  </p:stCondLst>
                                  <p:childTnLst>
                                    <p:set>
                                      <p:cBhvr>
                                        <p:cTn id="118" dur="1" fill="hold">
                                          <p:stCondLst>
                                            <p:cond delay="0"/>
                                          </p:stCondLst>
                                        </p:cTn>
                                        <p:tgtEl>
                                          <p:spTgt spid="42024"/>
                                        </p:tgtEl>
                                        <p:attrNameLst>
                                          <p:attrName>style.visibility</p:attrName>
                                        </p:attrNameLst>
                                      </p:cBhvr>
                                      <p:to>
                                        <p:strVal val="visible"/>
                                      </p:to>
                                    </p:set>
                                    <p:animEffect transition="in" filter="wedge">
                                      <p:cBhvr>
                                        <p:cTn id="119" dur="2000"/>
                                        <p:tgtEl>
                                          <p:spTgt spid="42024"/>
                                        </p:tgtEl>
                                      </p:cBhvr>
                                    </p:animEffect>
                                  </p:childTnLst>
                                </p:cTn>
                              </p:par>
                            </p:childTnLst>
                          </p:cTn>
                        </p:par>
                        <p:par>
                          <p:cTn id="120" fill="hold" nodeType="afterGroup">
                            <p:stCondLst>
                              <p:cond delay="12000"/>
                            </p:stCondLst>
                            <p:childTnLst>
                              <p:par>
                                <p:cTn id="121" presetID="20" presetClass="entr" presetSubtype="0" fill="hold" grpId="0" nodeType="afterEffect">
                                  <p:stCondLst>
                                    <p:cond delay="0"/>
                                  </p:stCondLst>
                                  <p:childTnLst>
                                    <p:set>
                                      <p:cBhvr>
                                        <p:cTn id="122" dur="1" fill="hold">
                                          <p:stCondLst>
                                            <p:cond delay="0"/>
                                          </p:stCondLst>
                                        </p:cTn>
                                        <p:tgtEl>
                                          <p:spTgt spid="42023"/>
                                        </p:tgtEl>
                                        <p:attrNameLst>
                                          <p:attrName>style.visibility</p:attrName>
                                        </p:attrNameLst>
                                      </p:cBhvr>
                                      <p:to>
                                        <p:strVal val="visible"/>
                                      </p:to>
                                    </p:set>
                                    <p:animEffect transition="in" filter="wedge">
                                      <p:cBhvr>
                                        <p:cTn id="123" dur="2000"/>
                                        <p:tgtEl>
                                          <p:spTgt spid="420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nimBg="1"/>
      <p:bldP spid="41986" grpId="1" animBg="1"/>
      <p:bldP spid="41987" grpId="0" animBg="1"/>
      <p:bldP spid="41990" grpId="0" animBg="1"/>
      <p:bldP spid="41990" grpId="1" animBg="1"/>
      <p:bldP spid="41991" grpId="0" animBg="1"/>
      <p:bldP spid="41992" grpId="0" animBg="1"/>
      <p:bldP spid="41993" grpId="0"/>
      <p:bldP spid="41994" grpId="0"/>
      <p:bldP spid="41995" grpId="0"/>
      <p:bldP spid="41996" grpId="0"/>
      <p:bldP spid="41997" grpId="0"/>
      <p:bldP spid="42016" grpId="0" animBg="1"/>
      <p:bldP spid="42017" grpId="0" animBg="1"/>
      <p:bldP spid="42018" grpId="0" animBg="1"/>
      <p:bldP spid="42019" grpId="0" animBg="1"/>
      <p:bldP spid="42019" grpId="1" animBg="1"/>
      <p:bldP spid="42020" grpId="0" animBg="1"/>
      <p:bldP spid="42021" grpId="0" animBg="1"/>
      <p:bldP spid="42022" grpId="0" animBg="1"/>
      <p:bldP spid="42023" grpId="0" animBg="1"/>
      <p:bldP spid="42024" grpId="0" animBg="1"/>
      <p:bldP spid="42025" grpId="0" animBg="1"/>
      <p:bldP spid="42026" grpId="0" animBg="1"/>
      <p:bldP spid="42027" grpId="0" animBg="1"/>
      <p:bldP spid="42028"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3286125" y="1892300"/>
            <a:ext cx="5857875" cy="1373188"/>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Perform the (0,0) test. Insert 0 for x and 0 for y into the inequality and see if the statement remains true.</a:t>
            </a:r>
          </a:p>
        </p:txBody>
      </p:sp>
      <p:sp>
        <p:nvSpPr>
          <p:cNvPr id="43011" name="Text Box 3"/>
          <p:cNvSpPr txBox="1">
            <a:spLocks noChangeArrowheads="1"/>
          </p:cNvSpPr>
          <p:nvPr/>
        </p:nvSpPr>
        <p:spPr bwMode="auto">
          <a:xfrm>
            <a:off x="3300413" y="1908175"/>
            <a:ext cx="5843587" cy="1373188"/>
          </a:xfrm>
          <a:prstGeom prst="rect">
            <a:avLst/>
          </a:prstGeom>
          <a:solidFill>
            <a:srgbClr val="FFFF00"/>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Because the statement is true, (0,0) is included in the solution and covered in the graph.</a:t>
            </a:r>
          </a:p>
        </p:txBody>
      </p:sp>
      <p:sp>
        <p:nvSpPr>
          <p:cNvPr id="54276" name="Rectangle 4"/>
          <p:cNvSpPr>
            <a:spLocks noChangeArrowheads="1"/>
          </p:cNvSpPr>
          <p:nvPr/>
        </p:nvSpPr>
        <p:spPr bwMode="auto">
          <a:xfrm>
            <a:off x="468313" y="828675"/>
            <a:ext cx="8134350" cy="52705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r>
              <a:rPr lang="en-US" altLang="en-US" sz="3000"/>
              <a:t>Key Skill</a:t>
            </a:r>
          </a:p>
        </p:txBody>
      </p:sp>
      <p:sp>
        <p:nvSpPr>
          <p:cNvPr id="54277" name="Text Box 5"/>
          <p:cNvSpPr txBox="1">
            <a:spLocks noChangeArrowheads="1"/>
          </p:cNvSpPr>
          <p:nvPr/>
        </p:nvSpPr>
        <p:spPr bwMode="auto">
          <a:xfrm>
            <a:off x="0" y="1952625"/>
            <a:ext cx="3254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Graph y </a:t>
            </a:r>
            <a:r>
              <a:rPr lang="en-US" sz="2800" b="1" u="sng"/>
              <a:t>&gt;</a:t>
            </a:r>
            <a:r>
              <a:rPr lang="en-US" sz="2800" b="1"/>
              <a:t> (1/3)x - 4</a:t>
            </a:r>
          </a:p>
        </p:txBody>
      </p:sp>
      <p:sp>
        <p:nvSpPr>
          <p:cNvPr id="43014" name="Text Box 6"/>
          <p:cNvSpPr txBox="1">
            <a:spLocks noChangeArrowheads="1"/>
          </p:cNvSpPr>
          <p:nvPr/>
        </p:nvSpPr>
        <p:spPr bwMode="auto">
          <a:xfrm>
            <a:off x="3300413" y="1905000"/>
            <a:ext cx="4495800" cy="9461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Create a table, treat the inequality like an equation.</a:t>
            </a:r>
          </a:p>
        </p:txBody>
      </p:sp>
      <p:sp>
        <p:nvSpPr>
          <p:cNvPr id="43015" name="Line 7"/>
          <p:cNvSpPr>
            <a:spLocks noChangeShapeType="1"/>
          </p:cNvSpPr>
          <p:nvPr/>
        </p:nvSpPr>
        <p:spPr bwMode="auto">
          <a:xfrm>
            <a:off x="1177925" y="3173413"/>
            <a:ext cx="14874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6" name="Line 8"/>
          <p:cNvSpPr>
            <a:spLocks noChangeShapeType="1"/>
          </p:cNvSpPr>
          <p:nvPr/>
        </p:nvSpPr>
        <p:spPr bwMode="auto">
          <a:xfrm>
            <a:off x="1936750" y="2690813"/>
            <a:ext cx="0" cy="12080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7" name="Text Box 9"/>
          <p:cNvSpPr txBox="1">
            <a:spLocks noChangeArrowheads="1"/>
          </p:cNvSpPr>
          <p:nvPr/>
        </p:nvSpPr>
        <p:spPr bwMode="auto">
          <a:xfrm>
            <a:off x="1223963" y="2697163"/>
            <a:ext cx="1441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x         y</a:t>
            </a:r>
          </a:p>
        </p:txBody>
      </p:sp>
      <p:sp>
        <p:nvSpPr>
          <p:cNvPr id="43018" name="Text Box 10"/>
          <p:cNvSpPr txBox="1">
            <a:spLocks noChangeArrowheads="1"/>
          </p:cNvSpPr>
          <p:nvPr/>
        </p:nvSpPr>
        <p:spPr bwMode="auto">
          <a:xfrm>
            <a:off x="1333500" y="3192463"/>
            <a:ext cx="417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0</a:t>
            </a:r>
          </a:p>
        </p:txBody>
      </p:sp>
      <p:sp>
        <p:nvSpPr>
          <p:cNvPr id="43019" name="Text Box 11"/>
          <p:cNvSpPr txBox="1">
            <a:spLocks noChangeArrowheads="1"/>
          </p:cNvSpPr>
          <p:nvPr/>
        </p:nvSpPr>
        <p:spPr bwMode="auto">
          <a:xfrm>
            <a:off x="1984375" y="3222625"/>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-4</a:t>
            </a:r>
          </a:p>
        </p:txBody>
      </p:sp>
      <p:sp>
        <p:nvSpPr>
          <p:cNvPr id="43020" name="Text Box 12"/>
          <p:cNvSpPr txBox="1">
            <a:spLocks noChangeArrowheads="1"/>
          </p:cNvSpPr>
          <p:nvPr/>
        </p:nvSpPr>
        <p:spPr bwMode="auto">
          <a:xfrm>
            <a:off x="1333500" y="3627438"/>
            <a:ext cx="511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3</a:t>
            </a:r>
          </a:p>
        </p:txBody>
      </p:sp>
      <p:sp>
        <p:nvSpPr>
          <p:cNvPr id="43021" name="Text Box 13"/>
          <p:cNvSpPr txBox="1">
            <a:spLocks noChangeArrowheads="1"/>
          </p:cNvSpPr>
          <p:nvPr/>
        </p:nvSpPr>
        <p:spPr bwMode="auto">
          <a:xfrm>
            <a:off x="1970088" y="3641725"/>
            <a:ext cx="65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-3</a:t>
            </a:r>
          </a:p>
        </p:txBody>
      </p:sp>
      <p:sp>
        <p:nvSpPr>
          <p:cNvPr id="54286" name="Line 14"/>
          <p:cNvSpPr>
            <a:spLocks noChangeShapeType="1"/>
          </p:cNvSpPr>
          <p:nvPr/>
        </p:nvSpPr>
        <p:spPr bwMode="auto">
          <a:xfrm>
            <a:off x="6677025" y="3252788"/>
            <a:ext cx="0" cy="3071812"/>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4287" name="Line 15"/>
          <p:cNvSpPr>
            <a:spLocks noChangeShapeType="1"/>
          </p:cNvSpPr>
          <p:nvPr/>
        </p:nvSpPr>
        <p:spPr bwMode="auto">
          <a:xfrm>
            <a:off x="5346700" y="4633913"/>
            <a:ext cx="2820988"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4288" name="Line 16"/>
          <p:cNvSpPr>
            <a:spLocks noChangeShapeType="1"/>
          </p:cNvSpPr>
          <p:nvPr/>
        </p:nvSpPr>
        <p:spPr bwMode="auto">
          <a:xfrm>
            <a:off x="6524625" y="438626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9" name="Line 17"/>
          <p:cNvSpPr>
            <a:spLocks noChangeShapeType="1"/>
          </p:cNvSpPr>
          <p:nvPr/>
        </p:nvSpPr>
        <p:spPr bwMode="auto">
          <a:xfrm>
            <a:off x="6534150" y="409416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0" name="Line 18"/>
          <p:cNvSpPr>
            <a:spLocks noChangeShapeType="1"/>
          </p:cNvSpPr>
          <p:nvPr/>
        </p:nvSpPr>
        <p:spPr bwMode="auto">
          <a:xfrm>
            <a:off x="6543675" y="381793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1" name="Line 19"/>
          <p:cNvSpPr>
            <a:spLocks noChangeShapeType="1"/>
          </p:cNvSpPr>
          <p:nvPr/>
        </p:nvSpPr>
        <p:spPr bwMode="auto">
          <a:xfrm>
            <a:off x="6537325" y="354171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2" name="Line 20"/>
          <p:cNvSpPr>
            <a:spLocks noChangeShapeType="1"/>
          </p:cNvSpPr>
          <p:nvPr/>
        </p:nvSpPr>
        <p:spPr bwMode="auto">
          <a:xfrm>
            <a:off x="6546850" y="517048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3" name="Line 21"/>
          <p:cNvSpPr>
            <a:spLocks noChangeShapeType="1"/>
          </p:cNvSpPr>
          <p:nvPr/>
        </p:nvSpPr>
        <p:spPr bwMode="auto">
          <a:xfrm>
            <a:off x="6542088" y="5489575"/>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4" name="Line 22"/>
          <p:cNvSpPr>
            <a:spLocks noChangeShapeType="1"/>
          </p:cNvSpPr>
          <p:nvPr/>
        </p:nvSpPr>
        <p:spPr bwMode="auto">
          <a:xfrm>
            <a:off x="6518275" y="490378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5" name="Line 23"/>
          <p:cNvSpPr>
            <a:spLocks noChangeShapeType="1"/>
          </p:cNvSpPr>
          <p:nvPr/>
        </p:nvSpPr>
        <p:spPr bwMode="auto">
          <a:xfrm>
            <a:off x="6535738" y="5816600"/>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6" name="Line 24"/>
          <p:cNvSpPr>
            <a:spLocks noChangeShapeType="1"/>
          </p:cNvSpPr>
          <p:nvPr/>
        </p:nvSpPr>
        <p:spPr bwMode="auto">
          <a:xfrm>
            <a:off x="6400800" y="44481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7" name="Line 25"/>
          <p:cNvSpPr>
            <a:spLocks noChangeShapeType="1"/>
          </p:cNvSpPr>
          <p:nvPr/>
        </p:nvSpPr>
        <p:spPr bwMode="auto">
          <a:xfrm>
            <a:off x="5886450" y="44577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8" name="Line 26"/>
          <p:cNvSpPr>
            <a:spLocks noChangeShapeType="1"/>
          </p:cNvSpPr>
          <p:nvPr/>
        </p:nvSpPr>
        <p:spPr bwMode="auto">
          <a:xfrm>
            <a:off x="5626100" y="446722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9" name="Line 27"/>
          <p:cNvSpPr>
            <a:spLocks noChangeShapeType="1"/>
          </p:cNvSpPr>
          <p:nvPr/>
        </p:nvSpPr>
        <p:spPr bwMode="auto">
          <a:xfrm>
            <a:off x="6159500" y="44608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0" name="Line 28"/>
          <p:cNvSpPr>
            <a:spLocks noChangeShapeType="1"/>
          </p:cNvSpPr>
          <p:nvPr/>
        </p:nvSpPr>
        <p:spPr bwMode="auto">
          <a:xfrm>
            <a:off x="6886575" y="44577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1" name="Line 29"/>
          <p:cNvSpPr>
            <a:spLocks noChangeShapeType="1"/>
          </p:cNvSpPr>
          <p:nvPr/>
        </p:nvSpPr>
        <p:spPr bwMode="auto">
          <a:xfrm>
            <a:off x="7181850" y="446722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2" name="Line 30"/>
          <p:cNvSpPr>
            <a:spLocks noChangeShapeType="1"/>
          </p:cNvSpPr>
          <p:nvPr/>
        </p:nvSpPr>
        <p:spPr bwMode="auto">
          <a:xfrm>
            <a:off x="7445375" y="44608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3" name="Line 31"/>
          <p:cNvSpPr>
            <a:spLocks noChangeShapeType="1"/>
          </p:cNvSpPr>
          <p:nvPr/>
        </p:nvSpPr>
        <p:spPr bwMode="auto">
          <a:xfrm>
            <a:off x="7708900" y="44704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0" name="Oval 32"/>
          <p:cNvSpPr>
            <a:spLocks noChangeArrowheads="1"/>
          </p:cNvSpPr>
          <p:nvPr/>
        </p:nvSpPr>
        <p:spPr bwMode="auto">
          <a:xfrm>
            <a:off x="6619875" y="5726113"/>
            <a:ext cx="107950" cy="125412"/>
          </a:xfrm>
          <a:prstGeom prst="ellipse">
            <a:avLst/>
          </a:prstGeom>
          <a:solidFill>
            <a:schemeClr val="accent1"/>
          </a:solidFill>
          <a:ln w="25400">
            <a:solidFill>
              <a:schemeClr val="tx1"/>
            </a:solidFill>
            <a:round/>
            <a:headEnd/>
            <a:tailEnd/>
          </a:ln>
        </p:spPr>
        <p:txBody>
          <a:bodyPr wrap="none" anchor="ctr"/>
          <a:lstStyle/>
          <a:p>
            <a:endParaRPr lang="en-US"/>
          </a:p>
        </p:txBody>
      </p:sp>
      <p:sp>
        <p:nvSpPr>
          <p:cNvPr id="43041" name="Oval 33"/>
          <p:cNvSpPr>
            <a:spLocks noChangeArrowheads="1"/>
          </p:cNvSpPr>
          <p:nvPr/>
        </p:nvSpPr>
        <p:spPr bwMode="auto">
          <a:xfrm>
            <a:off x="7359650" y="5434013"/>
            <a:ext cx="107950" cy="125412"/>
          </a:xfrm>
          <a:prstGeom prst="ellipse">
            <a:avLst/>
          </a:prstGeom>
          <a:solidFill>
            <a:schemeClr val="accent1"/>
          </a:solidFill>
          <a:ln w="25400">
            <a:solidFill>
              <a:schemeClr val="tx1"/>
            </a:solidFill>
            <a:round/>
            <a:headEnd/>
            <a:tailEnd/>
          </a:ln>
        </p:spPr>
        <p:txBody>
          <a:bodyPr wrap="none" anchor="ctr"/>
          <a:lstStyle/>
          <a:p>
            <a:endParaRPr lang="en-US"/>
          </a:p>
        </p:txBody>
      </p:sp>
      <p:sp>
        <p:nvSpPr>
          <p:cNvPr id="43042" name="Line 34"/>
          <p:cNvSpPr>
            <a:spLocks noChangeShapeType="1"/>
          </p:cNvSpPr>
          <p:nvPr/>
        </p:nvSpPr>
        <p:spPr bwMode="auto">
          <a:xfrm flipH="1">
            <a:off x="6445250" y="4926013"/>
            <a:ext cx="2197100" cy="98425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43" name="Text Box 35"/>
          <p:cNvSpPr txBox="1">
            <a:spLocks noChangeArrowheads="1"/>
          </p:cNvSpPr>
          <p:nvPr/>
        </p:nvSpPr>
        <p:spPr bwMode="auto">
          <a:xfrm>
            <a:off x="3302000" y="1922463"/>
            <a:ext cx="5842000" cy="946150"/>
          </a:xfrm>
          <a:prstGeom prst="rect">
            <a:avLst/>
          </a:prstGeom>
          <a:solidFill>
            <a:srgbClr val="0092DF"/>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Graph the line, use a solid line because the inequality is </a:t>
            </a:r>
            <a:r>
              <a:rPr lang="en-US" sz="2800" b="1" u="sng"/>
              <a:t>&gt;</a:t>
            </a:r>
            <a:r>
              <a:rPr lang="en-US" sz="2800" b="1"/>
              <a:t> and not &gt;.</a:t>
            </a:r>
          </a:p>
        </p:txBody>
      </p:sp>
      <p:sp>
        <p:nvSpPr>
          <p:cNvPr id="43044" name="Text Box 36"/>
          <p:cNvSpPr txBox="1">
            <a:spLocks noChangeArrowheads="1"/>
          </p:cNvSpPr>
          <p:nvPr/>
        </p:nvSpPr>
        <p:spPr bwMode="auto">
          <a:xfrm>
            <a:off x="573088" y="4386263"/>
            <a:ext cx="2506662" cy="519112"/>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solidFill>
                  <a:schemeClr val="bg1"/>
                </a:solidFill>
              </a:rPr>
              <a:t>0 </a:t>
            </a:r>
            <a:r>
              <a:rPr lang="en-US" sz="2800" b="1" u="sng">
                <a:solidFill>
                  <a:schemeClr val="bg1"/>
                </a:solidFill>
              </a:rPr>
              <a:t>&gt;</a:t>
            </a:r>
            <a:r>
              <a:rPr lang="en-US" sz="2800" b="1">
                <a:solidFill>
                  <a:schemeClr val="bg1"/>
                </a:solidFill>
              </a:rPr>
              <a:t> (1/3)(0) -4</a:t>
            </a:r>
          </a:p>
        </p:txBody>
      </p:sp>
      <p:sp>
        <p:nvSpPr>
          <p:cNvPr id="43045" name="Text Box 37"/>
          <p:cNvSpPr txBox="1">
            <a:spLocks noChangeArrowheads="1"/>
          </p:cNvSpPr>
          <p:nvPr/>
        </p:nvSpPr>
        <p:spPr bwMode="auto">
          <a:xfrm>
            <a:off x="573088" y="5114925"/>
            <a:ext cx="2386012" cy="946150"/>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solidFill>
                  <a:schemeClr val="bg1"/>
                </a:solidFill>
              </a:rPr>
              <a:t>0 </a:t>
            </a:r>
            <a:r>
              <a:rPr lang="en-US" sz="2800" b="1" u="sng">
                <a:solidFill>
                  <a:schemeClr val="bg1"/>
                </a:solidFill>
              </a:rPr>
              <a:t>&gt;</a:t>
            </a:r>
            <a:r>
              <a:rPr lang="en-US" sz="2800" b="1">
                <a:solidFill>
                  <a:schemeClr val="bg1"/>
                </a:solidFill>
              </a:rPr>
              <a:t>  -4, which is true.</a:t>
            </a:r>
          </a:p>
        </p:txBody>
      </p:sp>
      <p:sp>
        <p:nvSpPr>
          <p:cNvPr id="54310" name="Text Box 38"/>
          <p:cNvSpPr txBox="1">
            <a:spLocks noChangeArrowheads="1"/>
          </p:cNvSpPr>
          <p:nvPr/>
        </p:nvSpPr>
        <p:spPr bwMode="auto">
          <a:xfrm>
            <a:off x="3703638" y="6215063"/>
            <a:ext cx="2154237" cy="519112"/>
          </a:xfrm>
          <a:prstGeom prst="rect">
            <a:avLst/>
          </a:prstGeom>
          <a:solidFill>
            <a:srgbClr val="FFFF00"/>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TRY THIS</a:t>
            </a:r>
          </a:p>
        </p:txBody>
      </p:sp>
      <p:sp>
        <p:nvSpPr>
          <p:cNvPr id="43047" name="Line 39"/>
          <p:cNvSpPr>
            <a:spLocks noChangeShapeType="1"/>
          </p:cNvSpPr>
          <p:nvPr/>
        </p:nvSpPr>
        <p:spPr bwMode="auto">
          <a:xfrm flipH="1" flipV="1">
            <a:off x="6400800" y="4340225"/>
            <a:ext cx="1131888" cy="1087438"/>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48" name="Line 40"/>
          <p:cNvSpPr>
            <a:spLocks noChangeShapeType="1"/>
          </p:cNvSpPr>
          <p:nvPr/>
        </p:nvSpPr>
        <p:spPr bwMode="auto">
          <a:xfrm flipH="1" flipV="1">
            <a:off x="6726238" y="4187825"/>
            <a:ext cx="1131887" cy="1087438"/>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49" name="Line 41"/>
          <p:cNvSpPr>
            <a:spLocks noChangeShapeType="1"/>
          </p:cNvSpPr>
          <p:nvPr/>
        </p:nvSpPr>
        <p:spPr bwMode="auto">
          <a:xfrm flipH="1" flipV="1">
            <a:off x="7061200" y="4000500"/>
            <a:ext cx="1131888" cy="1087438"/>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50" name="Line 42"/>
          <p:cNvSpPr>
            <a:spLocks noChangeShapeType="1"/>
          </p:cNvSpPr>
          <p:nvPr/>
        </p:nvSpPr>
        <p:spPr bwMode="auto">
          <a:xfrm flipH="1" flipV="1">
            <a:off x="7408863" y="3824288"/>
            <a:ext cx="1131887" cy="1087437"/>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51" name="Line 43"/>
          <p:cNvSpPr>
            <a:spLocks noChangeShapeType="1"/>
          </p:cNvSpPr>
          <p:nvPr/>
        </p:nvSpPr>
        <p:spPr bwMode="auto">
          <a:xfrm flipH="1" flipV="1">
            <a:off x="6132513" y="4435475"/>
            <a:ext cx="1131887" cy="1087438"/>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52" name="Line 44"/>
          <p:cNvSpPr>
            <a:spLocks noChangeShapeType="1"/>
          </p:cNvSpPr>
          <p:nvPr/>
        </p:nvSpPr>
        <p:spPr bwMode="auto">
          <a:xfrm flipH="1" flipV="1">
            <a:off x="5784850" y="4608513"/>
            <a:ext cx="1131888" cy="1087437"/>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4"/>
                                        </p:tgtEl>
                                        <p:attrNameLst>
                                          <p:attrName>style.visibility</p:attrName>
                                        </p:attrNameLst>
                                      </p:cBhvr>
                                      <p:to>
                                        <p:strVal val="visible"/>
                                      </p:to>
                                    </p:set>
                                    <p:animEffect transition="in" filter="blinds(horizontal)">
                                      <p:cBhvr>
                                        <p:cTn id="7" dur="500"/>
                                        <p:tgtEl>
                                          <p:spTgt spid="430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017"/>
                                        </p:tgtEl>
                                        <p:attrNameLst>
                                          <p:attrName>style.visibility</p:attrName>
                                        </p:attrNameLst>
                                      </p:cBhvr>
                                      <p:to>
                                        <p:strVal val="visible"/>
                                      </p:to>
                                    </p:set>
                                    <p:animEffect transition="in" filter="blinds(horizontal)">
                                      <p:cBhvr>
                                        <p:cTn id="12" dur="500"/>
                                        <p:tgtEl>
                                          <p:spTgt spid="43017"/>
                                        </p:tgtEl>
                                      </p:cBhvr>
                                    </p:animEffect>
                                  </p:childTnLst>
                                </p:cTn>
                              </p:par>
                            </p:childTnLst>
                          </p:cTn>
                        </p:par>
                        <p:par>
                          <p:cTn id="13" fill="hold" nodeType="afterGroup">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43016"/>
                                        </p:tgtEl>
                                        <p:attrNameLst>
                                          <p:attrName>style.visibility</p:attrName>
                                        </p:attrNameLst>
                                      </p:cBhvr>
                                      <p:to>
                                        <p:strVal val="visible"/>
                                      </p:to>
                                    </p:set>
                                    <p:animEffect transition="in" filter="blinds(horizontal)">
                                      <p:cBhvr>
                                        <p:cTn id="16" dur="500"/>
                                        <p:tgtEl>
                                          <p:spTgt spid="4301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3015"/>
                                        </p:tgtEl>
                                        <p:attrNameLst>
                                          <p:attrName>style.visibility</p:attrName>
                                        </p:attrNameLst>
                                      </p:cBhvr>
                                      <p:to>
                                        <p:strVal val="visible"/>
                                      </p:to>
                                    </p:set>
                                    <p:animEffect transition="in" filter="blinds(horizontal)">
                                      <p:cBhvr>
                                        <p:cTn id="19" dur="500"/>
                                        <p:tgtEl>
                                          <p:spTgt spid="4301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43018"/>
                                        </p:tgtEl>
                                        <p:attrNameLst>
                                          <p:attrName>style.visibility</p:attrName>
                                        </p:attrNameLst>
                                      </p:cBhvr>
                                      <p:to>
                                        <p:strVal val="visible"/>
                                      </p:to>
                                    </p:set>
                                    <p:animEffect transition="in" filter="blinds(horizontal)">
                                      <p:cBhvr>
                                        <p:cTn id="24" dur="500"/>
                                        <p:tgtEl>
                                          <p:spTgt spid="4301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3019"/>
                                        </p:tgtEl>
                                        <p:attrNameLst>
                                          <p:attrName>style.visibility</p:attrName>
                                        </p:attrNameLst>
                                      </p:cBhvr>
                                      <p:to>
                                        <p:strVal val="visible"/>
                                      </p:to>
                                    </p:set>
                                    <p:animEffect transition="in" filter="blinds(horizontal)">
                                      <p:cBhvr>
                                        <p:cTn id="29" dur="500"/>
                                        <p:tgtEl>
                                          <p:spTgt spid="430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43020"/>
                                        </p:tgtEl>
                                        <p:attrNameLst>
                                          <p:attrName>style.visibility</p:attrName>
                                        </p:attrNameLst>
                                      </p:cBhvr>
                                      <p:to>
                                        <p:strVal val="visible"/>
                                      </p:to>
                                    </p:set>
                                    <p:animEffect transition="in" filter="blinds(horizontal)">
                                      <p:cBhvr>
                                        <p:cTn id="34" dur="500"/>
                                        <p:tgtEl>
                                          <p:spTgt spid="4302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43021"/>
                                        </p:tgtEl>
                                        <p:attrNameLst>
                                          <p:attrName>style.visibility</p:attrName>
                                        </p:attrNameLst>
                                      </p:cBhvr>
                                      <p:to>
                                        <p:strVal val="visible"/>
                                      </p:to>
                                    </p:set>
                                    <p:animEffect transition="in" filter="blinds(horizontal)">
                                      <p:cBhvr>
                                        <p:cTn id="39" dur="500"/>
                                        <p:tgtEl>
                                          <p:spTgt spid="4302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xit" presetSubtype="16" fill="hold" grpId="1" nodeType="clickEffect">
                                  <p:stCondLst>
                                    <p:cond delay="0"/>
                                  </p:stCondLst>
                                  <p:childTnLst>
                                    <p:animEffect transition="out" filter="box(in)">
                                      <p:cBhvr>
                                        <p:cTn id="43" dur="500"/>
                                        <p:tgtEl>
                                          <p:spTgt spid="43014"/>
                                        </p:tgtEl>
                                      </p:cBhvr>
                                    </p:animEffect>
                                    <p:set>
                                      <p:cBhvr>
                                        <p:cTn id="44" dur="1" fill="hold">
                                          <p:stCondLst>
                                            <p:cond delay="499"/>
                                          </p:stCondLst>
                                        </p:cTn>
                                        <p:tgtEl>
                                          <p:spTgt spid="43014"/>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43043"/>
                                        </p:tgtEl>
                                        <p:attrNameLst>
                                          <p:attrName>style.visibility</p:attrName>
                                        </p:attrNameLst>
                                      </p:cBhvr>
                                      <p:to>
                                        <p:strVal val="visible"/>
                                      </p:to>
                                    </p:set>
                                    <p:animEffect transition="in" filter="blinds(horizontal)">
                                      <p:cBhvr>
                                        <p:cTn id="49" dur="500"/>
                                        <p:tgtEl>
                                          <p:spTgt spid="4304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43040"/>
                                        </p:tgtEl>
                                        <p:attrNameLst>
                                          <p:attrName>style.visibility</p:attrName>
                                        </p:attrNameLst>
                                      </p:cBhvr>
                                      <p:to>
                                        <p:strVal val="visible"/>
                                      </p:to>
                                    </p:set>
                                    <p:animEffect transition="in" filter="blinds(horizontal)">
                                      <p:cBhvr>
                                        <p:cTn id="54" dur="500"/>
                                        <p:tgtEl>
                                          <p:spTgt spid="4304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43041"/>
                                        </p:tgtEl>
                                        <p:attrNameLst>
                                          <p:attrName>style.visibility</p:attrName>
                                        </p:attrNameLst>
                                      </p:cBhvr>
                                      <p:to>
                                        <p:strVal val="visible"/>
                                      </p:to>
                                    </p:set>
                                    <p:animEffect transition="in" filter="blinds(horizontal)">
                                      <p:cBhvr>
                                        <p:cTn id="59" dur="500"/>
                                        <p:tgtEl>
                                          <p:spTgt spid="43041"/>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43042"/>
                                        </p:tgtEl>
                                        <p:attrNameLst>
                                          <p:attrName>style.visibility</p:attrName>
                                        </p:attrNameLst>
                                      </p:cBhvr>
                                      <p:to>
                                        <p:strVal val="visible"/>
                                      </p:to>
                                    </p:set>
                                    <p:animEffect transition="in" filter="blinds(horizontal)">
                                      <p:cBhvr>
                                        <p:cTn id="64" dur="500"/>
                                        <p:tgtEl>
                                          <p:spTgt spid="4304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xit" presetSubtype="10" fill="hold" grpId="1" nodeType="clickEffect">
                                  <p:stCondLst>
                                    <p:cond delay="0"/>
                                  </p:stCondLst>
                                  <p:childTnLst>
                                    <p:animEffect transition="out" filter="blinds(horizontal)">
                                      <p:cBhvr>
                                        <p:cTn id="68" dur="500"/>
                                        <p:tgtEl>
                                          <p:spTgt spid="43043"/>
                                        </p:tgtEl>
                                      </p:cBhvr>
                                    </p:animEffect>
                                    <p:set>
                                      <p:cBhvr>
                                        <p:cTn id="69" dur="1" fill="hold">
                                          <p:stCondLst>
                                            <p:cond delay="499"/>
                                          </p:stCondLst>
                                        </p:cTn>
                                        <p:tgtEl>
                                          <p:spTgt spid="43043"/>
                                        </p:tgtEl>
                                        <p:attrNameLst>
                                          <p:attrName>style.visibility</p:attrName>
                                        </p:attrNameLst>
                                      </p:cBhvr>
                                      <p:to>
                                        <p:strVal val="hidden"/>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43010"/>
                                        </p:tgtEl>
                                        <p:attrNameLst>
                                          <p:attrName>style.visibility</p:attrName>
                                        </p:attrNameLst>
                                      </p:cBhvr>
                                      <p:to>
                                        <p:strVal val="visible"/>
                                      </p:to>
                                    </p:set>
                                    <p:animEffect transition="in" filter="blinds(horizontal)">
                                      <p:cBhvr>
                                        <p:cTn id="74" dur="500"/>
                                        <p:tgtEl>
                                          <p:spTgt spid="43010"/>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43044"/>
                                        </p:tgtEl>
                                        <p:attrNameLst>
                                          <p:attrName>style.visibility</p:attrName>
                                        </p:attrNameLst>
                                      </p:cBhvr>
                                      <p:to>
                                        <p:strVal val="visible"/>
                                      </p:to>
                                    </p:set>
                                    <p:animEffect transition="in" filter="blinds(horizontal)">
                                      <p:cBhvr>
                                        <p:cTn id="79" dur="500"/>
                                        <p:tgtEl>
                                          <p:spTgt spid="43044"/>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43045"/>
                                        </p:tgtEl>
                                        <p:attrNameLst>
                                          <p:attrName>style.visibility</p:attrName>
                                        </p:attrNameLst>
                                      </p:cBhvr>
                                      <p:to>
                                        <p:strVal val="visible"/>
                                      </p:to>
                                    </p:set>
                                    <p:animEffect transition="in" filter="blinds(horizontal)">
                                      <p:cBhvr>
                                        <p:cTn id="84" dur="500"/>
                                        <p:tgtEl>
                                          <p:spTgt spid="43045"/>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3" presetClass="exit" presetSubtype="10" fill="hold" grpId="1" nodeType="clickEffect">
                                  <p:stCondLst>
                                    <p:cond delay="0"/>
                                  </p:stCondLst>
                                  <p:childTnLst>
                                    <p:animEffect transition="out" filter="blinds(horizontal)">
                                      <p:cBhvr>
                                        <p:cTn id="88" dur="500"/>
                                        <p:tgtEl>
                                          <p:spTgt spid="43010"/>
                                        </p:tgtEl>
                                      </p:cBhvr>
                                    </p:animEffect>
                                    <p:set>
                                      <p:cBhvr>
                                        <p:cTn id="89" dur="1" fill="hold">
                                          <p:stCondLst>
                                            <p:cond delay="499"/>
                                          </p:stCondLst>
                                        </p:cTn>
                                        <p:tgtEl>
                                          <p:spTgt spid="43010"/>
                                        </p:tgtEl>
                                        <p:attrNameLst>
                                          <p:attrName>style.visibility</p:attrName>
                                        </p:attrNameLst>
                                      </p:cBhvr>
                                      <p:to>
                                        <p:strVal val="hidden"/>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43011"/>
                                        </p:tgtEl>
                                        <p:attrNameLst>
                                          <p:attrName>style.visibility</p:attrName>
                                        </p:attrNameLst>
                                      </p:cBhvr>
                                      <p:to>
                                        <p:strVal val="visible"/>
                                      </p:to>
                                    </p:set>
                                    <p:animEffect transition="in" filter="blinds(horizontal)">
                                      <p:cBhvr>
                                        <p:cTn id="94" dur="500"/>
                                        <p:tgtEl>
                                          <p:spTgt spid="43011"/>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0" presetClass="entr" presetSubtype="0" fill="hold" grpId="0" nodeType="clickEffect">
                                  <p:stCondLst>
                                    <p:cond delay="0"/>
                                  </p:stCondLst>
                                  <p:childTnLst>
                                    <p:set>
                                      <p:cBhvr>
                                        <p:cTn id="98" dur="1" fill="hold">
                                          <p:stCondLst>
                                            <p:cond delay="0"/>
                                          </p:stCondLst>
                                        </p:cTn>
                                        <p:tgtEl>
                                          <p:spTgt spid="43047"/>
                                        </p:tgtEl>
                                        <p:attrNameLst>
                                          <p:attrName>style.visibility</p:attrName>
                                        </p:attrNameLst>
                                      </p:cBhvr>
                                      <p:to>
                                        <p:strVal val="visible"/>
                                      </p:to>
                                    </p:set>
                                    <p:animEffect transition="in" filter="wedge">
                                      <p:cBhvr>
                                        <p:cTn id="99" dur="2000"/>
                                        <p:tgtEl>
                                          <p:spTgt spid="43047"/>
                                        </p:tgtEl>
                                      </p:cBhvr>
                                    </p:animEffect>
                                  </p:childTnLst>
                                </p:cTn>
                              </p:par>
                              <p:par>
                                <p:cTn id="100" presetID="20" presetClass="entr" presetSubtype="0" fill="hold" grpId="0" nodeType="withEffect">
                                  <p:stCondLst>
                                    <p:cond delay="0"/>
                                  </p:stCondLst>
                                  <p:childTnLst>
                                    <p:set>
                                      <p:cBhvr>
                                        <p:cTn id="101" dur="1" fill="hold">
                                          <p:stCondLst>
                                            <p:cond delay="0"/>
                                          </p:stCondLst>
                                        </p:cTn>
                                        <p:tgtEl>
                                          <p:spTgt spid="43048"/>
                                        </p:tgtEl>
                                        <p:attrNameLst>
                                          <p:attrName>style.visibility</p:attrName>
                                        </p:attrNameLst>
                                      </p:cBhvr>
                                      <p:to>
                                        <p:strVal val="visible"/>
                                      </p:to>
                                    </p:set>
                                    <p:animEffect transition="in" filter="wedge">
                                      <p:cBhvr>
                                        <p:cTn id="102" dur="2000"/>
                                        <p:tgtEl>
                                          <p:spTgt spid="43048"/>
                                        </p:tgtEl>
                                      </p:cBhvr>
                                    </p:animEffect>
                                  </p:childTnLst>
                                </p:cTn>
                              </p:par>
                              <p:par>
                                <p:cTn id="103" presetID="20" presetClass="entr" presetSubtype="0" fill="hold" grpId="0" nodeType="withEffect">
                                  <p:stCondLst>
                                    <p:cond delay="0"/>
                                  </p:stCondLst>
                                  <p:childTnLst>
                                    <p:set>
                                      <p:cBhvr>
                                        <p:cTn id="104" dur="1" fill="hold">
                                          <p:stCondLst>
                                            <p:cond delay="0"/>
                                          </p:stCondLst>
                                        </p:cTn>
                                        <p:tgtEl>
                                          <p:spTgt spid="43049"/>
                                        </p:tgtEl>
                                        <p:attrNameLst>
                                          <p:attrName>style.visibility</p:attrName>
                                        </p:attrNameLst>
                                      </p:cBhvr>
                                      <p:to>
                                        <p:strVal val="visible"/>
                                      </p:to>
                                    </p:set>
                                    <p:animEffect transition="in" filter="wedge">
                                      <p:cBhvr>
                                        <p:cTn id="105" dur="2000"/>
                                        <p:tgtEl>
                                          <p:spTgt spid="43049"/>
                                        </p:tgtEl>
                                      </p:cBhvr>
                                    </p:animEffect>
                                  </p:childTnLst>
                                </p:cTn>
                              </p:par>
                              <p:par>
                                <p:cTn id="106" presetID="20" presetClass="entr" presetSubtype="0" fill="hold" grpId="0" nodeType="withEffect">
                                  <p:stCondLst>
                                    <p:cond delay="0"/>
                                  </p:stCondLst>
                                  <p:childTnLst>
                                    <p:set>
                                      <p:cBhvr>
                                        <p:cTn id="107" dur="1" fill="hold">
                                          <p:stCondLst>
                                            <p:cond delay="0"/>
                                          </p:stCondLst>
                                        </p:cTn>
                                        <p:tgtEl>
                                          <p:spTgt spid="43050"/>
                                        </p:tgtEl>
                                        <p:attrNameLst>
                                          <p:attrName>style.visibility</p:attrName>
                                        </p:attrNameLst>
                                      </p:cBhvr>
                                      <p:to>
                                        <p:strVal val="visible"/>
                                      </p:to>
                                    </p:set>
                                    <p:animEffect transition="in" filter="wedge">
                                      <p:cBhvr>
                                        <p:cTn id="108" dur="2000"/>
                                        <p:tgtEl>
                                          <p:spTgt spid="43050"/>
                                        </p:tgtEl>
                                      </p:cBhvr>
                                    </p:animEffect>
                                  </p:childTnLst>
                                </p:cTn>
                              </p:par>
                              <p:par>
                                <p:cTn id="109" presetID="20" presetClass="entr" presetSubtype="0" fill="hold" grpId="0" nodeType="withEffect">
                                  <p:stCondLst>
                                    <p:cond delay="0"/>
                                  </p:stCondLst>
                                  <p:childTnLst>
                                    <p:set>
                                      <p:cBhvr>
                                        <p:cTn id="110" dur="1" fill="hold">
                                          <p:stCondLst>
                                            <p:cond delay="0"/>
                                          </p:stCondLst>
                                        </p:cTn>
                                        <p:tgtEl>
                                          <p:spTgt spid="43051"/>
                                        </p:tgtEl>
                                        <p:attrNameLst>
                                          <p:attrName>style.visibility</p:attrName>
                                        </p:attrNameLst>
                                      </p:cBhvr>
                                      <p:to>
                                        <p:strVal val="visible"/>
                                      </p:to>
                                    </p:set>
                                    <p:animEffect transition="in" filter="wedge">
                                      <p:cBhvr>
                                        <p:cTn id="111" dur="2000"/>
                                        <p:tgtEl>
                                          <p:spTgt spid="43051"/>
                                        </p:tgtEl>
                                      </p:cBhvr>
                                    </p:animEffect>
                                  </p:childTnLst>
                                </p:cTn>
                              </p:par>
                              <p:par>
                                <p:cTn id="112" presetID="20" presetClass="entr" presetSubtype="0" fill="hold" grpId="0" nodeType="withEffect">
                                  <p:stCondLst>
                                    <p:cond delay="0"/>
                                  </p:stCondLst>
                                  <p:childTnLst>
                                    <p:set>
                                      <p:cBhvr>
                                        <p:cTn id="113" dur="1" fill="hold">
                                          <p:stCondLst>
                                            <p:cond delay="0"/>
                                          </p:stCondLst>
                                        </p:cTn>
                                        <p:tgtEl>
                                          <p:spTgt spid="43052"/>
                                        </p:tgtEl>
                                        <p:attrNameLst>
                                          <p:attrName>style.visibility</p:attrName>
                                        </p:attrNameLst>
                                      </p:cBhvr>
                                      <p:to>
                                        <p:strVal val="visible"/>
                                      </p:to>
                                    </p:set>
                                    <p:animEffect transition="in" filter="wedge">
                                      <p:cBhvr>
                                        <p:cTn id="114" dur="2000"/>
                                        <p:tgtEl>
                                          <p:spTgt spid="43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P spid="43010" grpId="1" animBg="1"/>
      <p:bldP spid="43011" grpId="0" animBg="1"/>
      <p:bldP spid="43014" grpId="0" animBg="1"/>
      <p:bldP spid="43014" grpId="1" animBg="1"/>
      <p:bldP spid="43015" grpId="0" animBg="1"/>
      <p:bldP spid="43016" grpId="0" animBg="1"/>
      <p:bldP spid="43017" grpId="0"/>
      <p:bldP spid="43018" grpId="0"/>
      <p:bldP spid="43019" grpId="0"/>
      <p:bldP spid="43020" grpId="0"/>
      <p:bldP spid="43021" grpId="0"/>
      <p:bldP spid="43040" grpId="0" animBg="1"/>
      <p:bldP spid="43041" grpId="0" animBg="1"/>
      <p:bldP spid="43042" grpId="0" animBg="1"/>
      <p:bldP spid="43043" grpId="0" animBg="1"/>
      <p:bldP spid="43043" grpId="1" animBg="1"/>
      <p:bldP spid="43044" grpId="0" animBg="1"/>
      <p:bldP spid="43045" grpId="0" animBg="1"/>
      <p:bldP spid="43047" grpId="0" animBg="1"/>
      <p:bldP spid="43048" grpId="0" animBg="1"/>
      <p:bldP spid="43049" grpId="0" animBg="1"/>
      <p:bldP spid="43050" grpId="0" animBg="1"/>
      <p:bldP spid="43051" grpId="0" animBg="1"/>
      <p:bldP spid="43052"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3286125" y="1892300"/>
            <a:ext cx="5857875" cy="1373188"/>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Perform the (0,0) test. Insert 0 for x and 0 for y into the inequality and see if the statement remains true.</a:t>
            </a:r>
          </a:p>
        </p:txBody>
      </p:sp>
      <p:sp>
        <p:nvSpPr>
          <p:cNvPr id="44035" name="Text Box 3"/>
          <p:cNvSpPr txBox="1">
            <a:spLocks noChangeArrowheads="1"/>
          </p:cNvSpPr>
          <p:nvPr/>
        </p:nvSpPr>
        <p:spPr bwMode="auto">
          <a:xfrm>
            <a:off x="3300413" y="1908175"/>
            <a:ext cx="5843587" cy="1373188"/>
          </a:xfrm>
          <a:prstGeom prst="rect">
            <a:avLst/>
          </a:prstGeom>
          <a:solidFill>
            <a:srgbClr val="FFFF00"/>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Because the statement is false, (0,0) is not included in the solution. The graph is shaded away from (0,0).</a:t>
            </a:r>
          </a:p>
        </p:txBody>
      </p:sp>
      <p:sp>
        <p:nvSpPr>
          <p:cNvPr id="55300" name="Rectangle 4"/>
          <p:cNvSpPr>
            <a:spLocks noChangeArrowheads="1"/>
          </p:cNvSpPr>
          <p:nvPr/>
        </p:nvSpPr>
        <p:spPr bwMode="auto">
          <a:xfrm>
            <a:off x="642938" y="769938"/>
            <a:ext cx="7772400" cy="52705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r>
              <a:rPr lang="en-US" altLang="en-US" sz="3000"/>
              <a:t>Key Skill</a:t>
            </a:r>
          </a:p>
        </p:txBody>
      </p:sp>
      <p:sp>
        <p:nvSpPr>
          <p:cNvPr id="55301" name="Text Box 5"/>
          <p:cNvSpPr txBox="1">
            <a:spLocks noChangeArrowheads="1"/>
          </p:cNvSpPr>
          <p:nvPr/>
        </p:nvSpPr>
        <p:spPr bwMode="auto">
          <a:xfrm>
            <a:off x="0" y="1952625"/>
            <a:ext cx="3254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Graph 2x + 4y &gt; 8</a:t>
            </a:r>
          </a:p>
        </p:txBody>
      </p:sp>
      <p:sp>
        <p:nvSpPr>
          <p:cNvPr id="44038" name="Text Box 6"/>
          <p:cNvSpPr txBox="1">
            <a:spLocks noChangeArrowheads="1"/>
          </p:cNvSpPr>
          <p:nvPr/>
        </p:nvSpPr>
        <p:spPr bwMode="auto">
          <a:xfrm>
            <a:off x="3300413" y="1905000"/>
            <a:ext cx="4495800" cy="9461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Create a table, treat the inequality like an equation.</a:t>
            </a:r>
          </a:p>
        </p:txBody>
      </p:sp>
      <p:sp>
        <p:nvSpPr>
          <p:cNvPr id="44039" name="Line 7"/>
          <p:cNvSpPr>
            <a:spLocks noChangeShapeType="1"/>
          </p:cNvSpPr>
          <p:nvPr/>
        </p:nvSpPr>
        <p:spPr bwMode="auto">
          <a:xfrm>
            <a:off x="1177925" y="3173413"/>
            <a:ext cx="14874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0" name="Line 8"/>
          <p:cNvSpPr>
            <a:spLocks noChangeShapeType="1"/>
          </p:cNvSpPr>
          <p:nvPr/>
        </p:nvSpPr>
        <p:spPr bwMode="auto">
          <a:xfrm>
            <a:off x="1936750" y="2690813"/>
            <a:ext cx="0" cy="12080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1" name="Text Box 9"/>
          <p:cNvSpPr txBox="1">
            <a:spLocks noChangeArrowheads="1"/>
          </p:cNvSpPr>
          <p:nvPr/>
        </p:nvSpPr>
        <p:spPr bwMode="auto">
          <a:xfrm>
            <a:off x="1223963" y="2697163"/>
            <a:ext cx="1441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x         y</a:t>
            </a:r>
          </a:p>
        </p:txBody>
      </p:sp>
      <p:sp>
        <p:nvSpPr>
          <p:cNvPr id="44042" name="Text Box 10"/>
          <p:cNvSpPr txBox="1">
            <a:spLocks noChangeArrowheads="1"/>
          </p:cNvSpPr>
          <p:nvPr/>
        </p:nvSpPr>
        <p:spPr bwMode="auto">
          <a:xfrm>
            <a:off x="1333500" y="3192463"/>
            <a:ext cx="417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0</a:t>
            </a:r>
          </a:p>
        </p:txBody>
      </p:sp>
      <p:sp>
        <p:nvSpPr>
          <p:cNvPr id="44043" name="Text Box 11"/>
          <p:cNvSpPr txBox="1">
            <a:spLocks noChangeArrowheads="1"/>
          </p:cNvSpPr>
          <p:nvPr/>
        </p:nvSpPr>
        <p:spPr bwMode="auto">
          <a:xfrm>
            <a:off x="1984375" y="3222625"/>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2</a:t>
            </a:r>
          </a:p>
        </p:txBody>
      </p:sp>
      <p:sp>
        <p:nvSpPr>
          <p:cNvPr id="44044" name="Text Box 12"/>
          <p:cNvSpPr txBox="1">
            <a:spLocks noChangeArrowheads="1"/>
          </p:cNvSpPr>
          <p:nvPr/>
        </p:nvSpPr>
        <p:spPr bwMode="auto">
          <a:xfrm>
            <a:off x="1333500" y="3627438"/>
            <a:ext cx="511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4</a:t>
            </a:r>
          </a:p>
        </p:txBody>
      </p:sp>
      <p:sp>
        <p:nvSpPr>
          <p:cNvPr id="44045" name="Text Box 13"/>
          <p:cNvSpPr txBox="1">
            <a:spLocks noChangeArrowheads="1"/>
          </p:cNvSpPr>
          <p:nvPr/>
        </p:nvSpPr>
        <p:spPr bwMode="auto">
          <a:xfrm>
            <a:off x="1970088" y="3641725"/>
            <a:ext cx="65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0</a:t>
            </a:r>
          </a:p>
        </p:txBody>
      </p:sp>
      <p:sp>
        <p:nvSpPr>
          <p:cNvPr id="55310" name="Line 14"/>
          <p:cNvSpPr>
            <a:spLocks noChangeShapeType="1"/>
          </p:cNvSpPr>
          <p:nvPr/>
        </p:nvSpPr>
        <p:spPr bwMode="auto">
          <a:xfrm>
            <a:off x="6677025" y="3252788"/>
            <a:ext cx="0" cy="3071812"/>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11" name="Line 15"/>
          <p:cNvSpPr>
            <a:spLocks noChangeShapeType="1"/>
          </p:cNvSpPr>
          <p:nvPr/>
        </p:nvSpPr>
        <p:spPr bwMode="auto">
          <a:xfrm>
            <a:off x="5346700" y="4633913"/>
            <a:ext cx="2820988"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12" name="Line 16"/>
          <p:cNvSpPr>
            <a:spLocks noChangeShapeType="1"/>
          </p:cNvSpPr>
          <p:nvPr/>
        </p:nvSpPr>
        <p:spPr bwMode="auto">
          <a:xfrm>
            <a:off x="6524625" y="438626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3" name="Line 17"/>
          <p:cNvSpPr>
            <a:spLocks noChangeShapeType="1"/>
          </p:cNvSpPr>
          <p:nvPr/>
        </p:nvSpPr>
        <p:spPr bwMode="auto">
          <a:xfrm>
            <a:off x="6534150" y="409416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4" name="Line 18"/>
          <p:cNvSpPr>
            <a:spLocks noChangeShapeType="1"/>
          </p:cNvSpPr>
          <p:nvPr/>
        </p:nvSpPr>
        <p:spPr bwMode="auto">
          <a:xfrm>
            <a:off x="6543675" y="381793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5" name="Line 19"/>
          <p:cNvSpPr>
            <a:spLocks noChangeShapeType="1"/>
          </p:cNvSpPr>
          <p:nvPr/>
        </p:nvSpPr>
        <p:spPr bwMode="auto">
          <a:xfrm>
            <a:off x="6537325" y="354171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6" name="Line 20"/>
          <p:cNvSpPr>
            <a:spLocks noChangeShapeType="1"/>
          </p:cNvSpPr>
          <p:nvPr/>
        </p:nvSpPr>
        <p:spPr bwMode="auto">
          <a:xfrm>
            <a:off x="6546850" y="517048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7" name="Line 21"/>
          <p:cNvSpPr>
            <a:spLocks noChangeShapeType="1"/>
          </p:cNvSpPr>
          <p:nvPr/>
        </p:nvSpPr>
        <p:spPr bwMode="auto">
          <a:xfrm>
            <a:off x="6542088" y="5489575"/>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8" name="Line 22"/>
          <p:cNvSpPr>
            <a:spLocks noChangeShapeType="1"/>
          </p:cNvSpPr>
          <p:nvPr/>
        </p:nvSpPr>
        <p:spPr bwMode="auto">
          <a:xfrm>
            <a:off x="6518275" y="490378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9" name="Line 23"/>
          <p:cNvSpPr>
            <a:spLocks noChangeShapeType="1"/>
          </p:cNvSpPr>
          <p:nvPr/>
        </p:nvSpPr>
        <p:spPr bwMode="auto">
          <a:xfrm>
            <a:off x="6535738" y="5816600"/>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0" name="Line 24"/>
          <p:cNvSpPr>
            <a:spLocks noChangeShapeType="1"/>
          </p:cNvSpPr>
          <p:nvPr/>
        </p:nvSpPr>
        <p:spPr bwMode="auto">
          <a:xfrm>
            <a:off x="6400800" y="44481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1" name="Line 25"/>
          <p:cNvSpPr>
            <a:spLocks noChangeShapeType="1"/>
          </p:cNvSpPr>
          <p:nvPr/>
        </p:nvSpPr>
        <p:spPr bwMode="auto">
          <a:xfrm>
            <a:off x="5886450" y="44577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2" name="Line 26"/>
          <p:cNvSpPr>
            <a:spLocks noChangeShapeType="1"/>
          </p:cNvSpPr>
          <p:nvPr/>
        </p:nvSpPr>
        <p:spPr bwMode="auto">
          <a:xfrm>
            <a:off x="5626100" y="446722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3" name="Line 27"/>
          <p:cNvSpPr>
            <a:spLocks noChangeShapeType="1"/>
          </p:cNvSpPr>
          <p:nvPr/>
        </p:nvSpPr>
        <p:spPr bwMode="auto">
          <a:xfrm>
            <a:off x="6159500" y="44608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4" name="Line 28"/>
          <p:cNvSpPr>
            <a:spLocks noChangeShapeType="1"/>
          </p:cNvSpPr>
          <p:nvPr/>
        </p:nvSpPr>
        <p:spPr bwMode="auto">
          <a:xfrm>
            <a:off x="6886575" y="44577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5" name="Line 29"/>
          <p:cNvSpPr>
            <a:spLocks noChangeShapeType="1"/>
          </p:cNvSpPr>
          <p:nvPr/>
        </p:nvSpPr>
        <p:spPr bwMode="auto">
          <a:xfrm>
            <a:off x="7181850" y="446722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6" name="Line 30"/>
          <p:cNvSpPr>
            <a:spLocks noChangeShapeType="1"/>
          </p:cNvSpPr>
          <p:nvPr/>
        </p:nvSpPr>
        <p:spPr bwMode="auto">
          <a:xfrm>
            <a:off x="7445375" y="44608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7" name="Line 31"/>
          <p:cNvSpPr>
            <a:spLocks noChangeShapeType="1"/>
          </p:cNvSpPr>
          <p:nvPr/>
        </p:nvSpPr>
        <p:spPr bwMode="auto">
          <a:xfrm>
            <a:off x="7708900" y="44704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4" name="Oval 32"/>
          <p:cNvSpPr>
            <a:spLocks noChangeArrowheads="1"/>
          </p:cNvSpPr>
          <p:nvPr/>
        </p:nvSpPr>
        <p:spPr bwMode="auto">
          <a:xfrm>
            <a:off x="6589713" y="4052888"/>
            <a:ext cx="107950" cy="125412"/>
          </a:xfrm>
          <a:prstGeom prst="ellipse">
            <a:avLst/>
          </a:prstGeom>
          <a:solidFill>
            <a:schemeClr val="accent1"/>
          </a:solidFill>
          <a:ln w="25400">
            <a:solidFill>
              <a:schemeClr val="tx1"/>
            </a:solidFill>
            <a:round/>
            <a:headEnd/>
            <a:tailEnd/>
          </a:ln>
        </p:spPr>
        <p:txBody>
          <a:bodyPr wrap="none" anchor="ctr"/>
          <a:lstStyle/>
          <a:p>
            <a:endParaRPr lang="en-US"/>
          </a:p>
        </p:txBody>
      </p:sp>
      <p:sp>
        <p:nvSpPr>
          <p:cNvPr id="44065" name="Oval 33"/>
          <p:cNvSpPr>
            <a:spLocks noChangeArrowheads="1"/>
          </p:cNvSpPr>
          <p:nvPr/>
        </p:nvSpPr>
        <p:spPr bwMode="auto">
          <a:xfrm>
            <a:off x="7653338" y="4552950"/>
            <a:ext cx="107950" cy="125413"/>
          </a:xfrm>
          <a:prstGeom prst="ellipse">
            <a:avLst/>
          </a:prstGeom>
          <a:solidFill>
            <a:schemeClr val="accent1"/>
          </a:solidFill>
          <a:ln w="25400">
            <a:solidFill>
              <a:schemeClr val="tx1"/>
            </a:solidFill>
            <a:round/>
            <a:headEnd/>
            <a:tailEnd/>
          </a:ln>
        </p:spPr>
        <p:txBody>
          <a:bodyPr wrap="none" anchor="ctr"/>
          <a:lstStyle/>
          <a:p>
            <a:endParaRPr lang="en-US"/>
          </a:p>
        </p:txBody>
      </p:sp>
      <p:sp>
        <p:nvSpPr>
          <p:cNvPr id="44066" name="Line 34"/>
          <p:cNvSpPr>
            <a:spLocks noChangeShapeType="1"/>
          </p:cNvSpPr>
          <p:nvPr/>
        </p:nvSpPr>
        <p:spPr bwMode="auto">
          <a:xfrm flipH="1" flipV="1">
            <a:off x="5762625" y="3636963"/>
            <a:ext cx="3190875" cy="1666875"/>
          </a:xfrm>
          <a:prstGeom prst="line">
            <a:avLst/>
          </a:prstGeom>
          <a:noFill/>
          <a:ln w="25400">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67" name="Text Box 35"/>
          <p:cNvSpPr txBox="1">
            <a:spLocks noChangeArrowheads="1"/>
          </p:cNvSpPr>
          <p:nvPr/>
        </p:nvSpPr>
        <p:spPr bwMode="auto">
          <a:xfrm>
            <a:off x="3302000" y="1922463"/>
            <a:ext cx="5842000" cy="946150"/>
          </a:xfrm>
          <a:prstGeom prst="rect">
            <a:avLst/>
          </a:prstGeom>
          <a:solidFill>
            <a:srgbClr val="0092DF"/>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Graph the line, use a dashed line because the inequality is &gt; and not </a:t>
            </a:r>
            <a:r>
              <a:rPr lang="en-US" sz="2800" b="1" u="sng"/>
              <a:t>&gt;</a:t>
            </a:r>
            <a:r>
              <a:rPr lang="en-US" sz="2800" b="1"/>
              <a:t>.</a:t>
            </a:r>
          </a:p>
        </p:txBody>
      </p:sp>
      <p:sp>
        <p:nvSpPr>
          <p:cNvPr id="44068" name="Text Box 36"/>
          <p:cNvSpPr txBox="1">
            <a:spLocks noChangeArrowheads="1"/>
          </p:cNvSpPr>
          <p:nvPr/>
        </p:nvSpPr>
        <p:spPr bwMode="auto">
          <a:xfrm>
            <a:off x="573088" y="4386263"/>
            <a:ext cx="2506662" cy="519112"/>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solidFill>
                  <a:schemeClr val="bg1"/>
                </a:solidFill>
              </a:rPr>
              <a:t>0 + 0 &gt; 8</a:t>
            </a:r>
          </a:p>
        </p:txBody>
      </p:sp>
      <p:sp>
        <p:nvSpPr>
          <p:cNvPr id="44069" name="Text Box 37"/>
          <p:cNvSpPr txBox="1">
            <a:spLocks noChangeArrowheads="1"/>
          </p:cNvSpPr>
          <p:nvPr/>
        </p:nvSpPr>
        <p:spPr bwMode="auto">
          <a:xfrm>
            <a:off x="573088" y="5114925"/>
            <a:ext cx="2386012" cy="946150"/>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solidFill>
                  <a:schemeClr val="bg1"/>
                </a:solidFill>
              </a:rPr>
              <a:t>0 &gt; 8, which is false.</a:t>
            </a:r>
          </a:p>
        </p:txBody>
      </p:sp>
      <p:sp>
        <p:nvSpPr>
          <p:cNvPr id="44070" name="Line 38"/>
          <p:cNvSpPr>
            <a:spLocks noChangeShapeType="1"/>
          </p:cNvSpPr>
          <p:nvPr/>
        </p:nvSpPr>
        <p:spPr bwMode="auto">
          <a:xfrm flipV="1">
            <a:off x="6350000" y="3375025"/>
            <a:ext cx="307975" cy="552450"/>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71" name="Line 39"/>
          <p:cNvSpPr>
            <a:spLocks noChangeShapeType="1"/>
          </p:cNvSpPr>
          <p:nvPr/>
        </p:nvSpPr>
        <p:spPr bwMode="auto">
          <a:xfrm flipV="1">
            <a:off x="6908800" y="3384550"/>
            <a:ext cx="350838" cy="812800"/>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72" name="Line 40"/>
          <p:cNvSpPr>
            <a:spLocks noChangeShapeType="1"/>
          </p:cNvSpPr>
          <p:nvPr/>
        </p:nvSpPr>
        <p:spPr bwMode="auto">
          <a:xfrm flipV="1">
            <a:off x="7207250" y="3463925"/>
            <a:ext cx="438150" cy="885825"/>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73" name="Line 41"/>
          <p:cNvSpPr>
            <a:spLocks noChangeShapeType="1"/>
          </p:cNvSpPr>
          <p:nvPr/>
        </p:nvSpPr>
        <p:spPr bwMode="auto">
          <a:xfrm flipV="1">
            <a:off x="7577138" y="3614738"/>
            <a:ext cx="527050" cy="944562"/>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74" name="Line 42"/>
          <p:cNvSpPr>
            <a:spLocks noChangeShapeType="1"/>
          </p:cNvSpPr>
          <p:nvPr/>
        </p:nvSpPr>
        <p:spPr bwMode="auto">
          <a:xfrm flipV="1">
            <a:off x="7916863" y="3783013"/>
            <a:ext cx="555625" cy="942975"/>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75" name="Line 43"/>
          <p:cNvSpPr>
            <a:spLocks noChangeShapeType="1"/>
          </p:cNvSpPr>
          <p:nvPr/>
        </p:nvSpPr>
        <p:spPr bwMode="auto">
          <a:xfrm flipV="1">
            <a:off x="8345488" y="4122738"/>
            <a:ext cx="511175" cy="871537"/>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76" name="Line 44"/>
          <p:cNvSpPr>
            <a:spLocks noChangeShapeType="1"/>
          </p:cNvSpPr>
          <p:nvPr/>
        </p:nvSpPr>
        <p:spPr bwMode="auto">
          <a:xfrm flipV="1">
            <a:off x="8658225" y="4549775"/>
            <a:ext cx="307975" cy="552450"/>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77" name="Line 45"/>
          <p:cNvSpPr>
            <a:spLocks noChangeShapeType="1"/>
          </p:cNvSpPr>
          <p:nvPr/>
        </p:nvSpPr>
        <p:spPr bwMode="auto">
          <a:xfrm flipV="1">
            <a:off x="6502400" y="3527425"/>
            <a:ext cx="307975" cy="552450"/>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38"/>
                                        </p:tgtEl>
                                        <p:attrNameLst>
                                          <p:attrName>style.visibility</p:attrName>
                                        </p:attrNameLst>
                                      </p:cBhvr>
                                      <p:to>
                                        <p:strVal val="visible"/>
                                      </p:to>
                                    </p:set>
                                    <p:animEffect transition="in" filter="blinds(horizontal)">
                                      <p:cBhvr>
                                        <p:cTn id="7" dur="500"/>
                                        <p:tgtEl>
                                          <p:spTgt spid="440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041"/>
                                        </p:tgtEl>
                                        <p:attrNameLst>
                                          <p:attrName>style.visibility</p:attrName>
                                        </p:attrNameLst>
                                      </p:cBhvr>
                                      <p:to>
                                        <p:strVal val="visible"/>
                                      </p:to>
                                    </p:set>
                                    <p:animEffect transition="in" filter="blinds(horizontal)">
                                      <p:cBhvr>
                                        <p:cTn id="12" dur="500"/>
                                        <p:tgtEl>
                                          <p:spTgt spid="44041"/>
                                        </p:tgtEl>
                                      </p:cBhvr>
                                    </p:animEffect>
                                  </p:childTnLst>
                                </p:cTn>
                              </p:par>
                            </p:childTnLst>
                          </p:cTn>
                        </p:par>
                        <p:par>
                          <p:cTn id="13" fill="hold" nodeType="afterGroup">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44040"/>
                                        </p:tgtEl>
                                        <p:attrNameLst>
                                          <p:attrName>style.visibility</p:attrName>
                                        </p:attrNameLst>
                                      </p:cBhvr>
                                      <p:to>
                                        <p:strVal val="visible"/>
                                      </p:to>
                                    </p:set>
                                    <p:animEffect transition="in" filter="blinds(horizontal)">
                                      <p:cBhvr>
                                        <p:cTn id="16" dur="500"/>
                                        <p:tgtEl>
                                          <p:spTgt spid="4404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4039"/>
                                        </p:tgtEl>
                                        <p:attrNameLst>
                                          <p:attrName>style.visibility</p:attrName>
                                        </p:attrNameLst>
                                      </p:cBhvr>
                                      <p:to>
                                        <p:strVal val="visible"/>
                                      </p:to>
                                    </p:set>
                                    <p:animEffect transition="in" filter="blinds(horizontal)">
                                      <p:cBhvr>
                                        <p:cTn id="19" dur="500"/>
                                        <p:tgtEl>
                                          <p:spTgt spid="4403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44042"/>
                                        </p:tgtEl>
                                        <p:attrNameLst>
                                          <p:attrName>style.visibility</p:attrName>
                                        </p:attrNameLst>
                                      </p:cBhvr>
                                      <p:to>
                                        <p:strVal val="visible"/>
                                      </p:to>
                                    </p:set>
                                    <p:animEffect transition="in" filter="blinds(horizontal)">
                                      <p:cBhvr>
                                        <p:cTn id="24" dur="500"/>
                                        <p:tgtEl>
                                          <p:spTgt spid="4404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4043"/>
                                        </p:tgtEl>
                                        <p:attrNameLst>
                                          <p:attrName>style.visibility</p:attrName>
                                        </p:attrNameLst>
                                      </p:cBhvr>
                                      <p:to>
                                        <p:strVal val="visible"/>
                                      </p:to>
                                    </p:set>
                                    <p:animEffect transition="in" filter="blinds(horizontal)">
                                      <p:cBhvr>
                                        <p:cTn id="29" dur="500"/>
                                        <p:tgtEl>
                                          <p:spTgt spid="4404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44045"/>
                                        </p:tgtEl>
                                        <p:attrNameLst>
                                          <p:attrName>style.visibility</p:attrName>
                                        </p:attrNameLst>
                                      </p:cBhvr>
                                      <p:to>
                                        <p:strVal val="visible"/>
                                      </p:to>
                                    </p:set>
                                    <p:animEffect transition="in" filter="blinds(horizontal)">
                                      <p:cBhvr>
                                        <p:cTn id="34" dur="500"/>
                                        <p:tgtEl>
                                          <p:spTgt spid="4404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44044"/>
                                        </p:tgtEl>
                                        <p:attrNameLst>
                                          <p:attrName>style.visibility</p:attrName>
                                        </p:attrNameLst>
                                      </p:cBhvr>
                                      <p:to>
                                        <p:strVal val="visible"/>
                                      </p:to>
                                    </p:set>
                                    <p:animEffect transition="in" filter="blinds(horizontal)">
                                      <p:cBhvr>
                                        <p:cTn id="39" dur="500"/>
                                        <p:tgtEl>
                                          <p:spTgt spid="4404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xit" presetSubtype="16" fill="hold" grpId="1" nodeType="clickEffect">
                                  <p:stCondLst>
                                    <p:cond delay="0"/>
                                  </p:stCondLst>
                                  <p:childTnLst>
                                    <p:animEffect transition="out" filter="box(in)">
                                      <p:cBhvr>
                                        <p:cTn id="43" dur="500"/>
                                        <p:tgtEl>
                                          <p:spTgt spid="44038"/>
                                        </p:tgtEl>
                                      </p:cBhvr>
                                    </p:animEffect>
                                    <p:set>
                                      <p:cBhvr>
                                        <p:cTn id="44" dur="1" fill="hold">
                                          <p:stCondLst>
                                            <p:cond delay="499"/>
                                          </p:stCondLst>
                                        </p:cTn>
                                        <p:tgtEl>
                                          <p:spTgt spid="44038"/>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44067"/>
                                        </p:tgtEl>
                                        <p:attrNameLst>
                                          <p:attrName>style.visibility</p:attrName>
                                        </p:attrNameLst>
                                      </p:cBhvr>
                                      <p:to>
                                        <p:strVal val="visible"/>
                                      </p:to>
                                    </p:set>
                                    <p:animEffect transition="in" filter="blinds(horizontal)">
                                      <p:cBhvr>
                                        <p:cTn id="49" dur="500"/>
                                        <p:tgtEl>
                                          <p:spTgt spid="4406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44064"/>
                                        </p:tgtEl>
                                        <p:attrNameLst>
                                          <p:attrName>style.visibility</p:attrName>
                                        </p:attrNameLst>
                                      </p:cBhvr>
                                      <p:to>
                                        <p:strVal val="visible"/>
                                      </p:to>
                                    </p:set>
                                    <p:animEffect transition="in" filter="blinds(horizontal)">
                                      <p:cBhvr>
                                        <p:cTn id="54" dur="500"/>
                                        <p:tgtEl>
                                          <p:spTgt spid="4406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44065"/>
                                        </p:tgtEl>
                                        <p:attrNameLst>
                                          <p:attrName>style.visibility</p:attrName>
                                        </p:attrNameLst>
                                      </p:cBhvr>
                                      <p:to>
                                        <p:strVal val="visible"/>
                                      </p:to>
                                    </p:set>
                                    <p:animEffect transition="in" filter="blinds(horizontal)">
                                      <p:cBhvr>
                                        <p:cTn id="59" dur="500"/>
                                        <p:tgtEl>
                                          <p:spTgt spid="44065"/>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44066"/>
                                        </p:tgtEl>
                                        <p:attrNameLst>
                                          <p:attrName>style.visibility</p:attrName>
                                        </p:attrNameLst>
                                      </p:cBhvr>
                                      <p:to>
                                        <p:strVal val="visible"/>
                                      </p:to>
                                    </p:set>
                                    <p:animEffect transition="in" filter="blinds(horizontal)">
                                      <p:cBhvr>
                                        <p:cTn id="64" dur="500"/>
                                        <p:tgtEl>
                                          <p:spTgt spid="4406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xit" presetSubtype="10" fill="hold" grpId="1" nodeType="clickEffect">
                                  <p:stCondLst>
                                    <p:cond delay="0"/>
                                  </p:stCondLst>
                                  <p:childTnLst>
                                    <p:animEffect transition="out" filter="blinds(horizontal)">
                                      <p:cBhvr>
                                        <p:cTn id="68" dur="500"/>
                                        <p:tgtEl>
                                          <p:spTgt spid="44067"/>
                                        </p:tgtEl>
                                      </p:cBhvr>
                                    </p:animEffect>
                                    <p:set>
                                      <p:cBhvr>
                                        <p:cTn id="69" dur="1" fill="hold">
                                          <p:stCondLst>
                                            <p:cond delay="499"/>
                                          </p:stCondLst>
                                        </p:cTn>
                                        <p:tgtEl>
                                          <p:spTgt spid="44067"/>
                                        </p:tgtEl>
                                        <p:attrNameLst>
                                          <p:attrName>style.visibility</p:attrName>
                                        </p:attrNameLst>
                                      </p:cBhvr>
                                      <p:to>
                                        <p:strVal val="hidden"/>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44034"/>
                                        </p:tgtEl>
                                        <p:attrNameLst>
                                          <p:attrName>style.visibility</p:attrName>
                                        </p:attrNameLst>
                                      </p:cBhvr>
                                      <p:to>
                                        <p:strVal val="visible"/>
                                      </p:to>
                                    </p:set>
                                    <p:animEffect transition="in" filter="blinds(horizontal)">
                                      <p:cBhvr>
                                        <p:cTn id="74" dur="500"/>
                                        <p:tgtEl>
                                          <p:spTgt spid="44034"/>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44068"/>
                                        </p:tgtEl>
                                        <p:attrNameLst>
                                          <p:attrName>style.visibility</p:attrName>
                                        </p:attrNameLst>
                                      </p:cBhvr>
                                      <p:to>
                                        <p:strVal val="visible"/>
                                      </p:to>
                                    </p:set>
                                    <p:animEffect transition="in" filter="blinds(horizontal)">
                                      <p:cBhvr>
                                        <p:cTn id="79" dur="500"/>
                                        <p:tgtEl>
                                          <p:spTgt spid="44068"/>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44069"/>
                                        </p:tgtEl>
                                        <p:attrNameLst>
                                          <p:attrName>style.visibility</p:attrName>
                                        </p:attrNameLst>
                                      </p:cBhvr>
                                      <p:to>
                                        <p:strVal val="visible"/>
                                      </p:to>
                                    </p:set>
                                    <p:animEffect transition="in" filter="blinds(horizontal)">
                                      <p:cBhvr>
                                        <p:cTn id="84" dur="500"/>
                                        <p:tgtEl>
                                          <p:spTgt spid="44069"/>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3" presetClass="exit" presetSubtype="10" fill="hold" grpId="1" nodeType="clickEffect">
                                  <p:stCondLst>
                                    <p:cond delay="0"/>
                                  </p:stCondLst>
                                  <p:childTnLst>
                                    <p:animEffect transition="out" filter="blinds(horizontal)">
                                      <p:cBhvr>
                                        <p:cTn id="88" dur="500"/>
                                        <p:tgtEl>
                                          <p:spTgt spid="44034"/>
                                        </p:tgtEl>
                                      </p:cBhvr>
                                    </p:animEffect>
                                    <p:set>
                                      <p:cBhvr>
                                        <p:cTn id="89" dur="1" fill="hold">
                                          <p:stCondLst>
                                            <p:cond delay="499"/>
                                          </p:stCondLst>
                                        </p:cTn>
                                        <p:tgtEl>
                                          <p:spTgt spid="44034"/>
                                        </p:tgtEl>
                                        <p:attrNameLst>
                                          <p:attrName>style.visibility</p:attrName>
                                        </p:attrNameLst>
                                      </p:cBhvr>
                                      <p:to>
                                        <p:strVal val="hidden"/>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44035"/>
                                        </p:tgtEl>
                                        <p:attrNameLst>
                                          <p:attrName>style.visibility</p:attrName>
                                        </p:attrNameLst>
                                      </p:cBhvr>
                                      <p:to>
                                        <p:strVal val="visible"/>
                                      </p:to>
                                    </p:set>
                                    <p:animEffect transition="in" filter="blinds(horizontal)">
                                      <p:cBhvr>
                                        <p:cTn id="94" dur="500"/>
                                        <p:tgtEl>
                                          <p:spTgt spid="44035"/>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0" presetClass="entr" presetSubtype="0" fill="hold" grpId="0" nodeType="clickEffect">
                                  <p:stCondLst>
                                    <p:cond delay="0"/>
                                  </p:stCondLst>
                                  <p:childTnLst>
                                    <p:set>
                                      <p:cBhvr>
                                        <p:cTn id="98" dur="1" fill="hold">
                                          <p:stCondLst>
                                            <p:cond delay="0"/>
                                          </p:stCondLst>
                                        </p:cTn>
                                        <p:tgtEl>
                                          <p:spTgt spid="44070"/>
                                        </p:tgtEl>
                                        <p:attrNameLst>
                                          <p:attrName>style.visibility</p:attrName>
                                        </p:attrNameLst>
                                      </p:cBhvr>
                                      <p:to>
                                        <p:strVal val="visible"/>
                                      </p:to>
                                    </p:set>
                                    <p:animEffect transition="in" filter="wedge">
                                      <p:cBhvr>
                                        <p:cTn id="99" dur="2000"/>
                                        <p:tgtEl>
                                          <p:spTgt spid="44070"/>
                                        </p:tgtEl>
                                      </p:cBhvr>
                                    </p:animEffect>
                                  </p:childTnLst>
                                </p:cTn>
                              </p:par>
                            </p:childTnLst>
                          </p:cTn>
                        </p:par>
                        <p:par>
                          <p:cTn id="100" fill="hold" nodeType="afterGroup">
                            <p:stCondLst>
                              <p:cond delay="2000"/>
                            </p:stCondLst>
                            <p:childTnLst>
                              <p:par>
                                <p:cTn id="101" presetID="20" presetClass="entr" presetSubtype="0" fill="hold" grpId="0" nodeType="afterEffect">
                                  <p:stCondLst>
                                    <p:cond delay="0"/>
                                  </p:stCondLst>
                                  <p:childTnLst>
                                    <p:set>
                                      <p:cBhvr>
                                        <p:cTn id="102" dur="1" fill="hold">
                                          <p:stCondLst>
                                            <p:cond delay="0"/>
                                          </p:stCondLst>
                                        </p:cTn>
                                        <p:tgtEl>
                                          <p:spTgt spid="44071"/>
                                        </p:tgtEl>
                                        <p:attrNameLst>
                                          <p:attrName>style.visibility</p:attrName>
                                        </p:attrNameLst>
                                      </p:cBhvr>
                                      <p:to>
                                        <p:strVal val="visible"/>
                                      </p:to>
                                    </p:set>
                                    <p:animEffect transition="in" filter="wedge">
                                      <p:cBhvr>
                                        <p:cTn id="103" dur="2000"/>
                                        <p:tgtEl>
                                          <p:spTgt spid="44071"/>
                                        </p:tgtEl>
                                      </p:cBhvr>
                                    </p:animEffect>
                                  </p:childTnLst>
                                </p:cTn>
                              </p:par>
                            </p:childTnLst>
                          </p:cTn>
                        </p:par>
                        <p:par>
                          <p:cTn id="104" fill="hold" nodeType="afterGroup">
                            <p:stCondLst>
                              <p:cond delay="4000"/>
                            </p:stCondLst>
                            <p:childTnLst>
                              <p:par>
                                <p:cTn id="105" presetID="20" presetClass="entr" presetSubtype="0" fill="hold" grpId="0" nodeType="afterEffect">
                                  <p:stCondLst>
                                    <p:cond delay="0"/>
                                  </p:stCondLst>
                                  <p:childTnLst>
                                    <p:set>
                                      <p:cBhvr>
                                        <p:cTn id="106" dur="1" fill="hold">
                                          <p:stCondLst>
                                            <p:cond delay="0"/>
                                          </p:stCondLst>
                                        </p:cTn>
                                        <p:tgtEl>
                                          <p:spTgt spid="44072"/>
                                        </p:tgtEl>
                                        <p:attrNameLst>
                                          <p:attrName>style.visibility</p:attrName>
                                        </p:attrNameLst>
                                      </p:cBhvr>
                                      <p:to>
                                        <p:strVal val="visible"/>
                                      </p:to>
                                    </p:set>
                                    <p:animEffect transition="in" filter="wedge">
                                      <p:cBhvr>
                                        <p:cTn id="107" dur="2000"/>
                                        <p:tgtEl>
                                          <p:spTgt spid="44072"/>
                                        </p:tgtEl>
                                      </p:cBhvr>
                                    </p:animEffect>
                                  </p:childTnLst>
                                </p:cTn>
                              </p:par>
                            </p:childTnLst>
                          </p:cTn>
                        </p:par>
                        <p:par>
                          <p:cTn id="108" fill="hold" nodeType="afterGroup">
                            <p:stCondLst>
                              <p:cond delay="6000"/>
                            </p:stCondLst>
                            <p:childTnLst>
                              <p:par>
                                <p:cTn id="109" presetID="20" presetClass="entr" presetSubtype="0" fill="hold" grpId="0" nodeType="afterEffect">
                                  <p:stCondLst>
                                    <p:cond delay="0"/>
                                  </p:stCondLst>
                                  <p:childTnLst>
                                    <p:set>
                                      <p:cBhvr>
                                        <p:cTn id="110" dur="1" fill="hold">
                                          <p:stCondLst>
                                            <p:cond delay="0"/>
                                          </p:stCondLst>
                                        </p:cTn>
                                        <p:tgtEl>
                                          <p:spTgt spid="44073"/>
                                        </p:tgtEl>
                                        <p:attrNameLst>
                                          <p:attrName>style.visibility</p:attrName>
                                        </p:attrNameLst>
                                      </p:cBhvr>
                                      <p:to>
                                        <p:strVal val="visible"/>
                                      </p:to>
                                    </p:set>
                                    <p:animEffect transition="in" filter="wedge">
                                      <p:cBhvr>
                                        <p:cTn id="111" dur="2000"/>
                                        <p:tgtEl>
                                          <p:spTgt spid="44073"/>
                                        </p:tgtEl>
                                      </p:cBhvr>
                                    </p:animEffect>
                                  </p:childTnLst>
                                </p:cTn>
                              </p:par>
                            </p:childTnLst>
                          </p:cTn>
                        </p:par>
                        <p:par>
                          <p:cTn id="112" fill="hold" nodeType="afterGroup">
                            <p:stCondLst>
                              <p:cond delay="8000"/>
                            </p:stCondLst>
                            <p:childTnLst>
                              <p:par>
                                <p:cTn id="113" presetID="20" presetClass="entr" presetSubtype="0" fill="hold" grpId="0" nodeType="afterEffect">
                                  <p:stCondLst>
                                    <p:cond delay="0"/>
                                  </p:stCondLst>
                                  <p:childTnLst>
                                    <p:set>
                                      <p:cBhvr>
                                        <p:cTn id="114" dur="1" fill="hold">
                                          <p:stCondLst>
                                            <p:cond delay="0"/>
                                          </p:stCondLst>
                                        </p:cTn>
                                        <p:tgtEl>
                                          <p:spTgt spid="44074"/>
                                        </p:tgtEl>
                                        <p:attrNameLst>
                                          <p:attrName>style.visibility</p:attrName>
                                        </p:attrNameLst>
                                      </p:cBhvr>
                                      <p:to>
                                        <p:strVal val="visible"/>
                                      </p:to>
                                    </p:set>
                                    <p:animEffect transition="in" filter="wedge">
                                      <p:cBhvr>
                                        <p:cTn id="115" dur="2000"/>
                                        <p:tgtEl>
                                          <p:spTgt spid="44074"/>
                                        </p:tgtEl>
                                      </p:cBhvr>
                                    </p:animEffect>
                                  </p:childTnLst>
                                </p:cTn>
                              </p:par>
                            </p:childTnLst>
                          </p:cTn>
                        </p:par>
                        <p:par>
                          <p:cTn id="116" fill="hold" nodeType="afterGroup">
                            <p:stCondLst>
                              <p:cond delay="10000"/>
                            </p:stCondLst>
                            <p:childTnLst>
                              <p:par>
                                <p:cTn id="117" presetID="20" presetClass="entr" presetSubtype="0" fill="hold" grpId="0" nodeType="afterEffect">
                                  <p:stCondLst>
                                    <p:cond delay="0"/>
                                  </p:stCondLst>
                                  <p:childTnLst>
                                    <p:set>
                                      <p:cBhvr>
                                        <p:cTn id="118" dur="1" fill="hold">
                                          <p:stCondLst>
                                            <p:cond delay="0"/>
                                          </p:stCondLst>
                                        </p:cTn>
                                        <p:tgtEl>
                                          <p:spTgt spid="44075"/>
                                        </p:tgtEl>
                                        <p:attrNameLst>
                                          <p:attrName>style.visibility</p:attrName>
                                        </p:attrNameLst>
                                      </p:cBhvr>
                                      <p:to>
                                        <p:strVal val="visible"/>
                                      </p:to>
                                    </p:set>
                                    <p:animEffect transition="in" filter="wedge">
                                      <p:cBhvr>
                                        <p:cTn id="119" dur="2000"/>
                                        <p:tgtEl>
                                          <p:spTgt spid="44075"/>
                                        </p:tgtEl>
                                      </p:cBhvr>
                                    </p:animEffect>
                                  </p:childTnLst>
                                </p:cTn>
                              </p:par>
                            </p:childTnLst>
                          </p:cTn>
                        </p:par>
                        <p:par>
                          <p:cTn id="120" fill="hold" nodeType="afterGroup">
                            <p:stCondLst>
                              <p:cond delay="12000"/>
                            </p:stCondLst>
                            <p:childTnLst>
                              <p:par>
                                <p:cTn id="121" presetID="20" presetClass="entr" presetSubtype="0" fill="hold" grpId="0" nodeType="afterEffect">
                                  <p:stCondLst>
                                    <p:cond delay="0"/>
                                  </p:stCondLst>
                                  <p:childTnLst>
                                    <p:set>
                                      <p:cBhvr>
                                        <p:cTn id="122" dur="1" fill="hold">
                                          <p:stCondLst>
                                            <p:cond delay="0"/>
                                          </p:stCondLst>
                                        </p:cTn>
                                        <p:tgtEl>
                                          <p:spTgt spid="44076"/>
                                        </p:tgtEl>
                                        <p:attrNameLst>
                                          <p:attrName>style.visibility</p:attrName>
                                        </p:attrNameLst>
                                      </p:cBhvr>
                                      <p:to>
                                        <p:strVal val="visible"/>
                                      </p:to>
                                    </p:set>
                                    <p:animEffect transition="in" filter="wedge">
                                      <p:cBhvr>
                                        <p:cTn id="123" dur="2000"/>
                                        <p:tgtEl>
                                          <p:spTgt spid="44076"/>
                                        </p:tgtEl>
                                      </p:cBhvr>
                                    </p:animEffect>
                                  </p:childTnLst>
                                </p:cTn>
                              </p:par>
                            </p:childTnLst>
                          </p:cTn>
                        </p:par>
                        <p:par>
                          <p:cTn id="124" fill="hold" nodeType="afterGroup">
                            <p:stCondLst>
                              <p:cond delay="14000"/>
                            </p:stCondLst>
                            <p:childTnLst>
                              <p:par>
                                <p:cTn id="125" presetID="20" presetClass="entr" presetSubtype="0" fill="hold" grpId="0" nodeType="afterEffect">
                                  <p:stCondLst>
                                    <p:cond delay="0"/>
                                  </p:stCondLst>
                                  <p:childTnLst>
                                    <p:set>
                                      <p:cBhvr>
                                        <p:cTn id="126" dur="1" fill="hold">
                                          <p:stCondLst>
                                            <p:cond delay="0"/>
                                          </p:stCondLst>
                                        </p:cTn>
                                        <p:tgtEl>
                                          <p:spTgt spid="44077"/>
                                        </p:tgtEl>
                                        <p:attrNameLst>
                                          <p:attrName>style.visibility</p:attrName>
                                        </p:attrNameLst>
                                      </p:cBhvr>
                                      <p:to>
                                        <p:strVal val="visible"/>
                                      </p:to>
                                    </p:set>
                                    <p:animEffect transition="in" filter="wedge">
                                      <p:cBhvr>
                                        <p:cTn id="127" dur="2000"/>
                                        <p:tgtEl>
                                          <p:spTgt spid="44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nimBg="1"/>
      <p:bldP spid="44034" grpId="1" animBg="1"/>
      <p:bldP spid="44035" grpId="0" animBg="1"/>
      <p:bldP spid="44038" grpId="0" animBg="1"/>
      <p:bldP spid="44038" grpId="1" animBg="1"/>
      <p:bldP spid="44039" grpId="0" animBg="1"/>
      <p:bldP spid="44040" grpId="0" animBg="1"/>
      <p:bldP spid="44041" grpId="0"/>
      <p:bldP spid="44042" grpId="0"/>
      <p:bldP spid="44043" grpId="0"/>
      <p:bldP spid="44044" grpId="0"/>
      <p:bldP spid="44045" grpId="0"/>
      <p:bldP spid="44064" grpId="0" animBg="1"/>
      <p:bldP spid="44065" grpId="0" animBg="1"/>
      <p:bldP spid="44066" grpId="0" animBg="1"/>
      <p:bldP spid="44067" grpId="0" animBg="1"/>
      <p:bldP spid="44067" grpId="1" animBg="1"/>
      <p:bldP spid="44068" grpId="0" animBg="1"/>
      <p:bldP spid="44069" grpId="0" animBg="1"/>
      <p:bldP spid="44070" grpId="0" animBg="1"/>
      <p:bldP spid="44071" grpId="0" animBg="1"/>
      <p:bldP spid="44072" grpId="0" animBg="1"/>
      <p:bldP spid="44073" grpId="0" animBg="1"/>
      <p:bldP spid="44074" grpId="0" animBg="1"/>
      <p:bldP spid="44075" grpId="0" animBg="1"/>
      <p:bldP spid="44076" grpId="0" animBg="1"/>
      <p:bldP spid="44077" grpId="0" animBg="1"/>
    </p:bldLst>
  </p:timing>
</p:sld>
</file>

<file path=ppt/slides/slide4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3286125" y="1892300"/>
            <a:ext cx="5857875" cy="1373188"/>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Perform the (0,0) test. Insert 0 for x and 0 for y into the inequality and see if the statement remains true.</a:t>
            </a:r>
          </a:p>
        </p:txBody>
      </p:sp>
      <p:sp>
        <p:nvSpPr>
          <p:cNvPr id="45059" name="Text Box 3"/>
          <p:cNvSpPr txBox="1">
            <a:spLocks noChangeArrowheads="1"/>
          </p:cNvSpPr>
          <p:nvPr/>
        </p:nvSpPr>
        <p:spPr bwMode="auto">
          <a:xfrm>
            <a:off x="3300413" y="1941513"/>
            <a:ext cx="5843587" cy="1373187"/>
          </a:xfrm>
          <a:prstGeom prst="rect">
            <a:avLst/>
          </a:prstGeom>
          <a:solidFill>
            <a:srgbClr val="FFFF00"/>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Because the statement is false, (0,0) is not included in the solution. The graph is shaded away from (0,0).</a:t>
            </a:r>
          </a:p>
        </p:txBody>
      </p:sp>
      <p:sp>
        <p:nvSpPr>
          <p:cNvPr id="56324" name="Rectangle 4"/>
          <p:cNvSpPr>
            <a:spLocks noChangeArrowheads="1"/>
          </p:cNvSpPr>
          <p:nvPr/>
        </p:nvSpPr>
        <p:spPr bwMode="auto">
          <a:xfrm>
            <a:off x="685800" y="900113"/>
            <a:ext cx="7772400" cy="55403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r>
              <a:rPr lang="en-US" altLang="en-US" sz="3000"/>
              <a:t>Key Skill</a:t>
            </a:r>
          </a:p>
        </p:txBody>
      </p:sp>
      <p:sp>
        <p:nvSpPr>
          <p:cNvPr id="56325" name="Text Box 5"/>
          <p:cNvSpPr txBox="1">
            <a:spLocks noChangeArrowheads="1"/>
          </p:cNvSpPr>
          <p:nvPr/>
        </p:nvSpPr>
        <p:spPr bwMode="auto">
          <a:xfrm>
            <a:off x="0" y="1952625"/>
            <a:ext cx="32543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600" b="1"/>
              <a:t>Graph -3x + 4y </a:t>
            </a:r>
            <a:r>
              <a:rPr lang="en-US" sz="2600" b="1" u="sng"/>
              <a:t>&lt;</a:t>
            </a:r>
            <a:r>
              <a:rPr lang="en-US" sz="2600" b="1"/>
              <a:t> -12</a:t>
            </a:r>
          </a:p>
        </p:txBody>
      </p:sp>
      <p:sp>
        <p:nvSpPr>
          <p:cNvPr id="45062" name="Text Box 6"/>
          <p:cNvSpPr txBox="1">
            <a:spLocks noChangeArrowheads="1"/>
          </p:cNvSpPr>
          <p:nvPr/>
        </p:nvSpPr>
        <p:spPr bwMode="auto">
          <a:xfrm>
            <a:off x="3300413" y="1905000"/>
            <a:ext cx="4495800" cy="9461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Create a table, treat the inequality like an equation.</a:t>
            </a:r>
          </a:p>
        </p:txBody>
      </p:sp>
      <p:sp>
        <p:nvSpPr>
          <p:cNvPr id="45063" name="Line 7"/>
          <p:cNvSpPr>
            <a:spLocks noChangeShapeType="1"/>
          </p:cNvSpPr>
          <p:nvPr/>
        </p:nvSpPr>
        <p:spPr bwMode="auto">
          <a:xfrm>
            <a:off x="1177925" y="3173413"/>
            <a:ext cx="14874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4" name="Line 8"/>
          <p:cNvSpPr>
            <a:spLocks noChangeShapeType="1"/>
          </p:cNvSpPr>
          <p:nvPr/>
        </p:nvSpPr>
        <p:spPr bwMode="auto">
          <a:xfrm>
            <a:off x="1936750" y="2690813"/>
            <a:ext cx="0" cy="12080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5" name="Text Box 9"/>
          <p:cNvSpPr txBox="1">
            <a:spLocks noChangeArrowheads="1"/>
          </p:cNvSpPr>
          <p:nvPr/>
        </p:nvSpPr>
        <p:spPr bwMode="auto">
          <a:xfrm>
            <a:off x="1223963" y="2697163"/>
            <a:ext cx="1441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x         y</a:t>
            </a:r>
          </a:p>
        </p:txBody>
      </p:sp>
      <p:sp>
        <p:nvSpPr>
          <p:cNvPr id="45066" name="Text Box 10"/>
          <p:cNvSpPr txBox="1">
            <a:spLocks noChangeArrowheads="1"/>
          </p:cNvSpPr>
          <p:nvPr/>
        </p:nvSpPr>
        <p:spPr bwMode="auto">
          <a:xfrm>
            <a:off x="1333500" y="3192463"/>
            <a:ext cx="417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0</a:t>
            </a:r>
          </a:p>
        </p:txBody>
      </p:sp>
      <p:sp>
        <p:nvSpPr>
          <p:cNvPr id="45067" name="Text Box 11"/>
          <p:cNvSpPr txBox="1">
            <a:spLocks noChangeArrowheads="1"/>
          </p:cNvSpPr>
          <p:nvPr/>
        </p:nvSpPr>
        <p:spPr bwMode="auto">
          <a:xfrm>
            <a:off x="1984375" y="3222625"/>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-3</a:t>
            </a:r>
          </a:p>
        </p:txBody>
      </p:sp>
      <p:sp>
        <p:nvSpPr>
          <p:cNvPr id="45068" name="Text Box 12"/>
          <p:cNvSpPr txBox="1">
            <a:spLocks noChangeArrowheads="1"/>
          </p:cNvSpPr>
          <p:nvPr/>
        </p:nvSpPr>
        <p:spPr bwMode="auto">
          <a:xfrm>
            <a:off x="1333500" y="3627438"/>
            <a:ext cx="511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4</a:t>
            </a:r>
          </a:p>
        </p:txBody>
      </p:sp>
      <p:sp>
        <p:nvSpPr>
          <p:cNvPr id="45069" name="Text Box 13"/>
          <p:cNvSpPr txBox="1">
            <a:spLocks noChangeArrowheads="1"/>
          </p:cNvSpPr>
          <p:nvPr/>
        </p:nvSpPr>
        <p:spPr bwMode="auto">
          <a:xfrm>
            <a:off x="1970088" y="3641725"/>
            <a:ext cx="65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0</a:t>
            </a:r>
          </a:p>
        </p:txBody>
      </p:sp>
      <p:sp>
        <p:nvSpPr>
          <p:cNvPr id="56334" name="Line 14"/>
          <p:cNvSpPr>
            <a:spLocks noChangeShapeType="1"/>
          </p:cNvSpPr>
          <p:nvPr/>
        </p:nvSpPr>
        <p:spPr bwMode="auto">
          <a:xfrm>
            <a:off x="6677025" y="3252788"/>
            <a:ext cx="0" cy="3071812"/>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6335" name="Line 15"/>
          <p:cNvSpPr>
            <a:spLocks noChangeShapeType="1"/>
          </p:cNvSpPr>
          <p:nvPr/>
        </p:nvSpPr>
        <p:spPr bwMode="auto">
          <a:xfrm>
            <a:off x="5346700" y="4633913"/>
            <a:ext cx="2820988"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6336" name="Line 16"/>
          <p:cNvSpPr>
            <a:spLocks noChangeShapeType="1"/>
          </p:cNvSpPr>
          <p:nvPr/>
        </p:nvSpPr>
        <p:spPr bwMode="auto">
          <a:xfrm>
            <a:off x="6524625" y="438626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7" name="Line 17"/>
          <p:cNvSpPr>
            <a:spLocks noChangeShapeType="1"/>
          </p:cNvSpPr>
          <p:nvPr/>
        </p:nvSpPr>
        <p:spPr bwMode="auto">
          <a:xfrm>
            <a:off x="6534150" y="409416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8" name="Line 18"/>
          <p:cNvSpPr>
            <a:spLocks noChangeShapeType="1"/>
          </p:cNvSpPr>
          <p:nvPr/>
        </p:nvSpPr>
        <p:spPr bwMode="auto">
          <a:xfrm>
            <a:off x="6543675" y="381793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9" name="Line 19"/>
          <p:cNvSpPr>
            <a:spLocks noChangeShapeType="1"/>
          </p:cNvSpPr>
          <p:nvPr/>
        </p:nvSpPr>
        <p:spPr bwMode="auto">
          <a:xfrm>
            <a:off x="6537325" y="354171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0" name="Line 20"/>
          <p:cNvSpPr>
            <a:spLocks noChangeShapeType="1"/>
          </p:cNvSpPr>
          <p:nvPr/>
        </p:nvSpPr>
        <p:spPr bwMode="auto">
          <a:xfrm>
            <a:off x="6546850" y="517048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1" name="Line 21"/>
          <p:cNvSpPr>
            <a:spLocks noChangeShapeType="1"/>
          </p:cNvSpPr>
          <p:nvPr/>
        </p:nvSpPr>
        <p:spPr bwMode="auto">
          <a:xfrm>
            <a:off x="6542088" y="5489575"/>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2" name="Line 22"/>
          <p:cNvSpPr>
            <a:spLocks noChangeShapeType="1"/>
          </p:cNvSpPr>
          <p:nvPr/>
        </p:nvSpPr>
        <p:spPr bwMode="auto">
          <a:xfrm>
            <a:off x="6518275" y="490378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3" name="Line 23"/>
          <p:cNvSpPr>
            <a:spLocks noChangeShapeType="1"/>
          </p:cNvSpPr>
          <p:nvPr/>
        </p:nvSpPr>
        <p:spPr bwMode="auto">
          <a:xfrm>
            <a:off x="6535738" y="5816600"/>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4" name="Line 24"/>
          <p:cNvSpPr>
            <a:spLocks noChangeShapeType="1"/>
          </p:cNvSpPr>
          <p:nvPr/>
        </p:nvSpPr>
        <p:spPr bwMode="auto">
          <a:xfrm>
            <a:off x="6400800" y="44481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5" name="Line 25"/>
          <p:cNvSpPr>
            <a:spLocks noChangeShapeType="1"/>
          </p:cNvSpPr>
          <p:nvPr/>
        </p:nvSpPr>
        <p:spPr bwMode="auto">
          <a:xfrm>
            <a:off x="5886450" y="44577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6" name="Line 26"/>
          <p:cNvSpPr>
            <a:spLocks noChangeShapeType="1"/>
          </p:cNvSpPr>
          <p:nvPr/>
        </p:nvSpPr>
        <p:spPr bwMode="auto">
          <a:xfrm>
            <a:off x="5626100" y="446722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7" name="Line 27"/>
          <p:cNvSpPr>
            <a:spLocks noChangeShapeType="1"/>
          </p:cNvSpPr>
          <p:nvPr/>
        </p:nvSpPr>
        <p:spPr bwMode="auto">
          <a:xfrm>
            <a:off x="6159500" y="44608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8" name="Line 28"/>
          <p:cNvSpPr>
            <a:spLocks noChangeShapeType="1"/>
          </p:cNvSpPr>
          <p:nvPr/>
        </p:nvSpPr>
        <p:spPr bwMode="auto">
          <a:xfrm>
            <a:off x="6886575" y="44577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9" name="Line 29"/>
          <p:cNvSpPr>
            <a:spLocks noChangeShapeType="1"/>
          </p:cNvSpPr>
          <p:nvPr/>
        </p:nvSpPr>
        <p:spPr bwMode="auto">
          <a:xfrm>
            <a:off x="7181850" y="446722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0" name="Line 30"/>
          <p:cNvSpPr>
            <a:spLocks noChangeShapeType="1"/>
          </p:cNvSpPr>
          <p:nvPr/>
        </p:nvSpPr>
        <p:spPr bwMode="auto">
          <a:xfrm>
            <a:off x="7445375" y="44608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51" name="Line 31"/>
          <p:cNvSpPr>
            <a:spLocks noChangeShapeType="1"/>
          </p:cNvSpPr>
          <p:nvPr/>
        </p:nvSpPr>
        <p:spPr bwMode="auto">
          <a:xfrm>
            <a:off x="7708900" y="44704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8" name="Oval 32"/>
          <p:cNvSpPr>
            <a:spLocks noChangeArrowheads="1"/>
          </p:cNvSpPr>
          <p:nvPr/>
        </p:nvSpPr>
        <p:spPr bwMode="auto">
          <a:xfrm>
            <a:off x="6621463" y="5402263"/>
            <a:ext cx="107950" cy="125412"/>
          </a:xfrm>
          <a:prstGeom prst="ellipse">
            <a:avLst/>
          </a:prstGeom>
          <a:solidFill>
            <a:schemeClr val="accent1"/>
          </a:solidFill>
          <a:ln w="25400">
            <a:solidFill>
              <a:schemeClr val="tx1"/>
            </a:solidFill>
            <a:round/>
            <a:headEnd/>
            <a:tailEnd/>
          </a:ln>
        </p:spPr>
        <p:txBody>
          <a:bodyPr wrap="none" anchor="ctr"/>
          <a:lstStyle/>
          <a:p>
            <a:endParaRPr lang="en-US"/>
          </a:p>
        </p:txBody>
      </p:sp>
      <p:sp>
        <p:nvSpPr>
          <p:cNvPr id="45089" name="Oval 33"/>
          <p:cNvSpPr>
            <a:spLocks noChangeArrowheads="1"/>
          </p:cNvSpPr>
          <p:nvPr/>
        </p:nvSpPr>
        <p:spPr bwMode="auto">
          <a:xfrm>
            <a:off x="7653338" y="4552950"/>
            <a:ext cx="107950" cy="125413"/>
          </a:xfrm>
          <a:prstGeom prst="ellipse">
            <a:avLst/>
          </a:prstGeom>
          <a:solidFill>
            <a:schemeClr val="accent1"/>
          </a:solidFill>
          <a:ln w="25400">
            <a:solidFill>
              <a:schemeClr val="tx1"/>
            </a:solidFill>
            <a:round/>
            <a:headEnd/>
            <a:tailEnd/>
          </a:ln>
        </p:spPr>
        <p:txBody>
          <a:bodyPr wrap="none" anchor="ctr"/>
          <a:lstStyle/>
          <a:p>
            <a:endParaRPr lang="en-US"/>
          </a:p>
        </p:txBody>
      </p:sp>
      <p:sp>
        <p:nvSpPr>
          <p:cNvPr id="45090" name="Line 34"/>
          <p:cNvSpPr>
            <a:spLocks noChangeShapeType="1"/>
          </p:cNvSpPr>
          <p:nvPr/>
        </p:nvSpPr>
        <p:spPr bwMode="auto">
          <a:xfrm flipH="1">
            <a:off x="5680075" y="4130675"/>
            <a:ext cx="2620963" cy="2105025"/>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91" name="Text Box 35"/>
          <p:cNvSpPr txBox="1">
            <a:spLocks noChangeArrowheads="1"/>
          </p:cNvSpPr>
          <p:nvPr/>
        </p:nvSpPr>
        <p:spPr bwMode="auto">
          <a:xfrm>
            <a:off x="3302000" y="1922463"/>
            <a:ext cx="5842000" cy="946150"/>
          </a:xfrm>
          <a:prstGeom prst="rect">
            <a:avLst/>
          </a:prstGeom>
          <a:solidFill>
            <a:srgbClr val="0092DF"/>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Graph the line, use a solid line because the inequality is </a:t>
            </a:r>
            <a:r>
              <a:rPr lang="en-US" sz="2800" b="1" u="sng"/>
              <a:t>&lt;</a:t>
            </a:r>
            <a:r>
              <a:rPr lang="en-US" sz="2800" b="1"/>
              <a:t> and not &lt;.</a:t>
            </a:r>
          </a:p>
        </p:txBody>
      </p:sp>
      <p:sp>
        <p:nvSpPr>
          <p:cNvPr id="45092" name="Text Box 36"/>
          <p:cNvSpPr txBox="1">
            <a:spLocks noChangeArrowheads="1"/>
          </p:cNvSpPr>
          <p:nvPr/>
        </p:nvSpPr>
        <p:spPr bwMode="auto">
          <a:xfrm>
            <a:off x="573088" y="4386263"/>
            <a:ext cx="2506662" cy="519112"/>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solidFill>
                  <a:schemeClr val="bg1"/>
                </a:solidFill>
              </a:rPr>
              <a:t>0 + 0 </a:t>
            </a:r>
            <a:r>
              <a:rPr lang="en-US" sz="2800" b="1" u="sng">
                <a:solidFill>
                  <a:schemeClr val="bg1"/>
                </a:solidFill>
              </a:rPr>
              <a:t>&lt;</a:t>
            </a:r>
            <a:r>
              <a:rPr lang="en-US" sz="2800" b="1">
                <a:solidFill>
                  <a:schemeClr val="bg1"/>
                </a:solidFill>
              </a:rPr>
              <a:t> -12</a:t>
            </a:r>
          </a:p>
        </p:txBody>
      </p:sp>
      <p:sp>
        <p:nvSpPr>
          <p:cNvPr id="45093" name="Text Box 37"/>
          <p:cNvSpPr txBox="1">
            <a:spLocks noChangeArrowheads="1"/>
          </p:cNvSpPr>
          <p:nvPr/>
        </p:nvSpPr>
        <p:spPr bwMode="auto">
          <a:xfrm>
            <a:off x="573088" y="5114925"/>
            <a:ext cx="2386012" cy="946150"/>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solidFill>
                  <a:schemeClr val="bg1"/>
                </a:solidFill>
              </a:rPr>
              <a:t>0 </a:t>
            </a:r>
            <a:r>
              <a:rPr lang="en-US" sz="2800" b="1" u="sng">
                <a:solidFill>
                  <a:schemeClr val="bg1"/>
                </a:solidFill>
              </a:rPr>
              <a:t>&lt;</a:t>
            </a:r>
            <a:r>
              <a:rPr lang="en-US" sz="2800" b="1">
                <a:solidFill>
                  <a:schemeClr val="bg1"/>
                </a:solidFill>
              </a:rPr>
              <a:t> -12, which is false.</a:t>
            </a:r>
          </a:p>
        </p:txBody>
      </p:sp>
      <p:sp>
        <p:nvSpPr>
          <p:cNvPr id="56358" name="Text Box 38"/>
          <p:cNvSpPr txBox="1">
            <a:spLocks noChangeArrowheads="1"/>
          </p:cNvSpPr>
          <p:nvPr/>
        </p:nvSpPr>
        <p:spPr bwMode="auto">
          <a:xfrm>
            <a:off x="3509963" y="6286500"/>
            <a:ext cx="1960562" cy="457200"/>
          </a:xfrm>
          <a:prstGeom prst="rect">
            <a:avLst/>
          </a:prstGeom>
          <a:solidFill>
            <a:srgbClr val="FFFF00"/>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TRY THIS</a:t>
            </a:r>
          </a:p>
        </p:txBody>
      </p:sp>
      <p:sp>
        <p:nvSpPr>
          <p:cNvPr id="45095" name="Line 39"/>
          <p:cNvSpPr>
            <a:spLocks noChangeShapeType="1"/>
          </p:cNvSpPr>
          <p:nvPr/>
        </p:nvSpPr>
        <p:spPr bwMode="auto">
          <a:xfrm>
            <a:off x="8026400" y="4368800"/>
            <a:ext cx="725488" cy="827088"/>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96" name="Line 40"/>
          <p:cNvSpPr>
            <a:spLocks noChangeShapeType="1"/>
          </p:cNvSpPr>
          <p:nvPr/>
        </p:nvSpPr>
        <p:spPr bwMode="auto">
          <a:xfrm>
            <a:off x="8164513" y="4246563"/>
            <a:ext cx="725487" cy="827087"/>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97" name="Line 41"/>
          <p:cNvSpPr>
            <a:spLocks noChangeShapeType="1"/>
          </p:cNvSpPr>
          <p:nvPr/>
        </p:nvSpPr>
        <p:spPr bwMode="auto">
          <a:xfrm>
            <a:off x="6313488" y="5734050"/>
            <a:ext cx="725487" cy="827088"/>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98" name="Line 42"/>
          <p:cNvSpPr>
            <a:spLocks noChangeShapeType="1"/>
          </p:cNvSpPr>
          <p:nvPr/>
        </p:nvSpPr>
        <p:spPr bwMode="auto">
          <a:xfrm>
            <a:off x="7845425" y="4478338"/>
            <a:ext cx="725488" cy="827087"/>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99" name="Line 43"/>
          <p:cNvSpPr>
            <a:spLocks noChangeShapeType="1"/>
          </p:cNvSpPr>
          <p:nvPr/>
        </p:nvSpPr>
        <p:spPr bwMode="auto">
          <a:xfrm>
            <a:off x="7577138" y="4746625"/>
            <a:ext cx="725487" cy="827088"/>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100" name="Line 44"/>
          <p:cNvSpPr>
            <a:spLocks noChangeShapeType="1"/>
          </p:cNvSpPr>
          <p:nvPr/>
        </p:nvSpPr>
        <p:spPr bwMode="auto">
          <a:xfrm>
            <a:off x="7278688" y="4999038"/>
            <a:ext cx="725487" cy="827087"/>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101" name="Line 45"/>
          <p:cNvSpPr>
            <a:spLocks noChangeShapeType="1"/>
          </p:cNvSpPr>
          <p:nvPr/>
        </p:nvSpPr>
        <p:spPr bwMode="auto">
          <a:xfrm>
            <a:off x="6908800" y="5268913"/>
            <a:ext cx="725488" cy="827087"/>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102" name="Line 46"/>
          <p:cNvSpPr>
            <a:spLocks noChangeShapeType="1"/>
          </p:cNvSpPr>
          <p:nvPr/>
        </p:nvSpPr>
        <p:spPr bwMode="auto">
          <a:xfrm>
            <a:off x="6494463" y="5592763"/>
            <a:ext cx="725487" cy="827087"/>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103" name="Line 47"/>
          <p:cNvSpPr>
            <a:spLocks noChangeShapeType="1"/>
          </p:cNvSpPr>
          <p:nvPr/>
        </p:nvSpPr>
        <p:spPr bwMode="auto">
          <a:xfrm>
            <a:off x="5980113" y="5949950"/>
            <a:ext cx="725487" cy="827088"/>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062"/>
                                        </p:tgtEl>
                                        <p:attrNameLst>
                                          <p:attrName>style.visibility</p:attrName>
                                        </p:attrNameLst>
                                      </p:cBhvr>
                                      <p:to>
                                        <p:strVal val="visible"/>
                                      </p:to>
                                    </p:set>
                                    <p:animEffect transition="in" filter="blinds(horizontal)">
                                      <p:cBhvr>
                                        <p:cTn id="7" dur="500"/>
                                        <p:tgtEl>
                                          <p:spTgt spid="450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5065"/>
                                        </p:tgtEl>
                                        <p:attrNameLst>
                                          <p:attrName>style.visibility</p:attrName>
                                        </p:attrNameLst>
                                      </p:cBhvr>
                                      <p:to>
                                        <p:strVal val="visible"/>
                                      </p:to>
                                    </p:set>
                                    <p:animEffect transition="in" filter="blinds(horizontal)">
                                      <p:cBhvr>
                                        <p:cTn id="12" dur="500"/>
                                        <p:tgtEl>
                                          <p:spTgt spid="45065"/>
                                        </p:tgtEl>
                                      </p:cBhvr>
                                    </p:animEffect>
                                  </p:childTnLst>
                                </p:cTn>
                              </p:par>
                            </p:childTnLst>
                          </p:cTn>
                        </p:par>
                        <p:par>
                          <p:cTn id="13" fill="hold" nodeType="afterGroup">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45064"/>
                                        </p:tgtEl>
                                        <p:attrNameLst>
                                          <p:attrName>style.visibility</p:attrName>
                                        </p:attrNameLst>
                                      </p:cBhvr>
                                      <p:to>
                                        <p:strVal val="visible"/>
                                      </p:to>
                                    </p:set>
                                    <p:animEffect transition="in" filter="blinds(horizontal)">
                                      <p:cBhvr>
                                        <p:cTn id="16" dur="500"/>
                                        <p:tgtEl>
                                          <p:spTgt spid="4506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5063"/>
                                        </p:tgtEl>
                                        <p:attrNameLst>
                                          <p:attrName>style.visibility</p:attrName>
                                        </p:attrNameLst>
                                      </p:cBhvr>
                                      <p:to>
                                        <p:strVal val="visible"/>
                                      </p:to>
                                    </p:set>
                                    <p:animEffect transition="in" filter="blinds(horizontal)">
                                      <p:cBhvr>
                                        <p:cTn id="19" dur="500"/>
                                        <p:tgtEl>
                                          <p:spTgt spid="4506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45066"/>
                                        </p:tgtEl>
                                        <p:attrNameLst>
                                          <p:attrName>style.visibility</p:attrName>
                                        </p:attrNameLst>
                                      </p:cBhvr>
                                      <p:to>
                                        <p:strVal val="visible"/>
                                      </p:to>
                                    </p:set>
                                    <p:animEffect transition="in" filter="blinds(horizontal)">
                                      <p:cBhvr>
                                        <p:cTn id="24" dur="500"/>
                                        <p:tgtEl>
                                          <p:spTgt spid="4506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5067"/>
                                        </p:tgtEl>
                                        <p:attrNameLst>
                                          <p:attrName>style.visibility</p:attrName>
                                        </p:attrNameLst>
                                      </p:cBhvr>
                                      <p:to>
                                        <p:strVal val="visible"/>
                                      </p:to>
                                    </p:set>
                                    <p:animEffect transition="in" filter="blinds(horizontal)">
                                      <p:cBhvr>
                                        <p:cTn id="29" dur="500"/>
                                        <p:tgtEl>
                                          <p:spTgt spid="4506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45069"/>
                                        </p:tgtEl>
                                        <p:attrNameLst>
                                          <p:attrName>style.visibility</p:attrName>
                                        </p:attrNameLst>
                                      </p:cBhvr>
                                      <p:to>
                                        <p:strVal val="visible"/>
                                      </p:to>
                                    </p:set>
                                    <p:animEffect transition="in" filter="blinds(horizontal)">
                                      <p:cBhvr>
                                        <p:cTn id="34" dur="500"/>
                                        <p:tgtEl>
                                          <p:spTgt spid="4506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45068"/>
                                        </p:tgtEl>
                                        <p:attrNameLst>
                                          <p:attrName>style.visibility</p:attrName>
                                        </p:attrNameLst>
                                      </p:cBhvr>
                                      <p:to>
                                        <p:strVal val="visible"/>
                                      </p:to>
                                    </p:set>
                                    <p:animEffect transition="in" filter="blinds(horizontal)">
                                      <p:cBhvr>
                                        <p:cTn id="39" dur="500"/>
                                        <p:tgtEl>
                                          <p:spTgt spid="4506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xit" presetSubtype="16" fill="hold" grpId="1" nodeType="clickEffect">
                                  <p:stCondLst>
                                    <p:cond delay="0"/>
                                  </p:stCondLst>
                                  <p:childTnLst>
                                    <p:animEffect transition="out" filter="box(in)">
                                      <p:cBhvr>
                                        <p:cTn id="43" dur="500"/>
                                        <p:tgtEl>
                                          <p:spTgt spid="45062"/>
                                        </p:tgtEl>
                                      </p:cBhvr>
                                    </p:animEffect>
                                    <p:set>
                                      <p:cBhvr>
                                        <p:cTn id="44" dur="1" fill="hold">
                                          <p:stCondLst>
                                            <p:cond delay="499"/>
                                          </p:stCondLst>
                                        </p:cTn>
                                        <p:tgtEl>
                                          <p:spTgt spid="45062"/>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45091"/>
                                        </p:tgtEl>
                                        <p:attrNameLst>
                                          <p:attrName>style.visibility</p:attrName>
                                        </p:attrNameLst>
                                      </p:cBhvr>
                                      <p:to>
                                        <p:strVal val="visible"/>
                                      </p:to>
                                    </p:set>
                                    <p:animEffect transition="in" filter="blinds(horizontal)">
                                      <p:cBhvr>
                                        <p:cTn id="49" dur="500"/>
                                        <p:tgtEl>
                                          <p:spTgt spid="4509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45088"/>
                                        </p:tgtEl>
                                        <p:attrNameLst>
                                          <p:attrName>style.visibility</p:attrName>
                                        </p:attrNameLst>
                                      </p:cBhvr>
                                      <p:to>
                                        <p:strVal val="visible"/>
                                      </p:to>
                                    </p:set>
                                    <p:animEffect transition="in" filter="blinds(horizontal)">
                                      <p:cBhvr>
                                        <p:cTn id="54" dur="500"/>
                                        <p:tgtEl>
                                          <p:spTgt spid="45088"/>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45089"/>
                                        </p:tgtEl>
                                        <p:attrNameLst>
                                          <p:attrName>style.visibility</p:attrName>
                                        </p:attrNameLst>
                                      </p:cBhvr>
                                      <p:to>
                                        <p:strVal val="visible"/>
                                      </p:to>
                                    </p:set>
                                    <p:animEffect transition="in" filter="blinds(horizontal)">
                                      <p:cBhvr>
                                        <p:cTn id="59" dur="500"/>
                                        <p:tgtEl>
                                          <p:spTgt spid="45089"/>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45090"/>
                                        </p:tgtEl>
                                        <p:attrNameLst>
                                          <p:attrName>style.visibility</p:attrName>
                                        </p:attrNameLst>
                                      </p:cBhvr>
                                      <p:to>
                                        <p:strVal val="visible"/>
                                      </p:to>
                                    </p:set>
                                    <p:animEffect transition="in" filter="blinds(horizontal)">
                                      <p:cBhvr>
                                        <p:cTn id="64" dur="500"/>
                                        <p:tgtEl>
                                          <p:spTgt spid="45090"/>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xit" presetSubtype="10" fill="hold" grpId="1" nodeType="clickEffect">
                                  <p:stCondLst>
                                    <p:cond delay="0"/>
                                  </p:stCondLst>
                                  <p:childTnLst>
                                    <p:animEffect transition="out" filter="blinds(horizontal)">
                                      <p:cBhvr>
                                        <p:cTn id="68" dur="500"/>
                                        <p:tgtEl>
                                          <p:spTgt spid="45091"/>
                                        </p:tgtEl>
                                      </p:cBhvr>
                                    </p:animEffect>
                                    <p:set>
                                      <p:cBhvr>
                                        <p:cTn id="69" dur="1" fill="hold">
                                          <p:stCondLst>
                                            <p:cond delay="499"/>
                                          </p:stCondLst>
                                        </p:cTn>
                                        <p:tgtEl>
                                          <p:spTgt spid="45091"/>
                                        </p:tgtEl>
                                        <p:attrNameLst>
                                          <p:attrName>style.visibility</p:attrName>
                                        </p:attrNameLst>
                                      </p:cBhvr>
                                      <p:to>
                                        <p:strVal val="hidden"/>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45058"/>
                                        </p:tgtEl>
                                        <p:attrNameLst>
                                          <p:attrName>style.visibility</p:attrName>
                                        </p:attrNameLst>
                                      </p:cBhvr>
                                      <p:to>
                                        <p:strVal val="visible"/>
                                      </p:to>
                                    </p:set>
                                    <p:animEffect transition="in" filter="blinds(horizontal)">
                                      <p:cBhvr>
                                        <p:cTn id="74" dur="500"/>
                                        <p:tgtEl>
                                          <p:spTgt spid="45058"/>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45092"/>
                                        </p:tgtEl>
                                        <p:attrNameLst>
                                          <p:attrName>style.visibility</p:attrName>
                                        </p:attrNameLst>
                                      </p:cBhvr>
                                      <p:to>
                                        <p:strVal val="visible"/>
                                      </p:to>
                                    </p:set>
                                    <p:animEffect transition="in" filter="blinds(horizontal)">
                                      <p:cBhvr>
                                        <p:cTn id="79" dur="500"/>
                                        <p:tgtEl>
                                          <p:spTgt spid="45092"/>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45093"/>
                                        </p:tgtEl>
                                        <p:attrNameLst>
                                          <p:attrName>style.visibility</p:attrName>
                                        </p:attrNameLst>
                                      </p:cBhvr>
                                      <p:to>
                                        <p:strVal val="visible"/>
                                      </p:to>
                                    </p:set>
                                    <p:animEffect transition="in" filter="blinds(horizontal)">
                                      <p:cBhvr>
                                        <p:cTn id="84" dur="500"/>
                                        <p:tgtEl>
                                          <p:spTgt spid="45093"/>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3" presetClass="exit" presetSubtype="10" fill="hold" grpId="1" nodeType="clickEffect">
                                  <p:stCondLst>
                                    <p:cond delay="0"/>
                                  </p:stCondLst>
                                  <p:childTnLst>
                                    <p:animEffect transition="out" filter="blinds(horizontal)">
                                      <p:cBhvr>
                                        <p:cTn id="88" dur="500"/>
                                        <p:tgtEl>
                                          <p:spTgt spid="45058"/>
                                        </p:tgtEl>
                                      </p:cBhvr>
                                    </p:animEffect>
                                    <p:set>
                                      <p:cBhvr>
                                        <p:cTn id="89" dur="1" fill="hold">
                                          <p:stCondLst>
                                            <p:cond delay="499"/>
                                          </p:stCondLst>
                                        </p:cTn>
                                        <p:tgtEl>
                                          <p:spTgt spid="45058"/>
                                        </p:tgtEl>
                                        <p:attrNameLst>
                                          <p:attrName>style.visibility</p:attrName>
                                        </p:attrNameLst>
                                      </p:cBhvr>
                                      <p:to>
                                        <p:strVal val="hidden"/>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45059"/>
                                        </p:tgtEl>
                                        <p:attrNameLst>
                                          <p:attrName>style.visibility</p:attrName>
                                        </p:attrNameLst>
                                      </p:cBhvr>
                                      <p:to>
                                        <p:strVal val="visible"/>
                                      </p:to>
                                    </p:set>
                                    <p:animEffect transition="in" filter="blinds(horizontal)">
                                      <p:cBhvr>
                                        <p:cTn id="94" dur="500"/>
                                        <p:tgtEl>
                                          <p:spTgt spid="45059"/>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0" presetClass="entr" presetSubtype="0" fill="hold" grpId="0" nodeType="clickEffect">
                                  <p:stCondLst>
                                    <p:cond delay="0"/>
                                  </p:stCondLst>
                                  <p:childTnLst>
                                    <p:set>
                                      <p:cBhvr>
                                        <p:cTn id="98" dur="1" fill="hold">
                                          <p:stCondLst>
                                            <p:cond delay="0"/>
                                          </p:stCondLst>
                                        </p:cTn>
                                        <p:tgtEl>
                                          <p:spTgt spid="45096"/>
                                        </p:tgtEl>
                                        <p:attrNameLst>
                                          <p:attrName>style.visibility</p:attrName>
                                        </p:attrNameLst>
                                      </p:cBhvr>
                                      <p:to>
                                        <p:strVal val="visible"/>
                                      </p:to>
                                    </p:set>
                                    <p:animEffect transition="in" filter="wedge">
                                      <p:cBhvr>
                                        <p:cTn id="99" dur="2000"/>
                                        <p:tgtEl>
                                          <p:spTgt spid="45096"/>
                                        </p:tgtEl>
                                      </p:cBhvr>
                                    </p:animEffect>
                                  </p:childTnLst>
                                </p:cTn>
                              </p:par>
                            </p:childTnLst>
                          </p:cTn>
                        </p:par>
                        <p:par>
                          <p:cTn id="100" fill="hold" nodeType="afterGroup">
                            <p:stCondLst>
                              <p:cond delay="2000"/>
                            </p:stCondLst>
                            <p:childTnLst>
                              <p:par>
                                <p:cTn id="101" presetID="20" presetClass="entr" presetSubtype="0" fill="hold" grpId="0" nodeType="afterEffect">
                                  <p:stCondLst>
                                    <p:cond delay="0"/>
                                  </p:stCondLst>
                                  <p:childTnLst>
                                    <p:set>
                                      <p:cBhvr>
                                        <p:cTn id="102" dur="1" fill="hold">
                                          <p:stCondLst>
                                            <p:cond delay="0"/>
                                          </p:stCondLst>
                                        </p:cTn>
                                        <p:tgtEl>
                                          <p:spTgt spid="45095"/>
                                        </p:tgtEl>
                                        <p:attrNameLst>
                                          <p:attrName>style.visibility</p:attrName>
                                        </p:attrNameLst>
                                      </p:cBhvr>
                                      <p:to>
                                        <p:strVal val="visible"/>
                                      </p:to>
                                    </p:set>
                                    <p:animEffect transition="in" filter="wedge">
                                      <p:cBhvr>
                                        <p:cTn id="103" dur="2000"/>
                                        <p:tgtEl>
                                          <p:spTgt spid="45095"/>
                                        </p:tgtEl>
                                      </p:cBhvr>
                                    </p:animEffect>
                                  </p:childTnLst>
                                </p:cTn>
                              </p:par>
                            </p:childTnLst>
                          </p:cTn>
                        </p:par>
                        <p:par>
                          <p:cTn id="104" fill="hold" nodeType="afterGroup">
                            <p:stCondLst>
                              <p:cond delay="4000"/>
                            </p:stCondLst>
                            <p:childTnLst>
                              <p:par>
                                <p:cTn id="105" presetID="20" presetClass="entr" presetSubtype="0" fill="hold" grpId="0" nodeType="afterEffect">
                                  <p:stCondLst>
                                    <p:cond delay="0"/>
                                  </p:stCondLst>
                                  <p:childTnLst>
                                    <p:set>
                                      <p:cBhvr>
                                        <p:cTn id="106" dur="1" fill="hold">
                                          <p:stCondLst>
                                            <p:cond delay="0"/>
                                          </p:stCondLst>
                                        </p:cTn>
                                        <p:tgtEl>
                                          <p:spTgt spid="45098"/>
                                        </p:tgtEl>
                                        <p:attrNameLst>
                                          <p:attrName>style.visibility</p:attrName>
                                        </p:attrNameLst>
                                      </p:cBhvr>
                                      <p:to>
                                        <p:strVal val="visible"/>
                                      </p:to>
                                    </p:set>
                                    <p:animEffect transition="in" filter="wedge">
                                      <p:cBhvr>
                                        <p:cTn id="107" dur="2000"/>
                                        <p:tgtEl>
                                          <p:spTgt spid="45098"/>
                                        </p:tgtEl>
                                      </p:cBhvr>
                                    </p:animEffect>
                                  </p:childTnLst>
                                </p:cTn>
                              </p:par>
                            </p:childTnLst>
                          </p:cTn>
                        </p:par>
                        <p:par>
                          <p:cTn id="108" fill="hold" nodeType="afterGroup">
                            <p:stCondLst>
                              <p:cond delay="6000"/>
                            </p:stCondLst>
                            <p:childTnLst>
                              <p:par>
                                <p:cTn id="109" presetID="20" presetClass="entr" presetSubtype="0" fill="hold" grpId="0" nodeType="afterEffect">
                                  <p:stCondLst>
                                    <p:cond delay="0"/>
                                  </p:stCondLst>
                                  <p:childTnLst>
                                    <p:set>
                                      <p:cBhvr>
                                        <p:cTn id="110" dur="1" fill="hold">
                                          <p:stCondLst>
                                            <p:cond delay="0"/>
                                          </p:stCondLst>
                                        </p:cTn>
                                        <p:tgtEl>
                                          <p:spTgt spid="45099"/>
                                        </p:tgtEl>
                                        <p:attrNameLst>
                                          <p:attrName>style.visibility</p:attrName>
                                        </p:attrNameLst>
                                      </p:cBhvr>
                                      <p:to>
                                        <p:strVal val="visible"/>
                                      </p:to>
                                    </p:set>
                                    <p:animEffect transition="in" filter="wedge">
                                      <p:cBhvr>
                                        <p:cTn id="111" dur="2000"/>
                                        <p:tgtEl>
                                          <p:spTgt spid="45099"/>
                                        </p:tgtEl>
                                      </p:cBhvr>
                                    </p:animEffect>
                                  </p:childTnLst>
                                </p:cTn>
                              </p:par>
                            </p:childTnLst>
                          </p:cTn>
                        </p:par>
                        <p:par>
                          <p:cTn id="112" fill="hold" nodeType="afterGroup">
                            <p:stCondLst>
                              <p:cond delay="8000"/>
                            </p:stCondLst>
                            <p:childTnLst>
                              <p:par>
                                <p:cTn id="113" presetID="20" presetClass="entr" presetSubtype="0" fill="hold" grpId="0" nodeType="afterEffect">
                                  <p:stCondLst>
                                    <p:cond delay="0"/>
                                  </p:stCondLst>
                                  <p:childTnLst>
                                    <p:set>
                                      <p:cBhvr>
                                        <p:cTn id="114" dur="1" fill="hold">
                                          <p:stCondLst>
                                            <p:cond delay="0"/>
                                          </p:stCondLst>
                                        </p:cTn>
                                        <p:tgtEl>
                                          <p:spTgt spid="45100"/>
                                        </p:tgtEl>
                                        <p:attrNameLst>
                                          <p:attrName>style.visibility</p:attrName>
                                        </p:attrNameLst>
                                      </p:cBhvr>
                                      <p:to>
                                        <p:strVal val="visible"/>
                                      </p:to>
                                    </p:set>
                                    <p:animEffect transition="in" filter="wedge">
                                      <p:cBhvr>
                                        <p:cTn id="115" dur="2000"/>
                                        <p:tgtEl>
                                          <p:spTgt spid="45100"/>
                                        </p:tgtEl>
                                      </p:cBhvr>
                                    </p:animEffect>
                                  </p:childTnLst>
                                </p:cTn>
                              </p:par>
                            </p:childTnLst>
                          </p:cTn>
                        </p:par>
                        <p:par>
                          <p:cTn id="116" fill="hold" nodeType="afterGroup">
                            <p:stCondLst>
                              <p:cond delay="10000"/>
                            </p:stCondLst>
                            <p:childTnLst>
                              <p:par>
                                <p:cTn id="117" presetID="20" presetClass="entr" presetSubtype="0" fill="hold" grpId="0" nodeType="afterEffect">
                                  <p:stCondLst>
                                    <p:cond delay="0"/>
                                  </p:stCondLst>
                                  <p:childTnLst>
                                    <p:set>
                                      <p:cBhvr>
                                        <p:cTn id="118" dur="1" fill="hold">
                                          <p:stCondLst>
                                            <p:cond delay="0"/>
                                          </p:stCondLst>
                                        </p:cTn>
                                        <p:tgtEl>
                                          <p:spTgt spid="45101"/>
                                        </p:tgtEl>
                                        <p:attrNameLst>
                                          <p:attrName>style.visibility</p:attrName>
                                        </p:attrNameLst>
                                      </p:cBhvr>
                                      <p:to>
                                        <p:strVal val="visible"/>
                                      </p:to>
                                    </p:set>
                                    <p:animEffect transition="in" filter="wedge">
                                      <p:cBhvr>
                                        <p:cTn id="119" dur="2000"/>
                                        <p:tgtEl>
                                          <p:spTgt spid="45101"/>
                                        </p:tgtEl>
                                      </p:cBhvr>
                                    </p:animEffect>
                                  </p:childTnLst>
                                </p:cTn>
                              </p:par>
                            </p:childTnLst>
                          </p:cTn>
                        </p:par>
                        <p:par>
                          <p:cTn id="120" fill="hold" nodeType="afterGroup">
                            <p:stCondLst>
                              <p:cond delay="12000"/>
                            </p:stCondLst>
                            <p:childTnLst>
                              <p:par>
                                <p:cTn id="121" presetID="20" presetClass="entr" presetSubtype="0" fill="hold" grpId="0" nodeType="afterEffect">
                                  <p:stCondLst>
                                    <p:cond delay="0"/>
                                  </p:stCondLst>
                                  <p:childTnLst>
                                    <p:set>
                                      <p:cBhvr>
                                        <p:cTn id="122" dur="1" fill="hold">
                                          <p:stCondLst>
                                            <p:cond delay="0"/>
                                          </p:stCondLst>
                                        </p:cTn>
                                        <p:tgtEl>
                                          <p:spTgt spid="45102"/>
                                        </p:tgtEl>
                                        <p:attrNameLst>
                                          <p:attrName>style.visibility</p:attrName>
                                        </p:attrNameLst>
                                      </p:cBhvr>
                                      <p:to>
                                        <p:strVal val="visible"/>
                                      </p:to>
                                    </p:set>
                                    <p:animEffect transition="in" filter="wedge">
                                      <p:cBhvr>
                                        <p:cTn id="123" dur="2000"/>
                                        <p:tgtEl>
                                          <p:spTgt spid="45102"/>
                                        </p:tgtEl>
                                      </p:cBhvr>
                                    </p:animEffect>
                                  </p:childTnLst>
                                </p:cTn>
                              </p:par>
                            </p:childTnLst>
                          </p:cTn>
                        </p:par>
                        <p:par>
                          <p:cTn id="124" fill="hold" nodeType="afterGroup">
                            <p:stCondLst>
                              <p:cond delay="14000"/>
                            </p:stCondLst>
                            <p:childTnLst>
                              <p:par>
                                <p:cTn id="125" presetID="20" presetClass="entr" presetSubtype="0" fill="hold" grpId="0" nodeType="afterEffect">
                                  <p:stCondLst>
                                    <p:cond delay="0"/>
                                  </p:stCondLst>
                                  <p:childTnLst>
                                    <p:set>
                                      <p:cBhvr>
                                        <p:cTn id="126" dur="1" fill="hold">
                                          <p:stCondLst>
                                            <p:cond delay="0"/>
                                          </p:stCondLst>
                                        </p:cTn>
                                        <p:tgtEl>
                                          <p:spTgt spid="45097"/>
                                        </p:tgtEl>
                                        <p:attrNameLst>
                                          <p:attrName>style.visibility</p:attrName>
                                        </p:attrNameLst>
                                      </p:cBhvr>
                                      <p:to>
                                        <p:strVal val="visible"/>
                                      </p:to>
                                    </p:set>
                                    <p:animEffect transition="in" filter="wedge">
                                      <p:cBhvr>
                                        <p:cTn id="127" dur="2000"/>
                                        <p:tgtEl>
                                          <p:spTgt spid="45097"/>
                                        </p:tgtEl>
                                      </p:cBhvr>
                                    </p:animEffect>
                                  </p:childTnLst>
                                </p:cTn>
                              </p:par>
                            </p:childTnLst>
                          </p:cTn>
                        </p:par>
                        <p:par>
                          <p:cTn id="128" fill="hold" nodeType="afterGroup">
                            <p:stCondLst>
                              <p:cond delay="16000"/>
                            </p:stCondLst>
                            <p:childTnLst>
                              <p:par>
                                <p:cTn id="129" presetID="20" presetClass="entr" presetSubtype="0" fill="hold" grpId="0" nodeType="afterEffect">
                                  <p:stCondLst>
                                    <p:cond delay="0"/>
                                  </p:stCondLst>
                                  <p:childTnLst>
                                    <p:set>
                                      <p:cBhvr>
                                        <p:cTn id="130" dur="1" fill="hold">
                                          <p:stCondLst>
                                            <p:cond delay="0"/>
                                          </p:stCondLst>
                                        </p:cTn>
                                        <p:tgtEl>
                                          <p:spTgt spid="45103"/>
                                        </p:tgtEl>
                                        <p:attrNameLst>
                                          <p:attrName>style.visibility</p:attrName>
                                        </p:attrNameLst>
                                      </p:cBhvr>
                                      <p:to>
                                        <p:strVal val="visible"/>
                                      </p:to>
                                    </p:set>
                                    <p:animEffect transition="in" filter="wedge">
                                      <p:cBhvr>
                                        <p:cTn id="131" dur="2000"/>
                                        <p:tgtEl>
                                          <p:spTgt spid="45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nimBg="1"/>
      <p:bldP spid="45058" grpId="1" animBg="1"/>
      <p:bldP spid="45059" grpId="0" animBg="1"/>
      <p:bldP spid="45062" grpId="0" animBg="1"/>
      <p:bldP spid="45062" grpId="1" animBg="1"/>
      <p:bldP spid="45063" grpId="0" animBg="1"/>
      <p:bldP spid="45064" grpId="0" animBg="1"/>
      <p:bldP spid="45065" grpId="0"/>
      <p:bldP spid="45066" grpId="0"/>
      <p:bldP spid="45067" grpId="0"/>
      <p:bldP spid="45068" grpId="0"/>
      <p:bldP spid="45069" grpId="0"/>
      <p:bldP spid="45088" grpId="0" animBg="1"/>
      <p:bldP spid="45089" grpId="0" animBg="1"/>
      <p:bldP spid="45090" grpId="0" animBg="1"/>
      <p:bldP spid="45091" grpId="0" animBg="1"/>
      <p:bldP spid="45091" grpId="1" animBg="1"/>
      <p:bldP spid="45092" grpId="0" animBg="1"/>
      <p:bldP spid="45093" grpId="0" animBg="1"/>
      <p:bldP spid="45095" grpId="0" animBg="1"/>
      <p:bldP spid="45096" grpId="0" animBg="1"/>
      <p:bldP spid="45097" grpId="0" animBg="1"/>
      <p:bldP spid="45098" grpId="0" animBg="1"/>
      <p:bldP spid="45099" grpId="0" animBg="1"/>
      <p:bldP spid="45100" grpId="0" animBg="1"/>
      <p:bldP spid="45101" grpId="0" animBg="1"/>
      <p:bldP spid="45102" grpId="0" animBg="1"/>
      <p:bldP spid="45103"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0" y="868363"/>
            <a:ext cx="7772400" cy="685800"/>
          </a:xfrm>
          <a:prstGeom prst="rect">
            <a:avLst/>
          </a:prstGeom>
          <a:solidFill>
            <a:srgbClr val="FFFF00"/>
          </a:solidFill>
          <a:ln w="9525">
            <a:solidFill>
              <a:srgbClr val="000000"/>
            </a:solidFill>
            <a:miter lim="800000"/>
            <a:headEnd/>
            <a:tailEnd/>
          </a:ln>
        </p:spPr>
        <p:txBody>
          <a:bodyPr/>
          <a:lstStyle/>
          <a:p>
            <a:pPr algn="ctr"/>
            <a:r>
              <a:rPr lang="en-US" altLang="en-US" sz="4400"/>
              <a:t>Key Skill</a:t>
            </a:r>
          </a:p>
        </p:txBody>
      </p:sp>
      <p:sp>
        <p:nvSpPr>
          <p:cNvPr id="57347" name="Text Box 3"/>
          <p:cNvSpPr txBox="1">
            <a:spLocks noChangeArrowheads="1"/>
          </p:cNvSpPr>
          <p:nvPr/>
        </p:nvSpPr>
        <p:spPr bwMode="auto">
          <a:xfrm>
            <a:off x="185738" y="1673225"/>
            <a:ext cx="64706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Graph </a:t>
            </a:r>
            <a:r>
              <a:rPr lang="en-US" sz="2800" b="1">
                <a:solidFill>
                  <a:srgbClr val="FF0000"/>
                </a:solidFill>
              </a:rPr>
              <a:t>y &lt; 2x + 4    </a:t>
            </a:r>
            <a:r>
              <a:rPr lang="en-US" sz="2800" b="1"/>
              <a:t>and     </a:t>
            </a:r>
            <a:r>
              <a:rPr lang="en-US" sz="2800" b="1">
                <a:solidFill>
                  <a:srgbClr val="0092DF"/>
                </a:solidFill>
              </a:rPr>
              <a:t>y </a:t>
            </a:r>
            <a:r>
              <a:rPr lang="en-US" sz="2800" b="1" u="sng">
                <a:solidFill>
                  <a:srgbClr val="0092DF"/>
                </a:solidFill>
              </a:rPr>
              <a:t>&lt;</a:t>
            </a:r>
            <a:r>
              <a:rPr lang="en-US" sz="2800" b="1">
                <a:solidFill>
                  <a:srgbClr val="0092DF"/>
                </a:solidFill>
              </a:rPr>
              <a:t> 3</a:t>
            </a:r>
            <a:endParaRPr lang="en-US" sz="2800" b="1" u="sng">
              <a:solidFill>
                <a:srgbClr val="0092DF"/>
              </a:solidFill>
            </a:endParaRPr>
          </a:p>
        </p:txBody>
      </p:sp>
      <p:sp>
        <p:nvSpPr>
          <p:cNvPr id="46084" name="Line 4"/>
          <p:cNvSpPr>
            <a:spLocks noChangeShapeType="1"/>
          </p:cNvSpPr>
          <p:nvPr/>
        </p:nvSpPr>
        <p:spPr bwMode="auto">
          <a:xfrm>
            <a:off x="0" y="2913063"/>
            <a:ext cx="14874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5" name="Line 5"/>
          <p:cNvSpPr>
            <a:spLocks noChangeShapeType="1"/>
          </p:cNvSpPr>
          <p:nvPr/>
        </p:nvSpPr>
        <p:spPr bwMode="auto">
          <a:xfrm>
            <a:off x="890588" y="2624138"/>
            <a:ext cx="0" cy="12080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6" name="Text Box 6"/>
          <p:cNvSpPr txBox="1">
            <a:spLocks noChangeArrowheads="1"/>
          </p:cNvSpPr>
          <p:nvPr/>
        </p:nvSpPr>
        <p:spPr bwMode="auto">
          <a:xfrm>
            <a:off x="246063" y="2438400"/>
            <a:ext cx="1441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FF0000"/>
                </a:solidFill>
              </a:rPr>
              <a:t>x         y</a:t>
            </a:r>
          </a:p>
        </p:txBody>
      </p:sp>
      <p:sp>
        <p:nvSpPr>
          <p:cNvPr id="46087" name="Text Box 7"/>
          <p:cNvSpPr txBox="1">
            <a:spLocks noChangeArrowheads="1"/>
          </p:cNvSpPr>
          <p:nvPr/>
        </p:nvSpPr>
        <p:spPr bwMode="auto">
          <a:xfrm>
            <a:off x="242888" y="2895600"/>
            <a:ext cx="4175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FF0000"/>
                </a:solidFill>
              </a:rPr>
              <a:t>0</a:t>
            </a:r>
          </a:p>
        </p:txBody>
      </p:sp>
      <p:sp>
        <p:nvSpPr>
          <p:cNvPr id="46088" name="Text Box 8"/>
          <p:cNvSpPr txBox="1">
            <a:spLocks noChangeArrowheads="1"/>
          </p:cNvSpPr>
          <p:nvPr/>
        </p:nvSpPr>
        <p:spPr bwMode="auto">
          <a:xfrm>
            <a:off x="212725" y="3408363"/>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FF0000"/>
                </a:solidFill>
              </a:rPr>
              <a:t>2</a:t>
            </a:r>
          </a:p>
        </p:txBody>
      </p:sp>
      <p:sp>
        <p:nvSpPr>
          <p:cNvPr id="46089" name="Text Box 9"/>
          <p:cNvSpPr txBox="1">
            <a:spLocks noChangeArrowheads="1"/>
          </p:cNvSpPr>
          <p:nvPr/>
        </p:nvSpPr>
        <p:spPr bwMode="auto">
          <a:xfrm>
            <a:off x="955675" y="2916238"/>
            <a:ext cx="511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FF0000"/>
                </a:solidFill>
              </a:rPr>
              <a:t>4</a:t>
            </a:r>
          </a:p>
        </p:txBody>
      </p:sp>
      <p:sp>
        <p:nvSpPr>
          <p:cNvPr id="46090" name="Text Box 10"/>
          <p:cNvSpPr txBox="1">
            <a:spLocks noChangeArrowheads="1"/>
          </p:cNvSpPr>
          <p:nvPr/>
        </p:nvSpPr>
        <p:spPr bwMode="auto">
          <a:xfrm>
            <a:off x="955675" y="3379788"/>
            <a:ext cx="65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FF0000"/>
                </a:solidFill>
              </a:rPr>
              <a:t>8</a:t>
            </a:r>
          </a:p>
        </p:txBody>
      </p:sp>
      <p:sp>
        <p:nvSpPr>
          <p:cNvPr id="57355" name="Line 11"/>
          <p:cNvSpPr>
            <a:spLocks noChangeShapeType="1"/>
          </p:cNvSpPr>
          <p:nvPr/>
        </p:nvSpPr>
        <p:spPr bwMode="auto">
          <a:xfrm>
            <a:off x="6677025" y="3252788"/>
            <a:ext cx="0" cy="3071812"/>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56" name="Line 12"/>
          <p:cNvSpPr>
            <a:spLocks noChangeShapeType="1"/>
          </p:cNvSpPr>
          <p:nvPr/>
        </p:nvSpPr>
        <p:spPr bwMode="auto">
          <a:xfrm>
            <a:off x="5346700" y="4633913"/>
            <a:ext cx="2820988"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57" name="Line 13"/>
          <p:cNvSpPr>
            <a:spLocks noChangeShapeType="1"/>
          </p:cNvSpPr>
          <p:nvPr/>
        </p:nvSpPr>
        <p:spPr bwMode="auto">
          <a:xfrm>
            <a:off x="6524625" y="438626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8" name="Line 14"/>
          <p:cNvSpPr>
            <a:spLocks noChangeShapeType="1"/>
          </p:cNvSpPr>
          <p:nvPr/>
        </p:nvSpPr>
        <p:spPr bwMode="auto">
          <a:xfrm>
            <a:off x="6534150" y="409416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9" name="Line 15"/>
          <p:cNvSpPr>
            <a:spLocks noChangeShapeType="1"/>
          </p:cNvSpPr>
          <p:nvPr/>
        </p:nvSpPr>
        <p:spPr bwMode="auto">
          <a:xfrm>
            <a:off x="6543675" y="381793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0" name="Line 16"/>
          <p:cNvSpPr>
            <a:spLocks noChangeShapeType="1"/>
          </p:cNvSpPr>
          <p:nvPr/>
        </p:nvSpPr>
        <p:spPr bwMode="auto">
          <a:xfrm>
            <a:off x="6537325" y="354171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1" name="Line 17"/>
          <p:cNvSpPr>
            <a:spLocks noChangeShapeType="1"/>
          </p:cNvSpPr>
          <p:nvPr/>
        </p:nvSpPr>
        <p:spPr bwMode="auto">
          <a:xfrm>
            <a:off x="6546850" y="517048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2" name="Line 18"/>
          <p:cNvSpPr>
            <a:spLocks noChangeShapeType="1"/>
          </p:cNvSpPr>
          <p:nvPr/>
        </p:nvSpPr>
        <p:spPr bwMode="auto">
          <a:xfrm>
            <a:off x="6542088" y="5489575"/>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3" name="Line 19"/>
          <p:cNvSpPr>
            <a:spLocks noChangeShapeType="1"/>
          </p:cNvSpPr>
          <p:nvPr/>
        </p:nvSpPr>
        <p:spPr bwMode="auto">
          <a:xfrm>
            <a:off x="6518275" y="490378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4" name="Line 20"/>
          <p:cNvSpPr>
            <a:spLocks noChangeShapeType="1"/>
          </p:cNvSpPr>
          <p:nvPr/>
        </p:nvSpPr>
        <p:spPr bwMode="auto">
          <a:xfrm>
            <a:off x="6535738" y="5816600"/>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5" name="Line 21"/>
          <p:cNvSpPr>
            <a:spLocks noChangeShapeType="1"/>
          </p:cNvSpPr>
          <p:nvPr/>
        </p:nvSpPr>
        <p:spPr bwMode="auto">
          <a:xfrm>
            <a:off x="6400800" y="44481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6" name="Line 22"/>
          <p:cNvSpPr>
            <a:spLocks noChangeShapeType="1"/>
          </p:cNvSpPr>
          <p:nvPr/>
        </p:nvSpPr>
        <p:spPr bwMode="auto">
          <a:xfrm>
            <a:off x="5886450" y="44577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7" name="Line 23"/>
          <p:cNvSpPr>
            <a:spLocks noChangeShapeType="1"/>
          </p:cNvSpPr>
          <p:nvPr/>
        </p:nvSpPr>
        <p:spPr bwMode="auto">
          <a:xfrm>
            <a:off x="5626100" y="446722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8" name="Line 24"/>
          <p:cNvSpPr>
            <a:spLocks noChangeShapeType="1"/>
          </p:cNvSpPr>
          <p:nvPr/>
        </p:nvSpPr>
        <p:spPr bwMode="auto">
          <a:xfrm>
            <a:off x="6159500" y="44608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9" name="Line 25"/>
          <p:cNvSpPr>
            <a:spLocks noChangeShapeType="1"/>
          </p:cNvSpPr>
          <p:nvPr/>
        </p:nvSpPr>
        <p:spPr bwMode="auto">
          <a:xfrm>
            <a:off x="6886575" y="44577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0" name="Line 26"/>
          <p:cNvSpPr>
            <a:spLocks noChangeShapeType="1"/>
          </p:cNvSpPr>
          <p:nvPr/>
        </p:nvSpPr>
        <p:spPr bwMode="auto">
          <a:xfrm>
            <a:off x="7181850" y="446722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1" name="Line 27"/>
          <p:cNvSpPr>
            <a:spLocks noChangeShapeType="1"/>
          </p:cNvSpPr>
          <p:nvPr/>
        </p:nvSpPr>
        <p:spPr bwMode="auto">
          <a:xfrm>
            <a:off x="7445375" y="44608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72" name="Line 28"/>
          <p:cNvSpPr>
            <a:spLocks noChangeShapeType="1"/>
          </p:cNvSpPr>
          <p:nvPr/>
        </p:nvSpPr>
        <p:spPr bwMode="auto">
          <a:xfrm>
            <a:off x="7708900" y="44704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9" name="Oval 29"/>
          <p:cNvSpPr>
            <a:spLocks noChangeArrowheads="1"/>
          </p:cNvSpPr>
          <p:nvPr/>
        </p:nvSpPr>
        <p:spPr bwMode="auto">
          <a:xfrm>
            <a:off x="6619875" y="4027488"/>
            <a:ext cx="107950" cy="125412"/>
          </a:xfrm>
          <a:prstGeom prst="ellipse">
            <a:avLst/>
          </a:prstGeom>
          <a:solidFill>
            <a:schemeClr val="accent1"/>
          </a:solidFill>
          <a:ln w="25400">
            <a:solidFill>
              <a:schemeClr val="tx1"/>
            </a:solidFill>
            <a:round/>
            <a:headEnd/>
            <a:tailEnd/>
          </a:ln>
        </p:spPr>
        <p:txBody>
          <a:bodyPr wrap="none" anchor="ctr"/>
          <a:lstStyle/>
          <a:p>
            <a:endParaRPr lang="en-US"/>
          </a:p>
        </p:txBody>
      </p:sp>
      <p:sp>
        <p:nvSpPr>
          <p:cNvPr id="46110" name="Oval 30"/>
          <p:cNvSpPr>
            <a:spLocks noChangeArrowheads="1"/>
          </p:cNvSpPr>
          <p:nvPr/>
        </p:nvSpPr>
        <p:spPr bwMode="auto">
          <a:xfrm>
            <a:off x="7065963" y="3467100"/>
            <a:ext cx="107950" cy="125413"/>
          </a:xfrm>
          <a:prstGeom prst="ellipse">
            <a:avLst/>
          </a:prstGeom>
          <a:solidFill>
            <a:schemeClr val="accent1"/>
          </a:solidFill>
          <a:ln w="25400">
            <a:solidFill>
              <a:schemeClr val="tx1"/>
            </a:solidFill>
            <a:round/>
            <a:headEnd/>
            <a:tailEnd/>
          </a:ln>
        </p:spPr>
        <p:txBody>
          <a:bodyPr wrap="none" anchor="ctr"/>
          <a:lstStyle/>
          <a:p>
            <a:endParaRPr lang="en-US"/>
          </a:p>
        </p:txBody>
      </p:sp>
      <p:sp>
        <p:nvSpPr>
          <p:cNvPr id="46111" name="Line 31"/>
          <p:cNvSpPr>
            <a:spLocks noChangeShapeType="1"/>
          </p:cNvSpPr>
          <p:nvPr/>
        </p:nvSpPr>
        <p:spPr bwMode="auto">
          <a:xfrm flipH="1">
            <a:off x="5827713" y="3146425"/>
            <a:ext cx="1643062" cy="1874838"/>
          </a:xfrm>
          <a:prstGeom prst="line">
            <a:avLst/>
          </a:prstGeom>
          <a:noFill/>
          <a:ln w="25400">
            <a:solidFill>
              <a:schemeClr val="tx1"/>
            </a:solidFill>
            <a:prstDash val="dash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2" name="Text Box 32"/>
          <p:cNvSpPr txBox="1">
            <a:spLocks noChangeArrowheads="1"/>
          </p:cNvSpPr>
          <p:nvPr/>
        </p:nvSpPr>
        <p:spPr bwMode="auto">
          <a:xfrm>
            <a:off x="293688" y="3902075"/>
            <a:ext cx="9144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FF0000"/>
                </a:solidFill>
              </a:rPr>
              <a:t>0 &lt; 4</a:t>
            </a:r>
          </a:p>
          <a:p>
            <a:pPr>
              <a:spcBef>
                <a:spcPct val="50000"/>
              </a:spcBef>
            </a:pPr>
            <a:r>
              <a:rPr lang="en-US">
                <a:solidFill>
                  <a:srgbClr val="FF0000"/>
                </a:solidFill>
              </a:rPr>
              <a:t>true</a:t>
            </a:r>
          </a:p>
        </p:txBody>
      </p:sp>
      <p:sp>
        <p:nvSpPr>
          <p:cNvPr id="46113" name="Line 33"/>
          <p:cNvSpPr>
            <a:spLocks noChangeShapeType="1"/>
          </p:cNvSpPr>
          <p:nvPr/>
        </p:nvSpPr>
        <p:spPr bwMode="auto">
          <a:xfrm>
            <a:off x="2468563" y="2906713"/>
            <a:ext cx="10445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4" name="Line 34"/>
          <p:cNvSpPr>
            <a:spLocks noChangeShapeType="1"/>
          </p:cNvSpPr>
          <p:nvPr/>
        </p:nvSpPr>
        <p:spPr bwMode="auto">
          <a:xfrm>
            <a:off x="2971800" y="2644775"/>
            <a:ext cx="15875" cy="11763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5" name="Text Box 35"/>
          <p:cNvSpPr txBox="1">
            <a:spLocks noChangeArrowheads="1"/>
          </p:cNvSpPr>
          <p:nvPr/>
        </p:nvSpPr>
        <p:spPr bwMode="auto">
          <a:xfrm>
            <a:off x="2351088" y="2466975"/>
            <a:ext cx="1339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0092DF"/>
                </a:solidFill>
              </a:rPr>
              <a:t>x       y</a:t>
            </a:r>
          </a:p>
        </p:txBody>
      </p:sp>
      <p:sp>
        <p:nvSpPr>
          <p:cNvPr id="46116" name="Text Box 36"/>
          <p:cNvSpPr txBox="1">
            <a:spLocks noChangeArrowheads="1"/>
          </p:cNvSpPr>
          <p:nvPr/>
        </p:nvSpPr>
        <p:spPr bwMode="auto">
          <a:xfrm>
            <a:off x="2433638" y="2922588"/>
            <a:ext cx="4079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0092DF"/>
                </a:solidFill>
              </a:rPr>
              <a:t>0</a:t>
            </a:r>
          </a:p>
        </p:txBody>
      </p:sp>
      <p:sp>
        <p:nvSpPr>
          <p:cNvPr id="46117" name="Text Box 37"/>
          <p:cNvSpPr txBox="1">
            <a:spLocks noChangeArrowheads="1"/>
          </p:cNvSpPr>
          <p:nvPr/>
        </p:nvSpPr>
        <p:spPr bwMode="auto">
          <a:xfrm>
            <a:off x="3086100" y="2954338"/>
            <a:ext cx="473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0092DF"/>
                </a:solidFill>
              </a:rPr>
              <a:t>3</a:t>
            </a:r>
          </a:p>
        </p:txBody>
      </p:sp>
      <p:sp>
        <p:nvSpPr>
          <p:cNvPr id="46118" name="Text Box 38"/>
          <p:cNvSpPr txBox="1">
            <a:spLocks noChangeArrowheads="1"/>
          </p:cNvSpPr>
          <p:nvPr/>
        </p:nvSpPr>
        <p:spPr bwMode="auto">
          <a:xfrm>
            <a:off x="2433638" y="3413125"/>
            <a:ext cx="374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0092DF"/>
                </a:solidFill>
              </a:rPr>
              <a:t>2</a:t>
            </a:r>
          </a:p>
        </p:txBody>
      </p:sp>
      <p:sp>
        <p:nvSpPr>
          <p:cNvPr id="46119" name="Text Box 39"/>
          <p:cNvSpPr txBox="1">
            <a:spLocks noChangeArrowheads="1"/>
          </p:cNvSpPr>
          <p:nvPr/>
        </p:nvSpPr>
        <p:spPr bwMode="auto">
          <a:xfrm>
            <a:off x="3086100" y="3381375"/>
            <a:ext cx="423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0092DF"/>
                </a:solidFill>
              </a:rPr>
              <a:t>3</a:t>
            </a:r>
          </a:p>
        </p:txBody>
      </p:sp>
      <p:sp>
        <p:nvSpPr>
          <p:cNvPr id="46120" name="Text Box 40"/>
          <p:cNvSpPr txBox="1">
            <a:spLocks noChangeArrowheads="1"/>
          </p:cNvSpPr>
          <p:nvPr/>
        </p:nvSpPr>
        <p:spPr bwMode="auto">
          <a:xfrm>
            <a:off x="2546350" y="3935413"/>
            <a:ext cx="1028700"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0092DF"/>
                </a:solidFill>
              </a:rPr>
              <a:t>0 </a:t>
            </a:r>
            <a:r>
              <a:rPr lang="en-US" u="sng">
                <a:solidFill>
                  <a:srgbClr val="0092DF"/>
                </a:solidFill>
              </a:rPr>
              <a:t>&lt;</a:t>
            </a:r>
            <a:r>
              <a:rPr lang="en-US">
                <a:solidFill>
                  <a:srgbClr val="0092DF"/>
                </a:solidFill>
              </a:rPr>
              <a:t> 3</a:t>
            </a:r>
          </a:p>
          <a:p>
            <a:pPr>
              <a:spcBef>
                <a:spcPct val="50000"/>
              </a:spcBef>
            </a:pPr>
            <a:r>
              <a:rPr lang="en-US">
                <a:solidFill>
                  <a:srgbClr val="0092DF"/>
                </a:solidFill>
              </a:rPr>
              <a:t>true</a:t>
            </a:r>
          </a:p>
        </p:txBody>
      </p:sp>
      <p:sp>
        <p:nvSpPr>
          <p:cNvPr id="46121" name="Line 41"/>
          <p:cNvSpPr>
            <a:spLocks noChangeShapeType="1"/>
          </p:cNvSpPr>
          <p:nvPr/>
        </p:nvSpPr>
        <p:spPr bwMode="auto">
          <a:xfrm>
            <a:off x="4948238" y="4224338"/>
            <a:ext cx="4195762" cy="15875"/>
          </a:xfrm>
          <a:prstGeom prst="line">
            <a:avLst/>
          </a:prstGeom>
          <a:noFill/>
          <a:ln w="28575">
            <a:solidFill>
              <a:srgbClr val="0092D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22" name="Text Box 42"/>
          <p:cNvSpPr txBox="1">
            <a:spLocks noChangeArrowheads="1"/>
          </p:cNvSpPr>
          <p:nvPr/>
        </p:nvSpPr>
        <p:spPr bwMode="auto">
          <a:xfrm>
            <a:off x="261938" y="5289550"/>
            <a:ext cx="32654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Fill in the region of intersection.</a:t>
            </a:r>
          </a:p>
        </p:txBody>
      </p:sp>
      <p:sp>
        <p:nvSpPr>
          <p:cNvPr id="46123" name="Line 43"/>
          <p:cNvSpPr>
            <a:spLocks noChangeShapeType="1"/>
          </p:cNvSpPr>
          <p:nvPr/>
        </p:nvSpPr>
        <p:spPr bwMode="auto">
          <a:xfrm>
            <a:off x="5951538" y="4891088"/>
            <a:ext cx="1044575" cy="1001712"/>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24" name="Line 44"/>
          <p:cNvSpPr>
            <a:spLocks noChangeShapeType="1"/>
          </p:cNvSpPr>
          <p:nvPr/>
        </p:nvSpPr>
        <p:spPr bwMode="auto">
          <a:xfrm>
            <a:off x="6292850" y="4506913"/>
            <a:ext cx="1044575" cy="1001712"/>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25" name="Line 45"/>
          <p:cNvSpPr>
            <a:spLocks noChangeShapeType="1"/>
          </p:cNvSpPr>
          <p:nvPr/>
        </p:nvSpPr>
        <p:spPr bwMode="auto">
          <a:xfrm>
            <a:off x="6596063" y="4202113"/>
            <a:ext cx="1044575" cy="1001712"/>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26" name="Line 46"/>
          <p:cNvSpPr>
            <a:spLocks noChangeShapeType="1"/>
          </p:cNvSpPr>
          <p:nvPr/>
        </p:nvSpPr>
        <p:spPr bwMode="auto">
          <a:xfrm>
            <a:off x="6858000" y="3868738"/>
            <a:ext cx="1044575" cy="1001712"/>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27" name="Line 47"/>
          <p:cNvSpPr>
            <a:spLocks noChangeShapeType="1"/>
          </p:cNvSpPr>
          <p:nvPr/>
        </p:nvSpPr>
        <p:spPr bwMode="auto">
          <a:xfrm>
            <a:off x="7192963" y="3475038"/>
            <a:ext cx="1044575" cy="1001712"/>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28" name="Line 48"/>
          <p:cNvSpPr>
            <a:spLocks noChangeShapeType="1"/>
          </p:cNvSpPr>
          <p:nvPr/>
        </p:nvSpPr>
        <p:spPr bwMode="auto">
          <a:xfrm flipH="1">
            <a:off x="5497513" y="4237038"/>
            <a:ext cx="33337" cy="1739900"/>
          </a:xfrm>
          <a:prstGeom prst="line">
            <a:avLst/>
          </a:prstGeom>
          <a:noFill/>
          <a:ln w="508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29" name="Line 49"/>
          <p:cNvSpPr>
            <a:spLocks noChangeShapeType="1"/>
          </p:cNvSpPr>
          <p:nvPr/>
        </p:nvSpPr>
        <p:spPr bwMode="auto">
          <a:xfrm flipH="1">
            <a:off x="6100763" y="4216400"/>
            <a:ext cx="19050" cy="1709738"/>
          </a:xfrm>
          <a:prstGeom prst="line">
            <a:avLst/>
          </a:prstGeom>
          <a:noFill/>
          <a:ln w="508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30" name="Line 50"/>
          <p:cNvSpPr>
            <a:spLocks noChangeShapeType="1"/>
          </p:cNvSpPr>
          <p:nvPr/>
        </p:nvSpPr>
        <p:spPr bwMode="auto">
          <a:xfrm flipH="1">
            <a:off x="6502400" y="4237038"/>
            <a:ext cx="19050" cy="1622425"/>
          </a:xfrm>
          <a:prstGeom prst="line">
            <a:avLst/>
          </a:prstGeom>
          <a:noFill/>
          <a:ln w="508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31" name="Line 51"/>
          <p:cNvSpPr>
            <a:spLocks noChangeShapeType="1"/>
          </p:cNvSpPr>
          <p:nvPr/>
        </p:nvSpPr>
        <p:spPr bwMode="auto">
          <a:xfrm flipH="1">
            <a:off x="6853238" y="4216400"/>
            <a:ext cx="19050" cy="1724025"/>
          </a:xfrm>
          <a:prstGeom prst="line">
            <a:avLst/>
          </a:prstGeom>
          <a:noFill/>
          <a:ln w="508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32" name="Line 52"/>
          <p:cNvSpPr>
            <a:spLocks noChangeShapeType="1"/>
          </p:cNvSpPr>
          <p:nvPr/>
        </p:nvSpPr>
        <p:spPr bwMode="auto">
          <a:xfrm flipH="1">
            <a:off x="7272338" y="4257675"/>
            <a:ext cx="19050" cy="1695450"/>
          </a:xfrm>
          <a:prstGeom prst="line">
            <a:avLst/>
          </a:prstGeom>
          <a:noFill/>
          <a:ln w="508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33" name="Line 53"/>
          <p:cNvSpPr>
            <a:spLocks noChangeShapeType="1"/>
          </p:cNvSpPr>
          <p:nvPr/>
        </p:nvSpPr>
        <p:spPr bwMode="auto">
          <a:xfrm>
            <a:off x="7715250" y="4244975"/>
            <a:ext cx="9525" cy="1709738"/>
          </a:xfrm>
          <a:prstGeom prst="line">
            <a:avLst/>
          </a:prstGeom>
          <a:noFill/>
          <a:ln w="508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086"/>
                                        </p:tgtEl>
                                        <p:attrNameLst>
                                          <p:attrName>style.visibility</p:attrName>
                                        </p:attrNameLst>
                                      </p:cBhvr>
                                      <p:to>
                                        <p:strVal val="visible"/>
                                      </p:to>
                                    </p:set>
                                    <p:animEffect transition="in" filter="blinds(horizontal)">
                                      <p:cBhvr>
                                        <p:cTn id="7" dur="500"/>
                                        <p:tgtEl>
                                          <p:spTgt spid="46086"/>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46085"/>
                                        </p:tgtEl>
                                        <p:attrNameLst>
                                          <p:attrName>style.visibility</p:attrName>
                                        </p:attrNameLst>
                                      </p:cBhvr>
                                      <p:to>
                                        <p:strVal val="visible"/>
                                      </p:to>
                                    </p:set>
                                    <p:animEffect transition="in" filter="blinds(horizontal)">
                                      <p:cBhvr>
                                        <p:cTn id="11" dur="500"/>
                                        <p:tgtEl>
                                          <p:spTgt spid="46085"/>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46084"/>
                                        </p:tgtEl>
                                        <p:attrNameLst>
                                          <p:attrName>style.visibility</p:attrName>
                                        </p:attrNameLst>
                                      </p:cBhvr>
                                      <p:to>
                                        <p:strVal val="visible"/>
                                      </p:to>
                                    </p:set>
                                    <p:animEffect transition="in" filter="blinds(horizontal)">
                                      <p:cBhvr>
                                        <p:cTn id="14" dur="500"/>
                                        <p:tgtEl>
                                          <p:spTgt spid="4608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46087"/>
                                        </p:tgtEl>
                                        <p:attrNameLst>
                                          <p:attrName>style.visibility</p:attrName>
                                        </p:attrNameLst>
                                      </p:cBhvr>
                                      <p:to>
                                        <p:strVal val="visible"/>
                                      </p:to>
                                    </p:set>
                                    <p:animEffect transition="in" filter="blinds(horizontal)">
                                      <p:cBhvr>
                                        <p:cTn id="19" dur="500"/>
                                        <p:tgtEl>
                                          <p:spTgt spid="4608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46088"/>
                                        </p:tgtEl>
                                        <p:attrNameLst>
                                          <p:attrName>style.visibility</p:attrName>
                                        </p:attrNameLst>
                                      </p:cBhvr>
                                      <p:to>
                                        <p:strVal val="visible"/>
                                      </p:to>
                                    </p:set>
                                    <p:animEffect transition="in" filter="blinds(horizontal)">
                                      <p:cBhvr>
                                        <p:cTn id="24" dur="500"/>
                                        <p:tgtEl>
                                          <p:spTgt spid="4608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6089"/>
                                        </p:tgtEl>
                                        <p:attrNameLst>
                                          <p:attrName>style.visibility</p:attrName>
                                        </p:attrNameLst>
                                      </p:cBhvr>
                                      <p:to>
                                        <p:strVal val="visible"/>
                                      </p:to>
                                    </p:set>
                                    <p:animEffect transition="in" filter="blinds(horizontal)">
                                      <p:cBhvr>
                                        <p:cTn id="29" dur="500"/>
                                        <p:tgtEl>
                                          <p:spTgt spid="4608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46090"/>
                                        </p:tgtEl>
                                        <p:attrNameLst>
                                          <p:attrName>style.visibility</p:attrName>
                                        </p:attrNameLst>
                                      </p:cBhvr>
                                      <p:to>
                                        <p:strVal val="visible"/>
                                      </p:to>
                                    </p:set>
                                    <p:animEffect transition="in" filter="blinds(horizontal)">
                                      <p:cBhvr>
                                        <p:cTn id="34" dur="500"/>
                                        <p:tgtEl>
                                          <p:spTgt spid="4609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46109"/>
                                        </p:tgtEl>
                                        <p:attrNameLst>
                                          <p:attrName>style.visibility</p:attrName>
                                        </p:attrNameLst>
                                      </p:cBhvr>
                                      <p:to>
                                        <p:strVal val="visible"/>
                                      </p:to>
                                    </p:set>
                                    <p:animEffect transition="in" filter="blinds(horizontal)">
                                      <p:cBhvr>
                                        <p:cTn id="39" dur="500"/>
                                        <p:tgtEl>
                                          <p:spTgt spid="4610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46110"/>
                                        </p:tgtEl>
                                        <p:attrNameLst>
                                          <p:attrName>style.visibility</p:attrName>
                                        </p:attrNameLst>
                                      </p:cBhvr>
                                      <p:to>
                                        <p:strVal val="visible"/>
                                      </p:to>
                                    </p:set>
                                    <p:animEffect transition="in" filter="blinds(horizontal)">
                                      <p:cBhvr>
                                        <p:cTn id="44" dur="500"/>
                                        <p:tgtEl>
                                          <p:spTgt spid="4611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46111"/>
                                        </p:tgtEl>
                                        <p:attrNameLst>
                                          <p:attrName>style.visibility</p:attrName>
                                        </p:attrNameLst>
                                      </p:cBhvr>
                                      <p:to>
                                        <p:strVal val="visible"/>
                                      </p:to>
                                    </p:set>
                                    <p:animEffect transition="in" filter="blinds(horizontal)">
                                      <p:cBhvr>
                                        <p:cTn id="49" dur="500"/>
                                        <p:tgtEl>
                                          <p:spTgt spid="4611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46112"/>
                                        </p:tgtEl>
                                        <p:attrNameLst>
                                          <p:attrName>style.visibility</p:attrName>
                                        </p:attrNameLst>
                                      </p:cBhvr>
                                      <p:to>
                                        <p:strVal val="visible"/>
                                      </p:to>
                                    </p:set>
                                    <p:animEffect transition="in" filter="blinds(horizontal)">
                                      <p:cBhvr>
                                        <p:cTn id="54" dur="500"/>
                                        <p:tgtEl>
                                          <p:spTgt spid="46112"/>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46123"/>
                                        </p:tgtEl>
                                        <p:attrNameLst>
                                          <p:attrName>style.visibility</p:attrName>
                                        </p:attrNameLst>
                                      </p:cBhvr>
                                      <p:to>
                                        <p:strVal val="visible"/>
                                      </p:to>
                                    </p:set>
                                    <p:animEffect transition="in" filter="blinds(horizontal)">
                                      <p:cBhvr>
                                        <p:cTn id="59" dur="500"/>
                                        <p:tgtEl>
                                          <p:spTgt spid="46123"/>
                                        </p:tgtEl>
                                      </p:cBhvr>
                                    </p:animEffect>
                                  </p:childTnLst>
                                </p:cTn>
                              </p:par>
                            </p:childTnLst>
                          </p:cTn>
                        </p:par>
                        <p:par>
                          <p:cTn id="60" fill="hold" nodeType="afterGroup">
                            <p:stCondLst>
                              <p:cond delay="500"/>
                            </p:stCondLst>
                            <p:childTnLst>
                              <p:par>
                                <p:cTn id="61" presetID="3" presetClass="entr" presetSubtype="10" fill="hold" grpId="0" nodeType="afterEffect">
                                  <p:stCondLst>
                                    <p:cond delay="0"/>
                                  </p:stCondLst>
                                  <p:childTnLst>
                                    <p:set>
                                      <p:cBhvr>
                                        <p:cTn id="62" dur="1" fill="hold">
                                          <p:stCondLst>
                                            <p:cond delay="0"/>
                                          </p:stCondLst>
                                        </p:cTn>
                                        <p:tgtEl>
                                          <p:spTgt spid="46124"/>
                                        </p:tgtEl>
                                        <p:attrNameLst>
                                          <p:attrName>style.visibility</p:attrName>
                                        </p:attrNameLst>
                                      </p:cBhvr>
                                      <p:to>
                                        <p:strVal val="visible"/>
                                      </p:to>
                                    </p:set>
                                    <p:animEffect transition="in" filter="blinds(horizontal)">
                                      <p:cBhvr>
                                        <p:cTn id="63" dur="500"/>
                                        <p:tgtEl>
                                          <p:spTgt spid="46124"/>
                                        </p:tgtEl>
                                      </p:cBhvr>
                                    </p:animEffect>
                                  </p:childTnLst>
                                </p:cTn>
                              </p:par>
                            </p:childTnLst>
                          </p:cTn>
                        </p:par>
                        <p:par>
                          <p:cTn id="64" fill="hold" nodeType="afterGroup">
                            <p:stCondLst>
                              <p:cond delay="1000"/>
                            </p:stCondLst>
                            <p:childTnLst>
                              <p:par>
                                <p:cTn id="65" presetID="3" presetClass="entr" presetSubtype="10" fill="hold" grpId="0" nodeType="afterEffect">
                                  <p:stCondLst>
                                    <p:cond delay="0"/>
                                  </p:stCondLst>
                                  <p:childTnLst>
                                    <p:set>
                                      <p:cBhvr>
                                        <p:cTn id="66" dur="1" fill="hold">
                                          <p:stCondLst>
                                            <p:cond delay="0"/>
                                          </p:stCondLst>
                                        </p:cTn>
                                        <p:tgtEl>
                                          <p:spTgt spid="46125"/>
                                        </p:tgtEl>
                                        <p:attrNameLst>
                                          <p:attrName>style.visibility</p:attrName>
                                        </p:attrNameLst>
                                      </p:cBhvr>
                                      <p:to>
                                        <p:strVal val="visible"/>
                                      </p:to>
                                    </p:set>
                                    <p:animEffect transition="in" filter="blinds(horizontal)">
                                      <p:cBhvr>
                                        <p:cTn id="67" dur="500"/>
                                        <p:tgtEl>
                                          <p:spTgt spid="46125"/>
                                        </p:tgtEl>
                                      </p:cBhvr>
                                    </p:animEffect>
                                  </p:childTnLst>
                                </p:cTn>
                              </p:par>
                            </p:childTnLst>
                          </p:cTn>
                        </p:par>
                        <p:par>
                          <p:cTn id="68" fill="hold" nodeType="afterGroup">
                            <p:stCondLst>
                              <p:cond delay="1500"/>
                            </p:stCondLst>
                            <p:childTnLst>
                              <p:par>
                                <p:cTn id="69" presetID="3" presetClass="entr" presetSubtype="10" fill="hold" grpId="0" nodeType="afterEffect">
                                  <p:stCondLst>
                                    <p:cond delay="0"/>
                                  </p:stCondLst>
                                  <p:childTnLst>
                                    <p:set>
                                      <p:cBhvr>
                                        <p:cTn id="70" dur="1" fill="hold">
                                          <p:stCondLst>
                                            <p:cond delay="0"/>
                                          </p:stCondLst>
                                        </p:cTn>
                                        <p:tgtEl>
                                          <p:spTgt spid="46126"/>
                                        </p:tgtEl>
                                        <p:attrNameLst>
                                          <p:attrName>style.visibility</p:attrName>
                                        </p:attrNameLst>
                                      </p:cBhvr>
                                      <p:to>
                                        <p:strVal val="visible"/>
                                      </p:to>
                                    </p:set>
                                    <p:animEffect transition="in" filter="blinds(horizontal)">
                                      <p:cBhvr>
                                        <p:cTn id="71" dur="500"/>
                                        <p:tgtEl>
                                          <p:spTgt spid="46126"/>
                                        </p:tgtEl>
                                      </p:cBhvr>
                                    </p:animEffect>
                                  </p:childTnLst>
                                </p:cTn>
                              </p:par>
                            </p:childTnLst>
                          </p:cTn>
                        </p:par>
                        <p:par>
                          <p:cTn id="72" fill="hold" nodeType="afterGroup">
                            <p:stCondLst>
                              <p:cond delay="2000"/>
                            </p:stCondLst>
                            <p:childTnLst>
                              <p:par>
                                <p:cTn id="73" presetID="3" presetClass="entr" presetSubtype="10" fill="hold" grpId="0" nodeType="afterEffect">
                                  <p:stCondLst>
                                    <p:cond delay="0"/>
                                  </p:stCondLst>
                                  <p:childTnLst>
                                    <p:set>
                                      <p:cBhvr>
                                        <p:cTn id="74" dur="1" fill="hold">
                                          <p:stCondLst>
                                            <p:cond delay="0"/>
                                          </p:stCondLst>
                                        </p:cTn>
                                        <p:tgtEl>
                                          <p:spTgt spid="46127"/>
                                        </p:tgtEl>
                                        <p:attrNameLst>
                                          <p:attrName>style.visibility</p:attrName>
                                        </p:attrNameLst>
                                      </p:cBhvr>
                                      <p:to>
                                        <p:strVal val="visible"/>
                                      </p:to>
                                    </p:set>
                                    <p:animEffect transition="in" filter="blinds(horizontal)">
                                      <p:cBhvr>
                                        <p:cTn id="75" dur="500"/>
                                        <p:tgtEl>
                                          <p:spTgt spid="46127"/>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46115"/>
                                        </p:tgtEl>
                                        <p:attrNameLst>
                                          <p:attrName>style.visibility</p:attrName>
                                        </p:attrNameLst>
                                      </p:cBhvr>
                                      <p:to>
                                        <p:strVal val="visible"/>
                                      </p:to>
                                    </p:set>
                                    <p:animEffect transition="in" filter="blinds(horizontal)">
                                      <p:cBhvr>
                                        <p:cTn id="80" dur="500"/>
                                        <p:tgtEl>
                                          <p:spTgt spid="46115"/>
                                        </p:tgtEl>
                                      </p:cBhvr>
                                    </p:animEffect>
                                  </p:childTnLst>
                                </p:cTn>
                              </p:par>
                              <p:par>
                                <p:cTn id="81" presetID="55" presetClass="entr" presetSubtype="0" fill="hold" grpId="0" nodeType="withEffect">
                                  <p:stCondLst>
                                    <p:cond delay="0"/>
                                  </p:stCondLst>
                                  <p:childTnLst>
                                    <p:set>
                                      <p:cBhvr>
                                        <p:cTn id="82" dur="1" fill="hold">
                                          <p:stCondLst>
                                            <p:cond delay="0"/>
                                          </p:stCondLst>
                                        </p:cTn>
                                        <p:tgtEl>
                                          <p:spTgt spid="46114"/>
                                        </p:tgtEl>
                                        <p:attrNameLst>
                                          <p:attrName>style.visibility</p:attrName>
                                        </p:attrNameLst>
                                      </p:cBhvr>
                                      <p:to>
                                        <p:strVal val="visible"/>
                                      </p:to>
                                    </p:set>
                                    <p:anim calcmode="lin" valueType="num">
                                      <p:cBhvr>
                                        <p:cTn id="83" dur="1000" fill="hold"/>
                                        <p:tgtEl>
                                          <p:spTgt spid="46114"/>
                                        </p:tgtEl>
                                        <p:attrNameLst>
                                          <p:attrName>ppt_w</p:attrName>
                                        </p:attrNameLst>
                                      </p:cBhvr>
                                      <p:tavLst>
                                        <p:tav tm="0">
                                          <p:val>
                                            <p:strVal val="#ppt_w*0.70"/>
                                          </p:val>
                                        </p:tav>
                                        <p:tav tm="100000">
                                          <p:val>
                                            <p:strVal val="#ppt_w"/>
                                          </p:val>
                                        </p:tav>
                                      </p:tavLst>
                                    </p:anim>
                                    <p:anim calcmode="lin" valueType="num">
                                      <p:cBhvr>
                                        <p:cTn id="84" dur="1000" fill="hold"/>
                                        <p:tgtEl>
                                          <p:spTgt spid="46114"/>
                                        </p:tgtEl>
                                        <p:attrNameLst>
                                          <p:attrName>ppt_h</p:attrName>
                                        </p:attrNameLst>
                                      </p:cBhvr>
                                      <p:tavLst>
                                        <p:tav tm="0">
                                          <p:val>
                                            <p:strVal val="#ppt_h"/>
                                          </p:val>
                                        </p:tav>
                                        <p:tav tm="100000">
                                          <p:val>
                                            <p:strVal val="#ppt_h"/>
                                          </p:val>
                                        </p:tav>
                                      </p:tavLst>
                                    </p:anim>
                                    <p:animEffect transition="in" filter="fade">
                                      <p:cBhvr>
                                        <p:cTn id="85" dur="1000"/>
                                        <p:tgtEl>
                                          <p:spTgt spid="46114"/>
                                        </p:tgtEl>
                                      </p:cBhvr>
                                    </p:animEffect>
                                  </p:childTnLst>
                                </p:cTn>
                              </p:par>
                              <p:par>
                                <p:cTn id="86" presetID="55" presetClass="entr" presetSubtype="0" fill="hold" grpId="0" nodeType="withEffect">
                                  <p:stCondLst>
                                    <p:cond delay="0"/>
                                  </p:stCondLst>
                                  <p:childTnLst>
                                    <p:set>
                                      <p:cBhvr>
                                        <p:cTn id="87" dur="1" fill="hold">
                                          <p:stCondLst>
                                            <p:cond delay="0"/>
                                          </p:stCondLst>
                                        </p:cTn>
                                        <p:tgtEl>
                                          <p:spTgt spid="46113"/>
                                        </p:tgtEl>
                                        <p:attrNameLst>
                                          <p:attrName>style.visibility</p:attrName>
                                        </p:attrNameLst>
                                      </p:cBhvr>
                                      <p:to>
                                        <p:strVal val="visible"/>
                                      </p:to>
                                    </p:set>
                                    <p:anim calcmode="lin" valueType="num">
                                      <p:cBhvr>
                                        <p:cTn id="88" dur="1000" fill="hold"/>
                                        <p:tgtEl>
                                          <p:spTgt spid="46113"/>
                                        </p:tgtEl>
                                        <p:attrNameLst>
                                          <p:attrName>ppt_w</p:attrName>
                                        </p:attrNameLst>
                                      </p:cBhvr>
                                      <p:tavLst>
                                        <p:tav tm="0">
                                          <p:val>
                                            <p:strVal val="#ppt_w*0.70"/>
                                          </p:val>
                                        </p:tav>
                                        <p:tav tm="100000">
                                          <p:val>
                                            <p:strVal val="#ppt_w"/>
                                          </p:val>
                                        </p:tav>
                                      </p:tavLst>
                                    </p:anim>
                                    <p:anim calcmode="lin" valueType="num">
                                      <p:cBhvr>
                                        <p:cTn id="89" dur="1000" fill="hold"/>
                                        <p:tgtEl>
                                          <p:spTgt spid="46113"/>
                                        </p:tgtEl>
                                        <p:attrNameLst>
                                          <p:attrName>ppt_h</p:attrName>
                                        </p:attrNameLst>
                                      </p:cBhvr>
                                      <p:tavLst>
                                        <p:tav tm="0">
                                          <p:val>
                                            <p:strVal val="#ppt_h"/>
                                          </p:val>
                                        </p:tav>
                                        <p:tav tm="100000">
                                          <p:val>
                                            <p:strVal val="#ppt_h"/>
                                          </p:val>
                                        </p:tav>
                                      </p:tavLst>
                                    </p:anim>
                                    <p:animEffect transition="in" filter="fade">
                                      <p:cBhvr>
                                        <p:cTn id="90" dur="1000"/>
                                        <p:tgtEl>
                                          <p:spTgt spid="46113"/>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5" presetClass="entr" presetSubtype="10" fill="hold" grpId="0" nodeType="clickEffect">
                                  <p:stCondLst>
                                    <p:cond delay="0"/>
                                  </p:stCondLst>
                                  <p:childTnLst>
                                    <p:set>
                                      <p:cBhvr>
                                        <p:cTn id="94" dur="1" fill="hold">
                                          <p:stCondLst>
                                            <p:cond delay="0"/>
                                          </p:stCondLst>
                                        </p:cTn>
                                        <p:tgtEl>
                                          <p:spTgt spid="46116"/>
                                        </p:tgtEl>
                                        <p:attrNameLst>
                                          <p:attrName>style.visibility</p:attrName>
                                        </p:attrNameLst>
                                      </p:cBhvr>
                                      <p:to>
                                        <p:strVal val="visible"/>
                                      </p:to>
                                    </p:set>
                                    <p:animEffect transition="in" filter="checkerboard(across)">
                                      <p:cBhvr>
                                        <p:cTn id="95" dur="500"/>
                                        <p:tgtEl>
                                          <p:spTgt spid="46116"/>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3" presetClass="entr" presetSubtype="10" fill="hold" grpId="0" nodeType="clickEffect">
                                  <p:stCondLst>
                                    <p:cond delay="0"/>
                                  </p:stCondLst>
                                  <p:childTnLst>
                                    <p:set>
                                      <p:cBhvr>
                                        <p:cTn id="99" dur="1" fill="hold">
                                          <p:stCondLst>
                                            <p:cond delay="0"/>
                                          </p:stCondLst>
                                        </p:cTn>
                                        <p:tgtEl>
                                          <p:spTgt spid="46117"/>
                                        </p:tgtEl>
                                        <p:attrNameLst>
                                          <p:attrName>style.visibility</p:attrName>
                                        </p:attrNameLst>
                                      </p:cBhvr>
                                      <p:to>
                                        <p:strVal val="visible"/>
                                      </p:to>
                                    </p:set>
                                    <p:animEffect transition="in" filter="blinds(horizontal)">
                                      <p:cBhvr>
                                        <p:cTn id="100" dur="500"/>
                                        <p:tgtEl>
                                          <p:spTgt spid="46117"/>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3" presetClass="entr" presetSubtype="10" fill="hold" grpId="0" nodeType="clickEffect">
                                  <p:stCondLst>
                                    <p:cond delay="0"/>
                                  </p:stCondLst>
                                  <p:childTnLst>
                                    <p:set>
                                      <p:cBhvr>
                                        <p:cTn id="104" dur="1" fill="hold">
                                          <p:stCondLst>
                                            <p:cond delay="0"/>
                                          </p:stCondLst>
                                        </p:cTn>
                                        <p:tgtEl>
                                          <p:spTgt spid="46118"/>
                                        </p:tgtEl>
                                        <p:attrNameLst>
                                          <p:attrName>style.visibility</p:attrName>
                                        </p:attrNameLst>
                                      </p:cBhvr>
                                      <p:to>
                                        <p:strVal val="visible"/>
                                      </p:to>
                                    </p:set>
                                    <p:animEffect transition="in" filter="blinds(horizontal)">
                                      <p:cBhvr>
                                        <p:cTn id="105" dur="500"/>
                                        <p:tgtEl>
                                          <p:spTgt spid="46118"/>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3" presetClass="entr" presetSubtype="10" fill="hold" grpId="0" nodeType="clickEffect">
                                  <p:stCondLst>
                                    <p:cond delay="0"/>
                                  </p:stCondLst>
                                  <p:childTnLst>
                                    <p:set>
                                      <p:cBhvr>
                                        <p:cTn id="109" dur="1" fill="hold">
                                          <p:stCondLst>
                                            <p:cond delay="0"/>
                                          </p:stCondLst>
                                        </p:cTn>
                                        <p:tgtEl>
                                          <p:spTgt spid="46119"/>
                                        </p:tgtEl>
                                        <p:attrNameLst>
                                          <p:attrName>style.visibility</p:attrName>
                                        </p:attrNameLst>
                                      </p:cBhvr>
                                      <p:to>
                                        <p:strVal val="visible"/>
                                      </p:to>
                                    </p:set>
                                    <p:animEffect transition="in" filter="blinds(horizontal)">
                                      <p:cBhvr>
                                        <p:cTn id="110" dur="500"/>
                                        <p:tgtEl>
                                          <p:spTgt spid="46119"/>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3" presetClass="entr" presetSubtype="10" fill="hold" grpId="0" nodeType="clickEffect">
                                  <p:stCondLst>
                                    <p:cond delay="0"/>
                                  </p:stCondLst>
                                  <p:childTnLst>
                                    <p:set>
                                      <p:cBhvr>
                                        <p:cTn id="114" dur="1" fill="hold">
                                          <p:stCondLst>
                                            <p:cond delay="0"/>
                                          </p:stCondLst>
                                        </p:cTn>
                                        <p:tgtEl>
                                          <p:spTgt spid="46120"/>
                                        </p:tgtEl>
                                        <p:attrNameLst>
                                          <p:attrName>style.visibility</p:attrName>
                                        </p:attrNameLst>
                                      </p:cBhvr>
                                      <p:to>
                                        <p:strVal val="visible"/>
                                      </p:to>
                                    </p:set>
                                    <p:animEffect transition="in" filter="blinds(horizontal)">
                                      <p:cBhvr>
                                        <p:cTn id="115" dur="500"/>
                                        <p:tgtEl>
                                          <p:spTgt spid="46120"/>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55" presetClass="entr" presetSubtype="0" fill="hold" grpId="0" nodeType="clickEffect">
                                  <p:stCondLst>
                                    <p:cond delay="0"/>
                                  </p:stCondLst>
                                  <p:childTnLst>
                                    <p:set>
                                      <p:cBhvr>
                                        <p:cTn id="119" dur="1" fill="hold">
                                          <p:stCondLst>
                                            <p:cond delay="0"/>
                                          </p:stCondLst>
                                        </p:cTn>
                                        <p:tgtEl>
                                          <p:spTgt spid="46121"/>
                                        </p:tgtEl>
                                        <p:attrNameLst>
                                          <p:attrName>style.visibility</p:attrName>
                                        </p:attrNameLst>
                                      </p:cBhvr>
                                      <p:to>
                                        <p:strVal val="visible"/>
                                      </p:to>
                                    </p:set>
                                    <p:anim calcmode="lin" valueType="num">
                                      <p:cBhvr>
                                        <p:cTn id="120" dur="1000" fill="hold"/>
                                        <p:tgtEl>
                                          <p:spTgt spid="46121"/>
                                        </p:tgtEl>
                                        <p:attrNameLst>
                                          <p:attrName>ppt_w</p:attrName>
                                        </p:attrNameLst>
                                      </p:cBhvr>
                                      <p:tavLst>
                                        <p:tav tm="0">
                                          <p:val>
                                            <p:strVal val="#ppt_w*0.70"/>
                                          </p:val>
                                        </p:tav>
                                        <p:tav tm="100000">
                                          <p:val>
                                            <p:strVal val="#ppt_w"/>
                                          </p:val>
                                        </p:tav>
                                      </p:tavLst>
                                    </p:anim>
                                    <p:anim calcmode="lin" valueType="num">
                                      <p:cBhvr>
                                        <p:cTn id="121" dur="1000" fill="hold"/>
                                        <p:tgtEl>
                                          <p:spTgt spid="46121"/>
                                        </p:tgtEl>
                                        <p:attrNameLst>
                                          <p:attrName>ppt_h</p:attrName>
                                        </p:attrNameLst>
                                      </p:cBhvr>
                                      <p:tavLst>
                                        <p:tav tm="0">
                                          <p:val>
                                            <p:strVal val="#ppt_h"/>
                                          </p:val>
                                        </p:tav>
                                        <p:tav tm="100000">
                                          <p:val>
                                            <p:strVal val="#ppt_h"/>
                                          </p:val>
                                        </p:tav>
                                      </p:tavLst>
                                    </p:anim>
                                    <p:animEffect transition="in" filter="fade">
                                      <p:cBhvr>
                                        <p:cTn id="122" dur="1000"/>
                                        <p:tgtEl>
                                          <p:spTgt spid="46121"/>
                                        </p:tgtEl>
                                      </p:cBhvr>
                                    </p:animEffect>
                                  </p:childTnLst>
                                </p:cTn>
                              </p:par>
                            </p:childTnLst>
                          </p:cTn>
                        </p:par>
                        <p:par>
                          <p:cTn id="123" fill="hold" nodeType="afterGroup">
                            <p:stCondLst>
                              <p:cond delay="1000"/>
                            </p:stCondLst>
                            <p:childTnLst>
                              <p:par>
                                <p:cTn id="124" presetID="3" presetClass="entr" presetSubtype="10" fill="hold" grpId="0" nodeType="afterEffect">
                                  <p:stCondLst>
                                    <p:cond delay="0"/>
                                  </p:stCondLst>
                                  <p:childTnLst>
                                    <p:set>
                                      <p:cBhvr>
                                        <p:cTn id="125" dur="1" fill="hold">
                                          <p:stCondLst>
                                            <p:cond delay="0"/>
                                          </p:stCondLst>
                                        </p:cTn>
                                        <p:tgtEl>
                                          <p:spTgt spid="46128"/>
                                        </p:tgtEl>
                                        <p:attrNameLst>
                                          <p:attrName>style.visibility</p:attrName>
                                        </p:attrNameLst>
                                      </p:cBhvr>
                                      <p:to>
                                        <p:strVal val="visible"/>
                                      </p:to>
                                    </p:set>
                                    <p:animEffect transition="in" filter="blinds(horizontal)">
                                      <p:cBhvr>
                                        <p:cTn id="126" dur="500"/>
                                        <p:tgtEl>
                                          <p:spTgt spid="46128"/>
                                        </p:tgtEl>
                                      </p:cBhvr>
                                    </p:animEffect>
                                  </p:childTnLst>
                                </p:cTn>
                              </p:par>
                            </p:childTnLst>
                          </p:cTn>
                        </p:par>
                        <p:par>
                          <p:cTn id="127" fill="hold" nodeType="afterGroup">
                            <p:stCondLst>
                              <p:cond delay="1500"/>
                            </p:stCondLst>
                            <p:childTnLst>
                              <p:par>
                                <p:cTn id="128" presetID="3" presetClass="entr" presetSubtype="10" fill="hold" grpId="0" nodeType="afterEffect">
                                  <p:stCondLst>
                                    <p:cond delay="0"/>
                                  </p:stCondLst>
                                  <p:childTnLst>
                                    <p:set>
                                      <p:cBhvr>
                                        <p:cTn id="129" dur="1" fill="hold">
                                          <p:stCondLst>
                                            <p:cond delay="0"/>
                                          </p:stCondLst>
                                        </p:cTn>
                                        <p:tgtEl>
                                          <p:spTgt spid="46129"/>
                                        </p:tgtEl>
                                        <p:attrNameLst>
                                          <p:attrName>style.visibility</p:attrName>
                                        </p:attrNameLst>
                                      </p:cBhvr>
                                      <p:to>
                                        <p:strVal val="visible"/>
                                      </p:to>
                                    </p:set>
                                    <p:animEffect transition="in" filter="blinds(horizontal)">
                                      <p:cBhvr>
                                        <p:cTn id="130" dur="500"/>
                                        <p:tgtEl>
                                          <p:spTgt spid="46129"/>
                                        </p:tgtEl>
                                      </p:cBhvr>
                                    </p:animEffect>
                                  </p:childTnLst>
                                </p:cTn>
                              </p:par>
                            </p:childTnLst>
                          </p:cTn>
                        </p:par>
                        <p:par>
                          <p:cTn id="131" fill="hold" nodeType="afterGroup">
                            <p:stCondLst>
                              <p:cond delay="2000"/>
                            </p:stCondLst>
                            <p:childTnLst>
                              <p:par>
                                <p:cTn id="132" presetID="3" presetClass="entr" presetSubtype="10" fill="hold" grpId="0" nodeType="afterEffect">
                                  <p:stCondLst>
                                    <p:cond delay="0"/>
                                  </p:stCondLst>
                                  <p:childTnLst>
                                    <p:set>
                                      <p:cBhvr>
                                        <p:cTn id="133" dur="1" fill="hold">
                                          <p:stCondLst>
                                            <p:cond delay="0"/>
                                          </p:stCondLst>
                                        </p:cTn>
                                        <p:tgtEl>
                                          <p:spTgt spid="46130"/>
                                        </p:tgtEl>
                                        <p:attrNameLst>
                                          <p:attrName>style.visibility</p:attrName>
                                        </p:attrNameLst>
                                      </p:cBhvr>
                                      <p:to>
                                        <p:strVal val="visible"/>
                                      </p:to>
                                    </p:set>
                                    <p:animEffect transition="in" filter="blinds(horizontal)">
                                      <p:cBhvr>
                                        <p:cTn id="134" dur="500"/>
                                        <p:tgtEl>
                                          <p:spTgt spid="46130"/>
                                        </p:tgtEl>
                                      </p:cBhvr>
                                    </p:animEffect>
                                  </p:childTnLst>
                                </p:cTn>
                              </p:par>
                            </p:childTnLst>
                          </p:cTn>
                        </p:par>
                        <p:par>
                          <p:cTn id="135" fill="hold" nodeType="afterGroup">
                            <p:stCondLst>
                              <p:cond delay="2500"/>
                            </p:stCondLst>
                            <p:childTnLst>
                              <p:par>
                                <p:cTn id="136" presetID="3" presetClass="entr" presetSubtype="10" fill="hold" grpId="0" nodeType="afterEffect">
                                  <p:stCondLst>
                                    <p:cond delay="0"/>
                                  </p:stCondLst>
                                  <p:childTnLst>
                                    <p:set>
                                      <p:cBhvr>
                                        <p:cTn id="137" dur="1" fill="hold">
                                          <p:stCondLst>
                                            <p:cond delay="0"/>
                                          </p:stCondLst>
                                        </p:cTn>
                                        <p:tgtEl>
                                          <p:spTgt spid="46131"/>
                                        </p:tgtEl>
                                        <p:attrNameLst>
                                          <p:attrName>style.visibility</p:attrName>
                                        </p:attrNameLst>
                                      </p:cBhvr>
                                      <p:to>
                                        <p:strVal val="visible"/>
                                      </p:to>
                                    </p:set>
                                    <p:animEffect transition="in" filter="blinds(horizontal)">
                                      <p:cBhvr>
                                        <p:cTn id="138" dur="500"/>
                                        <p:tgtEl>
                                          <p:spTgt spid="46131"/>
                                        </p:tgtEl>
                                      </p:cBhvr>
                                    </p:animEffect>
                                  </p:childTnLst>
                                </p:cTn>
                              </p:par>
                            </p:childTnLst>
                          </p:cTn>
                        </p:par>
                        <p:par>
                          <p:cTn id="139" fill="hold" nodeType="afterGroup">
                            <p:stCondLst>
                              <p:cond delay="3000"/>
                            </p:stCondLst>
                            <p:childTnLst>
                              <p:par>
                                <p:cTn id="140" presetID="3" presetClass="entr" presetSubtype="10" fill="hold" grpId="0" nodeType="afterEffect">
                                  <p:stCondLst>
                                    <p:cond delay="0"/>
                                  </p:stCondLst>
                                  <p:childTnLst>
                                    <p:set>
                                      <p:cBhvr>
                                        <p:cTn id="141" dur="1" fill="hold">
                                          <p:stCondLst>
                                            <p:cond delay="0"/>
                                          </p:stCondLst>
                                        </p:cTn>
                                        <p:tgtEl>
                                          <p:spTgt spid="46132"/>
                                        </p:tgtEl>
                                        <p:attrNameLst>
                                          <p:attrName>style.visibility</p:attrName>
                                        </p:attrNameLst>
                                      </p:cBhvr>
                                      <p:to>
                                        <p:strVal val="visible"/>
                                      </p:to>
                                    </p:set>
                                    <p:animEffect transition="in" filter="blinds(horizontal)">
                                      <p:cBhvr>
                                        <p:cTn id="142" dur="500"/>
                                        <p:tgtEl>
                                          <p:spTgt spid="46132"/>
                                        </p:tgtEl>
                                      </p:cBhvr>
                                    </p:animEffect>
                                  </p:childTnLst>
                                </p:cTn>
                              </p:par>
                            </p:childTnLst>
                          </p:cTn>
                        </p:par>
                        <p:par>
                          <p:cTn id="143" fill="hold" nodeType="afterGroup">
                            <p:stCondLst>
                              <p:cond delay="3500"/>
                            </p:stCondLst>
                            <p:childTnLst>
                              <p:par>
                                <p:cTn id="144" presetID="3" presetClass="entr" presetSubtype="10" fill="hold" grpId="0" nodeType="afterEffect">
                                  <p:stCondLst>
                                    <p:cond delay="0"/>
                                  </p:stCondLst>
                                  <p:childTnLst>
                                    <p:set>
                                      <p:cBhvr>
                                        <p:cTn id="145" dur="1" fill="hold">
                                          <p:stCondLst>
                                            <p:cond delay="0"/>
                                          </p:stCondLst>
                                        </p:cTn>
                                        <p:tgtEl>
                                          <p:spTgt spid="46133"/>
                                        </p:tgtEl>
                                        <p:attrNameLst>
                                          <p:attrName>style.visibility</p:attrName>
                                        </p:attrNameLst>
                                      </p:cBhvr>
                                      <p:to>
                                        <p:strVal val="visible"/>
                                      </p:to>
                                    </p:set>
                                    <p:animEffect transition="in" filter="blinds(horizontal)">
                                      <p:cBhvr>
                                        <p:cTn id="146" dur="500"/>
                                        <p:tgtEl>
                                          <p:spTgt spid="46133"/>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3" presetClass="entr" presetSubtype="10" fill="hold" grpId="0" nodeType="clickEffect">
                                  <p:stCondLst>
                                    <p:cond delay="0"/>
                                  </p:stCondLst>
                                  <p:childTnLst>
                                    <p:set>
                                      <p:cBhvr>
                                        <p:cTn id="150" dur="1" fill="hold">
                                          <p:stCondLst>
                                            <p:cond delay="0"/>
                                          </p:stCondLst>
                                        </p:cTn>
                                        <p:tgtEl>
                                          <p:spTgt spid="46122"/>
                                        </p:tgtEl>
                                        <p:attrNameLst>
                                          <p:attrName>style.visibility</p:attrName>
                                        </p:attrNameLst>
                                      </p:cBhvr>
                                      <p:to>
                                        <p:strVal val="visible"/>
                                      </p:to>
                                    </p:set>
                                    <p:animEffect transition="in" filter="blinds(horizontal)">
                                      <p:cBhvr>
                                        <p:cTn id="151" dur="500"/>
                                        <p:tgtEl>
                                          <p:spTgt spid="46122"/>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3" presetClass="exit" presetSubtype="10" fill="hold" grpId="1" nodeType="clickEffect">
                                  <p:stCondLst>
                                    <p:cond delay="0"/>
                                  </p:stCondLst>
                                  <p:childTnLst>
                                    <p:animEffect transition="out" filter="blinds(horizontal)">
                                      <p:cBhvr>
                                        <p:cTn id="155" dur="500"/>
                                        <p:tgtEl>
                                          <p:spTgt spid="46127"/>
                                        </p:tgtEl>
                                      </p:cBhvr>
                                    </p:animEffect>
                                    <p:set>
                                      <p:cBhvr>
                                        <p:cTn id="156" dur="1" fill="hold">
                                          <p:stCondLst>
                                            <p:cond delay="499"/>
                                          </p:stCondLst>
                                        </p:cTn>
                                        <p:tgtEl>
                                          <p:spTgt spid="46127"/>
                                        </p:tgtEl>
                                        <p:attrNameLst>
                                          <p:attrName>style.visibility</p:attrName>
                                        </p:attrNameLst>
                                      </p:cBhvr>
                                      <p:to>
                                        <p:strVal val="hidden"/>
                                      </p:to>
                                    </p:set>
                                  </p:childTnLst>
                                </p:cTn>
                              </p:par>
                            </p:childTnLst>
                          </p:cTn>
                        </p:par>
                        <p:par>
                          <p:cTn id="157" fill="hold" nodeType="afterGroup">
                            <p:stCondLst>
                              <p:cond delay="500"/>
                            </p:stCondLst>
                            <p:childTnLst>
                              <p:par>
                                <p:cTn id="158" presetID="3" presetClass="exit" presetSubtype="10" fill="hold" grpId="1" nodeType="afterEffect">
                                  <p:stCondLst>
                                    <p:cond delay="0"/>
                                  </p:stCondLst>
                                  <p:childTnLst>
                                    <p:animEffect transition="out" filter="blinds(horizontal)">
                                      <p:cBhvr>
                                        <p:cTn id="159" dur="500"/>
                                        <p:tgtEl>
                                          <p:spTgt spid="46126"/>
                                        </p:tgtEl>
                                      </p:cBhvr>
                                    </p:animEffect>
                                    <p:set>
                                      <p:cBhvr>
                                        <p:cTn id="160" dur="1" fill="hold">
                                          <p:stCondLst>
                                            <p:cond delay="499"/>
                                          </p:stCondLst>
                                        </p:cTn>
                                        <p:tgtEl>
                                          <p:spTgt spid="46126"/>
                                        </p:tgtEl>
                                        <p:attrNameLst>
                                          <p:attrName>style.visibility</p:attrName>
                                        </p:attrNameLst>
                                      </p:cBhvr>
                                      <p:to>
                                        <p:strVal val="hidden"/>
                                      </p:to>
                                    </p:set>
                                  </p:childTnLst>
                                </p:cTn>
                              </p:par>
                            </p:childTnLst>
                          </p:cTn>
                        </p:par>
                        <p:par>
                          <p:cTn id="161" fill="hold" nodeType="afterGroup">
                            <p:stCondLst>
                              <p:cond delay="1000"/>
                            </p:stCondLst>
                            <p:childTnLst>
                              <p:par>
                                <p:cTn id="162" presetID="3" presetClass="exit" presetSubtype="10" fill="hold" grpId="1" nodeType="afterEffect">
                                  <p:stCondLst>
                                    <p:cond delay="0"/>
                                  </p:stCondLst>
                                  <p:childTnLst>
                                    <p:animEffect transition="out" filter="blinds(horizontal)">
                                      <p:cBhvr>
                                        <p:cTn id="163" dur="500"/>
                                        <p:tgtEl>
                                          <p:spTgt spid="46128"/>
                                        </p:tgtEl>
                                      </p:cBhvr>
                                    </p:animEffect>
                                    <p:set>
                                      <p:cBhvr>
                                        <p:cTn id="164" dur="1" fill="hold">
                                          <p:stCondLst>
                                            <p:cond delay="499"/>
                                          </p:stCondLst>
                                        </p:cTn>
                                        <p:tgtEl>
                                          <p:spTgt spid="46128"/>
                                        </p:tgtEl>
                                        <p:attrNameLst>
                                          <p:attrName>style.visibility</p:attrName>
                                        </p:attrNameLst>
                                      </p:cBhvr>
                                      <p:to>
                                        <p:strVal val="hidden"/>
                                      </p:to>
                                    </p:set>
                                  </p:childTnLst>
                                </p:cTn>
                              </p:par>
                            </p:childTnLst>
                          </p:cTn>
                        </p:par>
                        <p:par>
                          <p:cTn id="165" fill="hold" nodeType="afterGroup">
                            <p:stCondLst>
                              <p:cond delay="1500"/>
                            </p:stCondLst>
                            <p:childTnLst>
                              <p:par>
                                <p:cTn id="166" presetID="3" presetClass="exit" presetSubtype="10" fill="hold" grpId="1" nodeType="afterEffect">
                                  <p:stCondLst>
                                    <p:cond delay="0"/>
                                  </p:stCondLst>
                                  <p:childTnLst>
                                    <p:animEffect transition="out" filter="blinds(horizontal)">
                                      <p:cBhvr>
                                        <p:cTn id="167" dur="500"/>
                                        <p:tgtEl>
                                          <p:spTgt spid="46129"/>
                                        </p:tgtEl>
                                      </p:cBhvr>
                                    </p:animEffect>
                                    <p:set>
                                      <p:cBhvr>
                                        <p:cTn id="168" dur="1" fill="hold">
                                          <p:stCondLst>
                                            <p:cond delay="499"/>
                                          </p:stCondLst>
                                        </p:cTn>
                                        <p:tgtEl>
                                          <p:spTgt spid="461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animBg="1"/>
      <p:bldP spid="46085" grpId="0" animBg="1"/>
      <p:bldP spid="46086" grpId="0"/>
      <p:bldP spid="46087" grpId="0"/>
      <p:bldP spid="46088" grpId="0"/>
      <p:bldP spid="46089" grpId="0"/>
      <p:bldP spid="46090" grpId="0"/>
      <p:bldP spid="46109" grpId="0" animBg="1"/>
      <p:bldP spid="46110" grpId="0" animBg="1"/>
      <p:bldP spid="46111" grpId="0" animBg="1"/>
      <p:bldP spid="46112" grpId="0"/>
      <p:bldP spid="46113" grpId="0" animBg="1"/>
      <p:bldP spid="46114" grpId="0" animBg="1"/>
      <p:bldP spid="46115" grpId="0"/>
      <p:bldP spid="46116" grpId="0"/>
      <p:bldP spid="46117" grpId="0"/>
      <p:bldP spid="46118" grpId="0"/>
      <p:bldP spid="46119" grpId="0"/>
      <p:bldP spid="46120" grpId="0"/>
      <p:bldP spid="46121" grpId="0" animBg="1"/>
      <p:bldP spid="46122" grpId="0"/>
      <p:bldP spid="46123" grpId="0" animBg="1"/>
      <p:bldP spid="46124" grpId="0" animBg="1"/>
      <p:bldP spid="46125" grpId="0" animBg="1"/>
      <p:bldP spid="46126" grpId="0" animBg="1"/>
      <p:bldP spid="46126" grpId="1" animBg="1"/>
      <p:bldP spid="46127" grpId="0" animBg="1"/>
      <p:bldP spid="46127" grpId="1" animBg="1"/>
      <p:bldP spid="46128" grpId="0" animBg="1"/>
      <p:bldP spid="46128" grpId="1" animBg="1"/>
      <p:bldP spid="46129" grpId="0" animBg="1"/>
      <p:bldP spid="46129" grpId="1" animBg="1"/>
      <p:bldP spid="46130" grpId="0" animBg="1"/>
      <p:bldP spid="46131" grpId="0" animBg="1"/>
      <p:bldP spid="46132" grpId="0" animBg="1"/>
      <p:bldP spid="46133" grpId="0" animBg="1"/>
    </p:bldLst>
  </p:timing>
</p:sld>
</file>

<file path=ppt/slides/slide4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0" y="868363"/>
            <a:ext cx="7772400" cy="685800"/>
          </a:xfrm>
          <a:prstGeom prst="rect">
            <a:avLst/>
          </a:prstGeom>
          <a:solidFill>
            <a:srgbClr val="FFFF00"/>
          </a:solidFill>
          <a:ln w="9525">
            <a:solidFill>
              <a:srgbClr val="000000"/>
            </a:solidFill>
            <a:miter lim="800000"/>
            <a:headEnd/>
            <a:tailEnd/>
          </a:ln>
        </p:spPr>
        <p:txBody>
          <a:bodyPr/>
          <a:lstStyle/>
          <a:p>
            <a:pPr algn="ctr"/>
            <a:r>
              <a:rPr lang="en-US" altLang="en-US" sz="4400"/>
              <a:t>Key Skill</a:t>
            </a:r>
          </a:p>
        </p:txBody>
      </p:sp>
      <p:sp>
        <p:nvSpPr>
          <p:cNvPr id="58371" name="Text Box 3"/>
          <p:cNvSpPr txBox="1">
            <a:spLocks noChangeArrowheads="1"/>
          </p:cNvSpPr>
          <p:nvPr/>
        </p:nvSpPr>
        <p:spPr bwMode="auto">
          <a:xfrm>
            <a:off x="185738" y="1673225"/>
            <a:ext cx="64706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Graph </a:t>
            </a:r>
            <a:r>
              <a:rPr lang="en-US" sz="2800" b="1">
                <a:solidFill>
                  <a:srgbClr val="FF0000"/>
                </a:solidFill>
              </a:rPr>
              <a:t>y &gt; -2x + 1   </a:t>
            </a:r>
            <a:r>
              <a:rPr lang="en-US" sz="2800" b="1"/>
              <a:t>and    </a:t>
            </a:r>
            <a:r>
              <a:rPr lang="en-US" sz="2800" b="1">
                <a:solidFill>
                  <a:srgbClr val="0092DF"/>
                </a:solidFill>
              </a:rPr>
              <a:t>y </a:t>
            </a:r>
            <a:r>
              <a:rPr lang="en-US" sz="2800" b="1" u="sng">
                <a:solidFill>
                  <a:srgbClr val="0092DF"/>
                </a:solidFill>
              </a:rPr>
              <a:t>&lt;</a:t>
            </a:r>
            <a:r>
              <a:rPr lang="en-US" sz="2800" b="1">
                <a:solidFill>
                  <a:srgbClr val="0092DF"/>
                </a:solidFill>
              </a:rPr>
              <a:t> x + 5</a:t>
            </a:r>
            <a:endParaRPr lang="en-US" sz="2800" b="1" u="sng">
              <a:solidFill>
                <a:srgbClr val="0092DF"/>
              </a:solidFill>
            </a:endParaRPr>
          </a:p>
        </p:txBody>
      </p:sp>
      <p:sp>
        <p:nvSpPr>
          <p:cNvPr id="47108" name="Line 4"/>
          <p:cNvSpPr>
            <a:spLocks noChangeShapeType="1"/>
          </p:cNvSpPr>
          <p:nvPr/>
        </p:nvSpPr>
        <p:spPr bwMode="auto">
          <a:xfrm>
            <a:off x="0" y="2913063"/>
            <a:ext cx="14874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09" name="Line 5"/>
          <p:cNvSpPr>
            <a:spLocks noChangeShapeType="1"/>
          </p:cNvSpPr>
          <p:nvPr/>
        </p:nvSpPr>
        <p:spPr bwMode="auto">
          <a:xfrm>
            <a:off x="890588" y="2624138"/>
            <a:ext cx="0" cy="12080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0" name="Text Box 6"/>
          <p:cNvSpPr txBox="1">
            <a:spLocks noChangeArrowheads="1"/>
          </p:cNvSpPr>
          <p:nvPr/>
        </p:nvSpPr>
        <p:spPr bwMode="auto">
          <a:xfrm>
            <a:off x="246063" y="2438400"/>
            <a:ext cx="1441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FF0000"/>
                </a:solidFill>
              </a:rPr>
              <a:t>x         y</a:t>
            </a:r>
          </a:p>
        </p:txBody>
      </p:sp>
      <p:sp>
        <p:nvSpPr>
          <p:cNvPr id="47111" name="Text Box 7"/>
          <p:cNvSpPr txBox="1">
            <a:spLocks noChangeArrowheads="1"/>
          </p:cNvSpPr>
          <p:nvPr/>
        </p:nvSpPr>
        <p:spPr bwMode="auto">
          <a:xfrm>
            <a:off x="242888" y="2895600"/>
            <a:ext cx="4175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FF0000"/>
                </a:solidFill>
              </a:rPr>
              <a:t>0</a:t>
            </a:r>
          </a:p>
        </p:txBody>
      </p:sp>
      <p:sp>
        <p:nvSpPr>
          <p:cNvPr id="47112" name="Text Box 8"/>
          <p:cNvSpPr txBox="1">
            <a:spLocks noChangeArrowheads="1"/>
          </p:cNvSpPr>
          <p:nvPr/>
        </p:nvSpPr>
        <p:spPr bwMode="auto">
          <a:xfrm>
            <a:off x="212725" y="3408363"/>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FF0000"/>
                </a:solidFill>
              </a:rPr>
              <a:t>2</a:t>
            </a:r>
          </a:p>
        </p:txBody>
      </p:sp>
      <p:sp>
        <p:nvSpPr>
          <p:cNvPr id="47113" name="Text Box 9"/>
          <p:cNvSpPr txBox="1">
            <a:spLocks noChangeArrowheads="1"/>
          </p:cNvSpPr>
          <p:nvPr/>
        </p:nvSpPr>
        <p:spPr bwMode="auto">
          <a:xfrm>
            <a:off x="955675" y="2916238"/>
            <a:ext cx="511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FF0000"/>
                </a:solidFill>
              </a:rPr>
              <a:t>1</a:t>
            </a:r>
          </a:p>
        </p:txBody>
      </p:sp>
      <p:sp>
        <p:nvSpPr>
          <p:cNvPr id="47114" name="Text Box 10"/>
          <p:cNvSpPr txBox="1">
            <a:spLocks noChangeArrowheads="1"/>
          </p:cNvSpPr>
          <p:nvPr/>
        </p:nvSpPr>
        <p:spPr bwMode="auto">
          <a:xfrm>
            <a:off x="955675" y="3379788"/>
            <a:ext cx="65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FF0000"/>
                </a:solidFill>
              </a:rPr>
              <a:t>-3</a:t>
            </a:r>
          </a:p>
        </p:txBody>
      </p:sp>
      <p:sp>
        <p:nvSpPr>
          <p:cNvPr id="58379" name="Line 11"/>
          <p:cNvSpPr>
            <a:spLocks noChangeShapeType="1"/>
          </p:cNvSpPr>
          <p:nvPr/>
        </p:nvSpPr>
        <p:spPr bwMode="auto">
          <a:xfrm>
            <a:off x="6677025" y="3252788"/>
            <a:ext cx="0" cy="3071812"/>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8380" name="Line 12"/>
          <p:cNvSpPr>
            <a:spLocks noChangeShapeType="1"/>
          </p:cNvSpPr>
          <p:nvPr/>
        </p:nvSpPr>
        <p:spPr bwMode="auto">
          <a:xfrm>
            <a:off x="5346700" y="4633913"/>
            <a:ext cx="2820988"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8381" name="Line 13"/>
          <p:cNvSpPr>
            <a:spLocks noChangeShapeType="1"/>
          </p:cNvSpPr>
          <p:nvPr/>
        </p:nvSpPr>
        <p:spPr bwMode="auto">
          <a:xfrm>
            <a:off x="6524625" y="438626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2" name="Line 14"/>
          <p:cNvSpPr>
            <a:spLocks noChangeShapeType="1"/>
          </p:cNvSpPr>
          <p:nvPr/>
        </p:nvSpPr>
        <p:spPr bwMode="auto">
          <a:xfrm>
            <a:off x="6534150" y="409416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3" name="Line 15"/>
          <p:cNvSpPr>
            <a:spLocks noChangeShapeType="1"/>
          </p:cNvSpPr>
          <p:nvPr/>
        </p:nvSpPr>
        <p:spPr bwMode="auto">
          <a:xfrm>
            <a:off x="6543675" y="381793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4" name="Line 16"/>
          <p:cNvSpPr>
            <a:spLocks noChangeShapeType="1"/>
          </p:cNvSpPr>
          <p:nvPr/>
        </p:nvSpPr>
        <p:spPr bwMode="auto">
          <a:xfrm>
            <a:off x="6537325" y="3541713"/>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5" name="Line 17"/>
          <p:cNvSpPr>
            <a:spLocks noChangeShapeType="1"/>
          </p:cNvSpPr>
          <p:nvPr/>
        </p:nvSpPr>
        <p:spPr bwMode="auto">
          <a:xfrm>
            <a:off x="6546850" y="517048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6" name="Line 18"/>
          <p:cNvSpPr>
            <a:spLocks noChangeShapeType="1"/>
          </p:cNvSpPr>
          <p:nvPr/>
        </p:nvSpPr>
        <p:spPr bwMode="auto">
          <a:xfrm>
            <a:off x="6542088" y="5489575"/>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7" name="Line 19"/>
          <p:cNvSpPr>
            <a:spLocks noChangeShapeType="1"/>
          </p:cNvSpPr>
          <p:nvPr/>
        </p:nvSpPr>
        <p:spPr bwMode="auto">
          <a:xfrm>
            <a:off x="6518275" y="4903788"/>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8" name="Line 20"/>
          <p:cNvSpPr>
            <a:spLocks noChangeShapeType="1"/>
          </p:cNvSpPr>
          <p:nvPr/>
        </p:nvSpPr>
        <p:spPr bwMode="auto">
          <a:xfrm>
            <a:off x="6535738" y="5816600"/>
            <a:ext cx="295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9" name="Line 21"/>
          <p:cNvSpPr>
            <a:spLocks noChangeShapeType="1"/>
          </p:cNvSpPr>
          <p:nvPr/>
        </p:nvSpPr>
        <p:spPr bwMode="auto">
          <a:xfrm>
            <a:off x="6400800" y="44481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0" name="Line 22"/>
          <p:cNvSpPr>
            <a:spLocks noChangeShapeType="1"/>
          </p:cNvSpPr>
          <p:nvPr/>
        </p:nvSpPr>
        <p:spPr bwMode="auto">
          <a:xfrm>
            <a:off x="5886450" y="44577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1" name="Line 23"/>
          <p:cNvSpPr>
            <a:spLocks noChangeShapeType="1"/>
          </p:cNvSpPr>
          <p:nvPr/>
        </p:nvSpPr>
        <p:spPr bwMode="auto">
          <a:xfrm>
            <a:off x="5626100" y="446722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2" name="Line 24"/>
          <p:cNvSpPr>
            <a:spLocks noChangeShapeType="1"/>
          </p:cNvSpPr>
          <p:nvPr/>
        </p:nvSpPr>
        <p:spPr bwMode="auto">
          <a:xfrm>
            <a:off x="6159500" y="44608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3" name="Line 25"/>
          <p:cNvSpPr>
            <a:spLocks noChangeShapeType="1"/>
          </p:cNvSpPr>
          <p:nvPr/>
        </p:nvSpPr>
        <p:spPr bwMode="auto">
          <a:xfrm>
            <a:off x="6886575" y="44577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4" name="Line 26"/>
          <p:cNvSpPr>
            <a:spLocks noChangeShapeType="1"/>
          </p:cNvSpPr>
          <p:nvPr/>
        </p:nvSpPr>
        <p:spPr bwMode="auto">
          <a:xfrm>
            <a:off x="7181850" y="446722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5" name="Line 27"/>
          <p:cNvSpPr>
            <a:spLocks noChangeShapeType="1"/>
          </p:cNvSpPr>
          <p:nvPr/>
        </p:nvSpPr>
        <p:spPr bwMode="auto">
          <a:xfrm>
            <a:off x="7445375" y="4460875"/>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6" name="Line 28"/>
          <p:cNvSpPr>
            <a:spLocks noChangeShapeType="1"/>
          </p:cNvSpPr>
          <p:nvPr/>
        </p:nvSpPr>
        <p:spPr bwMode="auto">
          <a:xfrm>
            <a:off x="7708900" y="4470400"/>
            <a:ext cx="0" cy="3254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3" name="Oval 29"/>
          <p:cNvSpPr>
            <a:spLocks noChangeArrowheads="1"/>
          </p:cNvSpPr>
          <p:nvPr/>
        </p:nvSpPr>
        <p:spPr bwMode="auto">
          <a:xfrm>
            <a:off x="6589713" y="4430713"/>
            <a:ext cx="107950" cy="125412"/>
          </a:xfrm>
          <a:prstGeom prst="ellipse">
            <a:avLst/>
          </a:prstGeom>
          <a:solidFill>
            <a:schemeClr val="accent1"/>
          </a:solidFill>
          <a:ln w="25400">
            <a:solidFill>
              <a:schemeClr val="tx1"/>
            </a:solidFill>
            <a:round/>
            <a:headEnd/>
            <a:tailEnd/>
          </a:ln>
        </p:spPr>
        <p:txBody>
          <a:bodyPr wrap="none" anchor="ctr"/>
          <a:lstStyle/>
          <a:p>
            <a:endParaRPr lang="en-US"/>
          </a:p>
        </p:txBody>
      </p:sp>
      <p:sp>
        <p:nvSpPr>
          <p:cNvPr id="47134" name="Oval 30"/>
          <p:cNvSpPr>
            <a:spLocks noChangeArrowheads="1"/>
          </p:cNvSpPr>
          <p:nvPr/>
        </p:nvSpPr>
        <p:spPr bwMode="auto">
          <a:xfrm>
            <a:off x="7173913" y="4970463"/>
            <a:ext cx="107950" cy="125412"/>
          </a:xfrm>
          <a:prstGeom prst="ellipse">
            <a:avLst/>
          </a:prstGeom>
          <a:solidFill>
            <a:schemeClr val="accent1"/>
          </a:solidFill>
          <a:ln w="25400">
            <a:solidFill>
              <a:schemeClr val="tx1"/>
            </a:solidFill>
            <a:round/>
            <a:headEnd/>
            <a:tailEnd/>
          </a:ln>
        </p:spPr>
        <p:txBody>
          <a:bodyPr wrap="none" anchor="ctr"/>
          <a:lstStyle/>
          <a:p>
            <a:endParaRPr lang="en-US"/>
          </a:p>
        </p:txBody>
      </p:sp>
      <p:sp>
        <p:nvSpPr>
          <p:cNvPr id="47135" name="Line 31"/>
          <p:cNvSpPr>
            <a:spLocks noChangeShapeType="1"/>
          </p:cNvSpPr>
          <p:nvPr/>
        </p:nvSpPr>
        <p:spPr bwMode="auto">
          <a:xfrm flipH="1" flipV="1">
            <a:off x="5657850" y="3376613"/>
            <a:ext cx="1892300" cy="2062162"/>
          </a:xfrm>
          <a:prstGeom prst="line">
            <a:avLst/>
          </a:prstGeom>
          <a:noFill/>
          <a:ln w="25400">
            <a:solidFill>
              <a:srgbClr val="FF0000"/>
            </a:solidFill>
            <a:prstDash val="dash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36" name="Text Box 32"/>
          <p:cNvSpPr txBox="1">
            <a:spLocks noChangeArrowheads="1"/>
          </p:cNvSpPr>
          <p:nvPr/>
        </p:nvSpPr>
        <p:spPr bwMode="auto">
          <a:xfrm>
            <a:off x="293688" y="3902075"/>
            <a:ext cx="9144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FF0000"/>
                </a:solidFill>
              </a:rPr>
              <a:t>0 &gt; 1</a:t>
            </a:r>
          </a:p>
          <a:p>
            <a:pPr>
              <a:spcBef>
                <a:spcPct val="50000"/>
              </a:spcBef>
            </a:pPr>
            <a:r>
              <a:rPr lang="en-US">
                <a:solidFill>
                  <a:srgbClr val="FF0000"/>
                </a:solidFill>
              </a:rPr>
              <a:t>false</a:t>
            </a:r>
          </a:p>
        </p:txBody>
      </p:sp>
      <p:sp>
        <p:nvSpPr>
          <p:cNvPr id="47137" name="Line 33"/>
          <p:cNvSpPr>
            <a:spLocks noChangeShapeType="1"/>
          </p:cNvSpPr>
          <p:nvPr/>
        </p:nvSpPr>
        <p:spPr bwMode="auto">
          <a:xfrm>
            <a:off x="2468563" y="2906713"/>
            <a:ext cx="10445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8" name="Line 34"/>
          <p:cNvSpPr>
            <a:spLocks noChangeShapeType="1"/>
          </p:cNvSpPr>
          <p:nvPr/>
        </p:nvSpPr>
        <p:spPr bwMode="auto">
          <a:xfrm>
            <a:off x="2971800" y="2644775"/>
            <a:ext cx="15875" cy="11763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9" name="Text Box 35"/>
          <p:cNvSpPr txBox="1">
            <a:spLocks noChangeArrowheads="1"/>
          </p:cNvSpPr>
          <p:nvPr/>
        </p:nvSpPr>
        <p:spPr bwMode="auto">
          <a:xfrm>
            <a:off x="2351088" y="2466975"/>
            <a:ext cx="1339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0092DF"/>
                </a:solidFill>
              </a:rPr>
              <a:t>x       y</a:t>
            </a:r>
          </a:p>
        </p:txBody>
      </p:sp>
      <p:sp>
        <p:nvSpPr>
          <p:cNvPr id="47140" name="Text Box 36"/>
          <p:cNvSpPr txBox="1">
            <a:spLocks noChangeArrowheads="1"/>
          </p:cNvSpPr>
          <p:nvPr/>
        </p:nvSpPr>
        <p:spPr bwMode="auto">
          <a:xfrm>
            <a:off x="2433638" y="2922588"/>
            <a:ext cx="4079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0092DF"/>
                </a:solidFill>
              </a:rPr>
              <a:t>0</a:t>
            </a:r>
          </a:p>
        </p:txBody>
      </p:sp>
      <p:sp>
        <p:nvSpPr>
          <p:cNvPr id="47141" name="Text Box 37"/>
          <p:cNvSpPr txBox="1">
            <a:spLocks noChangeArrowheads="1"/>
          </p:cNvSpPr>
          <p:nvPr/>
        </p:nvSpPr>
        <p:spPr bwMode="auto">
          <a:xfrm>
            <a:off x="3086100" y="2954338"/>
            <a:ext cx="473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0092DF"/>
                </a:solidFill>
              </a:rPr>
              <a:t>5</a:t>
            </a:r>
          </a:p>
        </p:txBody>
      </p:sp>
      <p:sp>
        <p:nvSpPr>
          <p:cNvPr id="47142" name="Text Box 38"/>
          <p:cNvSpPr txBox="1">
            <a:spLocks noChangeArrowheads="1"/>
          </p:cNvSpPr>
          <p:nvPr/>
        </p:nvSpPr>
        <p:spPr bwMode="auto">
          <a:xfrm>
            <a:off x="2433638" y="3413125"/>
            <a:ext cx="374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0092DF"/>
                </a:solidFill>
              </a:rPr>
              <a:t>2</a:t>
            </a:r>
          </a:p>
        </p:txBody>
      </p:sp>
      <p:sp>
        <p:nvSpPr>
          <p:cNvPr id="47143" name="Text Box 39"/>
          <p:cNvSpPr txBox="1">
            <a:spLocks noChangeArrowheads="1"/>
          </p:cNvSpPr>
          <p:nvPr/>
        </p:nvSpPr>
        <p:spPr bwMode="auto">
          <a:xfrm>
            <a:off x="3086100" y="3381375"/>
            <a:ext cx="423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0092DF"/>
                </a:solidFill>
              </a:rPr>
              <a:t>7</a:t>
            </a:r>
          </a:p>
        </p:txBody>
      </p:sp>
      <p:sp>
        <p:nvSpPr>
          <p:cNvPr id="47144" name="Text Box 40"/>
          <p:cNvSpPr txBox="1">
            <a:spLocks noChangeArrowheads="1"/>
          </p:cNvSpPr>
          <p:nvPr/>
        </p:nvSpPr>
        <p:spPr bwMode="auto">
          <a:xfrm>
            <a:off x="2546350" y="3935413"/>
            <a:ext cx="1028700"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0092DF"/>
                </a:solidFill>
              </a:rPr>
              <a:t>0 </a:t>
            </a:r>
            <a:r>
              <a:rPr lang="en-US" u="sng">
                <a:solidFill>
                  <a:srgbClr val="0092DF"/>
                </a:solidFill>
              </a:rPr>
              <a:t>&lt;</a:t>
            </a:r>
            <a:r>
              <a:rPr lang="en-US">
                <a:solidFill>
                  <a:srgbClr val="0092DF"/>
                </a:solidFill>
              </a:rPr>
              <a:t> 5</a:t>
            </a:r>
          </a:p>
          <a:p>
            <a:pPr>
              <a:spcBef>
                <a:spcPct val="50000"/>
              </a:spcBef>
            </a:pPr>
            <a:r>
              <a:rPr lang="en-US">
                <a:solidFill>
                  <a:srgbClr val="0092DF"/>
                </a:solidFill>
              </a:rPr>
              <a:t>true</a:t>
            </a:r>
          </a:p>
        </p:txBody>
      </p:sp>
      <p:sp>
        <p:nvSpPr>
          <p:cNvPr id="47145" name="Line 41"/>
          <p:cNvSpPr>
            <a:spLocks noChangeShapeType="1"/>
          </p:cNvSpPr>
          <p:nvPr/>
        </p:nvSpPr>
        <p:spPr bwMode="auto">
          <a:xfrm flipV="1">
            <a:off x="5273675" y="2601913"/>
            <a:ext cx="3870325" cy="2044700"/>
          </a:xfrm>
          <a:prstGeom prst="line">
            <a:avLst/>
          </a:prstGeom>
          <a:noFill/>
          <a:ln w="28575">
            <a:solidFill>
              <a:srgbClr val="0092D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46" name="Text Box 42"/>
          <p:cNvSpPr txBox="1">
            <a:spLocks noChangeArrowheads="1"/>
          </p:cNvSpPr>
          <p:nvPr/>
        </p:nvSpPr>
        <p:spPr bwMode="auto">
          <a:xfrm>
            <a:off x="261938" y="5289550"/>
            <a:ext cx="32654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800" b="1"/>
              <a:t>Fill in the region of intersection.</a:t>
            </a:r>
          </a:p>
        </p:txBody>
      </p:sp>
      <p:sp>
        <p:nvSpPr>
          <p:cNvPr id="47147" name="Oval 43"/>
          <p:cNvSpPr>
            <a:spLocks noChangeArrowheads="1"/>
          </p:cNvSpPr>
          <p:nvPr/>
        </p:nvSpPr>
        <p:spPr bwMode="auto">
          <a:xfrm>
            <a:off x="6597650" y="3867150"/>
            <a:ext cx="107950" cy="125413"/>
          </a:xfrm>
          <a:prstGeom prst="ellipse">
            <a:avLst/>
          </a:prstGeom>
          <a:solidFill>
            <a:schemeClr val="accent1"/>
          </a:solidFill>
          <a:ln w="25400">
            <a:solidFill>
              <a:schemeClr val="tx1"/>
            </a:solidFill>
            <a:round/>
            <a:headEnd/>
            <a:tailEnd/>
          </a:ln>
        </p:spPr>
        <p:txBody>
          <a:bodyPr wrap="none" anchor="ctr"/>
          <a:lstStyle/>
          <a:p>
            <a:endParaRPr lang="en-US"/>
          </a:p>
        </p:txBody>
      </p:sp>
      <p:sp>
        <p:nvSpPr>
          <p:cNvPr id="47148" name="Oval 44"/>
          <p:cNvSpPr>
            <a:spLocks noChangeArrowheads="1"/>
          </p:cNvSpPr>
          <p:nvPr/>
        </p:nvSpPr>
        <p:spPr bwMode="auto">
          <a:xfrm>
            <a:off x="7129463" y="3576638"/>
            <a:ext cx="107950" cy="125412"/>
          </a:xfrm>
          <a:prstGeom prst="ellipse">
            <a:avLst/>
          </a:prstGeom>
          <a:solidFill>
            <a:schemeClr val="accent1"/>
          </a:solidFill>
          <a:ln w="25400">
            <a:solidFill>
              <a:schemeClr val="tx1"/>
            </a:solidFill>
            <a:round/>
            <a:headEnd/>
            <a:tailEnd/>
          </a:ln>
        </p:spPr>
        <p:txBody>
          <a:bodyPr wrap="none" anchor="ctr"/>
          <a:lstStyle/>
          <a:p>
            <a:endParaRPr lang="en-US"/>
          </a:p>
        </p:txBody>
      </p:sp>
      <p:sp>
        <p:nvSpPr>
          <p:cNvPr id="47149" name="Line 45"/>
          <p:cNvSpPr>
            <a:spLocks noChangeShapeType="1"/>
          </p:cNvSpPr>
          <p:nvPr/>
        </p:nvSpPr>
        <p:spPr bwMode="auto">
          <a:xfrm flipV="1">
            <a:off x="5768975" y="2833688"/>
            <a:ext cx="914400" cy="669925"/>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50" name="Line 46"/>
          <p:cNvSpPr>
            <a:spLocks noChangeShapeType="1"/>
          </p:cNvSpPr>
          <p:nvPr/>
        </p:nvSpPr>
        <p:spPr bwMode="auto">
          <a:xfrm flipV="1">
            <a:off x="6143625" y="3206750"/>
            <a:ext cx="849313" cy="708025"/>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51" name="Line 47"/>
          <p:cNvSpPr>
            <a:spLocks noChangeShapeType="1"/>
          </p:cNvSpPr>
          <p:nvPr/>
        </p:nvSpPr>
        <p:spPr bwMode="auto">
          <a:xfrm flipV="1">
            <a:off x="6554788" y="3838575"/>
            <a:ext cx="979487" cy="501650"/>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52" name="Line 48"/>
          <p:cNvSpPr>
            <a:spLocks noChangeShapeType="1"/>
          </p:cNvSpPr>
          <p:nvPr/>
        </p:nvSpPr>
        <p:spPr bwMode="auto">
          <a:xfrm flipV="1">
            <a:off x="7108825" y="4327525"/>
            <a:ext cx="927100" cy="579438"/>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53" name="Line 49"/>
          <p:cNvSpPr>
            <a:spLocks noChangeShapeType="1"/>
          </p:cNvSpPr>
          <p:nvPr/>
        </p:nvSpPr>
        <p:spPr bwMode="auto">
          <a:xfrm flipV="1">
            <a:off x="7496175" y="4700588"/>
            <a:ext cx="874713" cy="669925"/>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54" name="Line 50"/>
          <p:cNvSpPr>
            <a:spLocks noChangeShapeType="1"/>
          </p:cNvSpPr>
          <p:nvPr/>
        </p:nvSpPr>
        <p:spPr bwMode="auto">
          <a:xfrm>
            <a:off x="5446713" y="4541838"/>
            <a:ext cx="968375" cy="1160462"/>
          </a:xfrm>
          <a:prstGeom prst="line">
            <a:avLst/>
          </a:prstGeom>
          <a:noFill/>
          <a:ln w="508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55" name="Line 51"/>
          <p:cNvSpPr>
            <a:spLocks noChangeShapeType="1"/>
          </p:cNvSpPr>
          <p:nvPr/>
        </p:nvSpPr>
        <p:spPr bwMode="auto">
          <a:xfrm>
            <a:off x="5788025" y="4389438"/>
            <a:ext cx="911225" cy="1087437"/>
          </a:xfrm>
          <a:prstGeom prst="line">
            <a:avLst/>
          </a:prstGeom>
          <a:noFill/>
          <a:ln w="508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56" name="Line 52"/>
          <p:cNvSpPr>
            <a:spLocks noChangeShapeType="1"/>
          </p:cNvSpPr>
          <p:nvPr/>
        </p:nvSpPr>
        <p:spPr bwMode="auto">
          <a:xfrm>
            <a:off x="6042025" y="4251325"/>
            <a:ext cx="968375" cy="1160463"/>
          </a:xfrm>
          <a:prstGeom prst="line">
            <a:avLst/>
          </a:prstGeom>
          <a:noFill/>
          <a:ln w="508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57" name="Line 53"/>
          <p:cNvSpPr>
            <a:spLocks noChangeShapeType="1"/>
          </p:cNvSpPr>
          <p:nvPr/>
        </p:nvSpPr>
        <p:spPr bwMode="auto">
          <a:xfrm>
            <a:off x="6688138" y="3925888"/>
            <a:ext cx="968375" cy="1160462"/>
          </a:xfrm>
          <a:prstGeom prst="line">
            <a:avLst/>
          </a:prstGeom>
          <a:noFill/>
          <a:ln w="508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58" name="Line 54"/>
          <p:cNvSpPr>
            <a:spLocks noChangeShapeType="1"/>
          </p:cNvSpPr>
          <p:nvPr/>
        </p:nvSpPr>
        <p:spPr bwMode="auto">
          <a:xfrm>
            <a:off x="7204075" y="3627438"/>
            <a:ext cx="968375" cy="1160462"/>
          </a:xfrm>
          <a:prstGeom prst="line">
            <a:avLst/>
          </a:prstGeom>
          <a:noFill/>
          <a:ln w="508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59" name="Line 55"/>
          <p:cNvSpPr>
            <a:spLocks noChangeShapeType="1"/>
          </p:cNvSpPr>
          <p:nvPr/>
        </p:nvSpPr>
        <p:spPr bwMode="auto">
          <a:xfrm>
            <a:off x="7572375" y="3460750"/>
            <a:ext cx="968375" cy="1160463"/>
          </a:xfrm>
          <a:prstGeom prst="line">
            <a:avLst/>
          </a:prstGeom>
          <a:noFill/>
          <a:ln w="508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8424" name="Text Box 56"/>
          <p:cNvSpPr txBox="1">
            <a:spLocks noChangeArrowheads="1"/>
          </p:cNvSpPr>
          <p:nvPr/>
        </p:nvSpPr>
        <p:spPr bwMode="auto">
          <a:xfrm>
            <a:off x="6748463" y="2119313"/>
            <a:ext cx="16843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1800">
                <a:latin typeface="Arial" pitchFamily="34" charset="0"/>
                <a:cs typeface="Arial" pitchFamily="34" charset="0"/>
              </a:rPr>
              <a:t>Scale of 2</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110"/>
                                        </p:tgtEl>
                                        <p:attrNameLst>
                                          <p:attrName>style.visibility</p:attrName>
                                        </p:attrNameLst>
                                      </p:cBhvr>
                                      <p:to>
                                        <p:strVal val="visible"/>
                                      </p:to>
                                    </p:set>
                                    <p:animEffect transition="in" filter="blinds(horizontal)">
                                      <p:cBhvr>
                                        <p:cTn id="7" dur="500"/>
                                        <p:tgtEl>
                                          <p:spTgt spid="47110"/>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47109"/>
                                        </p:tgtEl>
                                        <p:attrNameLst>
                                          <p:attrName>style.visibility</p:attrName>
                                        </p:attrNameLst>
                                      </p:cBhvr>
                                      <p:to>
                                        <p:strVal val="visible"/>
                                      </p:to>
                                    </p:set>
                                    <p:animEffect transition="in" filter="blinds(horizontal)">
                                      <p:cBhvr>
                                        <p:cTn id="11" dur="500"/>
                                        <p:tgtEl>
                                          <p:spTgt spid="47109"/>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47108"/>
                                        </p:tgtEl>
                                        <p:attrNameLst>
                                          <p:attrName>style.visibility</p:attrName>
                                        </p:attrNameLst>
                                      </p:cBhvr>
                                      <p:to>
                                        <p:strVal val="visible"/>
                                      </p:to>
                                    </p:set>
                                    <p:animEffect transition="in" filter="blinds(horizontal)">
                                      <p:cBhvr>
                                        <p:cTn id="14" dur="500"/>
                                        <p:tgtEl>
                                          <p:spTgt spid="4710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47111"/>
                                        </p:tgtEl>
                                        <p:attrNameLst>
                                          <p:attrName>style.visibility</p:attrName>
                                        </p:attrNameLst>
                                      </p:cBhvr>
                                      <p:to>
                                        <p:strVal val="visible"/>
                                      </p:to>
                                    </p:set>
                                    <p:animEffect transition="in" filter="blinds(horizontal)">
                                      <p:cBhvr>
                                        <p:cTn id="19" dur="500"/>
                                        <p:tgtEl>
                                          <p:spTgt spid="4711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47112"/>
                                        </p:tgtEl>
                                        <p:attrNameLst>
                                          <p:attrName>style.visibility</p:attrName>
                                        </p:attrNameLst>
                                      </p:cBhvr>
                                      <p:to>
                                        <p:strVal val="visible"/>
                                      </p:to>
                                    </p:set>
                                    <p:animEffect transition="in" filter="blinds(horizontal)">
                                      <p:cBhvr>
                                        <p:cTn id="24" dur="500"/>
                                        <p:tgtEl>
                                          <p:spTgt spid="4711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7113"/>
                                        </p:tgtEl>
                                        <p:attrNameLst>
                                          <p:attrName>style.visibility</p:attrName>
                                        </p:attrNameLst>
                                      </p:cBhvr>
                                      <p:to>
                                        <p:strVal val="visible"/>
                                      </p:to>
                                    </p:set>
                                    <p:animEffect transition="in" filter="blinds(horizontal)">
                                      <p:cBhvr>
                                        <p:cTn id="29" dur="500"/>
                                        <p:tgtEl>
                                          <p:spTgt spid="4711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47114"/>
                                        </p:tgtEl>
                                        <p:attrNameLst>
                                          <p:attrName>style.visibility</p:attrName>
                                        </p:attrNameLst>
                                      </p:cBhvr>
                                      <p:to>
                                        <p:strVal val="visible"/>
                                      </p:to>
                                    </p:set>
                                    <p:animEffect transition="in" filter="blinds(horizontal)">
                                      <p:cBhvr>
                                        <p:cTn id="34" dur="500"/>
                                        <p:tgtEl>
                                          <p:spTgt spid="4711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47133"/>
                                        </p:tgtEl>
                                        <p:attrNameLst>
                                          <p:attrName>style.visibility</p:attrName>
                                        </p:attrNameLst>
                                      </p:cBhvr>
                                      <p:to>
                                        <p:strVal val="visible"/>
                                      </p:to>
                                    </p:set>
                                    <p:animEffect transition="in" filter="blinds(horizontal)">
                                      <p:cBhvr>
                                        <p:cTn id="39" dur="500"/>
                                        <p:tgtEl>
                                          <p:spTgt spid="4713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47134"/>
                                        </p:tgtEl>
                                        <p:attrNameLst>
                                          <p:attrName>style.visibility</p:attrName>
                                        </p:attrNameLst>
                                      </p:cBhvr>
                                      <p:to>
                                        <p:strVal val="visible"/>
                                      </p:to>
                                    </p:set>
                                    <p:animEffect transition="in" filter="blinds(horizontal)">
                                      <p:cBhvr>
                                        <p:cTn id="44" dur="500"/>
                                        <p:tgtEl>
                                          <p:spTgt spid="4713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47135"/>
                                        </p:tgtEl>
                                        <p:attrNameLst>
                                          <p:attrName>style.visibility</p:attrName>
                                        </p:attrNameLst>
                                      </p:cBhvr>
                                      <p:to>
                                        <p:strVal val="visible"/>
                                      </p:to>
                                    </p:set>
                                    <p:animEffect transition="in" filter="blinds(horizontal)">
                                      <p:cBhvr>
                                        <p:cTn id="49" dur="500"/>
                                        <p:tgtEl>
                                          <p:spTgt spid="47135"/>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47136"/>
                                        </p:tgtEl>
                                        <p:attrNameLst>
                                          <p:attrName>style.visibility</p:attrName>
                                        </p:attrNameLst>
                                      </p:cBhvr>
                                      <p:to>
                                        <p:strVal val="visible"/>
                                      </p:to>
                                    </p:set>
                                    <p:animEffect transition="in" filter="blinds(horizontal)">
                                      <p:cBhvr>
                                        <p:cTn id="54" dur="500"/>
                                        <p:tgtEl>
                                          <p:spTgt spid="47136"/>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47139"/>
                                        </p:tgtEl>
                                        <p:attrNameLst>
                                          <p:attrName>style.visibility</p:attrName>
                                        </p:attrNameLst>
                                      </p:cBhvr>
                                      <p:to>
                                        <p:strVal val="visible"/>
                                      </p:to>
                                    </p:set>
                                    <p:animEffect transition="in" filter="blinds(horizontal)">
                                      <p:cBhvr>
                                        <p:cTn id="59" dur="500"/>
                                        <p:tgtEl>
                                          <p:spTgt spid="47139"/>
                                        </p:tgtEl>
                                      </p:cBhvr>
                                    </p:animEffect>
                                  </p:childTnLst>
                                </p:cTn>
                              </p:par>
                              <p:par>
                                <p:cTn id="60" presetID="55" presetClass="entr" presetSubtype="0" fill="hold" grpId="0" nodeType="withEffect">
                                  <p:stCondLst>
                                    <p:cond delay="0"/>
                                  </p:stCondLst>
                                  <p:childTnLst>
                                    <p:set>
                                      <p:cBhvr>
                                        <p:cTn id="61" dur="1" fill="hold">
                                          <p:stCondLst>
                                            <p:cond delay="0"/>
                                          </p:stCondLst>
                                        </p:cTn>
                                        <p:tgtEl>
                                          <p:spTgt spid="47138"/>
                                        </p:tgtEl>
                                        <p:attrNameLst>
                                          <p:attrName>style.visibility</p:attrName>
                                        </p:attrNameLst>
                                      </p:cBhvr>
                                      <p:to>
                                        <p:strVal val="visible"/>
                                      </p:to>
                                    </p:set>
                                    <p:anim calcmode="lin" valueType="num">
                                      <p:cBhvr>
                                        <p:cTn id="62" dur="1000" fill="hold"/>
                                        <p:tgtEl>
                                          <p:spTgt spid="47138"/>
                                        </p:tgtEl>
                                        <p:attrNameLst>
                                          <p:attrName>ppt_w</p:attrName>
                                        </p:attrNameLst>
                                      </p:cBhvr>
                                      <p:tavLst>
                                        <p:tav tm="0">
                                          <p:val>
                                            <p:strVal val="#ppt_w*0.70"/>
                                          </p:val>
                                        </p:tav>
                                        <p:tav tm="100000">
                                          <p:val>
                                            <p:strVal val="#ppt_w"/>
                                          </p:val>
                                        </p:tav>
                                      </p:tavLst>
                                    </p:anim>
                                    <p:anim calcmode="lin" valueType="num">
                                      <p:cBhvr>
                                        <p:cTn id="63" dur="1000" fill="hold"/>
                                        <p:tgtEl>
                                          <p:spTgt spid="47138"/>
                                        </p:tgtEl>
                                        <p:attrNameLst>
                                          <p:attrName>ppt_h</p:attrName>
                                        </p:attrNameLst>
                                      </p:cBhvr>
                                      <p:tavLst>
                                        <p:tav tm="0">
                                          <p:val>
                                            <p:strVal val="#ppt_h"/>
                                          </p:val>
                                        </p:tav>
                                        <p:tav tm="100000">
                                          <p:val>
                                            <p:strVal val="#ppt_h"/>
                                          </p:val>
                                        </p:tav>
                                      </p:tavLst>
                                    </p:anim>
                                    <p:animEffect transition="in" filter="fade">
                                      <p:cBhvr>
                                        <p:cTn id="64" dur="1000"/>
                                        <p:tgtEl>
                                          <p:spTgt spid="47138"/>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47137"/>
                                        </p:tgtEl>
                                        <p:attrNameLst>
                                          <p:attrName>style.visibility</p:attrName>
                                        </p:attrNameLst>
                                      </p:cBhvr>
                                      <p:to>
                                        <p:strVal val="visible"/>
                                      </p:to>
                                    </p:set>
                                    <p:anim calcmode="lin" valueType="num">
                                      <p:cBhvr>
                                        <p:cTn id="67" dur="1000" fill="hold"/>
                                        <p:tgtEl>
                                          <p:spTgt spid="47137"/>
                                        </p:tgtEl>
                                        <p:attrNameLst>
                                          <p:attrName>ppt_w</p:attrName>
                                        </p:attrNameLst>
                                      </p:cBhvr>
                                      <p:tavLst>
                                        <p:tav tm="0">
                                          <p:val>
                                            <p:strVal val="#ppt_w*0.70"/>
                                          </p:val>
                                        </p:tav>
                                        <p:tav tm="100000">
                                          <p:val>
                                            <p:strVal val="#ppt_w"/>
                                          </p:val>
                                        </p:tav>
                                      </p:tavLst>
                                    </p:anim>
                                    <p:anim calcmode="lin" valueType="num">
                                      <p:cBhvr>
                                        <p:cTn id="68" dur="1000" fill="hold"/>
                                        <p:tgtEl>
                                          <p:spTgt spid="47137"/>
                                        </p:tgtEl>
                                        <p:attrNameLst>
                                          <p:attrName>ppt_h</p:attrName>
                                        </p:attrNameLst>
                                      </p:cBhvr>
                                      <p:tavLst>
                                        <p:tav tm="0">
                                          <p:val>
                                            <p:strVal val="#ppt_h"/>
                                          </p:val>
                                        </p:tav>
                                        <p:tav tm="100000">
                                          <p:val>
                                            <p:strVal val="#ppt_h"/>
                                          </p:val>
                                        </p:tav>
                                      </p:tavLst>
                                    </p:anim>
                                    <p:animEffect transition="in" filter="fade">
                                      <p:cBhvr>
                                        <p:cTn id="69" dur="1000"/>
                                        <p:tgtEl>
                                          <p:spTgt spid="47137"/>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5" presetClass="entr" presetSubtype="10" fill="hold" grpId="0" nodeType="clickEffect">
                                  <p:stCondLst>
                                    <p:cond delay="0"/>
                                  </p:stCondLst>
                                  <p:childTnLst>
                                    <p:set>
                                      <p:cBhvr>
                                        <p:cTn id="73" dur="1" fill="hold">
                                          <p:stCondLst>
                                            <p:cond delay="0"/>
                                          </p:stCondLst>
                                        </p:cTn>
                                        <p:tgtEl>
                                          <p:spTgt spid="47140"/>
                                        </p:tgtEl>
                                        <p:attrNameLst>
                                          <p:attrName>style.visibility</p:attrName>
                                        </p:attrNameLst>
                                      </p:cBhvr>
                                      <p:to>
                                        <p:strVal val="visible"/>
                                      </p:to>
                                    </p:set>
                                    <p:animEffect transition="in" filter="checkerboard(across)">
                                      <p:cBhvr>
                                        <p:cTn id="74" dur="500"/>
                                        <p:tgtEl>
                                          <p:spTgt spid="47140"/>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47141"/>
                                        </p:tgtEl>
                                        <p:attrNameLst>
                                          <p:attrName>style.visibility</p:attrName>
                                        </p:attrNameLst>
                                      </p:cBhvr>
                                      <p:to>
                                        <p:strVal val="visible"/>
                                      </p:to>
                                    </p:set>
                                    <p:animEffect transition="in" filter="blinds(horizontal)">
                                      <p:cBhvr>
                                        <p:cTn id="79" dur="500"/>
                                        <p:tgtEl>
                                          <p:spTgt spid="47141"/>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47142"/>
                                        </p:tgtEl>
                                        <p:attrNameLst>
                                          <p:attrName>style.visibility</p:attrName>
                                        </p:attrNameLst>
                                      </p:cBhvr>
                                      <p:to>
                                        <p:strVal val="visible"/>
                                      </p:to>
                                    </p:set>
                                    <p:animEffect transition="in" filter="blinds(horizontal)">
                                      <p:cBhvr>
                                        <p:cTn id="84" dur="500"/>
                                        <p:tgtEl>
                                          <p:spTgt spid="47142"/>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47143"/>
                                        </p:tgtEl>
                                        <p:attrNameLst>
                                          <p:attrName>style.visibility</p:attrName>
                                        </p:attrNameLst>
                                      </p:cBhvr>
                                      <p:to>
                                        <p:strVal val="visible"/>
                                      </p:to>
                                    </p:set>
                                    <p:animEffect transition="in" filter="blinds(horizontal)">
                                      <p:cBhvr>
                                        <p:cTn id="89" dur="500"/>
                                        <p:tgtEl>
                                          <p:spTgt spid="47143"/>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47144"/>
                                        </p:tgtEl>
                                        <p:attrNameLst>
                                          <p:attrName>style.visibility</p:attrName>
                                        </p:attrNameLst>
                                      </p:cBhvr>
                                      <p:to>
                                        <p:strVal val="visible"/>
                                      </p:to>
                                    </p:set>
                                    <p:animEffect transition="in" filter="blinds(horizontal)">
                                      <p:cBhvr>
                                        <p:cTn id="94" dur="500"/>
                                        <p:tgtEl>
                                          <p:spTgt spid="47144"/>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47147"/>
                                        </p:tgtEl>
                                        <p:attrNameLst>
                                          <p:attrName>style.visibility</p:attrName>
                                        </p:attrNameLst>
                                      </p:cBhvr>
                                      <p:to>
                                        <p:strVal val="visible"/>
                                      </p:to>
                                    </p:set>
                                    <p:animEffect transition="in" filter="blinds(horizontal)">
                                      <p:cBhvr>
                                        <p:cTn id="99" dur="500"/>
                                        <p:tgtEl>
                                          <p:spTgt spid="47147"/>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47148"/>
                                        </p:tgtEl>
                                        <p:attrNameLst>
                                          <p:attrName>style.visibility</p:attrName>
                                        </p:attrNameLst>
                                      </p:cBhvr>
                                      <p:to>
                                        <p:strVal val="visible"/>
                                      </p:to>
                                    </p:set>
                                    <p:animEffect transition="in" filter="blinds(horizontal)">
                                      <p:cBhvr>
                                        <p:cTn id="104" dur="500"/>
                                        <p:tgtEl>
                                          <p:spTgt spid="47148"/>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55" presetClass="entr" presetSubtype="0" fill="hold" grpId="0" nodeType="clickEffect">
                                  <p:stCondLst>
                                    <p:cond delay="0"/>
                                  </p:stCondLst>
                                  <p:childTnLst>
                                    <p:set>
                                      <p:cBhvr>
                                        <p:cTn id="108" dur="1" fill="hold">
                                          <p:stCondLst>
                                            <p:cond delay="0"/>
                                          </p:stCondLst>
                                        </p:cTn>
                                        <p:tgtEl>
                                          <p:spTgt spid="47145"/>
                                        </p:tgtEl>
                                        <p:attrNameLst>
                                          <p:attrName>style.visibility</p:attrName>
                                        </p:attrNameLst>
                                      </p:cBhvr>
                                      <p:to>
                                        <p:strVal val="visible"/>
                                      </p:to>
                                    </p:set>
                                    <p:anim calcmode="lin" valueType="num">
                                      <p:cBhvr>
                                        <p:cTn id="109" dur="1000" fill="hold"/>
                                        <p:tgtEl>
                                          <p:spTgt spid="47145"/>
                                        </p:tgtEl>
                                        <p:attrNameLst>
                                          <p:attrName>ppt_w</p:attrName>
                                        </p:attrNameLst>
                                      </p:cBhvr>
                                      <p:tavLst>
                                        <p:tav tm="0">
                                          <p:val>
                                            <p:strVal val="#ppt_w*0.70"/>
                                          </p:val>
                                        </p:tav>
                                        <p:tav tm="100000">
                                          <p:val>
                                            <p:strVal val="#ppt_w"/>
                                          </p:val>
                                        </p:tav>
                                      </p:tavLst>
                                    </p:anim>
                                    <p:anim calcmode="lin" valueType="num">
                                      <p:cBhvr>
                                        <p:cTn id="110" dur="1000" fill="hold"/>
                                        <p:tgtEl>
                                          <p:spTgt spid="47145"/>
                                        </p:tgtEl>
                                        <p:attrNameLst>
                                          <p:attrName>ppt_h</p:attrName>
                                        </p:attrNameLst>
                                      </p:cBhvr>
                                      <p:tavLst>
                                        <p:tav tm="0">
                                          <p:val>
                                            <p:strVal val="#ppt_h"/>
                                          </p:val>
                                        </p:tav>
                                        <p:tav tm="100000">
                                          <p:val>
                                            <p:strVal val="#ppt_h"/>
                                          </p:val>
                                        </p:tav>
                                      </p:tavLst>
                                    </p:anim>
                                    <p:animEffect transition="in" filter="fade">
                                      <p:cBhvr>
                                        <p:cTn id="111" dur="1000"/>
                                        <p:tgtEl>
                                          <p:spTgt spid="47145"/>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3" presetClass="entr" presetSubtype="10" fill="hold" grpId="0" nodeType="clickEffect">
                                  <p:stCondLst>
                                    <p:cond delay="0"/>
                                  </p:stCondLst>
                                  <p:childTnLst>
                                    <p:set>
                                      <p:cBhvr>
                                        <p:cTn id="115" dur="1" fill="hold">
                                          <p:stCondLst>
                                            <p:cond delay="0"/>
                                          </p:stCondLst>
                                        </p:cTn>
                                        <p:tgtEl>
                                          <p:spTgt spid="47149"/>
                                        </p:tgtEl>
                                        <p:attrNameLst>
                                          <p:attrName>style.visibility</p:attrName>
                                        </p:attrNameLst>
                                      </p:cBhvr>
                                      <p:to>
                                        <p:strVal val="visible"/>
                                      </p:to>
                                    </p:set>
                                    <p:animEffect transition="in" filter="blinds(horizontal)">
                                      <p:cBhvr>
                                        <p:cTn id="116" dur="500"/>
                                        <p:tgtEl>
                                          <p:spTgt spid="47149"/>
                                        </p:tgtEl>
                                      </p:cBhvr>
                                    </p:animEffect>
                                  </p:childTnLst>
                                </p:cTn>
                              </p:par>
                            </p:childTnLst>
                          </p:cTn>
                        </p:par>
                        <p:par>
                          <p:cTn id="117" fill="hold" nodeType="afterGroup">
                            <p:stCondLst>
                              <p:cond delay="500"/>
                            </p:stCondLst>
                            <p:childTnLst>
                              <p:par>
                                <p:cTn id="118" presetID="3" presetClass="entr" presetSubtype="10" fill="hold" grpId="0" nodeType="afterEffect">
                                  <p:stCondLst>
                                    <p:cond delay="0"/>
                                  </p:stCondLst>
                                  <p:childTnLst>
                                    <p:set>
                                      <p:cBhvr>
                                        <p:cTn id="119" dur="1" fill="hold">
                                          <p:stCondLst>
                                            <p:cond delay="0"/>
                                          </p:stCondLst>
                                        </p:cTn>
                                        <p:tgtEl>
                                          <p:spTgt spid="47150"/>
                                        </p:tgtEl>
                                        <p:attrNameLst>
                                          <p:attrName>style.visibility</p:attrName>
                                        </p:attrNameLst>
                                      </p:cBhvr>
                                      <p:to>
                                        <p:strVal val="visible"/>
                                      </p:to>
                                    </p:set>
                                    <p:animEffect transition="in" filter="blinds(horizontal)">
                                      <p:cBhvr>
                                        <p:cTn id="120" dur="500"/>
                                        <p:tgtEl>
                                          <p:spTgt spid="47150"/>
                                        </p:tgtEl>
                                      </p:cBhvr>
                                    </p:animEffect>
                                  </p:childTnLst>
                                </p:cTn>
                              </p:par>
                            </p:childTnLst>
                          </p:cTn>
                        </p:par>
                        <p:par>
                          <p:cTn id="121" fill="hold" nodeType="afterGroup">
                            <p:stCondLst>
                              <p:cond delay="1000"/>
                            </p:stCondLst>
                            <p:childTnLst>
                              <p:par>
                                <p:cTn id="122" presetID="3" presetClass="entr" presetSubtype="10" fill="hold" grpId="0" nodeType="afterEffect">
                                  <p:stCondLst>
                                    <p:cond delay="0"/>
                                  </p:stCondLst>
                                  <p:childTnLst>
                                    <p:set>
                                      <p:cBhvr>
                                        <p:cTn id="123" dur="1" fill="hold">
                                          <p:stCondLst>
                                            <p:cond delay="0"/>
                                          </p:stCondLst>
                                        </p:cTn>
                                        <p:tgtEl>
                                          <p:spTgt spid="47151"/>
                                        </p:tgtEl>
                                        <p:attrNameLst>
                                          <p:attrName>style.visibility</p:attrName>
                                        </p:attrNameLst>
                                      </p:cBhvr>
                                      <p:to>
                                        <p:strVal val="visible"/>
                                      </p:to>
                                    </p:set>
                                    <p:animEffect transition="in" filter="blinds(horizontal)">
                                      <p:cBhvr>
                                        <p:cTn id="124" dur="500"/>
                                        <p:tgtEl>
                                          <p:spTgt spid="47151"/>
                                        </p:tgtEl>
                                      </p:cBhvr>
                                    </p:animEffect>
                                  </p:childTnLst>
                                </p:cTn>
                              </p:par>
                            </p:childTnLst>
                          </p:cTn>
                        </p:par>
                        <p:par>
                          <p:cTn id="125" fill="hold" nodeType="afterGroup">
                            <p:stCondLst>
                              <p:cond delay="1500"/>
                            </p:stCondLst>
                            <p:childTnLst>
                              <p:par>
                                <p:cTn id="126" presetID="3" presetClass="entr" presetSubtype="10" fill="hold" grpId="0" nodeType="afterEffect">
                                  <p:stCondLst>
                                    <p:cond delay="0"/>
                                  </p:stCondLst>
                                  <p:childTnLst>
                                    <p:set>
                                      <p:cBhvr>
                                        <p:cTn id="127" dur="1" fill="hold">
                                          <p:stCondLst>
                                            <p:cond delay="0"/>
                                          </p:stCondLst>
                                        </p:cTn>
                                        <p:tgtEl>
                                          <p:spTgt spid="47152"/>
                                        </p:tgtEl>
                                        <p:attrNameLst>
                                          <p:attrName>style.visibility</p:attrName>
                                        </p:attrNameLst>
                                      </p:cBhvr>
                                      <p:to>
                                        <p:strVal val="visible"/>
                                      </p:to>
                                    </p:set>
                                    <p:animEffect transition="in" filter="blinds(horizontal)">
                                      <p:cBhvr>
                                        <p:cTn id="128" dur="500"/>
                                        <p:tgtEl>
                                          <p:spTgt spid="47152"/>
                                        </p:tgtEl>
                                      </p:cBhvr>
                                    </p:animEffect>
                                  </p:childTnLst>
                                </p:cTn>
                              </p:par>
                            </p:childTnLst>
                          </p:cTn>
                        </p:par>
                        <p:par>
                          <p:cTn id="129" fill="hold" nodeType="afterGroup">
                            <p:stCondLst>
                              <p:cond delay="2000"/>
                            </p:stCondLst>
                            <p:childTnLst>
                              <p:par>
                                <p:cTn id="130" presetID="3" presetClass="entr" presetSubtype="10" fill="hold" grpId="0" nodeType="afterEffect">
                                  <p:stCondLst>
                                    <p:cond delay="0"/>
                                  </p:stCondLst>
                                  <p:childTnLst>
                                    <p:set>
                                      <p:cBhvr>
                                        <p:cTn id="131" dur="1" fill="hold">
                                          <p:stCondLst>
                                            <p:cond delay="0"/>
                                          </p:stCondLst>
                                        </p:cTn>
                                        <p:tgtEl>
                                          <p:spTgt spid="47153"/>
                                        </p:tgtEl>
                                        <p:attrNameLst>
                                          <p:attrName>style.visibility</p:attrName>
                                        </p:attrNameLst>
                                      </p:cBhvr>
                                      <p:to>
                                        <p:strVal val="visible"/>
                                      </p:to>
                                    </p:set>
                                    <p:animEffect transition="in" filter="blinds(horizontal)">
                                      <p:cBhvr>
                                        <p:cTn id="132" dur="500"/>
                                        <p:tgtEl>
                                          <p:spTgt spid="47153"/>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3" presetClass="entr" presetSubtype="10" fill="hold" grpId="0" nodeType="clickEffect">
                                  <p:stCondLst>
                                    <p:cond delay="0"/>
                                  </p:stCondLst>
                                  <p:childTnLst>
                                    <p:set>
                                      <p:cBhvr>
                                        <p:cTn id="136" dur="1" fill="hold">
                                          <p:stCondLst>
                                            <p:cond delay="0"/>
                                          </p:stCondLst>
                                        </p:cTn>
                                        <p:tgtEl>
                                          <p:spTgt spid="47154"/>
                                        </p:tgtEl>
                                        <p:attrNameLst>
                                          <p:attrName>style.visibility</p:attrName>
                                        </p:attrNameLst>
                                      </p:cBhvr>
                                      <p:to>
                                        <p:strVal val="visible"/>
                                      </p:to>
                                    </p:set>
                                    <p:animEffect transition="in" filter="blinds(horizontal)">
                                      <p:cBhvr>
                                        <p:cTn id="137" dur="500"/>
                                        <p:tgtEl>
                                          <p:spTgt spid="47154"/>
                                        </p:tgtEl>
                                      </p:cBhvr>
                                    </p:animEffect>
                                  </p:childTnLst>
                                </p:cTn>
                              </p:par>
                            </p:childTnLst>
                          </p:cTn>
                        </p:par>
                        <p:par>
                          <p:cTn id="138" fill="hold" nodeType="afterGroup">
                            <p:stCondLst>
                              <p:cond delay="500"/>
                            </p:stCondLst>
                            <p:childTnLst>
                              <p:par>
                                <p:cTn id="139" presetID="3" presetClass="entr" presetSubtype="10" fill="hold" grpId="0" nodeType="afterEffect">
                                  <p:stCondLst>
                                    <p:cond delay="0"/>
                                  </p:stCondLst>
                                  <p:childTnLst>
                                    <p:set>
                                      <p:cBhvr>
                                        <p:cTn id="140" dur="1" fill="hold">
                                          <p:stCondLst>
                                            <p:cond delay="0"/>
                                          </p:stCondLst>
                                        </p:cTn>
                                        <p:tgtEl>
                                          <p:spTgt spid="47155"/>
                                        </p:tgtEl>
                                        <p:attrNameLst>
                                          <p:attrName>style.visibility</p:attrName>
                                        </p:attrNameLst>
                                      </p:cBhvr>
                                      <p:to>
                                        <p:strVal val="visible"/>
                                      </p:to>
                                    </p:set>
                                    <p:animEffect transition="in" filter="blinds(horizontal)">
                                      <p:cBhvr>
                                        <p:cTn id="141" dur="500"/>
                                        <p:tgtEl>
                                          <p:spTgt spid="47155"/>
                                        </p:tgtEl>
                                      </p:cBhvr>
                                    </p:animEffect>
                                  </p:childTnLst>
                                </p:cTn>
                              </p:par>
                            </p:childTnLst>
                          </p:cTn>
                        </p:par>
                        <p:par>
                          <p:cTn id="142" fill="hold" nodeType="afterGroup">
                            <p:stCondLst>
                              <p:cond delay="1000"/>
                            </p:stCondLst>
                            <p:childTnLst>
                              <p:par>
                                <p:cTn id="143" presetID="3" presetClass="entr" presetSubtype="10" fill="hold" grpId="0" nodeType="afterEffect">
                                  <p:stCondLst>
                                    <p:cond delay="0"/>
                                  </p:stCondLst>
                                  <p:childTnLst>
                                    <p:set>
                                      <p:cBhvr>
                                        <p:cTn id="144" dur="1" fill="hold">
                                          <p:stCondLst>
                                            <p:cond delay="0"/>
                                          </p:stCondLst>
                                        </p:cTn>
                                        <p:tgtEl>
                                          <p:spTgt spid="47156"/>
                                        </p:tgtEl>
                                        <p:attrNameLst>
                                          <p:attrName>style.visibility</p:attrName>
                                        </p:attrNameLst>
                                      </p:cBhvr>
                                      <p:to>
                                        <p:strVal val="visible"/>
                                      </p:to>
                                    </p:set>
                                    <p:animEffect transition="in" filter="blinds(horizontal)">
                                      <p:cBhvr>
                                        <p:cTn id="145" dur="500"/>
                                        <p:tgtEl>
                                          <p:spTgt spid="47156"/>
                                        </p:tgtEl>
                                      </p:cBhvr>
                                    </p:animEffect>
                                  </p:childTnLst>
                                </p:cTn>
                              </p:par>
                            </p:childTnLst>
                          </p:cTn>
                        </p:par>
                        <p:par>
                          <p:cTn id="146" fill="hold" nodeType="afterGroup">
                            <p:stCondLst>
                              <p:cond delay="1500"/>
                            </p:stCondLst>
                            <p:childTnLst>
                              <p:par>
                                <p:cTn id="147" presetID="3" presetClass="entr" presetSubtype="10" fill="hold" grpId="0" nodeType="afterEffect">
                                  <p:stCondLst>
                                    <p:cond delay="0"/>
                                  </p:stCondLst>
                                  <p:childTnLst>
                                    <p:set>
                                      <p:cBhvr>
                                        <p:cTn id="148" dur="1" fill="hold">
                                          <p:stCondLst>
                                            <p:cond delay="0"/>
                                          </p:stCondLst>
                                        </p:cTn>
                                        <p:tgtEl>
                                          <p:spTgt spid="47157"/>
                                        </p:tgtEl>
                                        <p:attrNameLst>
                                          <p:attrName>style.visibility</p:attrName>
                                        </p:attrNameLst>
                                      </p:cBhvr>
                                      <p:to>
                                        <p:strVal val="visible"/>
                                      </p:to>
                                    </p:set>
                                    <p:animEffect transition="in" filter="blinds(horizontal)">
                                      <p:cBhvr>
                                        <p:cTn id="149" dur="500"/>
                                        <p:tgtEl>
                                          <p:spTgt spid="47157"/>
                                        </p:tgtEl>
                                      </p:cBhvr>
                                    </p:animEffect>
                                  </p:childTnLst>
                                </p:cTn>
                              </p:par>
                            </p:childTnLst>
                          </p:cTn>
                        </p:par>
                        <p:par>
                          <p:cTn id="150" fill="hold" nodeType="afterGroup">
                            <p:stCondLst>
                              <p:cond delay="2000"/>
                            </p:stCondLst>
                            <p:childTnLst>
                              <p:par>
                                <p:cTn id="151" presetID="3" presetClass="entr" presetSubtype="10" fill="hold" grpId="0" nodeType="afterEffect">
                                  <p:stCondLst>
                                    <p:cond delay="0"/>
                                  </p:stCondLst>
                                  <p:childTnLst>
                                    <p:set>
                                      <p:cBhvr>
                                        <p:cTn id="152" dur="1" fill="hold">
                                          <p:stCondLst>
                                            <p:cond delay="0"/>
                                          </p:stCondLst>
                                        </p:cTn>
                                        <p:tgtEl>
                                          <p:spTgt spid="47158"/>
                                        </p:tgtEl>
                                        <p:attrNameLst>
                                          <p:attrName>style.visibility</p:attrName>
                                        </p:attrNameLst>
                                      </p:cBhvr>
                                      <p:to>
                                        <p:strVal val="visible"/>
                                      </p:to>
                                    </p:set>
                                    <p:animEffect transition="in" filter="blinds(horizontal)">
                                      <p:cBhvr>
                                        <p:cTn id="153" dur="500"/>
                                        <p:tgtEl>
                                          <p:spTgt spid="47158"/>
                                        </p:tgtEl>
                                      </p:cBhvr>
                                    </p:animEffect>
                                  </p:childTnLst>
                                </p:cTn>
                              </p:par>
                            </p:childTnLst>
                          </p:cTn>
                        </p:par>
                        <p:par>
                          <p:cTn id="154" fill="hold" nodeType="afterGroup">
                            <p:stCondLst>
                              <p:cond delay="2500"/>
                            </p:stCondLst>
                            <p:childTnLst>
                              <p:par>
                                <p:cTn id="155" presetID="3" presetClass="entr" presetSubtype="10" fill="hold" grpId="0" nodeType="afterEffect">
                                  <p:stCondLst>
                                    <p:cond delay="0"/>
                                  </p:stCondLst>
                                  <p:childTnLst>
                                    <p:set>
                                      <p:cBhvr>
                                        <p:cTn id="156" dur="1" fill="hold">
                                          <p:stCondLst>
                                            <p:cond delay="0"/>
                                          </p:stCondLst>
                                        </p:cTn>
                                        <p:tgtEl>
                                          <p:spTgt spid="47159"/>
                                        </p:tgtEl>
                                        <p:attrNameLst>
                                          <p:attrName>style.visibility</p:attrName>
                                        </p:attrNameLst>
                                      </p:cBhvr>
                                      <p:to>
                                        <p:strVal val="visible"/>
                                      </p:to>
                                    </p:set>
                                    <p:animEffect transition="in" filter="blinds(horizontal)">
                                      <p:cBhvr>
                                        <p:cTn id="157" dur="500"/>
                                        <p:tgtEl>
                                          <p:spTgt spid="47159"/>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3" presetClass="entr" presetSubtype="10" fill="hold" grpId="0" nodeType="clickEffect">
                                  <p:stCondLst>
                                    <p:cond delay="0"/>
                                  </p:stCondLst>
                                  <p:childTnLst>
                                    <p:set>
                                      <p:cBhvr>
                                        <p:cTn id="161" dur="1" fill="hold">
                                          <p:stCondLst>
                                            <p:cond delay="0"/>
                                          </p:stCondLst>
                                        </p:cTn>
                                        <p:tgtEl>
                                          <p:spTgt spid="47146"/>
                                        </p:tgtEl>
                                        <p:attrNameLst>
                                          <p:attrName>style.visibility</p:attrName>
                                        </p:attrNameLst>
                                      </p:cBhvr>
                                      <p:to>
                                        <p:strVal val="visible"/>
                                      </p:to>
                                    </p:set>
                                    <p:animEffect transition="in" filter="blinds(horizontal)">
                                      <p:cBhvr>
                                        <p:cTn id="162" dur="500"/>
                                        <p:tgtEl>
                                          <p:spTgt spid="47146"/>
                                        </p:tgtEl>
                                      </p:cBhvr>
                                    </p:animEffec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3" presetClass="exit" presetSubtype="10" fill="hold" grpId="1" nodeType="clickEffect">
                                  <p:stCondLst>
                                    <p:cond delay="0"/>
                                  </p:stCondLst>
                                  <p:childTnLst>
                                    <p:animEffect transition="out" filter="blinds(horizontal)">
                                      <p:cBhvr>
                                        <p:cTn id="166" dur="500"/>
                                        <p:tgtEl>
                                          <p:spTgt spid="47149"/>
                                        </p:tgtEl>
                                      </p:cBhvr>
                                    </p:animEffect>
                                    <p:set>
                                      <p:cBhvr>
                                        <p:cTn id="167" dur="1" fill="hold">
                                          <p:stCondLst>
                                            <p:cond delay="499"/>
                                          </p:stCondLst>
                                        </p:cTn>
                                        <p:tgtEl>
                                          <p:spTgt spid="47149"/>
                                        </p:tgtEl>
                                        <p:attrNameLst>
                                          <p:attrName>style.visibility</p:attrName>
                                        </p:attrNameLst>
                                      </p:cBhvr>
                                      <p:to>
                                        <p:strVal val="hidden"/>
                                      </p:to>
                                    </p:set>
                                  </p:childTnLst>
                                </p:cTn>
                              </p:par>
                              <p:par>
                                <p:cTn id="168" presetID="3" presetClass="exit" presetSubtype="10" fill="hold" grpId="1" nodeType="withEffect">
                                  <p:stCondLst>
                                    <p:cond delay="0"/>
                                  </p:stCondLst>
                                  <p:childTnLst>
                                    <p:animEffect transition="out" filter="blinds(horizontal)">
                                      <p:cBhvr>
                                        <p:cTn id="169" dur="500"/>
                                        <p:tgtEl>
                                          <p:spTgt spid="47150"/>
                                        </p:tgtEl>
                                      </p:cBhvr>
                                    </p:animEffect>
                                    <p:set>
                                      <p:cBhvr>
                                        <p:cTn id="170" dur="1" fill="hold">
                                          <p:stCondLst>
                                            <p:cond delay="499"/>
                                          </p:stCondLst>
                                        </p:cTn>
                                        <p:tgtEl>
                                          <p:spTgt spid="47150"/>
                                        </p:tgtEl>
                                        <p:attrNameLst>
                                          <p:attrName>style.visibility</p:attrName>
                                        </p:attrNameLst>
                                      </p:cBhvr>
                                      <p:to>
                                        <p:strVal val="hidden"/>
                                      </p:to>
                                    </p:set>
                                  </p:childTnLst>
                                </p:cTn>
                              </p:par>
                              <p:par>
                                <p:cTn id="171" presetID="3" presetClass="exit" presetSubtype="10" fill="hold" grpId="1" nodeType="withEffect">
                                  <p:stCondLst>
                                    <p:cond delay="0"/>
                                  </p:stCondLst>
                                  <p:childTnLst>
                                    <p:animEffect transition="out" filter="blinds(horizontal)">
                                      <p:cBhvr>
                                        <p:cTn id="172" dur="500"/>
                                        <p:tgtEl>
                                          <p:spTgt spid="47156"/>
                                        </p:tgtEl>
                                      </p:cBhvr>
                                    </p:animEffect>
                                    <p:set>
                                      <p:cBhvr>
                                        <p:cTn id="173" dur="1" fill="hold">
                                          <p:stCondLst>
                                            <p:cond delay="499"/>
                                          </p:stCondLst>
                                        </p:cTn>
                                        <p:tgtEl>
                                          <p:spTgt spid="47156"/>
                                        </p:tgtEl>
                                        <p:attrNameLst>
                                          <p:attrName>style.visibility</p:attrName>
                                        </p:attrNameLst>
                                      </p:cBhvr>
                                      <p:to>
                                        <p:strVal val="hidden"/>
                                      </p:to>
                                    </p:set>
                                  </p:childTnLst>
                                </p:cTn>
                              </p:par>
                              <p:par>
                                <p:cTn id="174" presetID="3" presetClass="exit" presetSubtype="10" fill="hold" grpId="1" nodeType="withEffect">
                                  <p:stCondLst>
                                    <p:cond delay="0"/>
                                  </p:stCondLst>
                                  <p:childTnLst>
                                    <p:animEffect transition="out" filter="blinds(horizontal)">
                                      <p:cBhvr>
                                        <p:cTn id="175" dur="500"/>
                                        <p:tgtEl>
                                          <p:spTgt spid="47155"/>
                                        </p:tgtEl>
                                      </p:cBhvr>
                                    </p:animEffect>
                                    <p:set>
                                      <p:cBhvr>
                                        <p:cTn id="176" dur="1" fill="hold">
                                          <p:stCondLst>
                                            <p:cond delay="499"/>
                                          </p:stCondLst>
                                        </p:cTn>
                                        <p:tgtEl>
                                          <p:spTgt spid="47155"/>
                                        </p:tgtEl>
                                        <p:attrNameLst>
                                          <p:attrName>style.visibility</p:attrName>
                                        </p:attrNameLst>
                                      </p:cBhvr>
                                      <p:to>
                                        <p:strVal val="hidden"/>
                                      </p:to>
                                    </p:set>
                                  </p:childTnLst>
                                </p:cTn>
                              </p:par>
                              <p:par>
                                <p:cTn id="177" presetID="3" presetClass="exit" presetSubtype="10" fill="hold" grpId="1" nodeType="withEffect">
                                  <p:stCondLst>
                                    <p:cond delay="0"/>
                                  </p:stCondLst>
                                  <p:childTnLst>
                                    <p:animEffect transition="out" filter="blinds(horizontal)">
                                      <p:cBhvr>
                                        <p:cTn id="178" dur="500"/>
                                        <p:tgtEl>
                                          <p:spTgt spid="47154"/>
                                        </p:tgtEl>
                                      </p:cBhvr>
                                    </p:animEffect>
                                    <p:set>
                                      <p:cBhvr>
                                        <p:cTn id="179" dur="1" fill="hold">
                                          <p:stCondLst>
                                            <p:cond delay="499"/>
                                          </p:stCondLst>
                                        </p:cTn>
                                        <p:tgtEl>
                                          <p:spTgt spid="471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animBg="1"/>
      <p:bldP spid="47109" grpId="0" animBg="1"/>
      <p:bldP spid="47110" grpId="0"/>
      <p:bldP spid="47111" grpId="0"/>
      <p:bldP spid="47112" grpId="0"/>
      <p:bldP spid="47113" grpId="0"/>
      <p:bldP spid="47114" grpId="0"/>
      <p:bldP spid="47133" grpId="0" animBg="1"/>
      <p:bldP spid="47134" grpId="0" animBg="1"/>
      <p:bldP spid="47135" grpId="0" animBg="1"/>
      <p:bldP spid="47136" grpId="0"/>
      <p:bldP spid="47137" grpId="0" animBg="1"/>
      <p:bldP spid="47138" grpId="0" animBg="1"/>
      <p:bldP spid="47139" grpId="0"/>
      <p:bldP spid="47140" grpId="0"/>
      <p:bldP spid="47141" grpId="0"/>
      <p:bldP spid="47142" grpId="0"/>
      <p:bldP spid="47143" grpId="0"/>
      <p:bldP spid="47144" grpId="0"/>
      <p:bldP spid="47145" grpId="0" animBg="1"/>
      <p:bldP spid="47146" grpId="0"/>
      <p:bldP spid="47147" grpId="0" animBg="1"/>
      <p:bldP spid="47148" grpId="0" animBg="1"/>
      <p:bldP spid="47149" grpId="0" animBg="1"/>
      <p:bldP spid="47149" grpId="1" animBg="1"/>
      <p:bldP spid="47150" grpId="0" animBg="1"/>
      <p:bldP spid="47150" grpId="1" animBg="1"/>
      <p:bldP spid="47151" grpId="0" animBg="1"/>
      <p:bldP spid="47152" grpId="0" animBg="1"/>
      <p:bldP spid="47153" grpId="0" animBg="1"/>
      <p:bldP spid="47154" grpId="0" animBg="1"/>
      <p:bldP spid="47154" grpId="1" animBg="1"/>
      <p:bldP spid="47155" grpId="0" animBg="1"/>
      <p:bldP spid="47155" grpId="1" animBg="1"/>
      <p:bldP spid="47156" grpId="0" animBg="1"/>
      <p:bldP spid="47156" grpId="1" animBg="1"/>
      <p:bldP spid="47157" grpId="0" animBg="1"/>
      <p:bldP spid="47158" grpId="0" animBg="1"/>
      <p:bldP spid="47159"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31"/>
          <p:cNvSpPr>
            <a:spLocks noChangeArrowheads="1"/>
          </p:cNvSpPr>
          <p:nvPr/>
        </p:nvSpPr>
        <p:spPr bwMode="auto">
          <a:xfrm>
            <a:off x="773113" y="1585913"/>
            <a:ext cx="79629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0"/>
          <a:lstStyle/>
          <a:p>
            <a:pPr marL="533400" indent="-533400">
              <a:spcBef>
                <a:spcPct val="20000"/>
              </a:spcBef>
            </a:pPr>
            <a:r>
              <a:rPr lang="en-US"/>
              <a:t>Solve 			   and graph the solution set.</a:t>
            </a:r>
          </a:p>
          <a:p>
            <a:pPr marL="533400" indent="-533400">
              <a:spcBef>
                <a:spcPct val="20000"/>
              </a:spcBef>
            </a:pPr>
            <a:endParaRPr lang="en-US"/>
          </a:p>
        </p:txBody>
      </p:sp>
      <p:pic>
        <p:nvPicPr>
          <p:cNvPr id="215058" name="Picture 18" descr="Example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4438650"/>
            <a:ext cx="5286375"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Oval 3"/>
          <p:cNvSpPr>
            <a:spLocks noChangeArrowheads="1"/>
          </p:cNvSpPr>
          <p:nvPr/>
        </p:nvSpPr>
        <p:spPr bwMode="auto">
          <a:xfrm>
            <a:off x="644525" y="511175"/>
            <a:ext cx="3346450" cy="762000"/>
          </a:xfrm>
          <a:prstGeom prst="ellipse">
            <a:avLst/>
          </a:prstGeom>
          <a:solidFill>
            <a:srgbClr val="00CC99"/>
          </a:solidFill>
          <a:ln w="9525" algn="ctr">
            <a:solidFill>
              <a:srgbClr val="00CC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7413" name="Rectangle 4"/>
          <p:cNvSpPr>
            <a:spLocks noGrp="1" noChangeArrowheads="1"/>
          </p:cNvSpPr>
          <p:nvPr>
            <p:ph type="title"/>
          </p:nvPr>
        </p:nvSpPr>
        <p:spPr>
          <a:noFill/>
        </p:spPr>
        <p:txBody>
          <a:bodyPr/>
          <a:lstStyle/>
          <a:p>
            <a:r>
              <a:rPr lang="en-US" smtClean="0"/>
              <a:t>EXAMPLE 7</a:t>
            </a:r>
            <a:endParaRPr lang="en-US" sz="1600" smtClean="0"/>
          </a:p>
        </p:txBody>
      </p:sp>
      <p:sp>
        <p:nvSpPr>
          <p:cNvPr id="215045" name="Text Box 5"/>
          <p:cNvSpPr txBox="1">
            <a:spLocks noChangeArrowheads="1"/>
          </p:cNvSpPr>
          <p:nvPr/>
        </p:nvSpPr>
        <p:spPr bwMode="auto">
          <a:xfrm>
            <a:off x="1828800" y="2328863"/>
            <a:ext cx="1600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chemeClr val="hlink"/>
                </a:solidFill>
              </a:rPr>
              <a:t>Solution:</a:t>
            </a:r>
            <a:endParaRPr lang="en-US">
              <a:solidFill>
                <a:schemeClr val="hlink"/>
              </a:solidFill>
              <a:cs typeface="Times New Roman" pitchFamily="18" charset="0"/>
            </a:endParaRPr>
          </a:p>
        </p:txBody>
      </p:sp>
      <p:sp>
        <p:nvSpPr>
          <p:cNvPr id="17415" name="Rectangle 6"/>
          <p:cNvSpPr>
            <a:spLocks noChangeArrowheads="1"/>
          </p:cNvSpPr>
          <p:nvPr/>
        </p:nvSpPr>
        <p:spPr bwMode="auto">
          <a:xfrm>
            <a:off x="4038600" y="533400"/>
            <a:ext cx="5105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2200" b="1">
                <a:latin typeface="Arial Black" pitchFamily="34" charset="0"/>
              </a:rPr>
              <a:t>Solving Three-Part Inequalities</a:t>
            </a:r>
          </a:p>
        </p:txBody>
      </p:sp>
      <p:graphicFrame>
        <p:nvGraphicFramePr>
          <p:cNvPr id="17416" name="Object 7"/>
          <p:cNvGraphicFramePr>
            <a:graphicFrameLocks noChangeAspect="1"/>
          </p:cNvGraphicFramePr>
          <p:nvPr/>
        </p:nvGraphicFramePr>
        <p:xfrm>
          <a:off x="1752600" y="1628775"/>
          <a:ext cx="2022475" cy="441325"/>
        </p:xfrm>
        <a:graphic>
          <a:graphicData uri="http://schemas.openxmlformats.org/presentationml/2006/ole">
            <mc:AlternateContent xmlns:mc="http://schemas.openxmlformats.org/markup-compatibility/2006">
              <mc:Choice xmlns:v="urn:schemas-microsoft-com:vml" Requires="v">
                <p:oleObj spid="_x0000_s17422" name="Equation" r:id="rId4" imgW="812447" imgH="177723" progId="Equation.DSMT4">
                  <p:embed/>
                </p:oleObj>
              </mc:Choice>
              <mc:Fallback>
                <p:oleObj name="Equation" r:id="rId4" imgW="812447" imgH="177723"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1628775"/>
                        <a:ext cx="2022475"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48" name="Object 8"/>
          <p:cNvGraphicFramePr>
            <a:graphicFrameLocks noChangeAspect="1"/>
          </p:cNvGraphicFramePr>
          <p:nvPr/>
        </p:nvGraphicFramePr>
        <p:xfrm>
          <a:off x="3751263" y="2362200"/>
          <a:ext cx="3411537" cy="444500"/>
        </p:xfrm>
        <a:graphic>
          <a:graphicData uri="http://schemas.openxmlformats.org/presentationml/2006/ole">
            <mc:AlternateContent xmlns:mc="http://schemas.openxmlformats.org/markup-compatibility/2006">
              <mc:Choice xmlns:v="urn:schemas-microsoft-com:vml" Requires="v">
                <p:oleObj spid="_x0000_s17423" name="Equation" r:id="rId6" imgW="1371600" imgH="177800" progId="Equation.DSMT4">
                  <p:embed/>
                </p:oleObj>
              </mc:Choice>
              <mc:Fallback>
                <p:oleObj name="Equation" r:id="rId6" imgW="1371600" imgH="17780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51263" y="2362200"/>
                        <a:ext cx="3411537"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53" name="Object 13"/>
          <p:cNvGraphicFramePr>
            <a:graphicFrameLocks noChangeAspect="1"/>
          </p:cNvGraphicFramePr>
          <p:nvPr/>
        </p:nvGraphicFramePr>
        <p:xfrm>
          <a:off x="1374775" y="4876800"/>
          <a:ext cx="790575" cy="630238"/>
        </p:xfrm>
        <a:graphic>
          <a:graphicData uri="http://schemas.openxmlformats.org/presentationml/2006/ole">
            <mc:AlternateContent xmlns:mc="http://schemas.openxmlformats.org/markup-compatibility/2006">
              <mc:Choice xmlns:v="urn:schemas-microsoft-com:vml" Requires="v">
                <p:oleObj spid="_x0000_s17424" name="Equation" r:id="rId8" imgW="317225" imgH="253780" progId="Equation.DSMT4">
                  <p:embed/>
                </p:oleObj>
              </mc:Choice>
              <mc:Fallback>
                <p:oleObj name="Equation" r:id="rId8" imgW="317225" imgH="253780" progId="Equation.DSMT4">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74775" y="4876800"/>
                        <a:ext cx="790575"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55" name="Object 15"/>
          <p:cNvGraphicFramePr>
            <a:graphicFrameLocks noChangeAspect="1"/>
          </p:cNvGraphicFramePr>
          <p:nvPr/>
        </p:nvGraphicFramePr>
        <p:xfrm>
          <a:off x="4495800" y="2895600"/>
          <a:ext cx="1735138" cy="984250"/>
        </p:xfrm>
        <a:graphic>
          <a:graphicData uri="http://schemas.openxmlformats.org/presentationml/2006/ole">
            <mc:AlternateContent xmlns:mc="http://schemas.openxmlformats.org/markup-compatibility/2006">
              <mc:Choice xmlns:v="urn:schemas-microsoft-com:vml" Requires="v">
                <p:oleObj spid="_x0000_s17425" name="Equation" r:id="rId10" imgW="698197" imgH="393529" progId="Equation.DSMT4">
                  <p:embed/>
                </p:oleObj>
              </mc:Choice>
              <mc:Fallback>
                <p:oleObj name="Equation" r:id="rId10" imgW="698197" imgH="393529" progId="Equation.DSMT4">
                  <p:embed/>
                  <p:pic>
                    <p:nvPicPr>
                      <p:cNvPr id="0"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95800" y="2895600"/>
                        <a:ext cx="1735138"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57" name="Object 17"/>
          <p:cNvGraphicFramePr>
            <a:graphicFrameLocks noChangeAspect="1"/>
          </p:cNvGraphicFramePr>
          <p:nvPr/>
        </p:nvGraphicFramePr>
        <p:xfrm>
          <a:off x="4738688" y="3962400"/>
          <a:ext cx="1357312" cy="444500"/>
        </p:xfrm>
        <a:graphic>
          <a:graphicData uri="http://schemas.openxmlformats.org/presentationml/2006/ole">
            <mc:AlternateContent xmlns:mc="http://schemas.openxmlformats.org/markup-compatibility/2006">
              <mc:Choice xmlns:v="urn:schemas-microsoft-com:vml" Requires="v">
                <p:oleObj spid="_x0000_s17426" name="Equation" r:id="rId12" imgW="545626" imgH="177646" progId="Equation.DSMT4">
                  <p:embed/>
                </p:oleObj>
              </mc:Choice>
              <mc:Fallback>
                <p:oleObj name="Equation" r:id="rId12" imgW="545626" imgH="177646" progId="Equation.DSMT4">
                  <p:embed/>
                  <p:pic>
                    <p:nvPicPr>
                      <p:cNvPr id="0" name="Object 1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38688" y="3962400"/>
                        <a:ext cx="1357312"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070" name="Text Box 30"/>
          <p:cNvSpPr txBox="1">
            <a:spLocks noChangeArrowheads="1"/>
          </p:cNvSpPr>
          <p:nvPr/>
        </p:nvSpPr>
        <p:spPr bwMode="auto">
          <a:xfrm>
            <a:off x="1905000" y="6083300"/>
            <a:ext cx="6400800" cy="396875"/>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000">
                <a:latin typeface="Arial Narrow" pitchFamily="34" charset="0"/>
              </a:rPr>
              <a:t>Remember to work with all three parts of the inequality.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15045"/>
                                        </p:tgtEl>
                                        <p:attrNameLst>
                                          <p:attrName>style.visibility</p:attrName>
                                        </p:attrNameLst>
                                      </p:cBhvr>
                                      <p:to>
                                        <p:strVal val="visible"/>
                                      </p:to>
                                    </p:set>
                                    <p:anim calcmode="lin" valueType="num">
                                      <p:cBhvr>
                                        <p:cTn id="7" dur="500" decel="50000" fill="hold">
                                          <p:stCondLst>
                                            <p:cond delay="0"/>
                                          </p:stCondLst>
                                        </p:cTn>
                                        <p:tgtEl>
                                          <p:spTgt spid="21504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1504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15045"/>
                                        </p:tgtEl>
                                        <p:attrNameLst>
                                          <p:attrName>ppt_w</p:attrName>
                                        </p:attrNameLst>
                                      </p:cBhvr>
                                      <p:tavLst>
                                        <p:tav tm="0">
                                          <p:val>
                                            <p:strVal val="#ppt_w*.05"/>
                                          </p:val>
                                        </p:tav>
                                        <p:tav tm="100000">
                                          <p:val>
                                            <p:strVal val="#ppt_w"/>
                                          </p:val>
                                        </p:tav>
                                      </p:tavLst>
                                    </p:anim>
                                    <p:anim calcmode="lin" valueType="num">
                                      <p:cBhvr>
                                        <p:cTn id="10" dur="1000" fill="hold"/>
                                        <p:tgtEl>
                                          <p:spTgt spid="21504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1504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1504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1504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15045"/>
                                        </p:tgtEl>
                                      </p:cBhvr>
                                    </p:animEffect>
                                  </p:childTnLst>
                                </p:cTn>
                              </p:par>
                              <p:par>
                                <p:cTn id="15" presetID="25" presetClass="entr" presetSubtype="0" fill="hold" nodeType="withEffect">
                                  <p:stCondLst>
                                    <p:cond delay="0"/>
                                  </p:stCondLst>
                                  <p:childTnLst>
                                    <p:set>
                                      <p:cBhvr>
                                        <p:cTn id="16" dur="1" fill="hold">
                                          <p:stCondLst>
                                            <p:cond delay="0"/>
                                          </p:stCondLst>
                                        </p:cTn>
                                        <p:tgtEl>
                                          <p:spTgt spid="215048"/>
                                        </p:tgtEl>
                                        <p:attrNameLst>
                                          <p:attrName>style.visibility</p:attrName>
                                        </p:attrNameLst>
                                      </p:cBhvr>
                                      <p:to>
                                        <p:strVal val="visible"/>
                                      </p:to>
                                    </p:set>
                                    <p:anim calcmode="lin" valueType="num">
                                      <p:cBhvr>
                                        <p:cTn id="17" dur="500" decel="50000" fill="hold">
                                          <p:stCondLst>
                                            <p:cond delay="0"/>
                                          </p:stCondLst>
                                        </p:cTn>
                                        <p:tgtEl>
                                          <p:spTgt spid="215048"/>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15048"/>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15048"/>
                                        </p:tgtEl>
                                        <p:attrNameLst>
                                          <p:attrName>ppt_w</p:attrName>
                                        </p:attrNameLst>
                                      </p:cBhvr>
                                      <p:tavLst>
                                        <p:tav tm="0">
                                          <p:val>
                                            <p:strVal val="#ppt_w*.05"/>
                                          </p:val>
                                        </p:tav>
                                        <p:tav tm="100000">
                                          <p:val>
                                            <p:strVal val="#ppt_w"/>
                                          </p:val>
                                        </p:tav>
                                      </p:tavLst>
                                    </p:anim>
                                    <p:anim calcmode="lin" valueType="num">
                                      <p:cBhvr>
                                        <p:cTn id="20" dur="1000" fill="hold"/>
                                        <p:tgtEl>
                                          <p:spTgt spid="215048"/>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15048"/>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15048"/>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15048"/>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1504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4" presetClass="entr" presetSubtype="0" accel="100000" fill="hold" nodeType="clickEffect">
                                  <p:stCondLst>
                                    <p:cond delay="0"/>
                                  </p:stCondLst>
                                  <p:childTnLst>
                                    <p:set>
                                      <p:cBhvr>
                                        <p:cTn id="28" dur="1" fill="hold">
                                          <p:stCondLst>
                                            <p:cond delay="0"/>
                                          </p:stCondLst>
                                        </p:cTn>
                                        <p:tgtEl>
                                          <p:spTgt spid="215055"/>
                                        </p:tgtEl>
                                        <p:attrNameLst>
                                          <p:attrName>style.visibility</p:attrName>
                                        </p:attrNameLst>
                                      </p:cBhvr>
                                      <p:to>
                                        <p:strVal val="visible"/>
                                      </p:to>
                                    </p:set>
                                    <p:anim calcmode="lin" valueType="num">
                                      <p:cBhvr>
                                        <p:cTn id="29" dur="500" fill="hold"/>
                                        <p:tgtEl>
                                          <p:spTgt spid="215055"/>
                                        </p:tgtEl>
                                        <p:attrNameLst>
                                          <p:attrName>ppt_w</p:attrName>
                                        </p:attrNameLst>
                                      </p:cBhvr>
                                      <p:tavLst>
                                        <p:tav tm="0">
                                          <p:val>
                                            <p:strVal val="#ppt_w*0.05"/>
                                          </p:val>
                                        </p:tav>
                                        <p:tav tm="100000">
                                          <p:val>
                                            <p:strVal val="#ppt_w"/>
                                          </p:val>
                                        </p:tav>
                                      </p:tavLst>
                                    </p:anim>
                                    <p:anim calcmode="lin" valueType="num">
                                      <p:cBhvr>
                                        <p:cTn id="30" dur="500" fill="hold"/>
                                        <p:tgtEl>
                                          <p:spTgt spid="215055"/>
                                        </p:tgtEl>
                                        <p:attrNameLst>
                                          <p:attrName>ppt_h</p:attrName>
                                        </p:attrNameLst>
                                      </p:cBhvr>
                                      <p:tavLst>
                                        <p:tav tm="0">
                                          <p:val>
                                            <p:strVal val="#ppt_h"/>
                                          </p:val>
                                        </p:tav>
                                        <p:tav tm="100000">
                                          <p:val>
                                            <p:strVal val="#ppt_h"/>
                                          </p:val>
                                        </p:tav>
                                      </p:tavLst>
                                    </p:anim>
                                    <p:anim calcmode="lin" valueType="num">
                                      <p:cBhvr>
                                        <p:cTn id="31" dur="500" fill="hold"/>
                                        <p:tgtEl>
                                          <p:spTgt spid="215055"/>
                                        </p:tgtEl>
                                        <p:attrNameLst>
                                          <p:attrName>ppt_x</p:attrName>
                                        </p:attrNameLst>
                                      </p:cBhvr>
                                      <p:tavLst>
                                        <p:tav tm="0">
                                          <p:val>
                                            <p:strVal val="#ppt_x-.2"/>
                                          </p:val>
                                        </p:tav>
                                        <p:tav tm="100000">
                                          <p:val>
                                            <p:strVal val="#ppt_x"/>
                                          </p:val>
                                        </p:tav>
                                      </p:tavLst>
                                    </p:anim>
                                    <p:anim calcmode="lin" valueType="num">
                                      <p:cBhvr>
                                        <p:cTn id="32" dur="500" fill="hold"/>
                                        <p:tgtEl>
                                          <p:spTgt spid="215055"/>
                                        </p:tgtEl>
                                        <p:attrNameLst>
                                          <p:attrName>ppt_y</p:attrName>
                                        </p:attrNameLst>
                                      </p:cBhvr>
                                      <p:tavLst>
                                        <p:tav tm="0">
                                          <p:val>
                                            <p:strVal val="#ppt_y"/>
                                          </p:val>
                                        </p:tav>
                                        <p:tav tm="100000">
                                          <p:val>
                                            <p:strVal val="#ppt_y"/>
                                          </p:val>
                                        </p:tav>
                                      </p:tavLst>
                                    </p:anim>
                                    <p:animEffect transition="in" filter="fade">
                                      <p:cBhvr>
                                        <p:cTn id="33" dur="500"/>
                                        <p:tgtEl>
                                          <p:spTgt spid="21505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3" presetClass="entr" presetSubtype="0" fill="hold" nodeType="clickEffect">
                                  <p:stCondLst>
                                    <p:cond delay="0"/>
                                  </p:stCondLst>
                                  <p:childTnLst>
                                    <p:set>
                                      <p:cBhvr>
                                        <p:cTn id="37" dur="1" fill="hold">
                                          <p:stCondLst>
                                            <p:cond delay="0"/>
                                          </p:stCondLst>
                                        </p:cTn>
                                        <p:tgtEl>
                                          <p:spTgt spid="215057"/>
                                        </p:tgtEl>
                                        <p:attrNameLst>
                                          <p:attrName>style.visibility</p:attrName>
                                        </p:attrNameLst>
                                      </p:cBhvr>
                                      <p:to>
                                        <p:strVal val="visible"/>
                                      </p:to>
                                    </p:set>
                                    <p:animEffect transition="in" filter="fade">
                                      <p:cBhvr>
                                        <p:cTn id="38" dur="100"/>
                                        <p:tgtEl>
                                          <p:spTgt spid="215057"/>
                                        </p:tgtEl>
                                      </p:cBhvr>
                                    </p:animEffect>
                                    <p:anim calcmode="lin" valueType="num">
                                      <p:cBhvr>
                                        <p:cTn id="39" dur="400" fill="hold"/>
                                        <p:tgtEl>
                                          <p:spTgt spid="215057"/>
                                        </p:tgtEl>
                                        <p:attrNameLst>
                                          <p:attrName>ppt_x</p:attrName>
                                        </p:attrNameLst>
                                      </p:cBhvr>
                                      <p:tavLst>
                                        <p:tav tm="0">
                                          <p:val>
                                            <p:strVal val="#ppt_x"/>
                                          </p:val>
                                        </p:tav>
                                        <p:tav tm="100000">
                                          <p:val>
                                            <p:strVal val="#ppt_x"/>
                                          </p:val>
                                        </p:tav>
                                      </p:tavLst>
                                    </p:anim>
                                    <p:anim calcmode="lin" valueType="num">
                                      <p:cBhvr>
                                        <p:cTn id="40" dur="400" fill="hold"/>
                                        <p:tgtEl>
                                          <p:spTgt spid="215057"/>
                                        </p:tgtEl>
                                        <p:attrNameLst>
                                          <p:attrName>ppt_y</p:attrName>
                                        </p:attrNameLst>
                                      </p:cBhvr>
                                      <p:tavLst>
                                        <p:tav tm="0">
                                          <p:val>
                                            <p:strVal val="#ppt_y+0.31"/>
                                          </p:val>
                                        </p:tav>
                                        <p:tav tm="100000">
                                          <p:val>
                                            <p:strVal val="#ppt_y+0.31"/>
                                          </p:val>
                                        </p:tav>
                                      </p:tavLst>
                                    </p:anim>
                                    <p:anim calcmode="lin" valueType="num">
                                      <p:cBhvr>
                                        <p:cTn id="41" dur="600" decel="50000" fill="hold">
                                          <p:stCondLst>
                                            <p:cond delay="400"/>
                                          </p:stCondLst>
                                        </p:cTn>
                                        <p:tgtEl>
                                          <p:spTgt spid="21505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2" dur="600" decel="50000" fill="hold">
                                          <p:stCondLst>
                                            <p:cond delay="400"/>
                                          </p:stCondLst>
                                        </p:cTn>
                                        <p:tgtEl>
                                          <p:spTgt spid="21505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1505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15058"/>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8" presetClass="entr" presetSubtype="16" fill="hold" grpId="0" nodeType="clickEffect">
                                  <p:stCondLst>
                                    <p:cond delay="0"/>
                                  </p:stCondLst>
                                  <p:childTnLst>
                                    <p:set>
                                      <p:cBhvr>
                                        <p:cTn id="52" dur="1" fill="hold">
                                          <p:stCondLst>
                                            <p:cond delay="0"/>
                                          </p:stCondLst>
                                        </p:cTn>
                                        <p:tgtEl>
                                          <p:spTgt spid="215070"/>
                                        </p:tgtEl>
                                        <p:attrNameLst>
                                          <p:attrName>style.visibility</p:attrName>
                                        </p:attrNameLst>
                                      </p:cBhvr>
                                      <p:to>
                                        <p:strVal val="visible"/>
                                      </p:to>
                                    </p:set>
                                    <p:animEffect transition="in" filter="diamond(in)">
                                      <p:cBhvr>
                                        <p:cTn id="53" dur="2000"/>
                                        <p:tgtEl>
                                          <p:spTgt spid="2150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5" grpId="0"/>
      <p:bldP spid="21507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Graphing Inequalities</a:t>
            </a:r>
          </a:p>
        </p:txBody>
      </p:sp>
      <p:sp>
        <p:nvSpPr>
          <p:cNvPr id="18435" name="Rectangle 3"/>
          <p:cNvSpPr>
            <a:spLocks noGrp="1" noChangeArrowheads="1"/>
          </p:cNvSpPr>
          <p:nvPr>
            <p:ph type="body" idx="1"/>
          </p:nvPr>
        </p:nvSpPr>
        <p:spPr/>
        <p:txBody>
          <a:bodyPr/>
          <a:lstStyle/>
          <a:p>
            <a:r>
              <a:rPr lang="en-US" sz="4000" smtClean="0"/>
              <a:t>The solution set for an inequality contain many ordered pairs.  The graphs of these ordered pairs fill in an area of the coordinate plane and may or may not include points on the boundary line.</a:t>
            </a:r>
          </a:p>
        </p:txBody>
      </p:sp>
      <p:sp>
        <p:nvSpPr>
          <p:cNvPr id="18436" name="Text Box 4">
            <a:hlinkClick r:id="" action="ppaction://hlinkshowjump?jump=previousslide"/>
          </p:cNvPr>
          <p:cNvSpPr txBox="1">
            <a:spLocks noChangeArrowheads="1"/>
          </p:cNvSpPr>
          <p:nvPr/>
        </p:nvSpPr>
        <p:spPr bwMode="auto">
          <a:xfrm>
            <a:off x="8153400" y="6400800"/>
            <a:ext cx="685800" cy="254000"/>
          </a:xfrm>
          <a:prstGeom prst="rect">
            <a:avLst/>
          </a:prstGeom>
          <a:solidFill>
            <a:srgbClr val="FF9900"/>
          </a:solidFill>
          <a:ln w="9525">
            <a:solidFill>
              <a:schemeClr val="bg2"/>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000" b="1">
                <a:latin typeface="Arial" pitchFamily="34" charset="0"/>
              </a:rPr>
              <a:t>BACK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838200"/>
          </a:xfrm>
          <a:solidFill>
            <a:schemeClr val="accent1"/>
          </a:solidFill>
        </p:spPr>
        <p:txBody>
          <a:bodyPr/>
          <a:lstStyle/>
          <a:p>
            <a:r>
              <a:rPr lang="en-US" sz="6600" smtClean="0"/>
              <a:t>Graph x &lt; -3</a:t>
            </a:r>
            <a:endParaRPr lang="en-US" smtClean="0"/>
          </a:p>
        </p:txBody>
      </p:sp>
      <p:sp>
        <p:nvSpPr>
          <p:cNvPr id="19459" name="Line 3"/>
          <p:cNvSpPr>
            <a:spLocks noChangeShapeType="1"/>
          </p:cNvSpPr>
          <p:nvPr/>
        </p:nvSpPr>
        <p:spPr bwMode="auto">
          <a:xfrm>
            <a:off x="762000" y="4114800"/>
            <a:ext cx="7543800" cy="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0" name="Line 4"/>
          <p:cNvSpPr>
            <a:spLocks noChangeShapeType="1"/>
          </p:cNvSpPr>
          <p:nvPr/>
        </p:nvSpPr>
        <p:spPr bwMode="auto">
          <a:xfrm flipV="1">
            <a:off x="4495800" y="1981200"/>
            <a:ext cx="0" cy="411480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1" name="WordArt 5"/>
          <p:cNvSpPr>
            <a:spLocks noChangeArrowheads="1" noChangeShapeType="1" noTextEdit="1"/>
          </p:cNvSpPr>
          <p:nvPr/>
        </p:nvSpPr>
        <p:spPr bwMode="auto">
          <a:xfrm>
            <a:off x="7924800" y="3505200"/>
            <a:ext cx="457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X</a:t>
            </a:r>
          </a:p>
        </p:txBody>
      </p:sp>
      <p:sp>
        <p:nvSpPr>
          <p:cNvPr id="19462" name="WordArt 6"/>
          <p:cNvSpPr>
            <a:spLocks noChangeArrowheads="1" noChangeShapeType="1" noTextEdit="1"/>
          </p:cNvSpPr>
          <p:nvPr/>
        </p:nvSpPr>
        <p:spPr bwMode="auto">
          <a:xfrm>
            <a:off x="4495800" y="1905000"/>
            <a:ext cx="533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latin typeface="Times New Roman"/>
                <a:cs typeface="Times New Roman"/>
              </a:rPr>
              <a:t>Y</a:t>
            </a:r>
          </a:p>
        </p:txBody>
      </p:sp>
      <p:sp>
        <p:nvSpPr>
          <p:cNvPr id="19463" name="Line 7"/>
          <p:cNvSpPr>
            <a:spLocks noChangeShapeType="1"/>
          </p:cNvSpPr>
          <p:nvPr/>
        </p:nvSpPr>
        <p:spPr bwMode="auto">
          <a:xfrm>
            <a:off x="4800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4" name="Line 8"/>
          <p:cNvSpPr>
            <a:spLocks noChangeShapeType="1"/>
          </p:cNvSpPr>
          <p:nvPr/>
        </p:nvSpPr>
        <p:spPr bwMode="auto">
          <a:xfrm>
            <a:off x="5105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5" name="Line 9"/>
          <p:cNvSpPr>
            <a:spLocks noChangeShapeType="1"/>
          </p:cNvSpPr>
          <p:nvPr/>
        </p:nvSpPr>
        <p:spPr bwMode="auto">
          <a:xfrm>
            <a:off x="5410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6" name="Line 10"/>
          <p:cNvSpPr>
            <a:spLocks noChangeShapeType="1"/>
          </p:cNvSpPr>
          <p:nvPr/>
        </p:nvSpPr>
        <p:spPr bwMode="auto">
          <a:xfrm>
            <a:off x="4191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7" name="Line 11"/>
          <p:cNvSpPr>
            <a:spLocks noChangeShapeType="1"/>
          </p:cNvSpPr>
          <p:nvPr/>
        </p:nvSpPr>
        <p:spPr bwMode="auto">
          <a:xfrm>
            <a:off x="3886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8" name="Line 12"/>
          <p:cNvSpPr>
            <a:spLocks noChangeShapeType="1"/>
          </p:cNvSpPr>
          <p:nvPr/>
        </p:nvSpPr>
        <p:spPr bwMode="auto">
          <a:xfrm>
            <a:off x="5715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9" name="Line 13"/>
          <p:cNvSpPr>
            <a:spLocks noChangeShapeType="1"/>
          </p:cNvSpPr>
          <p:nvPr/>
        </p:nvSpPr>
        <p:spPr bwMode="auto">
          <a:xfrm>
            <a:off x="990600" y="3810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70" name="Line 14"/>
          <p:cNvSpPr>
            <a:spLocks noChangeShapeType="1"/>
          </p:cNvSpPr>
          <p:nvPr/>
        </p:nvSpPr>
        <p:spPr bwMode="auto">
          <a:xfrm>
            <a:off x="990600" y="4419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71" name="Line 15"/>
          <p:cNvSpPr>
            <a:spLocks noChangeShapeType="1"/>
          </p:cNvSpPr>
          <p:nvPr/>
        </p:nvSpPr>
        <p:spPr bwMode="auto">
          <a:xfrm>
            <a:off x="990600" y="4724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72" name="Line 16"/>
          <p:cNvSpPr>
            <a:spLocks noChangeShapeType="1"/>
          </p:cNvSpPr>
          <p:nvPr/>
        </p:nvSpPr>
        <p:spPr bwMode="auto">
          <a:xfrm>
            <a:off x="990600" y="3505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73" name="Line 17"/>
          <p:cNvSpPr>
            <a:spLocks noChangeShapeType="1"/>
          </p:cNvSpPr>
          <p:nvPr/>
        </p:nvSpPr>
        <p:spPr bwMode="auto">
          <a:xfrm>
            <a:off x="990600" y="5029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74" name="Line 18"/>
          <p:cNvSpPr>
            <a:spLocks noChangeShapeType="1"/>
          </p:cNvSpPr>
          <p:nvPr/>
        </p:nvSpPr>
        <p:spPr bwMode="auto">
          <a:xfrm>
            <a:off x="990600" y="5334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75" name="Line 19"/>
          <p:cNvSpPr>
            <a:spLocks noChangeShapeType="1"/>
          </p:cNvSpPr>
          <p:nvPr/>
        </p:nvSpPr>
        <p:spPr bwMode="auto">
          <a:xfrm>
            <a:off x="990600" y="5638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76" name="Line 20"/>
          <p:cNvSpPr>
            <a:spLocks noChangeShapeType="1"/>
          </p:cNvSpPr>
          <p:nvPr/>
        </p:nvSpPr>
        <p:spPr bwMode="auto">
          <a:xfrm>
            <a:off x="990600" y="2286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77" name="Line 21"/>
          <p:cNvSpPr>
            <a:spLocks noChangeShapeType="1"/>
          </p:cNvSpPr>
          <p:nvPr/>
        </p:nvSpPr>
        <p:spPr bwMode="auto">
          <a:xfrm>
            <a:off x="990600" y="2590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78" name="Line 22"/>
          <p:cNvSpPr>
            <a:spLocks noChangeShapeType="1"/>
          </p:cNvSpPr>
          <p:nvPr/>
        </p:nvSpPr>
        <p:spPr bwMode="auto">
          <a:xfrm>
            <a:off x="990600" y="2895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79" name="Line 23"/>
          <p:cNvSpPr>
            <a:spLocks noChangeShapeType="1"/>
          </p:cNvSpPr>
          <p:nvPr/>
        </p:nvSpPr>
        <p:spPr bwMode="auto">
          <a:xfrm>
            <a:off x="990600" y="3200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80" name="Line 24"/>
          <p:cNvSpPr>
            <a:spLocks noChangeShapeType="1"/>
          </p:cNvSpPr>
          <p:nvPr/>
        </p:nvSpPr>
        <p:spPr bwMode="auto">
          <a:xfrm>
            <a:off x="6019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81" name="Line 25"/>
          <p:cNvSpPr>
            <a:spLocks noChangeShapeType="1"/>
          </p:cNvSpPr>
          <p:nvPr/>
        </p:nvSpPr>
        <p:spPr bwMode="auto">
          <a:xfrm>
            <a:off x="6324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82" name="Line 26"/>
          <p:cNvSpPr>
            <a:spLocks noChangeShapeType="1"/>
          </p:cNvSpPr>
          <p:nvPr/>
        </p:nvSpPr>
        <p:spPr bwMode="auto">
          <a:xfrm>
            <a:off x="7239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83" name="Line 27"/>
          <p:cNvSpPr>
            <a:spLocks noChangeShapeType="1"/>
          </p:cNvSpPr>
          <p:nvPr/>
        </p:nvSpPr>
        <p:spPr bwMode="auto">
          <a:xfrm>
            <a:off x="7543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84" name="Line 28"/>
          <p:cNvSpPr>
            <a:spLocks noChangeShapeType="1"/>
          </p:cNvSpPr>
          <p:nvPr/>
        </p:nvSpPr>
        <p:spPr bwMode="auto">
          <a:xfrm>
            <a:off x="7848600" y="21336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85" name="Line 29"/>
          <p:cNvSpPr>
            <a:spLocks noChangeShapeType="1"/>
          </p:cNvSpPr>
          <p:nvPr/>
        </p:nvSpPr>
        <p:spPr bwMode="auto">
          <a:xfrm>
            <a:off x="1066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86" name="Line 30"/>
          <p:cNvSpPr>
            <a:spLocks noChangeShapeType="1"/>
          </p:cNvSpPr>
          <p:nvPr/>
        </p:nvSpPr>
        <p:spPr bwMode="auto">
          <a:xfrm>
            <a:off x="1371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87" name="Line 31"/>
          <p:cNvSpPr>
            <a:spLocks noChangeShapeType="1"/>
          </p:cNvSpPr>
          <p:nvPr/>
        </p:nvSpPr>
        <p:spPr bwMode="auto">
          <a:xfrm>
            <a:off x="1676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88" name="Line 32"/>
          <p:cNvSpPr>
            <a:spLocks noChangeShapeType="1"/>
          </p:cNvSpPr>
          <p:nvPr/>
        </p:nvSpPr>
        <p:spPr bwMode="auto">
          <a:xfrm>
            <a:off x="2971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89" name="Line 33"/>
          <p:cNvSpPr>
            <a:spLocks noChangeShapeType="1"/>
          </p:cNvSpPr>
          <p:nvPr/>
        </p:nvSpPr>
        <p:spPr bwMode="auto">
          <a:xfrm>
            <a:off x="3276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90" name="Line 34"/>
          <p:cNvSpPr>
            <a:spLocks noChangeShapeType="1"/>
          </p:cNvSpPr>
          <p:nvPr/>
        </p:nvSpPr>
        <p:spPr bwMode="auto">
          <a:xfrm>
            <a:off x="3581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91" name="Line 35"/>
          <p:cNvSpPr>
            <a:spLocks noChangeShapeType="1"/>
          </p:cNvSpPr>
          <p:nvPr/>
        </p:nvSpPr>
        <p:spPr bwMode="auto">
          <a:xfrm>
            <a:off x="1981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92" name="Line 36"/>
          <p:cNvSpPr>
            <a:spLocks noChangeShapeType="1"/>
          </p:cNvSpPr>
          <p:nvPr/>
        </p:nvSpPr>
        <p:spPr bwMode="auto">
          <a:xfrm>
            <a:off x="2286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93" name="Line 37"/>
          <p:cNvSpPr>
            <a:spLocks noChangeShapeType="1"/>
          </p:cNvSpPr>
          <p:nvPr/>
        </p:nvSpPr>
        <p:spPr bwMode="auto">
          <a:xfrm>
            <a:off x="2667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94" name="Line 38"/>
          <p:cNvSpPr>
            <a:spLocks noChangeShapeType="1"/>
          </p:cNvSpPr>
          <p:nvPr/>
        </p:nvSpPr>
        <p:spPr bwMode="auto">
          <a:xfrm>
            <a:off x="6629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95" name="Line 39"/>
          <p:cNvSpPr>
            <a:spLocks noChangeShapeType="1"/>
          </p:cNvSpPr>
          <p:nvPr/>
        </p:nvSpPr>
        <p:spPr bwMode="auto">
          <a:xfrm>
            <a:off x="6934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96" name="Line 40"/>
          <p:cNvSpPr>
            <a:spLocks noChangeShapeType="1"/>
          </p:cNvSpPr>
          <p:nvPr/>
        </p:nvSpPr>
        <p:spPr bwMode="auto">
          <a:xfrm>
            <a:off x="4495800" y="2590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13" name="Line 41"/>
          <p:cNvSpPr>
            <a:spLocks noChangeShapeType="1"/>
          </p:cNvSpPr>
          <p:nvPr/>
        </p:nvSpPr>
        <p:spPr bwMode="auto">
          <a:xfrm>
            <a:off x="3581400" y="2057400"/>
            <a:ext cx="0" cy="4572000"/>
          </a:xfrm>
          <a:prstGeom prst="line">
            <a:avLst/>
          </a:prstGeom>
          <a:noFill/>
          <a:ln w="76200">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15" name="Text Box 43"/>
          <p:cNvSpPr txBox="1">
            <a:spLocks noChangeArrowheads="1"/>
          </p:cNvSpPr>
          <p:nvPr/>
        </p:nvSpPr>
        <p:spPr bwMode="auto">
          <a:xfrm>
            <a:off x="0" y="838200"/>
            <a:ext cx="9144000" cy="109855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6600"/>
              <a:t>Sketch x = -3</a:t>
            </a:r>
            <a:endParaRPr lang="en-US"/>
          </a:p>
        </p:txBody>
      </p:sp>
      <p:sp>
        <p:nvSpPr>
          <p:cNvPr id="3116" name="Text Box 44"/>
          <p:cNvSpPr txBox="1">
            <a:spLocks noChangeArrowheads="1"/>
          </p:cNvSpPr>
          <p:nvPr/>
        </p:nvSpPr>
        <p:spPr bwMode="auto">
          <a:xfrm>
            <a:off x="914400" y="2362200"/>
            <a:ext cx="2362200" cy="1016000"/>
          </a:xfrm>
          <a:prstGeom prst="rect">
            <a:avLst/>
          </a:prstGeom>
          <a:solidFill>
            <a:srgbClr val="FF9900"/>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6000"/>
              <a:t>x = -3</a:t>
            </a:r>
          </a:p>
        </p:txBody>
      </p:sp>
      <p:sp>
        <p:nvSpPr>
          <p:cNvPr id="3117" name="AutoShape 45"/>
          <p:cNvSpPr>
            <a:spLocks noChangeArrowheads="1"/>
          </p:cNvSpPr>
          <p:nvPr/>
        </p:nvSpPr>
        <p:spPr bwMode="auto">
          <a:xfrm>
            <a:off x="4953000" y="2362200"/>
            <a:ext cx="3276600" cy="35052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sz="3600" b="1"/>
              <a:t>Now pick a test point on one side of the dotted line like  (0,0)</a:t>
            </a:r>
            <a:r>
              <a:rPr lang="en-US" sz="2000"/>
              <a:t> </a:t>
            </a:r>
          </a:p>
        </p:txBody>
      </p:sp>
      <p:sp>
        <p:nvSpPr>
          <p:cNvPr id="19501" name="Text Box 46">
            <a:hlinkClick r:id="" action="ppaction://hlinkshowjump?jump=previousslide"/>
          </p:cNvPr>
          <p:cNvSpPr txBox="1">
            <a:spLocks noChangeArrowheads="1"/>
          </p:cNvSpPr>
          <p:nvPr/>
        </p:nvSpPr>
        <p:spPr bwMode="auto">
          <a:xfrm>
            <a:off x="8153400" y="6400800"/>
            <a:ext cx="685800" cy="254000"/>
          </a:xfrm>
          <a:prstGeom prst="rect">
            <a:avLst/>
          </a:prstGeom>
          <a:solidFill>
            <a:srgbClr val="FF9900"/>
          </a:solidFill>
          <a:ln w="9525">
            <a:solidFill>
              <a:schemeClr val="bg2"/>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1000" b="1">
                <a:latin typeface="Arial" pitchFamily="34" charset="0"/>
              </a:rPr>
              <a:t>BACK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115"/>
                                        </p:tgtEl>
                                        <p:attrNameLst>
                                          <p:attrName>style.visibility</p:attrName>
                                        </p:attrNameLst>
                                      </p:cBhvr>
                                      <p:to>
                                        <p:strVal val="visible"/>
                                      </p:to>
                                    </p:set>
                                    <p:animEffect transition="in" filter="box(out)">
                                      <p:cBhvr>
                                        <p:cTn id="7" dur="500"/>
                                        <p:tgtEl>
                                          <p:spTgt spid="311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113"/>
                                        </p:tgtEl>
                                        <p:attrNameLst>
                                          <p:attrName>style.visibility</p:attrName>
                                        </p:attrNameLst>
                                      </p:cBhvr>
                                      <p:to>
                                        <p:strVal val="visible"/>
                                      </p:to>
                                    </p:set>
                                    <p:animEffect transition="in" filter="box(out)">
                                      <p:cBhvr>
                                        <p:cTn id="12" dur="500"/>
                                        <p:tgtEl>
                                          <p:spTgt spid="3113"/>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par>
                                <p:cTn id="13" presetID="4" presetClass="entr" presetSubtype="32" fill="hold" grpId="0" nodeType="withEffect">
                                  <p:stCondLst>
                                    <p:cond delay="0"/>
                                  </p:stCondLst>
                                  <p:childTnLst>
                                    <p:set>
                                      <p:cBhvr>
                                        <p:cTn id="14" dur="1" fill="hold">
                                          <p:stCondLst>
                                            <p:cond delay="0"/>
                                          </p:stCondLst>
                                        </p:cTn>
                                        <p:tgtEl>
                                          <p:spTgt spid="3116"/>
                                        </p:tgtEl>
                                        <p:attrNameLst>
                                          <p:attrName>style.visibility</p:attrName>
                                        </p:attrNameLst>
                                      </p:cBhvr>
                                      <p:to>
                                        <p:strVal val="visible"/>
                                      </p:to>
                                    </p:set>
                                    <p:animEffect transition="in" filter="box(out)">
                                      <p:cBhvr>
                                        <p:cTn id="15" dur="500"/>
                                        <p:tgtEl>
                                          <p:spTgt spid="3116"/>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3117"/>
                                        </p:tgtEl>
                                        <p:attrNameLst>
                                          <p:attrName>style.visibility</p:attrName>
                                        </p:attrNameLst>
                                      </p:cBhvr>
                                      <p:to>
                                        <p:strVal val="visible"/>
                                      </p:to>
                                    </p:set>
                                    <p:animEffect transition="in" filter="box(out)">
                                      <p:cBhvr>
                                        <p:cTn id="20" dur="500"/>
                                        <p:tgtEl>
                                          <p:spTgt spid="3117"/>
                                        </p:tgtEl>
                                      </p:cBhvr>
                                    </p:animEffect>
                                  </p:childTnLst>
                                  <p:subTnLst>
                                    <p:audio>
                                      <p:cMediaNode>
                                        <p:cTn display="0" masterRel="sameClick">
                                          <p:stCondLst>
                                            <p:cond evt="begin" delay="0">
                                              <p:tn val="18"/>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3" grpId="0" animBg="1"/>
      <p:bldP spid="3115" grpId="0" animBg="1" autoUpdateAnimBg="0"/>
      <p:bldP spid="3116" grpId="0" animBg="1" autoUpdateAnimBg="0"/>
      <p:bldP spid="3117"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1143000"/>
          </a:xfrm>
          <a:solidFill>
            <a:schemeClr val="accent1"/>
          </a:solidFill>
        </p:spPr>
        <p:txBody>
          <a:bodyPr/>
          <a:lstStyle/>
          <a:p>
            <a:r>
              <a:rPr lang="en-US" sz="6600" smtClean="0"/>
              <a:t>Test a Point</a:t>
            </a:r>
            <a:endParaRPr lang="en-US" smtClean="0"/>
          </a:p>
        </p:txBody>
      </p:sp>
      <p:sp>
        <p:nvSpPr>
          <p:cNvPr id="4099" name="Rectangle 3"/>
          <p:cNvSpPr>
            <a:spLocks noGrp="1" noChangeArrowheads="1"/>
          </p:cNvSpPr>
          <p:nvPr>
            <p:ph type="body" idx="1"/>
          </p:nvPr>
        </p:nvSpPr>
        <p:spPr>
          <a:xfrm>
            <a:off x="0" y="1143000"/>
            <a:ext cx="9144000" cy="5715000"/>
          </a:xfrm>
        </p:spPr>
        <p:txBody>
          <a:bodyPr/>
          <a:lstStyle/>
          <a:p>
            <a:r>
              <a:rPr lang="en-US" sz="6000" smtClean="0"/>
              <a:t>Take the point (0,0) and plug in the x value in x &lt; -3</a:t>
            </a:r>
          </a:p>
          <a:p>
            <a:pPr>
              <a:lnSpc>
                <a:spcPct val="80000"/>
              </a:lnSpc>
            </a:pPr>
            <a:r>
              <a:rPr lang="en-US" sz="8000" smtClean="0"/>
              <a:t>x &lt; -3</a:t>
            </a:r>
          </a:p>
          <a:p>
            <a:pPr>
              <a:lnSpc>
                <a:spcPct val="60000"/>
              </a:lnSpc>
            </a:pPr>
            <a:r>
              <a:rPr lang="en-US" sz="8000" smtClean="0"/>
              <a:t>0 &lt; -3</a:t>
            </a:r>
          </a:p>
        </p:txBody>
      </p:sp>
      <p:sp>
        <p:nvSpPr>
          <p:cNvPr id="4100" name="WordArt 4"/>
          <p:cNvSpPr>
            <a:spLocks noChangeArrowheads="1" noChangeShapeType="1" noTextEdit="1"/>
          </p:cNvSpPr>
          <p:nvPr/>
        </p:nvSpPr>
        <p:spPr bwMode="auto">
          <a:xfrm>
            <a:off x="4038600" y="2971800"/>
            <a:ext cx="4694238" cy="1905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False</a:t>
            </a:r>
          </a:p>
        </p:txBody>
      </p:sp>
      <p:sp>
        <p:nvSpPr>
          <p:cNvPr id="4101" name="Text Box 5"/>
          <p:cNvSpPr txBox="1">
            <a:spLocks noChangeArrowheads="1"/>
          </p:cNvSpPr>
          <p:nvPr/>
        </p:nvSpPr>
        <p:spPr bwMode="auto">
          <a:xfrm>
            <a:off x="1143000" y="5181600"/>
            <a:ext cx="7467600" cy="1563688"/>
          </a:xfrm>
          <a:prstGeom prst="rect">
            <a:avLst/>
          </a:prstGeom>
          <a:solidFill>
            <a:srgbClr val="FF9900"/>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80000"/>
              </a:lnSpc>
            </a:pPr>
            <a:r>
              <a:rPr lang="en-US" sz="5400"/>
              <a:t>Since it’s false, shade the side opposite of (0,0).</a:t>
            </a:r>
            <a:r>
              <a:rPr lang="en-US" sz="6600"/>
              <a:t>        </a:t>
            </a:r>
            <a:endParaRPr lang="en-US"/>
          </a:p>
        </p:txBody>
      </p:sp>
      <p:grpSp>
        <p:nvGrpSpPr>
          <p:cNvPr id="2" name="Group 6"/>
          <p:cNvGrpSpPr>
            <a:grpSpLocks/>
          </p:cNvGrpSpPr>
          <p:nvPr/>
        </p:nvGrpSpPr>
        <p:grpSpPr bwMode="auto">
          <a:xfrm>
            <a:off x="5181600" y="609600"/>
            <a:ext cx="401638" cy="781050"/>
            <a:chOff x="2418" y="900"/>
            <a:chExt cx="253" cy="492"/>
          </a:xfrm>
        </p:grpSpPr>
        <p:sp>
          <p:nvSpPr>
            <p:cNvPr id="20490" name="Line 7"/>
            <p:cNvSpPr>
              <a:spLocks noChangeShapeType="1"/>
            </p:cNvSpPr>
            <p:nvPr/>
          </p:nvSpPr>
          <p:spPr bwMode="auto">
            <a:xfrm flipH="1">
              <a:off x="2544" y="1152"/>
              <a:ext cx="0" cy="24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20491" name="Object 8"/>
            <p:cNvGraphicFramePr>
              <a:graphicFrameLocks noChangeAspect="1"/>
            </p:cNvGraphicFramePr>
            <p:nvPr/>
          </p:nvGraphicFramePr>
          <p:xfrm>
            <a:off x="2418" y="900"/>
            <a:ext cx="253" cy="234"/>
          </p:xfrm>
          <a:graphic>
            <a:graphicData uri="http://schemas.openxmlformats.org/presentationml/2006/ole">
              <mc:AlternateContent xmlns:mc="http://schemas.openxmlformats.org/markup-compatibility/2006">
                <mc:Choice xmlns:v="urn:schemas-microsoft-com:vml" Requires="v">
                  <p:oleObj spid="_x0000_s20492" name="Equation" r:id="rId5" imgW="177492" imgH="164814" progId="Equation.3">
                    <p:embed/>
                  </p:oleObj>
                </mc:Choice>
                <mc:Fallback>
                  <p:oleObj name="Equation" r:id="rId5" imgW="177492" imgH="164814"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8" y="900"/>
                          <a:ext cx="253" cy="234"/>
                        </a:xfrm>
                        <a:prstGeom prst="rect">
                          <a:avLst/>
                        </a:prstGeom>
                        <a:solidFill>
                          <a:srgbClr val="FFFFFF"/>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 name="Group 9"/>
          <p:cNvGrpSpPr>
            <a:grpSpLocks/>
          </p:cNvGrpSpPr>
          <p:nvPr/>
        </p:nvGrpSpPr>
        <p:grpSpPr bwMode="auto">
          <a:xfrm>
            <a:off x="5881688" y="590550"/>
            <a:ext cx="314325" cy="781050"/>
            <a:chOff x="2889" y="900"/>
            <a:chExt cx="198" cy="492"/>
          </a:xfrm>
        </p:grpSpPr>
        <p:sp>
          <p:nvSpPr>
            <p:cNvPr id="20488" name="Line 10"/>
            <p:cNvSpPr>
              <a:spLocks noChangeShapeType="1"/>
            </p:cNvSpPr>
            <p:nvPr/>
          </p:nvSpPr>
          <p:spPr bwMode="auto">
            <a:xfrm flipH="1">
              <a:off x="2976" y="1152"/>
              <a:ext cx="0" cy="24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20489" name="Object 11"/>
            <p:cNvGraphicFramePr>
              <a:graphicFrameLocks noChangeAspect="1"/>
            </p:cNvGraphicFramePr>
            <p:nvPr/>
          </p:nvGraphicFramePr>
          <p:xfrm>
            <a:off x="2889" y="900"/>
            <a:ext cx="198" cy="235"/>
          </p:xfrm>
          <a:graphic>
            <a:graphicData uri="http://schemas.openxmlformats.org/presentationml/2006/ole">
              <mc:AlternateContent xmlns:mc="http://schemas.openxmlformats.org/markup-compatibility/2006">
                <mc:Choice xmlns:v="urn:schemas-microsoft-com:vml" Requires="v">
                  <p:oleObj spid="_x0000_s20493" name="Equation" r:id="rId7" imgW="139579" imgH="164957" progId="Equation.3">
                    <p:embed/>
                  </p:oleObj>
                </mc:Choice>
                <mc:Fallback>
                  <p:oleObj name="Equation" r:id="rId7" imgW="139579" imgH="164957"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89" y="900"/>
                          <a:ext cx="198" cy="235"/>
                        </a:xfrm>
                        <a:prstGeom prst="rect">
                          <a:avLst/>
                        </a:prstGeom>
                        <a:solidFill>
                          <a:srgbClr val="FFFFFF"/>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ox(out)">
                                      <p:cBhvr>
                                        <p:cTn id="7" dur="500"/>
                                        <p:tgtEl>
                                          <p:spTgt spid="409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ox(out)">
                                      <p:cBhvr>
                                        <p:cTn id="12" dur="500"/>
                                        <p:tgtEl>
                                          <p:spTgt spid="409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1+#ppt_w/2"/>
                                          </p:val>
                                        </p:tav>
                                        <p:tav tm="100000">
                                          <p:val>
                                            <p:strVal val="#ppt_x"/>
                                          </p:val>
                                        </p:tav>
                                      </p:tavLst>
                                    </p:anim>
                                    <p:anim calcmode="lin" valueType="num">
                                      <p:cBhvr additive="base">
                                        <p:cTn id="2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099">
                                            <p:txEl>
                                              <p:pRg st="2" end="2"/>
                                            </p:txEl>
                                          </p:spTgt>
                                        </p:tgtEl>
                                        <p:attrNameLst>
                                          <p:attrName>style.visibility</p:attrName>
                                        </p:attrNameLst>
                                      </p:cBhvr>
                                      <p:to>
                                        <p:strVal val="visible"/>
                                      </p:to>
                                    </p:set>
                                    <p:animEffect transition="in" filter="box(out)">
                                      <p:cBhvr>
                                        <p:cTn id="27" dur="500"/>
                                        <p:tgtEl>
                                          <p:spTgt spid="4099">
                                            <p:txEl>
                                              <p:pRg st="2" end="2"/>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4100"/>
                                        </p:tgtEl>
                                        <p:attrNameLst>
                                          <p:attrName>style.visibility</p:attrName>
                                        </p:attrNameLst>
                                      </p:cBhvr>
                                      <p:to>
                                        <p:strVal val="visible"/>
                                      </p:to>
                                    </p:set>
                                    <p:anim calcmode="lin" valueType="num">
                                      <p:cBhvr additive="base">
                                        <p:cTn id="32" dur="500" fill="hold"/>
                                        <p:tgtEl>
                                          <p:spTgt spid="4100"/>
                                        </p:tgtEl>
                                        <p:attrNameLst>
                                          <p:attrName>ppt_x</p:attrName>
                                        </p:attrNameLst>
                                      </p:cBhvr>
                                      <p:tavLst>
                                        <p:tav tm="0">
                                          <p:val>
                                            <p:strVal val="0-#ppt_w/2"/>
                                          </p:val>
                                        </p:tav>
                                        <p:tav tm="100000">
                                          <p:val>
                                            <p:strVal val="#ppt_x"/>
                                          </p:val>
                                        </p:tav>
                                      </p:tavLst>
                                    </p:anim>
                                    <p:anim calcmode="lin" valueType="num">
                                      <p:cBhvr additive="base">
                                        <p:cTn id="33" dur="500" fill="hold"/>
                                        <p:tgtEl>
                                          <p:spTgt spid="410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4" name="WHOOSH.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4101"/>
                                        </p:tgtEl>
                                        <p:attrNameLst>
                                          <p:attrName>style.visibility</p:attrName>
                                        </p:attrNameLst>
                                      </p:cBhvr>
                                      <p:to>
                                        <p:strVal val="visible"/>
                                      </p:to>
                                    </p:set>
                                    <p:animEffect transition="in" filter="box(in)">
                                      <p:cBhvr>
                                        <p:cTn id="38"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P spid="4100" grpId="0" animBg="1"/>
      <p:bldP spid="4101"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838200"/>
          </a:xfrm>
          <a:solidFill>
            <a:schemeClr val="accent1"/>
          </a:solidFill>
        </p:spPr>
        <p:txBody>
          <a:bodyPr/>
          <a:lstStyle/>
          <a:p>
            <a:r>
              <a:rPr lang="en-US" sz="2400" smtClean="0"/>
              <a:t>Graph x &lt; -3</a:t>
            </a:r>
          </a:p>
        </p:txBody>
      </p:sp>
      <p:sp>
        <p:nvSpPr>
          <p:cNvPr id="21507" name="Line 3"/>
          <p:cNvSpPr>
            <a:spLocks noChangeShapeType="1"/>
          </p:cNvSpPr>
          <p:nvPr/>
        </p:nvSpPr>
        <p:spPr bwMode="auto">
          <a:xfrm>
            <a:off x="762000" y="4114800"/>
            <a:ext cx="7543800" cy="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508" name="Line 4"/>
          <p:cNvSpPr>
            <a:spLocks noChangeShapeType="1"/>
          </p:cNvSpPr>
          <p:nvPr/>
        </p:nvSpPr>
        <p:spPr bwMode="auto">
          <a:xfrm flipV="1">
            <a:off x="4495800" y="1981200"/>
            <a:ext cx="0" cy="4114800"/>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509" name="WordArt 5"/>
          <p:cNvSpPr>
            <a:spLocks noChangeArrowheads="1" noChangeShapeType="1" noTextEdit="1"/>
          </p:cNvSpPr>
          <p:nvPr/>
        </p:nvSpPr>
        <p:spPr bwMode="auto">
          <a:xfrm>
            <a:off x="7924800" y="3505200"/>
            <a:ext cx="4572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kern="10">
                <a:latin typeface="Times New Roman"/>
                <a:cs typeface="Times New Roman"/>
              </a:rPr>
              <a:t>X</a:t>
            </a:r>
          </a:p>
        </p:txBody>
      </p:sp>
      <p:sp>
        <p:nvSpPr>
          <p:cNvPr id="21510" name="WordArt 6"/>
          <p:cNvSpPr>
            <a:spLocks noChangeArrowheads="1" noChangeShapeType="1" noTextEdit="1"/>
          </p:cNvSpPr>
          <p:nvPr/>
        </p:nvSpPr>
        <p:spPr bwMode="auto">
          <a:xfrm>
            <a:off x="4495800" y="1905000"/>
            <a:ext cx="53340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kern="10">
                <a:latin typeface="Times New Roman"/>
                <a:cs typeface="Times New Roman"/>
              </a:rPr>
              <a:t>Y</a:t>
            </a:r>
          </a:p>
        </p:txBody>
      </p:sp>
      <p:sp>
        <p:nvSpPr>
          <p:cNvPr id="21511" name="Line 7"/>
          <p:cNvSpPr>
            <a:spLocks noChangeShapeType="1"/>
          </p:cNvSpPr>
          <p:nvPr/>
        </p:nvSpPr>
        <p:spPr bwMode="auto">
          <a:xfrm>
            <a:off x="4800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2" name="Line 8"/>
          <p:cNvSpPr>
            <a:spLocks noChangeShapeType="1"/>
          </p:cNvSpPr>
          <p:nvPr/>
        </p:nvSpPr>
        <p:spPr bwMode="auto">
          <a:xfrm>
            <a:off x="5105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3" name="Line 9"/>
          <p:cNvSpPr>
            <a:spLocks noChangeShapeType="1"/>
          </p:cNvSpPr>
          <p:nvPr/>
        </p:nvSpPr>
        <p:spPr bwMode="auto">
          <a:xfrm>
            <a:off x="5410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4" name="Line 10"/>
          <p:cNvSpPr>
            <a:spLocks noChangeShapeType="1"/>
          </p:cNvSpPr>
          <p:nvPr/>
        </p:nvSpPr>
        <p:spPr bwMode="auto">
          <a:xfrm>
            <a:off x="4191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5" name="Line 11"/>
          <p:cNvSpPr>
            <a:spLocks noChangeShapeType="1"/>
          </p:cNvSpPr>
          <p:nvPr/>
        </p:nvSpPr>
        <p:spPr bwMode="auto">
          <a:xfrm>
            <a:off x="3886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6" name="Line 12"/>
          <p:cNvSpPr>
            <a:spLocks noChangeShapeType="1"/>
          </p:cNvSpPr>
          <p:nvPr/>
        </p:nvSpPr>
        <p:spPr bwMode="auto">
          <a:xfrm>
            <a:off x="5715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7" name="Line 13"/>
          <p:cNvSpPr>
            <a:spLocks noChangeShapeType="1"/>
          </p:cNvSpPr>
          <p:nvPr/>
        </p:nvSpPr>
        <p:spPr bwMode="auto">
          <a:xfrm>
            <a:off x="990600" y="3810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8" name="Line 14"/>
          <p:cNvSpPr>
            <a:spLocks noChangeShapeType="1"/>
          </p:cNvSpPr>
          <p:nvPr/>
        </p:nvSpPr>
        <p:spPr bwMode="auto">
          <a:xfrm>
            <a:off x="990600" y="4419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9" name="Line 15"/>
          <p:cNvSpPr>
            <a:spLocks noChangeShapeType="1"/>
          </p:cNvSpPr>
          <p:nvPr/>
        </p:nvSpPr>
        <p:spPr bwMode="auto">
          <a:xfrm>
            <a:off x="990600" y="4724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20" name="Line 16"/>
          <p:cNvSpPr>
            <a:spLocks noChangeShapeType="1"/>
          </p:cNvSpPr>
          <p:nvPr/>
        </p:nvSpPr>
        <p:spPr bwMode="auto">
          <a:xfrm>
            <a:off x="990600" y="3505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21" name="Line 17"/>
          <p:cNvSpPr>
            <a:spLocks noChangeShapeType="1"/>
          </p:cNvSpPr>
          <p:nvPr/>
        </p:nvSpPr>
        <p:spPr bwMode="auto">
          <a:xfrm>
            <a:off x="990600" y="50292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22" name="Line 18"/>
          <p:cNvSpPr>
            <a:spLocks noChangeShapeType="1"/>
          </p:cNvSpPr>
          <p:nvPr/>
        </p:nvSpPr>
        <p:spPr bwMode="auto">
          <a:xfrm>
            <a:off x="990600" y="5334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23" name="Line 19"/>
          <p:cNvSpPr>
            <a:spLocks noChangeShapeType="1"/>
          </p:cNvSpPr>
          <p:nvPr/>
        </p:nvSpPr>
        <p:spPr bwMode="auto">
          <a:xfrm>
            <a:off x="990600" y="5638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24" name="Line 20"/>
          <p:cNvSpPr>
            <a:spLocks noChangeShapeType="1"/>
          </p:cNvSpPr>
          <p:nvPr/>
        </p:nvSpPr>
        <p:spPr bwMode="auto">
          <a:xfrm>
            <a:off x="990600" y="22860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25" name="Line 21"/>
          <p:cNvSpPr>
            <a:spLocks noChangeShapeType="1"/>
          </p:cNvSpPr>
          <p:nvPr/>
        </p:nvSpPr>
        <p:spPr bwMode="auto">
          <a:xfrm>
            <a:off x="990600" y="25908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26" name="Line 22"/>
          <p:cNvSpPr>
            <a:spLocks noChangeShapeType="1"/>
          </p:cNvSpPr>
          <p:nvPr/>
        </p:nvSpPr>
        <p:spPr bwMode="auto">
          <a:xfrm>
            <a:off x="990600" y="28956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27" name="Line 23"/>
          <p:cNvSpPr>
            <a:spLocks noChangeShapeType="1"/>
          </p:cNvSpPr>
          <p:nvPr/>
        </p:nvSpPr>
        <p:spPr bwMode="auto">
          <a:xfrm>
            <a:off x="990600" y="3200400"/>
            <a:ext cx="716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28" name="Line 24"/>
          <p:cNvSpPr>
            <a:spLocks noChangeShapeType="1"/>
          </p:cNvSpPr>
          <p:nvPr/>
        </p:nvSpPr>
        <p:spPr bwMode="auto">
          <a:xfrm>
            <a:off x="6019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29" name="Line 25"/>
          <p:cNvSpPr>
            <a:spLocks noChangeShapeType="1"/>
          </p:cNvSpPr>
          <p:nvPr/>
        </p:nvSpPr>
        <p:spPr bwMode="auto">
          <a:xfrm>
            <a:off x="6324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30" name="Line 26"/>
          <p:cNvSpPr>
            <a:spLocks noChangeShapeType="1"/>
          </p:cNvSpPr>
          <p:nvPr/>
        </p:nvSpPr>
        <p:spPr bwMode="auto">
          <a:xfrm>
            <a:off x="7239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31" name="Line 27"/>
          <p:cNvSpPr>
            <a:spLocks noChangeShapeType="1"/>
          </p:cNvSpPr>
          <p:nvPr/>
        </p:nvSpPr>
        <p:spPr bwMode="auto">
          <a:xfrm>
            <a:off x="7543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32" name="Line 28"/>
          <p:cNvSpPr>
            <a:spLocks noChangeShapeType="1"/>
          </p:cNvSpPr>
          <p:nvPr/>
        </p:nvSpPr>
        <p:spPr bwMode="auto">
          <a:xfrm>
            <a:off x="7848600" y="21336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33" name="Line 29"/>
          <p:cNvSpPr>
            <a:spLocks noChangeShapeType="1"/>
          </p:cNvSpPr>
          <p:nvPr/>
        </p:nvSpPr>
        <p:spPr bwMode="auto">
          <a:xfrm>
            <a:off x="1066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34" name="Line 30"/>
          <p:cNvSpPr>
            <a:spLocks noChangeShapeType="1"/>
          </p:cNvSpPr>
          <p:nvPr/>
        </p:nvSpPr>
        <p:spPr bwMode="auto">
          <a:xfrm>
            <a:off x="1371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35" name="Line 31"/>
          <p:cNvSpPr>
            <a:spLocks noChangeShapeType="1"/>
          </p:cNvSpPr>
          <p:nvPr/>
        </p:nvSpPr>
        <p:spPr bwMode="auto">
          <a:xfrm>
            <a:off x="1676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36" name="Line 32"/>
          <p:cNvSpPr>
            <a:spLocks noChangeShapeType="1"/>
          </p:cNvSpPr>
          <p:nvPr/>
        </p:nvSpPr>
        <p:spPr bwMode="auto">
          <a:xfrm>
            <a:off x="29718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37" name="Line 33"/>
          <p:cNvSpPr>
            <a:spLocks noChangeShapeType="1"/>
          </p:cNvSpPr>
          <p:nvPr/>
        </p:nvSpPr>
        <p:spPr bwMode="auto">
          <a:xfrm>
            <a:off x="32766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38" name="Line 34"/>
          <p:cNvSpPr>
            <a:spLocks noChangeShapeType="1"/>
          </p:cNvSpPr>
          <p:nvPr/>
        </p:nvSpPr>
        <p:spPr bwMode="auto">
          <a:xfrm>
            <a:off x="3581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39" name="Line 35"/>
          <p:cNvSpPr>
            <a:spLocks noChangeShapeType="1"/>
          </p:cNvSpPr>
          <p:nvPr/>
        </p:nvSpPr>
        <p:spPr bwMode="auto">
          <a:xfrm>
            <a:off x="1981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40" name="Line 36"/>
          <p:cNvSpPr>
            <a:spLocks noChangeShapeType="1"/>
          </p:cNvSpPr>
          <p:nvPr/>
        </p:nvSpPr>
        <p:spPr bwMode="auto">
          <a:xfrm>
            <a:off x="2286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41" name="Line 37"/>
          <p:cNvSpPr>
            <a:spLocks noChangeShapeType="1"/>
          </p:cNvSpPr>
          <p:nvPr/>
        </p:nvSpPr>
        <p:spPr bwMode="auto">
          <a:xfrm>
            <a:off x="26670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42" name="Line 38"/>
          <p:cNvSpPr>
            <a:spLocks noChangeShapeType="1"/>
          </p:cNvSpPr>
          <p:nvPr/>
        </p:nvSpPr>
        <p:spPr bwMode="auto">
          <a:xfrm>
            <a:off x="66294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43" name="Line 39"/>
          <p:cNvSpPr>
            <a:spLocks noChangeShapeType="1"/>
          </p:cNvSpPr>
          <p:nvPr/>
        </p:nvSpPr>
        <p:spPr bwMode="auto">
          <a:xfrm>
            <a:off x="6934200" y="2209800"/>
            <a:ext cx="0" cy="3733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44" name="Line 40"/>
          <p:cNvSpPr>
            <a:spLocks noChangeShapeType="1"/>
          </p:cNvSpPr>
          <p:nvPr/>
        </p:nvSpPr>
        <p:spPr bwMode="auto">
          <a:xfrm>
            <a:off x="4495800" y="2590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61" name="Line 41"/>
          <p:cNvSpPr>
            <a:spLocks noChangeShapeType="1"/>
          </p:cNvSpPr>
          <p:nvPr/>
        </p:nvSpPr>
        <p:spPr bwMode="auto">
          <a:xfrm>
            <a:off x="3581400" y="2057400"/>
            <a:ext cx="0" cy="4572000"/>
          </a:xfrm>
          <a:prstGeom prst="line">
            <a:avLst/>
          </a:prstGeom>
          <a:noFill/>
          <a:ln w="76200">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63" name="Text Box 43"/>
          <p:cNvSpPr txBox="1">
            <a:spLocks noChangeArrowheads="1"/>
          </p:cNvSpPr>
          <p:nvPr/>
        </p:nvSpPr>
        <p:spPr bwMode="auto">
          <a:xfrm>
            <a:off x="3810000" y="2286000"/>
            <a:ext cx="2362200" cy="461963"/>
          </a:xfrm>
          <a:prstGeom prst="rect">
            <a:avLst/>
          </a:prstGeom>
          <a:solidFill>
            <a:srgbClr val="FF9900"/>
          </a:solidFill>
          <a:ln w="9525">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x = -3</a:t>
            </a:r>
          </a:p>
        </p:txBody>
      </p:sp>
      <p:sp>
        <p:nvSpPr>
          <p:cNvPr id="5165" name="WordArt 45"/>
          <p:cNvSpPr>
            <a:spLocks noChangeArrowheads="1" noChangeShapeType="1" noTextEdit="1"/>
          </p:cNvSpPr>
          <p:nvPr/>
        </p:nvSpPr>
        <p:spPr bwMode="auto">
          <a:xfrm>
            <a:off x="4572000" y="4191000"/>
            <a:ext cx="1143000" cy="838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b="1" kern="10">
                <a:latin typeface="Times New Roman"/>
                <a:cs typeface="Times New Roman"/>
              </a:rPr>
              <a:t>(0,0)</a:t>
            </a:r>
          </a:p>
        </p:txBody>
      </p:sp>
      <p:sp>
        <p:nvSpPr>
          <p:cNvPr id="5164" name="Text Box 44"/>
          <p:cNvSpPr txBox="1">
            <a:spLocks noChangeArrowheads="1"/>
          </p:cNvSpPr>
          <p:nvPr/>
        </p:nvSpPr>
        <p:spPr bwMode="auto">
          <a:xfrm>
            <a:off x="990600" y="2209800"/>
            <a:ext cx="2514600" cy="3733800"/>
          </a:xfrm>
          <a:prstGeom prst="rect">
            <a:avLst/>
          </a:prstGeom>
          <a:solidFill>
            <a:schemeClr val="bg2">
              <a:alpha val="50195"/>
            </a:schemeClr>
          </a:solidFill>
          <a:ln w="9525">
            <a:solidFill>
              <a:schemeClr val="tx1"/>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a:p>
        </p:txBody>
      </p:sp>
      <p:sp>
        <p:nvSpPr>
          <p:cNvPr id="5166" name="Text Box 46"/>
          <p:cNvSpPr txBox="1">
            <a:spLocks noChangeArrowheads="1"/>
          </p:cNvSpPr>
          <p:nvPr/>
        </p:nvSpPr>
        <p:spPr bwMode="auto">
          <a:xfrm>
            <a:off x="3870325" y="6010275"/>
            <a:ext cx="4445000" cy="461963"/>
          </a:xfrm>
          <a:prstGeom prst="rect">
            <a:avLst/>
          </a:prstGeom>
          <a:solidFill>
            <a:schemeClr val="accent1"/>
          </a:solidFill>
          <a:ln w="9525">
            <a:solidFill>
              <a:schemeClr val="tx1"/>
            </a:solidFill>
            <a:miter lim="800000"/>
            <a:headEnd/>
            <a:tailEnd/>
          </a:ln>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Shade the area with true solutions!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161"/>
                                        </p:tgtEl>
                                        <p:attrNameLst>
                                          <p:attrName>style.visibility</p:attrName>
                                        </p:attrNameLst>
                                      </p:cBhvr>
                                      <p:to>
                                        <p:strVal val="visible"/>
                                      </p:to>
                                    </p:set>
                                    <p:animEffect transition="in" filter="box(out)">
                                      <p:cBhvr>
                                        <p:cTn id="7" dur="500"/>
                                        <p:tgtEl>
                                          <p:spTgt spid="5161"/>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par>
                                <p:cTn id="8" presetID="4" presetClass="entr" presetSubtype="32" fill="hold" grpId="0" nodeType="withEffect">
                                  <p:stCondLst>
                                    <p:cond delay="0"/>
                                  </p:stCondLst>
                                  <p:childTnLst>
                                    <p:set>
                                      <p:cBhvr>
                                        <p:cTn id="9" dur="1" fill="hold">
                                          <p:stCondLst>
                                            <p:cond delay="0"/>
                                          </p:stCondLst>
                                        </p:cTn>
                                        <p:tgtEl>
                                          <p:spTgt spid="5163"/>
                                        </p:tgtEl>
                                        <p:attrNameLst>
                                          <p:attrName>style.visibility</p:attrName>
                                        </p:attrNameLst>
                                      </p:cBhvr>
                                      <p:to>
                                        <p:strVal val="visible"/>
                                      </p:to>
                                    </p:set>
                                    <p:animEffect transition="in" filter="box(out)">
                                      <p:cBhvr>
                                        <p:cTn id="10" dur="500"/>
                                        <p:tgtEl>
                                          <p:spTgt spid="5163"/>
                                        </p:tgtEl>
                                      </p:cBhvr>
                                    </p:animEffect>
                                  </p:childTnLst>
                                  <p:subTnLst>
                                    <p:audio>
                                      <p:cMediaNode>
                                        <p:cTn display="0" masterRel="sameClick">
                                          <p:stCondLst>
                                            <p:cond evt="begin" delay="0">
                                              <p:tn val="8"/>
                                            </p:cond>
                                          </p:stCondLst>
                                          <p:endCondLst>
                                            <p:cond evt="onStopAudio" delay="0">
                                              <p:tgtEl>
                                                <p:sldTgt/>
                                              </p:tgtEl>
                                            </p:cond>
                                          </p:endCondLst>
                                        </p:cTn>
                                        <p:tgtEl>
                                          <p:sndTgt r:embed="rId2" name="CAMERA.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5165"/>
                                        </p:tgtEl>
                                        <p:attrNameLst>
                                          <p:attrName>style.visibility</p:attrName>
                                        </p:attrNameLst>
                                      </p:cBhvr>
                                      <p:to>
                                        <p:strVal val="visible"/>
                                      </p:to>
                                    </p:set>
                                    <p:animEffect transition="in" filter="box(out)">
                                      <p:cBhvr>
                                        <p:cTn id="15" dur="500"/>
                                        <p:tgtEl>
                                          <p:spTgt spid="5165"/>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par>
                                <p:cTn id="16" presetID="4" presetClass="entr" presetSubtype="32" fill="hold" grpId="0" nodeType="withEffect">
                                  <p:stCondLst>
                                    <p:cond delay="0"/>
                                  </p:stCondLst>
                                  <p:childTnLst>
                                    <p:set>
                                      <p:cBhvr>
                                        <p:cTn id="17" dur="1" fill="hold">
                                          <p:stCondLst>
                                            <p:cond delay="0"/>
                                          </p:stCondLst>
                                        </p:cTn>
                                        <p:tgtEl>
                                          <p:spTgt spid="5164"/>
                                        </p:tgtEl>
                                        <p:attrNameLst>
                                          <p:attrName>style.visibility</p:attrName>
                                        </p:attrNameLst>
                                      </p:cBhvr>
                                      <p:to>
                                        <p:strVal val="visible"/>
                                      </p:to>
                                    </p:set>
                                    <p:animEffect transition="in" filter="box(out)">
                                      <p:cBhvr>
                                        <p:cTn id="18" dur="500"/>
                                        <p:tgtEl>
                                          <p:spTgt spid="5164"/>
                                        </p:tgtEl>
                                      </p:cBhvr>
                                    </p:animEffect>
                                  </p:childTnLst>
                                  <p:subTnLst>
                                    <p:audio>
                                      <p:cMediaNode>
                                        <p:cTn display="0" masterRel="sameClick">
                                          <p:stCondLst>
                                            <p:cond evt="begin" delay="0">
                                              <p:tn val="16"/>
                                            </p:cond>
                                          </p:stCondLst>
                                          <p:endCondLst>
                                            <p:cond evt="onStopAudio" delay="0">
                                              <p:tgtEl>
                                                <p:sldTgt/>
                                              </p:tgtEl>
                                            </p:cond>
                                          </p:endCondLst>
                                        </p:cTn>
                                        <p:tgtEl>
                                          <p:sndTgt r:embed="rId2" name="CAMERA.WAV"/>
                                        </p:tgtEl>
                                      </p:cMediaNode>
                                    </p:audio>
                                  </p:subTnLst>
                                </p:cTn>
                              </p:par>
                              <p:par>
                                <p:cTn id="19" presetID="4" presetClass="entr" presetSubtype="16" fill="hold" grpId="0" nodeType="withEffect">
                                  <p:stCondLst>
                                    <p:cond delay="0"/>
                                  </p:stCondLst>
                                  <p:childTnLst>
                                    <p:set>
                                      <p:cBhvr>
                                        <p:cTn id="20" dur="1" fill="hold">
                                          <p:stCondLst>
                                            <p:cond delay="0"/>
                                          </p:stCondLst>
                                        </p:cTn>
                                        <p:tgtEl>
                                          <p:spTgt spid="5166"/>
                                        </p:tgtEl>
                                        <p:attrNameLst>
                                          <p:attrName>style.visibility</p:attrName>
                                        </p:attrNameLst>
                                      </p:cBhvr>
                                      <p:to>
                                        <p:strVal val="visible"/>
                                      </p:to>
                                    </p:set>
                                    <p:animEffect transition="in" filter="box(in)">
                                      <p:cBhvr>
                                        <p:cTn id="21" dur="500"/>
                                        <p:tgtEl>
                                          <p:spTgt spid="5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1" grpId="0" animBg="1"/>
      <p:bldP spid="5163" grpId="0" animBg="1" autoUpdateAnimBg="0"/>
      <p:bldP spid="5165" grpId="0" animBg="1"/>
      <p:bldP spid="5164" grpId="0" animBg="1" autoUpdateAnimBg="0"/>
      <p:bldP spid="5166" grpId="0" animBg="1"/>
    </p:bldLst>
  </p:timing>
</p:sld>
</file>

<file path=ppt/theme/theme1.xml><?xml version="1.0" encoding="utf-8"?>
<a:theme xmlns:a="http://schemas.openxmlformats.org/drawingml/2006/main" name="Default Design">
  <a:themeElements>
    <a:clrScheme name="">
      <a:dk1>
        <a:srgbClr val="000000"/>
      </a:dk1>
      <a:lt1>
        <a:srgbClr val="FFFFCC"/>
      </a:lt1>
      <a:dk2>
        <a:srgbClr val="000000"/>
      </a:dk2>
      <a:lt2>
        <a:srgbClr val="808080"/>
      </a:lt2>
      <a:accent1>
        <a:srgbClr val="00CC99"/>
      </a:accent1>
      <a:accent2>
        <a:srgbClr val="3333CC"/>
      </a:accent2>
      <a:accent3>
        <a:srgbClr val="FFFFE2"/>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Office\Templates\SC-Templates\Clambake.pot</Template>
  <TotalTime>1037</TotalTime>
  <Words>1672</Words>
  <Application>Microsoft Office PowerPoint</Application>
  <PresentationFormat>On-screen Show (4:3)</PresentationFormat>
  <Paragraphs>291</Paragraphs>
  <Slides>45</Slides>
  <Notes>0</Notes>
  <HiddenSlides>21</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4</vt:i4>
      </vt:variant>
      <vt:variant>
        <vt:lpstr>Slide Titles</vt:lpstr>
      </vt:variant>
      <vt:variant>
        <vt:i4>45</vt:i4>
      </vt:variant>
    </vt:vector>
  </HeadingPairs>
  <TitlesOfParts>
    <vt:vector size="57" baseType="lpstr">
      <vt:lpstr>Times New Roman</vt:lpstr>
      <vt:lpstr>Arial</vt:lpstr>
      <vt:lpstr>Calibri</vt:lpstr>
      <vt:lpstr>Arial Black</vt:lpstr>
      <vt:lpstr>Arial Narrow</vt:lpstr>
      <vt:lpstr>MT Symbol</vt:lpstr>
      <vt:lpstr>Verdana</vt:lpstr>
      <vt:lpstr>Default Design</vt:lpstr>
      <vt:lpstr>MathType 5.0 Equation</vt:lpstr>
      <vt:lpstr>Microsoft Equation 3.0</vt:lpstr>
      <vt:lpstr>CorelEquation! 2.0 Equation</vt:lpstr>
      <vt:lpstr>Microsoft PowerPoint Slide</vt:lpstr>
      <vt:lpstr>Linear Inequalities in Two Variables</vt:lpstr>
      <vt:lpstr>EXAMPLE 1</vt:lpstr>
      <vt:lpstr>EXAMPLE 5</vt:lpstr>
      <vt:lpstr>EXAMPLE 6</vt:lpstr>
      <vt:lpstr>EXAMPLE 7</vt:lpstr>
      <vt:lpstr>Graphing Inequalities</vt:lpstr>
      <vt:lpstr>Graph x &lt; -3</vt:lpstr>
      <vt:lpstr>Test a Point</vt:lpstr>
      <vt:lpstr>Graph x &lt; -3</vt:lpstr>
      <vt:lpstr>Graph y ≤ 4</vt:lpstr>
      <vt:lpstr>Test a Point</vt:lpstr>
      <vt:lpstr>Graph x &lt; -3 &amp; y ≤ 4</vt:lpstr>
      <vt:lpstr>Graph x &lt; -3 &amp; y ≤ 4</vt:lpstr>
      <vt:lpstr>Dotted or Solid Lines???</vt:lpstr>
      <vt:lpstr>Graph x + y &lt; 3</vt:lpstr>
      <vt:lpstr>Test a Point</vt:lpstr>
      <vt:lpstr>Graph x + y &lt; 3</vt:lpstr>
      <vt:lpstr>You try this one</vt:lpstr>
      <vt:lpstr>Graph y ≤ 2x - 1</vt:lpstr>
      <vt:lpstr>Test a Point</vt:lpstr>
      <vt:lpstr>Graph y &gt; 2x - 1</vt:lpstr>
      <vt:lpstr>PowerPoint Presentation</vt:lpstr>
      <vt:lpstr>PowerPoint Presentation</vt:lpstr>
      <vt:lpstr>PowerPoint Presentation</vt:lpstr>
      <vt:lpstr> (1 of 2)</vt:lpstr>
      <vt:lpstr> (2 of 2)</vt:lpstr>
      <vt:lpstr> Today’s Objective </vt:lpstr>
      <vt:lpstr>Graph y &lt; 2x - 1</vt:lpstr>
      <vt:lpstr>Test a Point</vt:lpstr>
      <vt:lpstr>Graph y &lt; 2x - 1</vt:lpstr>
      <vt:lpstr> Solve by Graphing </vt:lpstr>
      <vt:lpstr>Graph y &lt; x + 2</vt:lpstr>
      <vt:lpstr>Solve by Graphing  </vt:lpstr>
      <vt:lpstr>Graph y &lt; x + 2</vt:lpstr>
      <vt:lpstr>Graph y &gt; -1/2x + 5</vt:lpstr>
      <vt:lpstr>Solve by Graphing  </vt:lpstr>
      <vt:lpstr>Graph y &gt; -1/2x + 5</vt:lpstr>
      <vt:lpstr>Graph y &lt; x + 2</vt:lpstr>
      <vt:lpstr>Graph y &lt; x + 2</vt:lpstr>
      <vt:lpstr>PowerPoint Presentation</vt:lpstr>
      <vt:lpstr>PowerPoint Presentation</vt:lpstr>
      <vt:lpstr>PowerPoint Presentation</vt:lpstr>
      <vt:lpstr>PowerPoint Presentation</vt:lpstr>
      <vt:lpstr>PowerPoint Presentation</vt:lpstr>
      <vt:lpstr>PowerPoint Presentation</vt:lpstr>
    </vt:vector>
  </TitlesOfParts>
  <Company>Landrum Middle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Inequalities in Two Variables</dc:title>
  <dc:creator>AKOBIA</dc:creator>
  <cp:lastModifiedBy>Teacher E-Solutions</cp:lastModifiedBy>
  <cp:revision>20</cp:revision>
  <dcterms:created xsi:type="dcterms:W3CDTF">2002-01-14T20:11:51Z</dcterms:created>
  <dcterms:modified xsi:type="dcterms:W3CDTF">2019-01-18T17:09:57Z</dcterms:modified>
</cp:coreProperties>
</file>