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299" r:id="rId3"/>
    <p:sldId id="300" r:id="rId4"/>
    <p:sldId id="301" r:id="rId5"/>
    <p:sldId id="302" r:id="rId6"/>
    <p:sldId id="276" r:id="rId7"/>
    <p:sldId id="257" r:id="rId8"/>
    <p:sldId id="258" r:id="rId9"/>
    <p:sldId id="259" r:id="rId10"/>
    <p:sldId id="260" r:id="rId11"/>
    <p:sldId id="261" r:id="rId12"/>
    <p:sldId id="262" r:id="rId13"/>
    <p:sldId id="263" r:id="rId14"/>
    <p:sldId id="275" r:id="rId15"/>
    <p:sldId id="264" r:id="rId16"/>
    <p:sldId id="265" r:id="rId17"/>
    <p:sldId id="266" r:id="rId18"/>
    <p:sldId id="267" r:id="rId19"/>
    <p:sldId id="268" r:id="rId20"/>
    <p:sldId id="269" r:id="rId21"/>
    <p:sldId id="270" r:id="rId22"/>
    <p:sldId id="272" r:id="rId23"/>
    <p:sldId id="273" r:id="rId24"/>
    <p:sldId id="274"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6" autoAdjust="0"/>
    <p:restoredTop sz="94558" autoAdjust="0"/>
  </p:normalViewPr>
  <p:slideViewPr>
    <p:cSldViewPr>
      <p:cViewPr varScale="1">
        <p:scale>
          <a:sx n="42" d="100"/>
          <a:sy n="42" d="100"/>
        </p:scale>
        <p:origin x="-648" y="-9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79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5" Type="http://schemas.openxmlformats.org/officeDocument/2006/relationships/image" Target="../media/image24.wmf"/><Relationship Id="rId4" Type="http://schemas.openxmlformats.org/officeDocument/2006/relationships/image" Target="../media/image2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image" Target="../media/image28.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image" Target="../media/image3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image" Target="../media/image34.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image" Target="../media/image3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45732790-2A94-4A64-A3AD-062681F74C9A}" type="slidenum">
              <a:rPr lang="en-US"/>
              <a:pPr>
                <a:defRPr/>
              </a:pPr>
              <a:t>‹#›</a:t>
            </a:fld>
            <a:endParaRPr lang="en-US"/>
          </a:p>
        </p:txBody>
      </p:sp>
    </p:spTree>
    <p:extLst>
      <p:ext uri="{BB962C8B-B14F-4D97-AF65-F5344CB8AC3E}">
        <p14:creationId xmlns:p14="http://schemas.microsoft.com/office/powerpoint/2010/main" val="303168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70BAFCBA-2B15-437F-894D-E501B2D748A7}" type="slidenum">
              <a:rPr lang="en-US"/>
              <a:pPr>
                <a:defRPr/>
              </a:pPr>
              <a:t>‹#›</a:t>
            </a:fld>
            <a:endParaRPr lang="en-US"/>
          </a:p>
        </p:txBody>
      </p:sp>
    </p:spTree>
    <p:extLst>
      <p:ext uri="{BB962C8B-B14F-4D97-AF65-F5344CB8AC3E}">
        <p14:creationId xmlns:p14="http://schemas.microsoft.com/office/powerpoint/2010/main" val="4293693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C54E465E-4EAD-47EC-9EE0-A921F03DE3AA}" type="slidenum">
              <a:rPr lang="en-US"/>
              <a:pPr>
                <a:defRPr/>
              </a:pPr>
              <a:t>‹#›</a:t>
            </a:fld>
            <a:endParaRPr lang="en-US"/>
          </a:p>
        </p:txBody>
      </p:sp>
    </p:spTree>
    <p:extLst>
      <p:ext uri="{BB962C8B-B14F-4D97-AF65-F5344CB8AC3E}">
        <p14:creationId xmlns:p14="http://schemas.microsoft.com/office/powerpoint/2010/main" val="76892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36BD2C86-2D86-4856-B0EC-3A5EE35DCF2E}" type="slidenum">
              <a:rPr lang="en-US"/>
              <a:pPr>
                <a:defRPr/>
              </a:pPr>
              <a:t>‹#›</a:t>
            </a:fld>
            <a:endParaRPr lang="en-US"/>
          </a:p>
        </p:txBody>
      </p:sp>
    </p:spTree>
    <p:extLst>
      <p:ext uri="{BB962C8B-B14F-4D97-AF65-F5344CB8AC3E}">
        <p14:creationId xmlns:p14="http://schemas.microsoft.com/office/powerpoint/2010/main" val="3892672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5C053A60-3EE0-47BD-9E89-2CC6173FDCD8}" type="slidenum">
              <a:rPr lang="en-US"/>
              <a:pPr>
                <a:defRPr/>
              </a:pPr>
              <a:t>‹#›</a:t>
            </a:fld>
            <a:endParaRPr lang="en-US"/>
          </a:p>
        </p:txBody>
      </p:sp>
    </p:spTree>
    <p:extLst>
      <p:ext uri="{BB962C8B-B14F-4D97-AF65-F5344CB8AC3E}">
        <p14:creationId xmlns:p14="http://schemas.microsoft.com/office/powerpoint/2010/main" val="1757299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C34DC570-6B93-4597-B3AA-9FE0D48185F1}" type="slidenum">
              <a:rPr lang="en-US"/>
              <a:pPr>
                <a:defRPr/>
              </a:pPr>
              <a:t>‹#›</a:t>
            </a:fld>
            <a:endParaRPr lang="en-US"/>
          </a:p>
        </p:txBody>
      </p:sp>
    </p:spTree>
    <p:extLst>
      <p:ext uri="{BB962C8B-B14F-4D97-AF65-F5344CB8AC3E}">
        <p14:creationId xmlns:p14="http://schemas.microsoft.com/office/powerpoint/2010/main" val="106450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4E8BAC7A-B27B-40F8-BD44-71C8102C510D}" type="slidenum">
              <a:rPr lang="en-US"/>
              <a:pPr>
                <a:defRPr/>
              </a:pPr>
              <a:t>‹#›</a:t>
            </a:fld>
            <a:endParaRPr lang="en-US"/>
          </a:p>
        </p:txBody>
      </p:sp>
    </p:spTree>
    <p:extLst>
      <p:ext uri="{BB962C8B-B14F-4D97-AF65-F5344CB8AC3E}">
        <p14:creationId xmlns:p14="http://schemas.microsoft.com/office/powerpoint/2010/main" val="3140869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A2C0638B-4A67-4371-A7C7-D6E5CDB8A788}" type="slidenum">
              <a:rPr lang="en-US"/>
              <a:pPr>
                <a:defRPr/>
              </a:pPr>
              <a:t>‹#›</a:t>
            </a:fld>
            <a:endParaRPr lang="en-US"/>
          </a:p>
        </p:txBody>
      </p:sp>
    </p:spTree>
    <p:extLst>
      <p:ext uri="{BB962C8B-B14F-4D97-AF65-F5344CB8AC3E}">
        <p14:creationId xmlns:p14="http://schemas.microsoft.com/office/powerpoint/2010/main" val="4109100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39EE33AD-12D8-4FEF-841D-2A58A9AE750C}" type="slidenum">
              <a:rPr lang="en-US"/>
              <a:pPr>
                <a:defRPr/>
              </a:pPr>
              <a:t>‹#›</a:t>
            </a:fld>
            <a:endParaRPr lang="en-US"/>
          </a:p>
        </p:txBody>
      </p:sp>
    </p:spTree>
    <p:extLst>
      <p:ext uri="{BB962C8B-B14F-4D97-AF65-F5344CB8AC3E}">
        <p14:creationId xmlns:p14="http://schemas.microsoft.com/office/powerpoint/2010/main" val="3044693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DCD3994E-775A-456F-A871-7F116ABCD3F2}" type="slidenum">
              <a:rPr lang="en-US"/>
              <a:pPr>
                <a:defRPr/>
              </a:pPr>
              <a:t>‹#›</a:t>
            </a:fld>
            <a:endParaRPr lang="en-US"/>
          </a:p>
        </p:txBody>
      </p:sp>
    </p:spTree>
    <p:extLst>
      <p:ext uri="{BB962C8B-B14F-4D97-AF65-F5344CB8AC3E}">
        <p14:creationId xmlns:p14="http://schemas.microsoft.com/office/powerpoint/2010/main" val="1755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B81FCA5C-EF29-4181-8E57-85FC5CA1BC86}" type="slidenum">
              <a:rPr lang="en-US"/>
              <a:pPr>
                <a:defRPr/>
              </a:pPr>
              <a:t>‹#›</a:t>
            </a:fld>
            <a:endParaRPr lang="en-US"/>
          </a:p>
        </p:txBody>
      </p:sp>
    </p:spTree>
    <p:extLst>
      <p:ext uri="{BB962C8B-B14F-4D97-AF65-F5344CB8AC3E}">
        <p14:creationId xmlns:p14="http://schemas.microsoft.com/office/powerpoint/2010/main" val="3990419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DCE6801-2111-4980-AA7E-932DE79EA0D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7.png"/><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image" Target="../media/image8.png"/></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0.png"/><Relationship Id="rId7" Type="http://schemas.openxmlformats.org/officeDocument/2006/relationships/image" Target="../media/image29.e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24.bin"/><Relationship Id="rId5" Type="http://schemas.openxmlformats.org/officeDocument/2006/relationships/image" Target="../media/image28.emf"/><Relationship Id="rId4" Type="http://schemas.openxmlformats.org/officeDocument/2006/relationships/oleObject" Target="../embeddings/oleObject23.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image" Target="../media/image30.png"/><Relationship Id="rId7" Type="http://schemas.openxmlformats.org/officeDocument/2006/relationships/image" Target="../media/image32.e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6.bin"/><Relationship Id="rId5" Type="http://schemas.openxmlformats.org/officeDocument/2006/relationships/image" Target="../media/image31.wmf"/><Relationship Id="rId4" Type="http://schemas.openxmlformats.org/officeDocument/2006/relationships/oleObject" Target="../embeddings/oleObject25.bin"/><Relationship Id="rId9" Type="http://schemas.openxmlformats.org/officeDocument/2006/relationships/image" Target="../media/image33.emf"/></Relationships>
</file>

<file path=ppt/slides/_rels/slide24.xml.rels><?xml version="1.0" encoding="UTF-8" standalone="yes"?>
<Relationships xmlns="http://schemas.openxmlformats.org/package/2006/relationships"><Relationship Id="rId3" Type="http://schemas.openxmlformats.org/officeDocument/2006/relationships/image" Target="../media/image30.png"/><Relationship Id="rId7" Type="http://schemas.openxmlformats.org/officeDocument/2006/relationships/image" Target="../media/image35.e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9.bin"/><Relationship Id="rId5" Type="http://schemas.openxmlformats.org/officeDocument/2006/relationships/image" Target="../media/image34.emf"/><Relationship Id="rId4" Type="http://schemas.openxmlformats.org/officeDocument/2006/relationships/oleObject" Target="../embeddings/oleObject28.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7.emf"/><Relationship Id="rId5" Type="http://schemas.openxmlformats.org/officeDocument/2006/relationships/oleObject" Target="../embeddings/oleObject31.bin"/><Relationship Id="rId4" Type="http://schemas.openxmlformats.org/officeDocument/2006/relationships/image" Target="../media/image36.emf"/></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13.wmf"/><Relationship Id="rId3" Type="http://schemas.openxmlformats.org/officeDocument/2006/relationships/image" Target="../media/image15.png"/><Relationship Id="rId7" Type="http://schemas.openxmlformats.org/officeDocument/2006/relationships/image" Target="../media/image10.wmf"/><Relationship Id="rId12"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11" Type="http://schemas.openxmlformats.org/officeDocument/2006/relationships/image" Target="../media/image12.wmf"/><Relationship Id="rId5" Type="http://schemas.openxmlformats.org/officeDocument/2006/relationships/image" Target="../media/image9.wmf"/><Relationship Id="rId15" Type="http://schemas.openxmlformats.org/officeDocument/2006/relationships/image" Target="../media/image14.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11.wmf"/><Relationship Id="rId14" Type="http://schemas.openxmlformats.org/officeDocument/2006/relationships/oleObject" Target="../embeddings/oleObject11.bin"/></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7.wmf"/><Relationship Id="rId5" Type="http://schemas.openxmlformats.org/officeDocument/2006/relationships/oleObject" Target="../embeddings/oleObject13.bin"/><Relationship Id="rId10" Type="http://schemas.openxmlformats.org/officeDocument/2006/relationships/image" Target="../media/image19.wmf"/><Relationship Id="rId4" Type="http://schemas.openxmlformats.org/officeDocument/2006/relationships/image" Target="../media/image16.wmf"/><Relationship Id="rId9" Type="http://schemas.openxmlformats.org/officeDocument/2006/relationships/oleObject" Target="../embeddings/oleObject15.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8.bin"/><Relationship Id="rId13" Type="http://schemas.openxmlformats.org/officeDocument/2006/relationships/image" Target="../media/image24.wmf"/><Relationship Id="rId3" Type="http://schemas.openxmlformats.org/officeDocument/2006/relationships/image" Target="../media/image25.png"/><Relationship Id="rId7" Type="http://schemas.openxmlformats.org/officeDocument/2006/relationships/image" Target="../media/image21.wmf"/><Relationship Id="rId12"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7.bin"/><Relationship Id="rId11" Type="http://schemas.openxmlformats.org/officeDocument/2006/relationships/image" Target="../media/image23.wmf"/><Relationship Id="rId5" Type="http://schemas.openxmlformats.org/officeDocument/2006/relationships/image" Target="../media/image20.wmf"/><Relationship Id="rId10" Type="http://schemas.openxmlformats.org/officeDocument/2006/relationships/oleObject" Target="../embeddings/oleObject19.bin"/><Relationship Id="rId4" Type="http://schemas.openxmlformats.org/officeDocument/2006/relationships/oleObject" Target="../embeddings/oleObject16.bin"/><Relationship Id="rId9" Type="http://schemas.openxmlformats.org/officeDocument/2006/relationships/image" Target="../media/image2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audio" Target="../media/audio1.wav"/><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6.wmf"/><Relationship Id="rId5" Type="http://schemas.openxmlformats.org/officeDocument/2006/relationships/oleObject" Target="../embeddings/oleObject21.bin"/><Relationship Id="rId4" Type="http://schemas.openxmlformats.org/officeDocument/2006/relationships/audio" Target="../media/audio2.wav"/></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2286000"/>
            <a:ext cx="7772400" cy="1143000"/>
          </a:xfrm>
        </p:spPr>
        <p:txBody>
          <a:bodyPr/>
          <a:lstStyle/>
          <a:p>
            <a:r>
              <a:rPr lang="en-US" smtClean="0"/>
              <a:t>Linear Inequalities in Two Variables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9144000" cy="838200"/>
          </a:xfrm>
          <a:solidFill>
            <a:schemeClr val="accent1"/>
          </a:solidFill>
        </p:spPr>
        <p:txBody>
          <a:bodyPr/>
          <a:lstStyle/>
          <a:p>
            <a:r>
              <a:rPr lang="en-US" sz="6600" smtClean="0"/>
              <a:t>Graph y </a:t>
            </a:r>
            <a:r>
              <a:rPr lang="en-US" sz="6600" smtClean="0">
                <a:cs typeface="Times New Roman" pitchFamily="18" charset="0"/>
              </a:rPr>
              <a:t>≤</a:t>
            </a:r>
            <a:r>
              <a:rPr lang="en-US" sz="6600" smtClean="0"/>
              <a:t> 4</a:t>
            </a:r>
            <a:endParaRPr lang="en-US" smtClean="0"/>
          </a:p>
        </p:txBody>
      </p:sp>
      <p:sp>
        <p:nvSpPr>
          <p:cNvPr id="22531"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2532"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2533"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22534"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22535"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36"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37"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38"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39"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40"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41"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42"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43"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44"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45"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46"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47"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48"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49"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50"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51"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52"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53"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54"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55"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56"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57"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58"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59"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60"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61"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62"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63"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64"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65"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66"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67"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568"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185" name="Line 41"/>
          <p:cNvSpPr>
            <a:spLocks noChangeShapeType="1"/>
          </p:cNvSpPr>
          <p:nvPr/>
        </p:nvSpPr>
        <p:spPr bwMode="auto">
          <a:xfrm flipH="1">
            <a:off x="457200" y="2895600"/>
            <a:ext cx="80772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87" name="Text Box 43"/>
          <p:cNvSpPr txBox="1">
            <a:spLocks noChangeArrowheads="1"/>
          </p:cNvSpPr>
          <p:nvPr/>
        </p:nvSpPr>
        <p:spPr bwMode="auto">
          <a:xfrm>
            <a:off x="0" y="838200"/>
            <a:ext cx="9144000" cy="109855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6600"/>
              <a:t>Sketch y = 4</a:t>
            </a:r>
            <a:endParaRPr lang="en-US"/>
          </a:p>
        </p:txBody>
      </p:sp>
      <p:sp>
        <p:nvSpPr>
          <p:cNvPr id="6188" name="Text Box 44"/>
          <p:cNvSpPr txBox="1">
            <a:spLocks noChangeArrowheads="1"/>
          </p:cNvSpPr>
          <p:nvPr/>
        </p:nvSpPr>
        <p:spPr bwMode="auto">
          <a:xfrm>
            <a:off x="838200" y="3124200"/>
            <a:ext cx="2362200" cy="1016000"/>
          </a:xfrm>
          <a:prstGeom prst="rect">
            <a:avLst/>
          </a:prstGeom>
          <a:solidFill>
            <a:srgbClr val="FF9900"/>
          </a:solidFill>
          <a:ln w="9525">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6000"/>
              <a:t>y = 4</a:t>
            </a:r>
          </a:p>
        </p:txBody>
      </p:sp>
      <p:sp>
        <p:nvSpPr>
          <p:cNvPr id="6189" name="AutoShape 45"/>
          <p:cNvSpPr>
            <a:spLocks noChangeArrowheads="1"/>
          </p:cNvSpPr>
          <p:nvPr/>
        </p:nvSpPr>
        <p:spPr bwMode="auto">
          <a:xfrm>
            <a:off x="5410200" y="3352800"/>
            <a:ext cx="3276600" cy="35052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4000" b="1"/>
              <a:t>Now pick a point on one side of the solid line  (0,0)</a:t>
            </a: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187"/>
                                        </p:tgtEl>
                                        <p:attrNameLst>
                                          <p:attrName>style.visibility</p:attrName>
                                        </p:attrNameLst>
                                      </p:cBhvr>
                                      <p:to>
                                        <p:strVal val="visible"/>
                                      </p:to>
                                    </p:set>
                                    <p:animEffect transition="in" filter="box(out)">
                                      <p:cBhvr>
                                        <p:cTn id="7" dur="500"/>
                                        <p:tgtEl>
                                          <p:spTgt spid="6187"/>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185"/>
                                        </p:tgtEl>
                                        <p:attrNameLst>
                                          <p:attrName>style.visibility</p:attrName>
                                        </p:attrNameLst>
                                      </p:cBhvr>
                                      <p:to>
                                        <p:strVal val="visible"/>
                                      </p:to>
                                    </p:set>
                                    <p:animEffect transition="in" filter="box(out)">
                                      <p:cBhvr>
                                        <p:cTn id="12" dur="500"/>
                                        <p:tgtEl>
                                          <p:spTgt spid="6185"/>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par>
                                <p:cTn id="13" presetID="4" presetClass="entr" presetSubtype="32" fill="hold" grpId="0" nodeType="withEffect">
                                  <p:stCondLst>
                                    <p:cond delay="0"/>
                                  </p:stCondLst>
                                  <p:childTnLst>
                                    <p:set>
                                      <p:cBhvr>
                                        <p:cTn id="14" dur="1" fill="hold">
                                          <p:stCondLst>
                                            <p:cond delay="0"/>
                                          </p:stCondLst>
                                        </p:cTn>
                                        <p:tgtEl>
                                          <p:spTgt spid="6188"/>
                                        </p:tgtEl>
                                        <p:attrNameLst>
                                          <p:attrName>style.visibility</p:attrName>
                                        </p:attrNameLst>
                                      </p:cBhvr>
                                      <p:to>
                                        <p:strVal val="visible"/>
                                      </p:to>
                                    </p:set>
                                    <p:animEffect transition="in" filter="box(out)">
                                      <p:cBhvr>
                                        <p:cTn id="15" dur="500"/>
                                        <p:tgtEl>
                                          <p:spTgt spid="6188"/>
                                        </p:tgtEl>
                                      </p:cBhvr>
                                    </p:animEffect>
                                  </p:childTnLst>
                                  <p:subTnLst>
                                    <p:audio>
                                      <p:cMediaNode>
                                        <p:cTn display="0" masterRel="sameClick">
                                          <p:stCondLst>
                                            <p:cond evt="begin" delay="0">
                                              <p:tn val="13"/>
                                            </p:cond>
                                          </p:stCondLst>
                                          <p:endCondLst>
                                            <p:cond evt="onStopAudio" delay="0">
                                              <p:tgtEl>
                                                <p:sldTgt/>
                                              </p:tgtEl>
                                            </p:cond>
                                          </p:endCondLst>
                                        </p:cTn>
                                        <p:tgtEl>
                                          <p:sndTgt r:embed="rId2" name="CAMERA.WAV"/>
                                        </p:tgtEl>
                                      </p:cMediaNode>
                                    </p:audio>
                                  </p:sub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6189"/>
                                        </p:tgtEl>
                                        <p:attrNameLst>
                                          <p:attrName>style.visibility</p:attrName>
                                        </p:attrNameLst>
                                      </p:cBhvr>
                                      <p:to>
                                        <p:strVal val="visible"/>
                                      </p:to>
                                    </p:set>
                                    <p:animEffect transition="in" filter="box(out)">
                                      <p:cBhvr>
                                        <p:cTn id="20" dur="500"/>
                                        <p:tgtEl>
                                          <p:spTgt spid="6189"/>
                                        </p:tgtEl>
                                      </p:cBhvr>
                                    </p:animEffect>
                                  </p:childTnLst>
                                  <p:subTnLst>
                                    <p:audio>
                                      <p:cMediaNode>
                                        <p:cTn display="0" masterRel="sameClick">
                                          <p:stCondLst>
                                            <p:cond evt="begin" delay="0">
                                              <p:tn val="18"/>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85" grpId="0" animBg="1"/>
      <p:bldP spid="6187" grpId="0" animBg="1" autoUpdateAnimBg="0"/>
      <p:bldP spid="6188" grpId="0" animBg="1" autoUpdateAnimBg="0"/>
      <p:bldP spid="6189"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0"/>
            <a:ext cx="9144000" cy="1143000"/>
          </a:xfrm>
          <a:solidFill>
            <a:schemeClr val="accent1"/>
          </a:solidFill>
        </p:spPr>
        <p:txBody>
          <a:bodyPr/>
          <a:lstStyle/>
          <a:p>
            <a:r>
              <a:rPr lang="en-US" sz="6600" smtClean="0"/>
              <a:t>Test a Point</a:t>
            </a:r>
            <a:endParaRPr lang="en-US" smtClean="0"/>
          </a:p>
        </p:txBody>
      </p:sp>
      <p:sp>
        <p:nvSpPr>
          <p:cNvPr id="7171" name="Rectangle 3"/>
          <p:cNvSpPr>
            <a:spLocks noGrp="1" noChangeArrowheads="1"/>
          </p:cNvSpPr>
          <p:nvPr>
            <p:ph type="body" idx="1"/>
          </p:nvPr>
        </p:nvSpPr>
        <p:spPr>
          <a:xfrm>
            <a:off x="0" y="1143000"/>
            <a:ext cx="9144000" cy="5715000"/>
          </a:xfrm>
        </p:spPr>
        <p:txBody>
          <a:bodyPr/>
          <a:lstStyle/>
          <a:p>
            <a:r>
              <a:rPr lang="en-US" sz="6000" smtClean="0"/>
              <a:t>Take the point (0,0) and plug in the y value in y </a:t>
            </a:r>
            <a:r>
              <a:rPr lang="en-US" sz="6000" smtClean="0">
                <a:cs typeface="Times New Roman" pitchFamily="18" charset="0"/>
              </a:rPr>
              <a:t>≤</a:t>
            </a:r>
            <a:r>
              <a:rPr lang="en-US" sz="6000" smtClean="0"/>
              <a:t> 4</a:t>
            </a:r>
          </a:p>
          <a:p>
            <a:pPr>
              <a:lnSpc>
                <a:spcPct val="80000"/>
              </a:lnSpc>
            </a:pPr>
            <a:r>
              <a:rPr lang="en-US" sz="8000" smtClean="0"/>
              <a:t>y </a:t>
            </a:r>
            <a:r>
              <a:rPr lang="en-US" sz="6000" smtClean="0">
                <a:cs typeface="Times New Roman" pitchFamily="18" charset="0"/>
              </a:rPr>
              <a:t>≤</a:t>
            </a:r>
            <a:r>
              <a:rPr lang="en-US" sz="8000" smtClean="0"/>
              <a:t> 4</a:t>
            </a:r>
          </a:p>
          <a:p>
            <a:pPr>
              <a:lnSpc>
                <a:spcPct val="60000"/>
              </a:lnSpc>
            </a:pPr>
            <a:r>
              <a:rPr lang="en-US" sz="8000" smtClean="0"/>
              <a:t>0 </a:t>
            </a:r>
            <a:r>
              <a:rPr lang="en-US" sz="6000" smtClean="0">
                <a:cs typeface="Times New Roman" pitchFamily="18" charset="0"/>
              </a:rPr>
              <a:t>≤</a:t>
            </a:r>
            <a:r>
              <a:rPr lang="en-US" sz="8000" smtClean="0"/>
              <a:t> 4</a:t>
            </a:r>
          </a:p>
        </p:txBody>
      </p:sp>
      <p:sp>
        <p:nvSpPr>
          <p:cNvPr id="7172" name="WordArt 4"/>
          <p:cNvSpPr>
            <a:spLocks noChangeArrowheads="1" noChangeShapeType="1" noTextEdit="1"/>
          </p:cNvSpPr>
          <p:nvPr/>
        </p:nvSpPr>
        <p:spPr bwMode="auto">
          <a:xfrm>
            <a:off x="4038600" y="2971800"/>
            <a:ext cx="4694238" cy="1905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Impact"/>
              </a:rPr>
              <a:t>True</a:t>
            </a:r>
          </a:p>
        </p:txBody>
      </p:sp>
      <p:sp>
        <p:nvSpPr>
          <p:cNvPr id="7173" name="Text Box 5"/>
          <p:cNvSpPr txBox="1">
            <a:spLocks noChangeArrowheads="1"/>
          </p:cNvSpPr>
          <p:nvPr/>
        </p:nvSpPr>
        <p:spPr bwMode="auto">
          <a:xfrm>
            <a:off x="1066800" y="5451475"/>
            <a:ext cx="7543800" cy="1416050"/>
          </a:xfrm>
          <a:prstGeom prst="rect">
            <a:avLst/>
          </a:prstGeom>
          <a:solidFill>
            <a:srgbClr val="FF9900"/>
          </a:solidFill>
          <a:ln w="9525">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80000"/>
              </a:lnSpc>
            </a:pPr>
            <a:r>
              <a:rPr lang="en-US" sz="5400"/>
              <a:t>Since it’s True, shade the  side that (0,0) is 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out)">
                                      <p:cBhvr>
                                        <p:cTn id="7" dur="500"/>
                                        <p:tgtEl>
                                          <p:spTgt spid="717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out)">
                                      <p:cBhvr>
                                        <p:cTn id="12" dur="500"/>
                                        <p:tgtEl>
                                          <p:spTgt spid="7171">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ox(out)">
                                      <p:cBhvr>
                                        <p:cTn id="17" dur="500"/>
                                        <p:tgtEl>
                                          <p:spTgt spid="7171">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7172"/>
                                        </p:tgtEl>
                                        <p:attrNameLst>
                                          <p:attrName>style.visibility</p:attrName>
                                        </p:attrNameLst>
                                      </p:cBhvr>
                                      <p:to>
                                        <p:strVal val="visible"/>
                                      </p:to>
                                    </p:set>
                                    <p:anim calcmode="lin" valueType="num">
                                      <p:cBhvr additive="base">
                                        <p:cTn id="22" dur="500" fill="hold"/>
                                        <p:tgtEl>
                                          <p:spTgt spid="7172"/>
                                        </p:tgtEl>
                                        <p:attrNameLst>
                                          <p:attrName>ppt_x</p:attrName>
                                        </p:attrNameLst>
                                      </p:cBhvr>
                                      <p:tavLst>
                                        <p:tav tm="0">
                                          <p:val>
                                            <p:strVal val="0-#ppt_w/2"/>
                                          </p:val>
                                        </p:tav>
                                        <p:tav tm="100000">
                                          <p:val>
                                            <p:strVal val="#ppt_x"/>
                                          </p:val>
                                        </p:tav>
                                      </p:tavLst>
                                    </p:anim>
                                    <p:anim calcmode="lin" valueType="num">
                                      <p:cBhvr additive="base">
                                        <p:cTn id="23" dur="500" fill="hold"/>
                                        <p:tgtEl>
                                          <p:spTgt spid="717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3" name="WHOOSH.WAV"/>
                                        </p:tgtEl>
                                      </p:cMediaNode>
                                    </p:audio>
                                  </p:sub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32" fill="hold" grpId="0" nodeType="clickEffect">
                                  <p:stCondLst>
                                    <p:cond delay="0"/>
                                  </p:stCondLst>
                                  <p:childTnLst>
                                    <p:set>
                                      <p:cBhvr>
                                        <p:cTn id="27" dur="1" fill="hold">
                                          <p:stCondLst>
                                            <p:cond delay="0"/>
                                          </p:stCondLst>
                                        </p:cTn>
                                        <p:tgtEl>
                                          <p:spTgt spid="7173"/>
                                        </p:tgtEl>
                                        <p:attrNameLst>
                                          <p:attrName>style.visibility</p:attrName>
                                        </p:attrNameLst>
                                      </p:cBhvr>
                                      <p:to>
                                        <p:strVal val="visible"/>
                                      </p:to>
                                    </p:set>
                                    <p:animEffect transition="in" filter="box(out)">
                                      <p:cBhvr>
                                        <p:cTn id="28" dur="500"/>
                                        <p:tgtEl>
                                          <p:spTgt spid="7173"/>
                                        </p:tgtEl>
                                      </p:cBhvr>
                                    </p:animEffect>
                                  </p:childTnLst>
                                  <p:subTnLst>
                                    <p:audio>
                                      <p:cMediaNode>
                                        <p:cTn display="0" masterRel="sameClick">
                                          <p:stCondLst>
                                            <p:cond evt="begin" delay="0">
                                              <p:tn val="26"/>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P spid="7172" grpId="0" animBg="1"/>
      <p:bldP spid="7173"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9144000" cy="838200"/>
          </a:xfrm>
          <a:solidFill>
            <a:schemeClr val="accent1"/>
          </a:solidFill>
        </p:spPr>
        <p:txBody>
          <a:bodyPr/>
          <a:lstStyle/>
          <a:p>
            <a:r>
              <a:rPr lang="en-US" sz="6600" smtClean="0"/>
              <a:t>Graph x &lt; -3 &amp; y </a:t>
            </a:r>
            <a:r>
              <a:rPr lang="en-US" sz="8000" smtClean="0">
                <a:cs typeface="Times New Roman" pitchFamily="18" charset="0"/>
              </a:rPr>
              <a:t>≤</a:t>
            </a:r>
            <a:r>
              <a:rPr lang="en-US" sz="6600" smtClean="0"/>
              <a:t> 4</a:t>
            </a:r>
          </a:p>
        </p:txBody>
      </p:sp>
      <p:sp>
        <p:nvSpPr>
          <p:cNvPr id="24579"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580"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581"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24582"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24583"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4"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5"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6"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7"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8"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9"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90"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91"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92"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93"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94"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95"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96"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97"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98"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99"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00"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01"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02"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03"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04"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05"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06"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07"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08"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09"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10"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11"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12"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13"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14"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15"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616"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8233" name="Line 41"/>
          <p:cNvSpPr>
            <a:spLocks noChangeShapeType="1"/>
          </p:cNvSpPr>
          <p:nvPr/>
        </p:nvSpPr>
        <p:spPr bwMode="auto">
          <a:xfrm flipH="1">
            <a:off x="457200" y="2895600"/>
            <a:ext cx="80772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35" name="Text Box 43"/>
          <p:cNvSpPr txBox="1">
            <a:spLocks noChangeArrowheads="1"/>
          </p:cNvSpPr>
          <p:nvPr/>
        </p:nvSpPr>
        <p:spPr bwMode="auto">
          <a:xfrm>
            <a:off x="914400" y="1752600"/>
            <a:ext cx="2362200" cy="1016000"/>
          </a:xfrm>
          <a:prstGeom prst="rect">
            <a:avLst/>
          </a:prstGeom>
          <a:solidFill>
            <a:srgbClr val="FF9900"/>
          </a:solidFill>
          <a:ln w="9525">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6000"/>
              <a:t>y = 4</a:t>
            </a:r>
          </a:p>
        </p:txBody>
      </p:sp>
      <p:sp>
        <p:nvSpPr>
          <p:cNvPr id="8236" name="WordArt 44"/>
          <p:cNvSpPr>
            <a:spLocks noChangeArrowheads="1" noChangeShapeType="1" noTextEdit="1"/>
          </p:cNvSpPr>
          <p:nvPr/>
        </p:nvSpPr>
        <p:spPr bwMode="auto">
          <a:xfrm>
            <a:off x="4572000" y="4191000"/>
            <a:ext cx="1143000" cy="838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latin typeface="Times New Roman"/>
                <a:cs typeface="Times New Roman"/>
              </a:rPr>
              <a:t>(0,0)</a:t>
            </a:r>
          </a:p>
        </p:txBody>
      </p:sp>
      <p:sp>
        <p:nvSpPr>
          <p:cNvPr id="8238" name="Text Box 46"/>
          <p:cNvSpPr txBox="1">
            <a:spLocks noChangeArrowheads="1"/>
          </p:cNvSpPr>
          <p:nvPr/>
        </p:nvSpPr>
        <p:spPr bwMode="auto">
          <a:xfrm>
            <a:off x="990600" y="2971800"/>
            <a:ext cx="7162800" cy="2971800"/>
          </a:xfrm>
          <a:prstGeom prst="rect">
            <a:avLst/>
          </a:prstGeom>
          <a:solidFill>
            <a:schemeClr val="bg2">
              <a:alpha val="50195"/>
            </a:schemeClr>
          </a:solidFill>
          <a:ln w="9525">
            <a:solidFill>
              <a:schemeClr val="tx1"/>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en-US"/>
          </a:p>
        </p:txBody>
      </p:sp>
      <p:sp>
        <p:nvSpPr>
          <p:cNvPr id="24621" name="Text Box 47">
            <a:hlinkClick r:id="" action="ppaction://hlinkshowjump?jump=previousslide"/>
          </p:cNvPr>
          <p:cNvSpPr txBox="1">
            <a:spLocks noChangeArrowheads="1"/>
          </p:cNvSpPr>
          <p:nvPr/>
        </p:nvSpPr>
        <p:spPr bwMode="auto">
          <a:xfrm>
            <a:off x="8153400" y="6400800"/>
            <a:ext cx="685800" cy="254000"/>
          </a:xfrm>
          <a:prstGeom prst="rect">
            <a:avLst/>
          </a:prstGeom>
          <a:solidFill>
            <a:srgbClr val="FF9900"/>
          </a:solidFill>
          <a:ln w="9525">
            <a:solidFill>
              <a:schemeClr val="bg2"/>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1000" b="1">
                <a:latin typeface="Arial" pitchFamily="34" charset="0"/>
              </a:rPr>
              <a:t>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233"/>
                                        </p:tgtEl>
                                        <p:attrNameLst>
                                          <p:attrName>style.visibility</p:attrName>
                                        </p:attrNameLst>
                                      </p:cBhvr>
                                      <p:to>
                                        <p:strVal val="visible"/>
                                      </p:to>
                                    </p:set>
                                    <p:animEffect transition="in" filter="box(out)">
                                      <p:cBhvr>
                                        <p:cTn id="7" dur="500"/>
                                        <p:tgtEl>
                                          <p:spTgt spid="8233"/>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par>
                                <p:cTn id="8" presetID="4" presetClass="entr" presetSubtype="32" fill="hold" grpId="0" nodeType="withEffect">
                                  <p:stCondLst>
                                    <p:cond delay="0"/>
                                  </p:stCondLst>
                                  <p:childTnLst>
                                    <p:set>
                                      <p:cBhvr>
                                        <p:cTn id="9" dur="1" fill="hold">
                                          <p:stCondLst>
                                            <p:cond delay="0"/>
                                          </p:stCondLst>
                                        </p:cTn>
                                        <p:tgtEl>
                                          <p:spTgt spid="8235"/>
                                        </p:tgtEl>
                                        <p:attrNameLst>
                                          <p:attrName>style.visibility</p:attrName>
                                        </p:attrNameLst>
                                      </p:cBhvr>
                                      <p:to>
                                        <p:strVal val="visible"/>
                                      </p:to>
                                    </p:set>
                                    <p:animEffect transition="in" filter="box(out)">
                                      <p:cBhvr>
                                        <p:cTn id="10" dur="500"/>
                                        <p:tgtEl>
                                          <p:spTgt spid="8235"/>
                                        </p:tgtEl>
                                      </p:cBhvr>
                                    </p:animEffect>
                                  </p:childTnLst>
                                  <p:subTnLst>
                                    <p:audio>
                                      <p:cMediaNode>
                                        <p:cTn display="0" masterRel="sameClick">
                                          <p:stCondLst>
                                            <p:cond evt="begin" delay="0">
                                              <p:tn val="8"/>
                                            </p:cond>
                                          </p:stCondLst>
                                          <p:endCondLst>
                                            <p:cond evt="onStopAudio" delay="0">
                                              <p:tgtEl>
                                                <p:sldTgt/>
                                              </p:tgtEl>
                                            </p:cond>
                                          </p:endCondLst>
                                        </p:cTn>
                                        <p:tgtEl>
                                          <p:sndTgt r:embed="rId2" name="CAMERA.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8236"/>
                                        </p:tgtEl>
                                        <p:attrNameLst>
                                          <p:attrName>style.visibility</p:attrName>
                                        </p:attrNameLst>
                                      </p:cBhvr>
                                      <p:to>
                                        <p:strVal val="visible"/>
                                      </p:to>
                                    </p:set>
                                    <p:animEffect transition="in" filter="box(out)">
                                      <p:cBhvr>
                                        <p:cTn id="15" dur="500"/>
                                        <p:tgtEl>
                                          <p:spTgt spid="8236"/>
                                        </p:tgtEl>
                                      </p:cBhvr>
                                    </p:animEffect>
                                  </p:childTnLst>
                                  <p:subTnLst>
                                    <p:audio>
                                      <p:cMediaNode>
                                        <p:cTn display="0" masterRel="sameClick">
                                          <p:stCondLst>
                                            <p:cond evt="begin" delay="0">
                                              <p:tn val="13"/>
                                            </p:cond>
                                          </p:stCondLst>
                                          <p:endCondLst>
                                            <p:cond evt="onStopAudio" delay="0">
                                              <p:tgtEl>
                                                <p:sldTgt/>
                                              </p:tgtEl>
                                            </p:cond>
                                          </p:endCondLst>
                                        </p:cTn>
                                        <p:tgtEl>
                                          <p:sndTgt r:embed="rId2" name="CAMERA.WAV"/>
                                        </p:tgtEl>
                                      </p:cMediaNode>
                                    </p:audio>
                                  </p:subTnLst>
                                </p:cTn>
                              </p:par>
                              <p:par>
                                <p:cTn id="16" presetID="4" presetClass="entr" presetSubtype="32" fill="hold" grpId="0" nodeType="withEffect">
                                  <p:stCondLst>
                                    <p:cond delay="0"/>
                                  </p:stCondLst>
                                  <p:childTnLst>
                                    <p:set>
                                      <p:cBhvr>
                                        <p:cTn id="17" dur="1" fill="hold">
                                          <p:stCondLst>
                                            <p:cond delay="0"/>
                                          </p:stCondLst>
                                        </p:cTn>
                                        <p:tgtEl>
                                          <p:spTgt spid="8238"/>
                                        </p:tgtEl>
                                        <p:attrNameLst>
                                          <p:attrName>style.visibility</p:attrName>
                                        </p:attrNameLst>
                                      </p:cBhvr>
                                      <p:to>
                                        <p:strVal val="visible"/>
                                      </p:to>
                                    </p:set>
                                    <p:animEffect transition="in" filter="box(out)">
                                      <p:cBhvr>
                                        <p:cTn id="18" dur="500"/>
                                        <p:tgtEl>
                                          <p:spTgt spid="8238"/>
                                        </p:tgtEl>
                                      </p:cBhvr>
                                    </p:animEffect>
                                  </p:childTnLst>
                                  <p:subTnLst>
                                    <p:audio>
                                      <p:cMediaNode>
                                        <p:cTn display="0" masterRel="sameClick">
                                          <p:stCondLst>
                                            <p:cond evt="begin" delay="0">
                                              <p:tn val="16"/>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33" grpId="0" animBg="1"/>
      <p:bldP spid="8235" grpId="0" animBg="1" autoUpdateAnimBg="0"/>
      <p:bldP spid="8236" grpId="0" animBg="1"/>
      <p:bldP spid="8238"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9144000" cy="838200"/>
          </a:xfrm>
          <a:solidFill>
            <a:schemeClr val="accent1"/>
          </a:solidFill>
        </p:spPr>
        <p:txBody>
          <a:bodyPr/>
          <a:lstStyle/>
          <a:p>
            <a:r>
              <a:rPr lang="en-US" sz="6600" smtClean="0"/>
              <a:t>Graph x &lt; -3 &amp; y </a:t>
            </a:r>
            <a:r>
              <a:rPr lang="en-US" sz="8000" smtClean="0">
                <a:cs typeface="Times New Roman" pitchFamily="18" charset="0"/>
              </a:rPr>
              <a:t>≤</a:t>
            </a:r>
            <a:r>
              <a:rPr lang="en-US" sz="6600" smtClean="0"/>
              <a:t> 4</a:t>
            </a:r>
          </a:p>
        </p:txBody>
      </p:sp>
      <p:sp>
        <p:nvSpPr>
          <p:cNvPr id="25603"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04"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05"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25606"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25607"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08"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09"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10"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11"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12"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13"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14"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15"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16"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17"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18"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19"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0"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1"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2"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3"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4"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5"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6"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7"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8"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29"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30"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31"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32"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33"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34"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35"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36"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37"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38"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39"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40"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9257" name="Line 41"/>
          <p:cNvSpPr>
            <a:spLocks noChangeShapeType="1"/>
          </p:cNvSpPr>
          <p:nvPr/>
        </p:nvSpPr>
        <p:spPr bwMode="auto">
          <a:xfrm>
            <a:off x="3581400" y="2057400"/>
            <a:ext cx="0" cy="4572000"/>
          </a:xfrm>
          <a:prstGeom prst="line">
            <a:avLst/>
          </a:prstGeom>
          <a:noFill/>
          <a:ln w="762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9259" name="Text Box 43"/>
          <p:cNvSpPr txBox="1">
            <a:spLocks noChangeArrowheads="1"/>
          </p:cNvSpPr>
          <p:nvPr/>
        </p:nvSpPr>
        <p:spPr bwMode="auto">
          <a:xfrm>
            <a:off x="1066800" y="4191000"/>
            <a:ext cx="2362200" cy="1016000"/>
          </a:xfrm>
          <a:prstGeom prst="rect">
            <a:avLst/>
          </a:prstGeom>
          <a:solidFill>
            <a:srgbClr val="FF9900"/>
          </a:solidFill>
          <a:ln w="9525">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6000"/>
              <a:t>x &lt; -3</a:t>
            </a:r>
          </a:p>
        </p:txBody>
      </p:sp>
      <p:sp>
        <p:nvSpPr>
          <p:cNvPr id="9260" name="Line 44"/>
          <p:cNvSpPr>
            <a:spLocks noChangeShapeType="1"/>
          </p:cNvSpPr>
          <p:nvPr/>
        </p:nvSpPr>
        <p:spPr bwMode="auto">
          <a:xfrm flipH="1">
            <a:off x="457200" y="2895600"/>
            <a:ext cx="8077200" cy="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9261" name="Text Box 45"/>
          <p:cNvSpPr txBox="1">
            <a:spLocks noChangeArrowheads="1"/>
          </p:cNvSpPr>
          <p:nvPr/>
        </p:nvSpPr>
        <p:spPr bwMode="auto">
          <a:xfrm>
            <a:off x="5410200" y="2971800"/>
            <a:ext cx="2362200" cy="1016000"/>
          </a:xfrm>
          <a:prstGeom prst="rect">
            <a:avLst/>
          </a:prstGeom>
          <a:solidFill>
            <a:srgbClr val="FF9900"/>
          </a:solidFill>
          <a:ln w="9525">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6000"/>
              <a:t>y </a:t>
            </a:r>
            <a:r>
              <a:rPr lang="en-US" sz="6000">
                <a:cs typeface="Times New Roman" pitchFamily="18" charset="0"/>
              </a:rPr>
              <a:t>≤ </a:t>
            </a:r>
            <a:r>
              <a:rPr lang="en-US" sz="6000"/>
              <a:t>4</a:t>
            </a:r>
          </a:p>
        </p:txBody>
      </p:sp>
      <p:sp>
        <p:nvSpPr>
          <p:cNvPr id="9262" name="AutoShape 46"/>
          <p:cNvSpPr>
            <a:spLocks noChangeArrowheads="1"/>
          </p:cNvSpPr>
          <p:nvPr/>
        </p:nvSpPr>
        <p:spPr bwMode="auto">
          <a:xfrm>
            <a:off x="3733800" y="4114800"/>
            <a:ext cx="4953000" cy="24384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4000" b="1"/>
              <a:t>What’s the difference between the dotted line and the solid line?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257"/>
                                        </p:tgtEl>
                                        <p:attrNameLst>
                                          <p:attrName>style.visibility</p:attrName>
                                        </p:attrNameLst>
                                      </p:cBhvr>
                                      <p:to>
                                        <p:strVal val="visible"/>
                                      </p:to>
                                    </p:set>
                                    <p:animEffect transition="in" filter="box(out)">
                                      <p:cBhvr>
                                        <p:cTn id="7" dur="500"/>
                                        <p:tgtEl>
                                          <p:spTgt spid="9257"/>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par>
                          <p:cTn id="8" fill="hold" nodeType="afterGroup">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9259"/>
                                        </p:tgtEl>
                                        <p:attrNameLst>
                                          <p:attrName>style.visibility</p:attrName>
                                        </p:attrNameLst>
                                      </p:cBhvr>
                                      <p:to>
                                        <p:strVal val="visible"/>
                                      </p:to>
                                    </p:set>
                                    <p:animEffect transition="in" filter="box(out)">
                                      <p:cBhvr>
                                        <p:cTn id="11" dur="500"/>
                                        <p:tgtEl>
                                          <p:spTgt spid="9259"/>
                                        </p:tgtEl>
                                      </p:cBhvr>
                                    </p:animEffect>
                                  </p:childTnLst>
                                  <p:subTnLst>
                                    <p:audio>
                                      <p:cMediaNode>
                                        <p:cTn display="0" masterRel="sameClick">
                                          <p:stCondLst>
                                            <p:cond evt="begin" delay="0">
                                              <p:tn val="9"/>
                                            </p:cond>
                                          </p:stCondLst>
                                          <p:endCondLst>
                                            <p:cond evt="onStopAudio" delay="0">
                                              <p:tgtEl>
                                                <p:sldTgt/>
                                              </p:tgtEl>
                                            </p:cond>
                                          </p:endCondLst>
                                        </p:cTn>
                                        <p:tgtEl>
                                          <p:sndTgt r:embed="rId2" name="CAMERA.WAV"/>
                                        </p:tgtEl>
                                      </p:cMediaNode>
                                    </p:audio>
                                  </p:subTnLst>
                                </p:cTn>
                              </p:par>
                            </p:childTnLst>
                          </p:cTn>
                        </p:par>
                        <p:par>
                          <p:cTn id="12" fill="hold" nodeType="afterGroup">
                            <p:stCondLst>
                              <p:cond delay="1000"/>
                            </p:stCondLst>
                            <p:childTnLst>
                              <p:par>
                                <p:cTn id="13" presetID="4" presetClass="entr" presetSubtype="32" fill="hold" grpId="0" nodeType="afterEffect">
                                  <p:stCondLst>
                                    <p:cond delay="0"/>
                                  </p:stCondLst>
                                  <p:childTnLst>
                                    <p:set>
                                      <p:cBhvr>
                                        <p:cTn id="14" dur="1" fill="hold">
                                          <p:stCondLst>
                                            <p:cond delay="0"/>
                                          </p:stCondLst>
                                        </p:cTn>
                                        <p:tgtEl>
                                          <p:spTgt spid="9260"/>
                                        </p:tgtEl>
                                        <p:attrNameLst>
                                          <p:attrName>style.visibility</p:attrName>
                                        </p:attrNameLst>
                                      </p:cBhvr>
                                      <p:to>
                                        <p:strVal val="visible"/>
                                      </p:to>
                                    </p:set>
                                    <p:animEffect transition="in" filter="box(out)">
                                      <p:cBhvr>
                                        <p:cTn id="15" dur="500"/>
                                        <p:tgtEl>
                                          <p:spTgt spid="9260"/>
                                        </p:tgtEl>
                                      </p:cBhvr>
                                    </p:animEffect>
                                  </p:childTnLst>
                                  <p:subTnLst>
                                    <p:audio>
                                      <p:cMediaNode>
                                        <p:cTn display="0" masterRel="sameClick">
                                          <p:stCondLst>
                                            <p:cond evt="begin" delay="0">
                                              <p:tn val="13"/>
                                            </p:cond>
                                          </p:stCondLst>
                                          <p:endCondLst>
                                            <p:cond evt="onStopAudio" delay="0">
                                              <p:tgtEl>
                                                <p:sldTgt/>
                                              </p:tgtEl>
                                            </p:cond>
                                          </p:endCondLst>
                                        </p:cTn>
                                        <p:tgtEl>
                                          <p:sndTgt r:embed="rId2" name="CAMERA.WAV"/>
                                        </p:tgtEl>
                                      </p:cMediaNode>
                                    </p:audio>
                                  </p:subTnLst>
                                </p:cTn>
                              </p:par>
                            </p:childTnLst>
                          </p:cTn>
                        </p:par>
                        <p:par>
                          <p:cTn id="16" fill="hold" nodeType="afterGroup">
                            <p:stCondLst>
                              <p:cond delay="1500"/>
                            </p:stCondLst>
                            <p:childTnLst>
                              <p:par>
                                <p:cTn id="17" presetID="4" presetClass="entr" presetSubtype="32" fill="hold" grpId="0" nodeType="afterEffect">
                                  <p:stCondLst>
                                    <p:cond delay="0"/>
                                  </p:stCondLst>
                                  <p:childTnLst>
                                    <p:set>
                                      <p:cBhvr>
                                        <p:cTn id="18" dur="1" fill="hold">
                                          <p:stCondLst>
                                            <p:cond delay="0"/>
                                          </p:stCondLst>
                                        </p:cTn>
                                        <p:tgtEl>
                                          <p:spTgt spid="9261"/>
                                        </p:tgtEl>
                                        <p:attrNameLst>
                                          <p:attrName>style.visibility</p:attrName>
                                        </p:attrNameLst>
                                      </p:cBhvr>
                                      <p:to>
                                        <p:strVal val="visible"/>
                                      </p:to>
                                    </p:set>
                                    <p:animEffect transition="in" filter="box(out)">
                                      <p:cBhvr>
                                        <p:cTn id="19" dur="500"/>
                                        <p:tgtEl>
                                          <p:spTgt spid="9261"/>
                                        </p:tgtEl>
                                      </p:cBhvr>
                                    </p:animEffect>
                                  </p:childTnLst>
                                  <p:subTnLst>
                                    <p:audio>
                                      <p:cMediaNode>
                                        <p:cTn display="0" masterRel="sameClick">
                                          <p:stCondLst>
                                            <p:cond evt="begin" delay="0">
                                              <p:tn val="17"/>
                                            </p:cond>
                                          </p:stCondLst>
                                          <p:endCondLst>
                                            <p:cond evt="onStopAudio" delay="0">
                                              <p:tgtEl>
                                                <p:sldTgt/>
                                              </p:tgtEl>
                                            </p:cond>
                                          </p:endCondLst>
                                        </p:cTn>
                                        <p:tgtEl>
                                          <p:sndTgt r:embed="rId2" name="CAMERA.WAV"/>
                                        </p:tgtEl>
                                      </p:cMediaNode>
                                    </p:audio>
                                  </p:subTnLst>
                                </p:cTn>
                              </p:par>
                            </p:childTnLst>
                          </p:cTn>
                        </p:par>
                        <p:par>
                          <p:cTn id="20" fill="hold" nodeType="afterGroup">
                            <p:stCondLst>
                              <p:cond delay="2000"/>
                            </p:stCondLst>
                            <p:childTnLst>
                              <p:par>
                                <p:cTn id="21" presetID="4" presetClass="entr" presetSubtype="32" fill="hold" grpId="0" nodeType="afterEffect">
                                  <p:stCondLst>
                                    <p:cond delay="0"/>
                                  </p:stCondLst>
                                  <p:childTnLst>
                                    <p:set>
                                      <p:cBhvr>
                                        <p:cTn id="22" dur="1" fill="hold">
                                          <p:stCondLst>
                                            <p:cond delay="0"/>
                                          </p:stCondLst>
                                        </p:cTn>
                                        <p:tgtEl>
                                          <p:spTgt spid="9262"/>
                                        </p:tgtEl>
                                        <p:attrNameLst>
                                          <p:attrName>style.visibility</p:attrName>
                                        </p:attrNameLst>
                                      </p:cBhvr>
                                      <p:to>
                                        <p:strVal val="visible"/>
                                      </p:to>
                                    </p:set>
                                    <p:animEffect transition="in" filter="box(out)">
                                      <p:cBhvr>
                                        <p:cTn id="23" dur="500"/>
                                        <p:tgtEl>
                                          <p:spTgt spid="9262"/>
                                        </p:tgtEl>
                                      </p:cBhvr>
                                    </p:animEffect>
                                  </p:childTnLst>
                                  <p:subTnLst>
                                    <p:audio>
                                      <p:cMediaNode>
                                        <p:cTn display="0" masterRel="sameClick">
                                          <p:stCondLst>
                                            <p:cond evt="begin" delay="0">
                                              <p:tn val="21"/>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57" grpId="0" animBg="1"/>
      <p:bldP spid="9259" grpId="0" animBg="1" autoUpdateAnimBg="0"/>
      <p:bldP spid="9260" grpId="0" animBg="1"/>
      <p:bldP spid="9261" grpId="0" animBg="1" autoUpdateAnimBg="0"/>
      <p:bldP spid="9262"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762000" y="0"/>
            <a:ext cx="7772400" cy="1143000"/>
          </a:xfrm>
        </p:spPr>
        <p:txBody>
          <a:bodyPr/>
          <a:lstStyle/>
          <a:p>
            <a:r>
              <a:rPr lang="en-US" smtClean="0">
                <a:solidFill>
                  <a:schemeClr val="accent1"/>
                </a:solidFill>
              </a:rPr>
              <a:t>Dotted or Solid Lines???</a:t>
            </a:r>
          </a:p>
        </p:txBody>
      </p:sp>
      <p:sp>
        <p:nvSpPr>
          <p:cNvPr id="26627" name="Rectangle 3"/>
          <p:cNvSpPr>
            <a:spLocks noGrp="1" noChangeArrowheads="1"/>
          </p:cNvSpPr>
          <p:nvPr>
            <p:ph type="body" idx="1"/>
          </p:nvPr>
        </p:nvSpPr>
        <p:spPr>
          <a:xfrm>
            <a:off x="609600" y="1524000"/>
            <a:ext cx="7772400" cy="4114800"/>
          </a:xfrm>
        </p:spPr>
        <p:txBody>
          <a:bodyPr/>
          <a:lstStyle/>
          <a:p>
            <a:r>
              <a:rPr lang="en-US" sz="3600" smtClean="0"/>
              <a:t>Use a solid line if your equation contains any part of an equal sign         ( =,  </a:t>
            </a:r>
            <a:r>
              <a:rPr lang="en-US" sz="3600" smtClean="0">
                <a:cs typeface="Times New Roman" pitchFamily="18" charset="0"/>
              </a:rPr>
              <a:t>≤,  ≥</a:t>
            </a:r>
            <a:r>
              <a:rPr lang="en-US" sz="3600" smtClean="0"/>
              <a:t> ) to show that points that fall on the line are include in the solution.</a:t>
            </a:r>
          </a:p>
          <a:p>
            <a:r>
              <a:rPr lang="en-US" sz="3600" smtClean="0"/>
              <a:t>Use a dotted or dashed line if you have &lt; or &gt; to show that the points on this line are not part of the solution area.</a:t>
            </a:r>
          </a:p>
          <a:p>
            <a:pPr>
              <a:buFontTx/>
              <a:buNone/>
            </a:pPr>
            <a:endParaRPr lang="en-US" sz="3600" smtClean="0"/>
          </a:p>
        </p:txBody>
      </p:sp>
      <p:sp>
        <p:nvSpPr>
          <p:cNvPr id="26628" name="Text Box 4">
            <a:hlinkClick r:id="" action="ppaction://hlinkshowjump?jump=previousslide"/>
          </p:cNvPr>
          <p:cNvSpPr txBox="1">
            <a:spLocks noChangeArrowheads="1"/>
          </p:cNvSpPr>
          <p:nvPr/>
        </p:nvSpPr>
        <p:spPr bwMode="auto">
          <a:xfrm>
            <a:off x="8153400" y="6400800"/>
            <a:ext cx="685800" cy="254000"/>
          </a:xfrm>
          <a:prstGeom prst="rect">
            <a:avLst/>
          </a:prstGeom>
          <a:solidFill>
            <a:srgbClr val="FF9900"/>
          </a:solidFill>
          <a:ln w="9525">
            <a:solidFill>
              <a:schemeClr val="bg2"/>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1000" b="1">
                <a:latin typeface="Arial" pitchFamily="34" charset="0"/>
              </a:rPr>
              <a:t>BACK</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838200"/>
          </a:xfrm>
          <a:solidFill>
            <a:schemeClr val="accent1"/>
          </a:solidFill>
        </p:spPr>
        <p:txBody>
          <a:bodyPr/>
          <a:lstStyle/>
          <a:p>
            <a:r>
              <a:rPr lang="en-US" sz="6600" smtClean="0"/>
              <a:t>Graph x + y &lt; 3</a:t>
            </a:r>
            <a:endParaRPr lang="en-US" smtClean="0"/>
          </a:p>
        </p:txBody>
      </p:sp>
      <p:sp>
        <p:nvSpPr>
          <p:cNvPr id="27651"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52"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53"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27654"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27655"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56"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57"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58"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59"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60"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61"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62"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63"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64"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65"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66"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67"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68"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69"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70"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71"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72"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73"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74"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75"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76"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77"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78"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79"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80"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81"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82"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83"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84"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85"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86"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87"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88"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81" name="Text Box 41"/>
          <p:cNvSpPr txBox="1">
            <a:spLocks noChangeArrowheads="1"/>
          </p:cNvSpPr>
          <p:nvPr/>
        </p:nvSpPr>
        <p:spPr bwMode="auto">
          <a:xfrm>
            <a:off x="0" y="838200"/>
            <a:ext cx="9144000" cy="109855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6600"/>
              <a:t>Sketch y = -x + 3</a:t>
            </a:r>
            <a:endParaRPr lang="en-US"/>
          </a:p>
        </p:txBody>
      </p:sp>
      <p:sp>
        <p:nvSpPr>
          <p:cNvPr id="10282" name="Text Box 42"/>
          <p:cNvSpPr txBox="1">
            <a:spLocks noChangeArrowheads="1"/>
          </p:cNvSpPr>
          <p:nvPr/>
        </p:nvSpPr>
        <p:spPr bwMode="auto">
          <a:xfrm>
            <a:off x="0" y="2362200"/>
            <a:ext cx="3276600" cy="1016000"/>
          </a:xfrm>
          <a:prstGeom prst="rect">
            <a:avLst/>
          </a:prstGeom>
          <a:solidFill>
            <a:srgbClr val="FF9900"/>
          </a:solidFill>
          <a:ln w="9525">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6000"/>
              <a:t> y= -x +3</a:t>
            </a:r>
          </a:p>
        </p:txBody>
      </p:sp>
      <p:sp>
        <p:nvSpPr>
          <p:cNvPr id="10283" name="AutoShape 43"/>
          <p:cNvSpPr>
            <a:spLocks noChangeArrowheads="1"/>
          </p:cNvSpPr>
          <p:nvPr/>
        </p:nvSpPr>
        <p:spPr bwMode="auto">
          <a:xfrm>
            <a:off x="381000" y="3352800"/>
            <a:ext cx="3276600" cy="35052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4000" b="1"/>
              <a:t>Now pick a point on one side of the dotted line  (0,0)</a:t>
            </a:r>
            <a:r>
              <a:rPr lang="en-US"/>
              <a:t> </a:t>
            </a:r>
          </a:p>
        </p:txBody>
      </p:sp>
      <p:sp>
        <p:nvSpPr>
          <p:cNvPr id="10284" name="Oval 44"/>
          <p:cNvSpPr>
            <a:spLocks noChangeArrowheads="1"/>
          </p:cNvSpPr>
          <p:nvPr/>
        </p:nvSpPr>
        <p:spPr bwMode="auto">
          <a:xfrm>
            <a:off x="4343400" y="30480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0285" name="Oval 45"/>
          <p:cNvSpPr>
            <a:spLocks noChangeArrowheads="1"/>
          </p:cNvSpPr>
          <p:nvPr/>
        </p:nvSpPr>
        <p:spPr bwMode="auto">
          <a:xfrm>
            <a:off x="4648200" y="33528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0286" name="Line 46"/>
          <p:cNvSpPr>
            <a:spLocks noChangeShapeType="1"/>
          </p:cNvSpPr>
          <p:nvPr/>
        </p:nvSpPr>
        <p:spPr bwMode="auto">
          <a:xfrm>
            <a:off x="3581400" y="2057400"/>
            <a:ext cx="3352800" cy="3962400"/>
          </a:xfrm>
          <a:prstGeom prst="line">
            <a:avLst/>
          </a:prstGeom>
          <a:noFill/>
          <a:ln w="762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7695" name="Text Box 47">
            <a:hlinkClick r:id="" action="ppaction://hlinkshowjump?jump=previousslide"/>
          </p:cNvPr>
          <p:cNvSpPr txBox="1">
            <a:spLocks noChangeArrowheads="1"/>
          </p:cNvSpPr>
          <p:nvPr/>
        </p:nvSpPr>
        <p:spPr bwMode="auto">
          <a:xfrm>
            <a:off x="8153400" y="6400800"/>
            <a:ext cx="685800" cy="254000"/>
          </a:xfrm>
          <a:prstGeom prst="rect">
            <a:avLst/>
          </a:prstGeom>
          <a:solidFill>
            <a:srgbClr val="FF9900"/>
          </a:solidFill>
          <a:ln w="9525">
            <a:solidFill>
              <a:schemeClr val="bg2"/>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1000" b="1">
                <a:latin typeface="Arial" pitchFamily="34" charset="0"/>
              </a:rPr>
              <a:t>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281"/>
                                        </p:tgtEl>
                                        <p:attrNameLst>
                                          <p:attrName>style.visibility</p:attrName>
                                        </p:attrNameLst>
                                      </p:cBhvr>
                                      <p:to>
                                        <p:strVal val="visible"/>
                                      </p:to>
                                    </p:set>
                                    <p:animEffect transition="in" filter="box(out)">
                                      <p:cBhvr>
                                        <p:cTn id="7" dur="500"/>
                                        <p:tgtEl>
                                          <p:spTgt spid="10281"/>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284"/>
                                        </p:tgtEl>
                                        <p:attrNameLst>
                                          <p:attrName>style.visibility</p:attrName>
                                        </p:attrNameLst>
                                      </p:cBhvr>
                                      <p:to>
                                        <p:strVal val="visible"/>
                                      </p:to>
                                    </p:set>
                                    <p:animEffect transition="in" filter="box(out)">
                                      <p:cBhvr>
                                        <p:cTn id="12" dur="500"/>
                                        <p:tgtEl>
                                          <p:spTgt spid="10284"/>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0285"/>
                                        </p:tgtEl>
                                        <p:attrNameLst>
                                          <p:attrName>style.visibility</p:attrName>
                                        </p:attrNameLst>
                                      </p:cBhvr>
                                      <p:to>
                                        <p:strVal val="visible"/>
                                      </p:to>
                                    </p:set>
                                    <p:animEffect transition="in" filter="box(out)">
                                      <p:cBhvr>
                                        <p:cTn id="17" dur="500"/>
                                        <p:tgtEl>
                                          <p:spTgt spid="10285"/>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0286"/>
                                        </p:tgtEl>
                                        <p:attrNameLst>
                                          <p:attrName>style.visibility</p:attrName>
                                        </p:attrNameLst>
                                      </p:cBhvr>
                                      <p:to>
                                        <p:strVal val="visible"/>
                                      </p:to>
                                    </p:set>
                                    <p:animEffect transition="in" filter="box(out)">
                                      <p:cBhvr>
                                        <p:cTn id="22" dur="500"/>
                                        <p:tgtEl>
                                          <p:spTgt spid="10286"/>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par>
                                <p:cTn id="23" presetID="4" presetClass="entr" presetSubtype="32" fill="hold" grpId="0" nodeType="withEffect">
                                  <p:stCondLst>
                                    <p:cond delay="0"/>
                                  </p:stCondLst>
                                  <p:childTnLst>
                                    <p:set>
                                      <p:cBhvr>
                                        <p:cTn id="24" dur="1" fill="hold">
                                          <p:stCondLst>
                                            <p:cond delay="0"/>
                                          </p:stCondLst>
                                        </p:cTn>
                                        <p:tgtEl>
                                          <p:spTgt spid="10282"/>
                                        </p:tgtEl>
                                        <p:attrNameLst>
                                          <p:attrName>style.visibility</p:attrName>
                                        </p:attrNameLst>
                                      </p:cBhvr>
                                      <p:to>
                                        <p:strVal val="visible"/>
                                      </p:to>
                                    </p:set>
                                    <p:animEffect transition="in" filter="box(out)">
                                      <p:cBhvr>
                                        <p:cTn id="25" dur="500"/>
                                        <p:tgtEl>
                                          <p:spTgt spid="10282"/>
                                        </p:tgtEl>
                                      </p:cBhvr>
                                    </p:animEffect>
                                  </p:childTnLst>
                                  <p:subTnLst>
                                    <p:audio>
                                      <p:cMediaNode>
                                        <p:cTn display="0" masterRel="sameClick">
                                          <p:stCondLst>
                                            <p:cond evt="begin" delay="0">
                                              <p:tn val="23"/>
                                            </p:cond>
                                          </p:stCondLst>
                                          <p:endCondLst>
                                            <p:cond evt="onStopAudio" delay="0">
                                              <p:tgtEl>
                                                <p:sldTgt/>
                                              </p:tgtEl>
                                            </p:cond>
                                          </p:endCondLst>
                                        </p:cTn>
                                        <p:tgtEl>
                                          <p:sndTgt r:embed="rId2" name="CAMERA.WAV"/>
                                        </p:tgtEl>
                                      </p:cMediaNode>
                                    </p:audio>
                                  </p:sub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32" fill="hold" grpId="0" nodeType="clickEffect">
                                  <p:stCondLst>
                                    <p:cond delay="0"/>
                                  </p:stCondLst>
                                  <p:childTnLst>
                                    <p:set>
                                      <p:cBhvr>
                                        <p:cTn id="29" dur="1" fill="hold">
                                          <p:stCondLst>
                                            <p:cond delay="0"/>
                                          </p:stCondLst>
                                        </p:cTn>
                                        <p:tgtEl>
                                          <p:spTgt spid="10283"/>
                                        </p:tgtEl>
                                        <p:attrNameLst>
                                          <p:attrName>style.visibility</p:attrName>
                                        </p:attrNameLst>
                                      </p:cBhvr>
                                      <p:to>
                                        <p:strVal val="visible"/>
                                      </p:to>
                                    </p:set>
                                    <p:animEffect transition="in" filter="box(out)">
                                      <p:cBhvr>
                                        <p:cTn id="30" dur="500"/>
                                        <p:tgtEl>
                                          <p:spTgt spid="10283"/>
                                        </p:tgtEl>
                                      </p:cBhvr>
                                    </p:animEffect>
                                  </p:childTnLst>
                                  <p:subTnLst>
                                    <p:audio>
                                      <p:cMediaNode>
                                        <p:cTn display="0" masterRel="sameClick">
                                          <p:stCondLst>
                                            <p:cond evt="begin" delay="0">
                                              <p:tn val="28"/>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1" grpId="0" animBg="1" autoUpdateAnimBg="0"/>
      <p:bldP spid="10282" grpId="0" animBg="1" autoUpdateAnimBg="0"/>
      <p:bldP spid="10283" grpId="0" animBg="1" autoUpdateAnimBg="0"/>
      <p:bldP spid="10284" grpId="0" animBg="1"/>
      <p:bldP spid="10285" grpId="0" animBg="1"/>
      <p:bldP spid="10286"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0"/>
            <a:ext cx="9144000" cy="1143000"/>
          </a:xfrm>
          <a:solidFill>
            <a:schemeClr val="accent1"/>
          </a:solidFill>
        </p:spPr>
        <p:txBody>
          <a:bodyPr/>
          <a:lstStyle/>
          <a:p>
            <a:r>
              <a:rPr lang="en-US" sz="6600" smtClean="0"/>
              <a:t>Test a Point</a:t>
            </a:r>
            <a:endParaRPr lang="en-US" smtClean="0"/>
          </a:p>
        </p:txBody>
      </p:sp>
      <p:sp>
        <p:nvSpPr>
          <p:cNvPr id="11267" name="Rectangle 3"/>
          <p:cNvSpPr>
            <a:spLocks noGrp="1" noChangeArrowheads="1"/>
          </p:cNvSpPr>
          <p:nvPr>
            <p:ph type="body" idx="1"/>
          </p:nvPr>
        </p:nvSpPr>
        <p:spPr>
          <a:xfrm>
            <a:off x="0" y="1143000"/>
            <a:ext cx="9144000" cy="5715000"/>
          </a:xfrm>
        </p:spPr>
        <p:txBody>
          <a:bodyPr/>
          <a:lstStyle/>
          <a:p>
            <a:pPr>
              <a:lnSpc>
                <a:spcPct val="90000"/>
              </a:lnSpc>
            </a:pPr>
            <a:r>
              <a:rPr lang="en-US" sz="5400" smtClean="0"/>
              <a:t>Take the point (0,0) and plug in the values in y &lt; -x + 3</a:t>
            </a:r>
            <a:endParaRPr lang="en-US" sz="6000" smtClean="0"/>
          </a:p>
          <a:p>
            <a:pPr>
              <a:lnSpc>
                <a:spcPct val="90000"/>
              </a:lnSpc>
            </a:pPr>
            <a:r>
              <a:rPr lang="en-US" sz="6000" smtClean="0"/>
              <a:t>y &lt; -x + 3</a:t>
            </a:r>
            <a:endParaRPr lang="en-US" sz="8000" smtClean="0"/>
          </a:p>
          <a:p>
            <a:pPr>
              <a:lnSpc>
                <a:spcPct val="60000"/>
              </a:lnSpc>
            </a:pPr>
            <a:r>
              <a:rPr lang="en-US" sz="6000" smtClean="0"/>
              <a:t>0 &lt; -0 + 3</a:t>
            </a:r>
          </a:p>
          <a:p>
            <a:pPr>
              <a:lnSpc>
                <a:spcPct val="60000"/>
              </a:lnSpc>
            </a:pPr>
            <a:r>
              <a:rPr lang="en-US" sz="6000" smtClean="0"/>
              <a:t>0 &lt; 3</a:t>
            </a:r>
          </a:p>
        </p:txBody>
      </p:sp>
      <p:sp>
        <p:nvSpPr>
          <p:cNvPr id="11268" name="WordArt 4"/>
          <p:cNvSpPr>
            <a:spLocks noChangeArrowheads="1" noChangeShapeType="1" noTextEdit="1"/>
          </p:cNvSpPr>
          <p:nvPr/>
        </p:nvSpPr>
        <p:spPr bwMode="auto">
          <a:xfrm>
            <a:off x="4038600" y="2971800"/>
            <a:ext cx="4694238" cy="1905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Impact"/>
              </a:rPr>
              <a:t>True</a:t>
            </a:r>
          </a:p>
        </p:txBody>
      </p:sp>
      <p:sp>
        <p:nvSpPr>
          <p:cNvPr id="11269" name="Text Box 5"/>
          <p:cNvSpPr txBox="1">
            <a:spLocks noChangeArrowheads="1"/>
          </p:cNvSpPr>
          <p:nvPr/>
        </p:nvSpPr>
        <p:spPr bwMode="auto">
          <a:xfrm>
            <a:off x="838200" y="5181600"/>
            <a:ext cx="7467600" cy="1406525"/>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80000"/>
              </a:lnSpc>
            </a:pPr>
            <a:r>
              <a:rPr lang="en-US" sz="5400"/>
              <a:t>Since it’s True, shade the  side that (0,0) is 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box(out)">
                                      <p:cBhvr>
                                        <p:cTn id="7" dur="500"/>
                                        <p:tgtEl>
                                          <p:spTgt spid="1126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box(out)">
                                      <p:cBhvr>
                                        <p:cTn id="12" dur="500"/>
                                        <p:tgtEl>
                                          <p:spTgt spid="11267">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box(out)">
                                      <p:cBhvr>
                                        <p:cTn id="17" dur="500"/>
                                        <p:tgtEl>
                                          <p:spTgt spid="11267">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box(out)">
                                      <p:cBhvr>
                                        <p:cTn id="22" dur="500"/>
                                        <p:tgtEl>
                                          <p:spTgt spid="11267">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1268"/>
                                        </p:tgtEl>
                                        <p:attrNameLst>
                                          <p:attrName>style.visibility</p:attrName>
                                        </p:attrNameLst>
                                      </p:cBhvr>
                                      <p:to>
                                        <p:strVal val="visible"/>
                                      </p:to>
                                    </p:set>
                                    <p:anim calcmode="lin" valueType="num">
                                      <p:cBhvr additive="base">
                                        <p:cTn id="27" dur="500" fill="hold"/>
                                        <p:tgtEl>
                                          <p:spTgt spid="11268"/>
                                        </p:tgtEl>
                                        <p:attrNameLst>
                                          <p:attrName>ppt_x</p:attrName>
                                        </p:attrNameLst>
                                      </p:cBhvr>
                                      <p:tavLst>
                                        <p:tav tm="0">
                                          <p:val>
                                            <p:strVal val="0-#ppt_w/2"/>
                                          </p:val>
                                        </p:tav>
                                        <p:tav tm="100000">
                                          <p:val>
                                            <p:strVal val="#ppt_x"/>
                                          </p:val>
                                        </p:tav>
                                      </p:tavLst>
                                    </p:anim>
                                    <p:anim calcmode="lin" valueType="num">
                                      <p:cBhvr additive="base">
                                        <p:cTn id="28" dur="500" fill="hold"/>
                                        <p:tgtEl>
                                          <p:spTgt spid="1126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WHOOSH.WAV"/>
                                        </p:tgtEl>
                                      </p:cMediaNode>
                                    </p:audio>
                                  </p:sub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32" fill="hold" grpId="0" nodeType="clickEffect">
                                  <p:stCondLst>
                                    <p:cond delay="0"/>
                                  </p:stCondLst>
                                  <p:childTnLst>
                                    <p:set>
                                      <p:cBhvr>
                                        <p:cTn id="32" dur="1" fill="hold">
                                          <p:stCondLst>
                                            <p:cond delay="0"/>
                                          </p:stCondLst>
                                        </p:cTn>
                                        <p:tgtEl>
                                          <p:spTgt spid="11269"/>
                                        </p:tgtEl>
                                        <p:attrNameLst>
                                          <p:attrName>style.visibility</p:attrName>
                                        </p:attrNameLst>
                                      </p:cBhvr>
                                      <p:to>
                                        <p:strVal val="visible"/>
                                      </p:to>
                                    </p:set>
                                    <p:animEffect transition="in" filter="box(out)">
                                      <p:cBhvr>
                                        <p:cTn id="33" dur="500"/>
                                        <p:tgtEl>
                                          <p:spTgt spid="11269"/>
                                        </p:tgtEl>
                                      </p:cBhvr>
                                    </p:animEffect>
                                  </p:childTnLst>
                                  <p:subTnLst>
                                    <p:audio>
                                      <p:cMediaNode>
                                        <p:cTn display="0" masterRel="sameClick">
                                          <p:stCondLst>
                                            <p:cond evt="begin" delay="0">
                                              <p:tn val="31"/>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P spid="11268" grpId="0" animBg="1"/>
      <p:bldP spid="11269"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0"/>
            <a:ext cx="9144000" cy="838200"/>
          </a:xfrm>
          <a:solidFill>
            <a:schemeClr val="accent1"/>
          </a:solidFill>
        </p:spPr>
        <p:txBody>
          <a:bodyPr/>
          <a:lstStyle/>
          <a:p>
            <a:r>
              <a:rPr lang="en-US" sz="6600" smtClean="0"/>
              <a:t>Graph x + y &lt; 3</a:t>
            </a:r>
            <a:endParaRPr lang="en-US" smtClean="0"/>
          </a:p>
        </p:txBody>
      </p:sp>
      <p:sp>
        <p:nvSpPr>
          <p:cNvPr id="29699"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0"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01"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29702"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29703"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4"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5"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6"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7"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8"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09"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0"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1"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2"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3"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4"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5"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6"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7"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8"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19"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0"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1"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2"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3"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4"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5"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6"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7"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8"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29"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30"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31"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32"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33"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34"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35"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36"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37" name="Text Box 41"/>
          <p:cNvSpPr txBox="1">
            <a:spLocks noChangeArrowheads="1"/>
          </p:cNvSpPr>
          <p:nvPr/>
        </p:nvSpPr>
        <p:spPr bwMode="auto">
          <a:xfrm>
            <a:off x="5029200" y="2133600"/>
            <a:ext cx="3276600" cy="1016000"/>
          </a:xfrm>
          <a:prstGeom prst="rect">
            <a:avLst/>
          </a:prstGeom>
          <a:solidFill>
            <a:srgbClr val="FF9900"/>
          </a:solidFill>
          <a:ln w="9525">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6000"/>
              <a:t> y= -x +3</a:t>
            </a:r>
          </a:p>
        </p:txBody>
      </p:sp>
      <p:sp>
        <p:nvSpPr>
          <p:cNvPr id="29738" name="Oval 42"/>
          <p:cNvSpPr>
            <a:spLocks noChangeArrowheads="1"/>
          </p:cNvSpPr>
          <p:nvPr/>
        </p:nvSpPr>
        <p:spPr bwMode="auto">
          <a:xfrm>
            <a:off x="4343400" y="30480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39" name="Oval 43"/>
          <p:cNvSpPr>
            <a:spLocks noChangeArrowheads="1"/>
          </p:cNvSpPr>
          <p:nvPr/>
        </p:nvSpPr>
        <p:spPr bwMode="auto">
          <a:xfrm>
            <a:off x="4648200" y="33528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40" name="Line 44"/>
          <p:cNvSpPr>
            <a:spLocks noChangeShapeType="1"/>
          </p:cNvSpPr>
          <p:nvPr/>
        </p:nvSpPr>
        <p:spPr bwMode="auto">
          <a:xfrm>
            <a:off x="3581400" y="2057400"/>
            <a:ext cx="3352800" cy="3962400"/>
          </a:xfrm>
          <a:prstGeom prst="line">
            <a:avLst/>
          </a:prstGeom>
          <a:noFill/>
          <a:ln w="762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9741" name="WordArt 45"/>
          <p:cNvSpPr>
            <a:spLocks noChangeArrowheads="1" noChangeShapeType="1" noTextEdit="1"/>
          </p:cNvSpPr>
          <p:nvPr/>
        </p:nvSpPr>
        <p:spPr bwMode="auto">
          <a:xfrm>
            <a:off x="3581400" y="4191000"/>
            <a:ext cx="8763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latin typeface="Times New Roman"/>
                <a:cs typeface="Times New Roman"/>
              </a:rPr>
              <a:t>(0,0)</a:t>
            </a:r>
          </a:p>
        </p:txBody>
      </p:sp>
      <p:sp>
        <p:nvSpPr>
          <p:cNvPr id="12334" name="AutoShape 46"/>
          <p:cNvSpPr>
            <a:spLocks noChangeArrowheads="1"/>
          </p:cNvSpPr>
          <p:nvPr/>
        </p:nvSpPr>
        <p:spPr bwMode="auto">
          <a:xfrm>
            <a:off x="3581400" y="2209800"/>
            <a:ext cx="3352800" cy="3733800"/>
          </a:xfrm>
          <a:prstGeom prst="rtTriangle">
            <a:avLst/>
          </a:prstGeom>
          <a:solidFill>
            <a:schemeClr val="bg2">
              <a:alpha val="50195"/>
            </a:schemeClr>
          </a:solidFill>
          <a:ln w="9525">
            <a:solidFill>
              <a:schemeClr val="tx1"/>
            </a:solidFill>
            <a:miter lim="800000"/>
            <a:headEnd/>
            <a:tailEnd/>
          </a:ln>
        </p:spPr>
        <p:txBody>
          <a:bodyPr wrap="none" anchor="ctr"/>
          <a:lstStyle/>
          <a:p>
            <a:endParaRPr lang="en-US"/>
          </a:p>
        </p:txBody>
      </p:sp>
      <p:sp>
        <p:nvSpPr>
          <p:cNvPr id="12335" name="Text Box 47"/>
          <p:cNvSpPr txBox="1">
            <a:spLocks noChangeArrowheads="1"/>
          </p:cNvSpPr>
          <p:nvPr/>
        </p:nvSpPr>
        <p:spPr bwMode="auto">
          <a:xfrm>
            <a:off x="990600" y="2209800"/>
            <a:ext cx="2590800" cy="3733800"/>
          </a:xfrm>
          <a:prstGeom prst="rect">
            <a:avLst/>
          </a:prstGeom>
          <a:solidFill>
            <a:schemeClr val="bg2">
              <a:alpha val="50195"/>
            </a:schemeClr>
          </a:solidFill>
          <a:ln w="9525">
            <a:solidFill>
              <a:schemeClr val="tx1"/>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en-US"/>
          </a:p>
        </p:txBody>
      </p:sp>
      <p:sp>
        <p:nvSpPr>
          <p:cNvPr id="29744" name="Text Box 48">
            <a:hlinkClick r:id="" action="ppaction://hlinkshowjump?jump=previousslide"/>
          </p:cNvPr>
          <p:cNvSpPr txBox="1">
            <a:spLocks noChangeArrowheads="1"/>
          </p:cNvSpPr>
          <p:nvPr/>
        </p:nvSpPr>
        <p:spPr bwMode="auto">
          <a:xfrm>
            <a:off x="8153400" y="6400800"/>
            <a:ext cx="685800" cy="254000"/>
          </a:xfrm>
          <a:prstGeom prst="rect">
            <a:avLst/>
          </a:prstGeom>
          <a:solidFill>
            <a:srgbClr val="FF9900"/>
          </a:solidFill>
          <a:ln w="9525">
            <a:solidFill>
              <a:schemeClr val="bg2"/>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1000" b="1">
                <a:latin typeface="Arial" pitchFamily="34" charset="0"/>
              </a:rPr>
              <a:t>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3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34" grpId="0" animBg="1"/>
      <p:bldP spid="12335"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0"/>
            <a:ext cx="9144000" cy="1143000"/>
          </a:xfrm>
          <a:solidFill>
            <a:schemeClr val="accent1"/>
          </a:solidFill>
        </p:spPr>
        <p:txBody>
          <a:bodyPr/>
          <a:lstStyle/>
          <a:p>
            <a:r>
              <a:rPr lang="en-US" sz="6600" smtClean="0"/>
              <a:t>You try this one</a:t>
            </a:r>
            <a:endParaRPr lang="en-US" smtClean="0"/>
          </a:p>
        </p:txBody>
      </p:sp>
      <p:sp>
        <p:nvSpPr>
          <p:cNvPr id="30723" name="Rectangle 3"/>
          <p:cNvSpPr>
            <a:spLocks noGrp="1" noChangeArrowheads="1"/>
          </p:cNvSpPr>
          <p:nvPr>
            <p:ph type="body" idx="1"/>
          </p:nvPr>
        </p:nvSpPr>
        <p:spPr>
          <a:xfrm>
            <a:off x="0" y="1143000"/>
            <a:ext cx="9144000" cy="5715000"/>
          </a:xfrm>
        </p:spPr>
        <p:txBody>
          <a:bodyPr/>
          <a:lstStyle/>
          <a:p>
            <a:r>
              <a:rPr lang="en-US" sz="8000" smtClean="0"/>
              <a:t>Graph   y </a:t>
            </a:r>
            <a:r>
              <a:rPr lang="en-US" sz="8000" smtClean="0">
                <a:cs typeface="Times New Roman" pitchFamily="18" charset="0"/>
              </a:rPr>
              <a:t>≤</a:t>
            </a:r>
            <a:r>
              <a:rPr lang="en-US" sz="8000" smtClean="0"/>
              <a:t> 2x - 1</a:t>
            </a:r>
            <a:endParaRPr lang="en-US" sz="6000" smtClean="0"/>
          </a:p>
        </p:txBody>
      </p:sp>
      <p:sp>
        <p:nvSpPr>
          <p:cNvPr id="13318" name="AutoShape 6"/>
          <p:cNvSpPr>
            <a:spLocks noChangeArrowheads="1"/>
          </p:cNvSpPr>
          <p:nvPr/>
        </p:nvSpPr>
        <p:spPr bwMode="auto">
          <a:xfrm>
            <a:off x="1600200" y="2514600"/>
            <a:ext cx="6858000" cy="3581400"/>
          </a:xfrm>
          <a:prstGeom prst="irregularSeal2">
            <a:avLst/>
          </a:prstGeom>
          <a:solidFill>
            <a:srgbClr val="00CCFF"/>
          </a:solidFill>
          <a:ln w="9525">
            <a:solidFill>
              <a:schemeClr val="tx1"/>
            </a:solidFill>
            <a:miter lim="800000"/>
            <a:headEnd/>
            <a:tailEnd/>
          </a:ln>
        </p:spPr>
        <p:txBody>
          <a:bodyPr anchor="ctr"/>
          <a:lstStyle/>
          <a:p>
            <a:pPr algn="ctr"/>
            <a:r>
              <a:rPr lang="en-US" sz="6000">
                <a:solidFill>
                  <a:srgbClr val="FFFFFF"/>
                </a:solidFill>
              </a:rPr>
              <a:t>You try this one</a:t>
            </a:r>
            <a:endParaRPr lang="en-US" sz="6000"/>
          </a:p>
        </p:txBody>
      </p:sp>
      <p:sp>
        <p:nvSpPr>
          <p:cNvPr id="30725" name="Text Box 7">
            <a:hlinkClick r:id="" action="ppaction://hlinkshowjump?jump=previousslide"/>
          </p:cNvPr>
          <p:cNvSpPr txBox="1">
            <a:spLocks noChangeArrowheads="1"/>
          </p:cNvSpPr>
          <p:nvPr/>
        </p:nvSpPr>
        <p:spPr bwMode="auto">
          <a:xfrm>
            <a:off x="8153400" y="6400800"/>
            <a:ext cx="685800" cy="254000"/>
          </a:xfrm>
          <a:prstGeom prst="rect">
            <a:avLst/>
          </a:prstGeom>
          <a:solidFill>
            <a:srgbClr val="FF9900"/>
          </a:solidFill>
          <a:ln w="9525">
            <a:solidFill>
              <a:schemeClr val="bg2"/>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1000" b="1">
                <a:latin typeface="Arial" pitchFamily="34" charset="0"/>
              </a:rPr>
              <a:t>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13318"/>
                                        </p:tgtEl>
                                        <p:attrNameLst>
                                          <p:attrName>style.visibility</p:attrName>
                                        </p:attrNameLst>
                                      </p:cBhvr>
                                      <p:to>
                                        <p:strVal val="visible"/>
                                      </p:to>
                                    </p:set>
                                    <p:anim calcmode="lin" valueType="num">
                                      <p:cBhvr additive="base">
                                        <p:cTn id="7" dur="2000" fill="hold"/>
                                        <p:tgtEl>
                                          <p:spTgt spid="13318"/>
                                        </p:tgtEl>
                                        <p:attrNameLst>
                                          <p:attrName>ppt_x</p:attrName>
                                        </p:attrNameLst>
                                      </p:cBhvr>
                                      <p:tavLst>
                                        <p:tav tm="0">
                                          <p:val>
                                            <p:strVal val="1+#ppt_w/2"/>
                                          </p:val>
                                        </p:tav>
                                        <p:tav tm="100000">
                                          <p:val>
                                            <p:strVal val="#ppt_x"/>
                                          </p:val>
                                        </p:tav>
                                      </p:tavLst>
                                    </p:anim>
                                    <p:anim calcmode="lin" valueType="num">
                                      <p:cBhvr additive="base">
                                        <p:cTn id="8" dur="2000" fill="hold"/>
                                        <p:tgtEl>
                                          <p:spTgt spid="1331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jeapordy.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0"/>
            <a:ext cx="9144000" cy="838200"/>
          </a:xfrm>
          <a:solidFill>
            <a:schemeClr val="accent1"/>
          </a:solidFill>
        </p:spPr>
        <p:txBody>
          <a:bodyPr/>
          <a:lstStyle/>
          <a:p>
            <a:r>
              <a:rPr lang="en-US" sz="6600" smtClean="0"/>
              <a:t>Graph y </a:t>
            </a:r>
            <a:r>
              <a:rPr lang="en-US" sz="6600" smtClean="0">
                <a:cs typeface="Times New Roman" pitchFamily="18" charset="0"/>
              </a:rPr>
              <a:t>≤</a:t>
            </a:r>
            <a:r>
              <a:rPr lang="en-US" sz="6600" smtClean="0"/>
              <a:t> 2x - 1</a:t>
            </a:r>
            <a:endParaRPr lang="en-US" smtClean="0"/>
          </a:p>
        </p:txBody>
      </p:sp>
      <p:sp>
        <p:nvSpPr>
          <p:cNvPr id="31747"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48"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49"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31750"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31751"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52"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53"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54"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55"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56"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57"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58"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59"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60"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61"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62"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63"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64"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65"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66"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67"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68"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69"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70"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71"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72"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73"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74"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75"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76"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77"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78"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79"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80"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81"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82"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83"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784"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77" name="Text Box 41"/>
          <p:cNvSpPr txBox="1">
            <a:spLocks noChangeArrowheads="1"/>
          </p:cNvSpPr>
          <p:nvPr/>
        </p:nvSpPr>
        <p:spPr bwMode="auto">
          <a:xfrm>
            <a:off x="0" y="838200"/>
            <a:ext cx="9144000" cy="109855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6600"/>
              <a:t>Sketch y = 2x - 1</a:t>
            </a:r>
            <a:endParaRPr lang="en-US"/>
          </a:p>
        </p:txBody>
      </p:sp>
      <p:sp>
        <p:nvSpPr>
          <p:cNvPr id="14378" name="Text Box 42"/>
          <p:cNvSpPr txBox="1">
            <a:spLocks noChangeArrowheads="1"/>
          </p:cNvSpPr>
          <p:nvPr/>
        </p:nvSpPr>
        <p:spPr bwMode="auto">
          <a:xfrm>
            <a:off x="1143000" y="2667000"/>
            <a:ext cx="3276600" cy="1016000"/>
          </a:xfrm>
          <a:prstGeom prst="rect">
            <a:avLst/>
          </a:prstGeom>
          <a:solidFill>
            <a:srgbClr val="FF9900"/>
          </a:solidFill>
          <a:ln w="9525">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6000"/>
              <a:t> y= 2x - 1</a:t>
            </a:r>
          </a:p>
        </p:txBody>
      </p:sp>
      <p:sp>
        <p:nvSpPr>
          <p:cNvPr id="14379" name="AutoShape 43"/>
          <p:cNvSpPr>
            <a:spLocks noChangeArrowheads="1"/>
          </p:cNvSpPr>
          <p:nvPr/>
        </p:nvSpPr>
        <p:spPr bwMode="auto">
          <a:xfrm>
            <a:off x="5181600" y="2971800"/>
            <a:ext cx="3276600" cy="35052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4000" b="1"/>
              <a:t>Now pick a test point on one side of the dotted line (-1,0)</a:t>
            </a:r>
            <a:r>
              <a:rPr lang="en-US"/>
              <a:t> </a:t>
            </a:r>
          </a:p>
        </p:txBody>
      </p:sp>
      <p:sp>
        <p:nvSpPr>
          <p:cNvPr id="14380" name="Oval 44"/>
          <p:cNvSpPr>
            <a:spLocks noChangeArrowheads="1"/>
          </p:cNvSpPr>
          <p:nvPr/>
        </p:nvSpPr>
        <p:spPr bwMode="auto">
          <a:xfrm>
            <a:off x="4343400" y="42672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81" name="Oval 45"/>
          <p:cNvSpPr>
            <a:spLocks noChangeArrowheads="1"/>
          </p:cNvSpPr>
          <p:nvPr/>
        </p:nvSpPr>
        <p:spPr bwMode="auto">
          <a:xfrm>
            <a:off x="4648200" y="35814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4382" name="Line 46"/>
          <p:cNvSpPr>
            <a:spLocks noChangeShapeType="1"/>
          </p:cNvSpPr>
          <p:nvPr/>
        </p:nvSpPr>
        <p:spPr bwMode="auto">
          <a:xfrm flipH="1">
            <a:off x="3657600" y="2057400"/>
            <a:ext cx="1828800" cy="441960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4377"/>
                                        </p:tgtEl>
                                        <p:attrNameLst>
                                          <p:attrName>style.visibility</p:attrName>
                                        </p:attrNameLst>
                                      </p:cBhvr>
                                      <p:to>
                                        <p:strVal val="visible"/>
                                      </p:to>
                                    </p:set>
                                    <p:animEffect transition="in" filter="box(out)">
                                      <p:cBhvr>
                                        <p:cTn id="7" dur="500"/>
                                        <p:tgtEl>
                                          <p:spTgt spid="14377"/>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4380"/>
                                        </p:tgtEl>
                                        <p:attrNameLst>
                                          <p:attrName>style.visibility</p:attrName>
                                        </p:attrNameLst>
                                      </p:cBhvr>
                                      <p:to>
                                        <p:strVal val="visible"/>
                                      </p:to>
                                    </p:set>
                                    <p:animEffect transition="in" filter="box(out)">
                                      <p:cBhvr>
                                        <p:cTn id="12" dur="500"/>
                                        <p:tgtEl>
                                          <p:spTgt spid="14380"/>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4381"/>
                                        </p:tgtEl>
                                        <p:attrNameLst>
                                          <p:attrName>style.visibility</p:attrName>
                                        </p:attrNameLst>
                                      </p:cBhvr>
                                      <p:to>
                                        <p:strVal val="visible"/>
                                      </p:to>
                                    </p:set>
                                    <p:animEffect transition="in" filter="box(out)">
                                      <p:cBhvr>
                                        <p:cTn id="17" dur="500"/>
                                        <p:tgtEl>
                                          <p:spTgt spid="14381"/>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4382"/>
                                        </p:tgtEl>
                                        <p:attrNameLst>
                                          <p:attrName>style.visibility</p:attrName>
                                        </p:attrNameLst>
                                      </p:cBhvr>
                                      <p:to>
                                        <p:strVal val="visible"/>
                                      </p:to>
                                    </p:set>
                                    <p:animEffect transition="in" filter="box(out)">
                                      <p:cBhvr>
                                        <p:cTn id="22" dur="500"/>
                                        <p:tgtEl>
                                          <p:spTgt spid="14382"/>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par>
                                <p:cTn id="23" presetID="4" presetClass="entr" presetSubtype="32" fill="hold" grpId="0" nodeType="withEffect">
                                  <p:stCondLst>
                                    <p:cond delay="0"/>
                                  </p:stCondLst>
                                  <p:childTnLst>
                                    <p:set>
                                      <p:cBhvr>
                                        <p:cTn id="24" dur="1" fill="hold">
                                          <p:stCondLst>
                                            <p:cond delay="0"/>
                                          </p:stCondLst>
                                        </p:cTn>
                                        <p:tgtEl>
                                          <p:spTgt spid="14378"/>
                                        </p:tgtEl>
                                        <p:attrNameLst>
                                          <p:attrName>style.visibility</p:attrName>
                                        </p:attrNameLst>
                                      </p:cBhvr>
                                      <p:to>
                                        <p:strVal val="visible"/>
                                      </p:to>
                                    </p:set>
                                    <p:animEffect transition="in" filter="box(out)">
                                      <p:cBhvr>
                                        <p:cTn id="25" dur="500"/>
                                        <p:tgtEl>
                                          <p:spTgt spid="14378"/>
                                        </p:tgtEl>
                                      </p:cBhvr>
                                    </p:animEffect>
                                  </p:childTnLst>
                                  <p:subTnLst>
                                    <p:audio>
                                      <p:cMediaNode>
                                        <p:cTn display="0" masterRel="sameClick">
                                          <p:stCondLst>
                                            <p:cond evt="begin" delay="0">
                                              <p:tn val="23"/>
                                            </p:cond>
                                          </p:stCondLst>
                                          <p:endCondLst>
                                            <p:cond evt="onStopAudio" delay="0">
                                              <p:tgtEl>
                                                <p:sldTgt/>
                                              </p:tgtEl>
                                            </p:cond>
                                          </p:endCondLst>
                                        </p:cTn>
                                        <p:tgtEl>
                                          <p:sndTgt r:embed="rId2" name="CAMERA.WAV"/>
                                        </p:tgtEl>
                                      </p:cMediaNode>
                                    </p:audio>
                                  </p:sub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32" fill="hold" grpId="0" nodeType="clickEffect">
                                  <p:stCondLst>
                                    <p:cond delay="0"/>
                                  </p:stCondLst>
                                  <p:childTnLst>
                                    <p:set>
                                      <p:cBhvr>
                                        <p:cTn id="29" dur="1" fill="hold">
                                          <p:stCondLst>
                                            <p:cond delay="0"/>
                                          </p:stCondLst>
                                        </p:cTn>
                                        <p:tgtEl>
                                          <p:spTgt spid="14379"/>
                                        </p:tgtEl>
                                        <p:attrNameLst>
                                          <p:attrName>style.visibility</p:attrName>
                                        </p:attrNameLst>
                                      </p:cBhvr>
                                      <p:to>
                                        <p:strVal val="visible"/>
                                      </p:to>
                                    </p:set>
                                    <p:animEffect transition="in" filter="box(out)">
                                      <p:cBhvr>
                                        <p:cTn id="30" dur="500"/>
                                        <p:tgtEl>
                                          <p:spTgt spid="14379"/>
                                        </p:tgtEl>
                                      </p:cBhvr>
                                    </p:animEffect>
                                  </p:childTnLst>
                                  <p:subTnLst>
                                    <p:audio>
                                      <p:cMediaNode>
                                        <p:cTn display="0" masterRel="sameClick">
                                          <p:stCondLst>
                                            <p:cond evt="begin" delay="0">
                                              <p:tn val="28"/>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77" grpId="0" animBg="1" autoUpdateAnimBg="0"/>
      <p:bldP spid="14378" grpId="0" animBg="1" autoUpdateAnimBg="0"/>
      <p:bldP spid="14379" grpId="0" animBg="1" autoUpdateAnimBg="0"/>
      <p:bldP spid="14380" grpId="0" animBg="1"/>
      <p:bldP spid="14381" grpId="0" animBg="1"/>
      <p:bldP spid="1438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71"/>
          <p:cNvSpPr>
            <a:spLocks noChangeArrowheads="1"/>
          </p:cNvSpPr>
          <p:nvPr/>
        </p:nvSpPr>
        <p:spPr bwMode="auto">
          <a:xfrm>
            <a:off x="762000" y="1600200"/>
            <a:ext cx="8142288"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lstStyle/>
          <a:p>
            <a:pPr>
              <a:spcBef>
                <a:spcPct val="20000"/>
              </a:spcBef>
            </a:pPr>
            <a:r>
              <a:rPr lang="en-US"/>
              <a:t>Write each inequality in interval notation and graph the interval.</a:t>
            </a:r>
            <a:endParaRPr lang="en-US" b="1">
              <a:cs typeface="Times New Roman" pitchFamily="18" charset="0"/>
            </a:endParaRPr>
          </a:p>
        </p:txBody>
      </p:sp>
      <p:sp>
        <p:nvSpPr>
          <p:cNvPr id="14339" name="Oval 25"/>
          <p:cNvSpPr>
            <a:spLocks noChangeArrowheads="1"/>
          </p:cNvSpPr>
          <p:nvPr/>
        </p:nvSpPr>
        <p:spPr bwMode="auto">
          <a:xfrm>
            <a:off x="685800" y="457200"/>
            <a:ext cx="3244850" cy="889000"/>
          </a:xfrm>
          <a:prstGeom prst="ellipse">
            <a:avLst/>
          </a:prstGeom>
          <a:solidFill>
            <a:srgbClr val="00CC99"/>
          </a:solidFill>
          <a:ln w="9525" algn="ctr">
            <a:solidFill>
              <a:srgbClr val="00CC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4340" name="Rectangle 2"/>
          <p:cNvSpPr>
            <a:spLocks noGrp="1" noChangeArrowheads="1"/>
          </p:cNvSpPr>
          <p:nvPr>
            <p:ph type="title"/>
          </p:nvPr>
        </p:nvSpPr>
        <p:spPr>
          <a:noFill/>
        </p:spPr>
        <p:txBody>
          <a:bodyPr/>
          <a:lstStyle/>
          <a:p>
            <a:r>
              <a:rPr lang="en-US" smtClean="0"/>
              <a:t>EXAMPLE 1</a:t>
            </a:r>
            <a:endParaRPr lang="en-US" sz="1600" smtClean="0"/>
          </a:p>
        </p:txBody>
      </p:sp>
      <p:sp>
        <p:nvSpPr>
          <p:cNvPr id="14341" name="Text Box 34"/>
          <p:cNvSpPr txBox="1">
            <a:spLocks noChangeArrowheads="1"/>
          </p:cNvSpPr>
          <p:nvPr/>
        </p:nvSpPr>
        <p:spPr bwMode="auto">
          <a:xfrm>
            <a:off x="4038600" y="457200"/>
            <a:ext cx="4876800" cy="2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spAutoFit/>
          </a:bodyPr>
          <a:lstStyle>
            <a:lvl1pPr marL="990600" indent="-5334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80000"/>
              </a:lnSpc>
              <a:spcBef>
                <a:spcPct val="50000"/>
              </a:spcBef>
              <a:buClr>
                <a:srgbClr val="003399"/>
              </a:buClr>
              <a:buSzPct val="70000"/>
            </a:pPr>
            <a:endParaRPr lang="en-US" sz="1600"/>
          </a:p>
        </p:txBody>
      </p:sp>
      <p:sp>
        <p:nvSpPr>
          <p:cNvPr id="14342" name="Rectangle 35"/>
          <p:cNvSpPr>
            <a:spLocks noChangeArrowheads="1"/>
          </p:cNvSpPr>
          <p:nvPr/>
        </p:nvSpPr>
        <p:spPr bwMode="auto">
          <a:xfrm>
            <a:off x="3990975" y="762000"/>
            <a:ext cx="515302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en-US" sz="2200" b="1">
                <a:latin typeface="Arial Black" pitchFamily="34" charset="0"/>
              </a:rPr>
              <a:t>Graphing  Intervals Written in Interval Notation on a Number Line</a:t>
            </a:r>
          </a:p>
        </p:txBody>
      </p:sp>
      <p:sp>
        <p:nvSpPr>
          <p:cNvPr id="11332" name="Text Box 68"/>
          <p:cNvSpPr txBox="1">
            <a:spLocks noChangeArrowheads="1"/>
          </p:cNvSpPr>
          <p:nvPr/>
        </p:nvSpPr>
        <p:spPr bwMode="auto">
          <a:xfrm>
            <a:off x="1828800" y="3333750"/>
            <a:ext cx="152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solidFill>
                  <a:schemeClr val="hlink"/>
                </a:solidFill>
              </a:rPr>
              <a:t>Solution: </a:t>
            </a:r>
            <a:endParaRPr lang="en-US"/>
          </a:p>
        </p:txBody>
      </p:sp>
      <p:sp>
        <p:nvSpPr>
          <p:cNvPr id="11338" name="Text Box 74"/>
          <p:cNvSpPr txBox="1">
            <a:spLocks noChangeArrowheads="1"/>
          </p:cNvSpPr>
          <p:nvPr/>
        </p:nvSpPr>
        <p:spPr bwMode="auto">
          <a:xfrm>
            <a:off x="1828800" y="4953000"/>
            <a:ext cx="152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solidFill>
                  <a:schemeClr val="hlink"/>
                </a:solidFill>
              </a:rPr>
              <a:t>Solution:</a:t>
            </a:r>
            <a:endParaRPr lang="en-US"/>
          </a:p>
        </p:txBody>
      </p:sp>
      <p:graphicFrame>
        <p:nvGraphicFramePr>
          <p:cNvPr id="14345" name="Object 77"/>
          <p:cNvGraphicFramePr>
            <a:graphicFrameLocks noChangeAspect="1"/>
          </p:cNvGraphicFramePr>
          <p:nvPr/>
        </p:nvGraphicFramePr>
        <p:xfrm>
          <a:off x="2927350" y="1978025"/>
          <a:ext cx="114300" cy="177800"/>
        </p:xfrm>
        <a:graphic>
          <a:graphicData uri="http://schemas.openxmlformats.org/presentationml/2006/ole">
            <mc:AlternateContent xmlns:mc="http://schemas.openxmlformats.org/markup-compatibility/2006">
              <mc:Choice xmlns:v="urn:schemas-microsoft-com:vml" Requires="v">
                <p:oleObj spid="_x0000_s14352" name="Equation" r:id="rId3" imgW="114102" imgH="177492" progId="Equation.DSMT4">
                  <p:embed/>
                </p:oleObj>
              </mc:Choice>
              <mc:Fallback>
                <p:oleObj name="Equation" r:id="rId3" imgW="114102" imgH="177492" progId="Equation.DSMT4">
                  <p:embed/>
                  <p:pic>
                    <p:nvPicPr>
                      <p:cNvPr id="0" name="Object 7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7350" y="1978025"/>
                        <a:ext cx="114300" cy="17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346" name="Object 78"/>
          <p:cNvGraphicFramePr>
            <a:graphicFrameLocks noChangeAspect="1"/>
          </p:cNvGraphicFramePr>
          <p:nvPr/>
        </p:nvGraphicFramePr>
        <p:xfrm>
          <a:off x="1028700" y="2757488"/>
          <a:ext cx="876300" cy="454025"/>
        </p:xfrm>
        <a:graphic>
          <a:graphicData uri="http://schemas.openxmlformats.org/presentationml/2006/ole">
            <mc:AlternateContent xmlns:mc="http://schemas.openxmlformats.org/markup-compatibility/2006">
              <mc:Choice xmlns:v="urn:schemas-microsoft-com:vml" Requires="v">
                <p:oleObj spid="_x0000_s14353" name="Equation" r:id="rId5" imgW="342603" imgH="177646" progId="Equation.DSMT4">
                  <p:embed/>
                </p:oleObj>
              </mc:Choice>
              <mc:Fallback>
                <p:oleObj name="Equation" r:id="rId5" imgW="342603" imgH="177646" progId="Equation.DSMT4">
                  <p:embed/>
                  <p:pic>
                    <p:nvPicPr>
                      <p:cNvPr id="0" name="Object 7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28700" y="2757488"/>
                        <a:ext cx="8763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47" name="Object 79"/>
          <p:cNvGraphicFramePr>
            <a:graphicFrameLocks noChangeAspect="1"/>
          </p:cNvGraphicFramePr>
          <p:nvPr/>
        </p:nvGraphicFramePr>
        <p:xfrm>
          <a:off x="1143000" y="4343400"/>
          <a:ext cx="1493838" cy="454025"/>
        </p:xfrm>
        <a:graphic>
          <a:graphicData uri="http://schemas.openxmlformats.org/presentationml/2006/ole">
            <mc:AlternateContent xmlns:mc="http://schemas.openxmlformats.org/markup-compatibility/2006">
              <mc:Choice xmlns:v="urn:schemas-microsoft-com:vml" Requires="v">
                <p:oleObj spid="_x0000_s14354" name="Equation" r:id="rId7" imgW="583693" imgH="177646" progId="Equation.DSMT4">
                  <p:embed/>
                </p:oleObj>
              </mc:Choice>
              <mc:Fallback>
                <p:oleObj name="Equation" r:id="rId7" imgW="583693" imgH="177646" progId="Equation.DSMT4">
                  <p:embed/>
                  <p:pic>
                    <p:nvPicPr>
                      <p:cNvPr id="0" name="Object 7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3000" y="4343400"/>
                        <a:ext cx="1493838"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344" name="Object 80"/>
          <p:cNvGraphicFramePr>
            <a:graphicFrameLocks noChangeAspect="1"/>
          </p:cNvGraphicFramePr>
          <p:nvPr/>
        </p:nvGraphicFramePr>
        <p:xfrm>
          <a:off x="3397250" y="3352800"/>
          <a:ext cx="941388" cy="517525"/>
        </p:xfrm>
        <a:graphic>
          <a:graphicData uri="http://schemas.openxmlformats.org/presentationml/2006/ole">
            <mc:AlternateContent xmlns:mc="http://schemas.openxmlformats.org/markup-compatibility/2006">
              <mc:Choice xmlns:v="urn:schemas-microsoft-com:vml" Requires="v">
                <p:oleObj spid="_x0000_s14355" name="Equation" r:id="rId9" imgW="368140" imgH="203112" progId="Equation.DSMT4">
                  <p:embed/>
                </p:oleObj>
              </mc:Choice>
              <mc:Fallback>
                <p:oleObj name="Equation" r:id="rId9" imgW="368140" imgH="203112" progId="Equation.DSMT4">
                  <p:embed/>
                  <p:pic>
                    <p:nvPicPr>
                      <p:cNvPr id="0" name="Object 8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97250" y="3352800"/>
                        <a:ext cx="941388"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345" name="Object 81"/>
          <p:cNvGraphicFramePr>
            <a:graphicFrameLocks noChangeAspect="1"/>
          </p:cNvGraphicFramePr>
          <p:nvPr/>
        </p:nvGraphicFramePr>
        <p:xfrm>
          <a:off x="3429000" y="4967288"/>
          <a:ext cx="909638" cy="519112"/>
        </p:xfrm>
        <a:graphic>
          <a:graphicData uri="http://schemas.openxmlformats.org/presentationml/2006/ole">
            <mc:AlternateContent xmlns:mc="http://schemas.openxmlformats.org/markup-compatibility/2006">
              <mc:Choice xmlns:v="urn:schemas-microsoft-com:vml" Requires="v">
                <p:oleObj spid="_x0000_s14356" name="Equation" r:id="rId11" imgW="355292" imgH="203024" progId="Equation.DSMT4">
                  <p:embed/>
                </p:oleObj>
              </mc:Choice>
              <mc:Fallback>
                <p:oleObj name="Equation" r:id="rId11" imgW="355292" imgH="203024" progId="Equation.DSMT4">
                  <p:embed/>
                  <p:pic>
                    <p:nvPicPr>
                      <p:cNvPr id="0" name="Object 8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29000" y="4967288"/>
                        <a:ext cx="9096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1346" name="Picture 82" descr="Example1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314825" y="3124200"/>
            <a:ext cx="4371975"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47" name="Picture 83" descr="Example1b"/>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19600" y="4648200"/>
            <a:ext cx="4143375" cy="133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332"/>
                                        </p:tgtEl>
                                        <p:attrNameLst>
                                          <p:attrName>style.visibility</p:attrName>
                                        </p:attrNameLst>
                                      </p:cBhvr>
                                      <p:to>
                                        <p:strVal val="visible"/>
                                      </p:to>
                                    </p:set>
                                    <p:animEffect transition="in" filter="checkerboard(across)">
                                      <p:cBhvr>
                                        <p:cTn id="7" dur="500"/>
                                        <p:tgtEl>
                                          <p:spTgt spid="11332"/>
                                        </p:tgtEl>
                                      </p:cBhvr>
                                    </p:animEffect>
                                  </p:childTnLst>
                                </p:cTn>
                              </p:par>
                              <p:par>
                                <p:cTn id="8" presetID="5" presetClass="entr" presetSubtype="10" fill="hold" nodeType="withEffect">
                                  <p:stCondLst>
                                    <p:cond delay="0"/>
                                  </p:stCondLst>
                                  <p:childTnLst>
                                    <p:set>
                                      <p:cBhvr>
                                        <p:cTn id="9" dur="1" fill="hold">
                                          <p:stCondLst>
                                            <p:cond delay="0"/>
                                          </p:stCondLst>
                                        </p:cTn>
                                        <p:tgtEl>
                                          <p:spTgt spid="11344"/>
                                        </p:tgtEl>
                                        <p:attrNameLst>
                                          <p:attrName>style.visibility</p:attrName>
                                        </p:attrNameLst>
                                      </p:cBhvr>
                                      <p:to>
                                        <p:strVal val="visible"/>
                                      </p:to>
                                    </p:set>
                                    <p:animEffect transition="in" filter="checkerboard(across)">
                                      <p:cBhvr>
                                        <p:cTn id="10" dur="500"/>
                                        <p:tgtEl>
                                          <p:spTgt spid="1134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11346"/>
                                        </p:tgtEl>
                                        <p:attrNameLst>
                                          <p:attrName>style.visibility</p:attrName>
                                        </p:attrNameLst>
                                      </p:cBhvr>
                                      <p:to>
                                        <p:strVal val="visible"/>
                                      </p:to>
                                    </p:set>
                                    <p:animEffect transition="in" filter="dissolve">
                                      <p:cBhvr>
                                        <p:cTn id="15" dur="500"/>
                                        <p:tgtEl>
                                          <p:spTgt spid="1134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12" fill="hold" nodeType="clickEffect">
                                  <p:stCondLst>
                                    <p:cond delay="0"/>
                                  </p:stCondLst>
                                  <p:childTnLst>
                                    <p:set>
                                      <p:cBhvr>
                                        <p:cTn id="19" dur="1" fill="hold">
                                          <p:stCondLst>
                                            <p:cond delay="0"/>
                                          </p:stCondLst>
                                        </p:cTn>
                                        <p:tgtEl>
                                          <p:spTgt spid="11345"/>
                                        </p:tgtEl>
                                        <p:attrNameLst>
                                          <p:attrName>style.visibility</p:attrName>
                                        </p:attrNameLst>
                                      </p:cBhvr>
                                      <p:to>
                                        <p:strVal val="visible"/>
                                      </p:to>
                                    </p:set>
                                    <p:anim calcmode="lin" valueType="num">
                                      <p:cBhvr additive="base">
                                        <p:cTn id="20" dur="500" fill="hold"/>
                                        <p:tgtEl>
                                          <p:spTgt spid="11345"/>
                                        </p:tgtEl>
                                        <p:attrNameLst>
                                          <p:attrName>ppt_x</p:attrName>
                                        </p:attrNameLst>
                                      </p:cBhvr>
                                      <p:tavLst>
                                        <p:tav tm="0">
                                          <p:val>
                                            <p:strVal val="0-#ppt_w/2"/>
                                          </p:val>
                                        </p:tav>
                                        <p:tav tm="100000">
                                          <p:val>
                                            <p:strVal val="#ppt_x"/>
                                          </p:val>
                                        </p:tav>
                                      </p:tavLst>
                                    </p:anim>
                                    <p:anim calcmode="lin" valueType="num">
                                      <p:cBhvr additive="base">
                                        <p:cTn id="21" dur="500" fill="hold"/>
                                        <p:tgtEl>
                                          <p:spTgt spid="11345"/>
                                        </p:tgtEl>
                                        <p:attrNameLst>
                                          <p:attrName>ppt_y</p:attrName>
                                        </p:attrNameLst>
                                      </p:cBhvr>
                                      <p:tavLst>
                                        <p:tav tm="0">
                                          <p:val>
                                            <p:strVal val="1+#ppt_h/2"/>
                                          </p:val>
                                        </p:tav>
                                        <p:tav tm="100000">
                                          <p:val>
                                            <p:strVal val="#ppt_y"/>
                                          </p:val>
                                        </p:tav>
                                      </p:tavLst>
                                    </p:anim>
                                  </p:childTnLst>
                                </p:cTn>
                              </p:par>
                              <p:par>
                                <p:cTn id="22" presetID="2" presetClass="entr" presetSubtype="12" fill="hold" grpId="0" nodeType="withEffect">
                                  <p:stCondLst>
                                    <p:cond delay="0"/>
                                  </p:stCondLst>
                                  <p:childTnLst>
                                    <p:set>
                                      <p:cBhvr>
                                        <p:cTn id="23" dur="1" fill="hold">
                                          <p:stCondLst>
                                            <p:cond delay="0"/>
                                          </p:stCondLst>
                                        </p:cTn>
                                        <p:tgtEl>
                                          <p:spTgt spid="11338"/>
                                        </p:tgtEl>
                                        <p:attrNameLst>
                                          <p:attrName>style.visibility</p:attrName>
                                        </p:attrNameLst>
                                      </p:cBhvr>
                                      <p:to>
                                        <p:strVal val="visible"/>
                                      </p:to>
                                    </p:set>
                                    <p:anim calcmode="lin" valueType="num">
                                      <p:cBhvr additive="base">
                                        <p:cTn id="24" dur="500" fill="hold"/>
                                        <p:tgtEl>
                                          <p:spTgt spid="11338"/>
                                        </p:tgtEl>
                                        <p:attrNameLst>
                                          <p:attrName>ppt_x</p:attrName>
                                        </p:attrNameLst>
                                      </p:cBhvr>
                                      <p:tavLst>
                                        <p:tav tm="0">
                                          <p:val>
                                            <p:strVal val="0-#ppt_w/2"/>
                                          </p:val>
                                        </p:tav>
                                        <p:tav tm="100000">
                                          <p:val>
                                            <p:strVal val="#ppt_x"/>
                                          </p:val>
                                        </p:tav>
                                      </p:tavLst>
                                    </p:anim>
                                    <p:anim calcmode="lin" valueType="num">
                                      <p:cBhvr additive="base">
                                        <p:cTn id="25" dur="500" fill="hold"/>
                                        <p:tgtEl>
                                          <p:spTgt spid="11338"/>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6" fill="hold" nodeType="clickEffect">
                                  <p:stCondLst>
                                    <p:cond delay="0"/>
                                  </p:stCondLst>
                                  <p:childTnLst>
                                    <p:set>
                                      <p:cBhvr>
                                        <p:cTn id="29" dur="1" fill="hold">
                                          <p:stCondLst>
                                            <p:cond delay="0"/>
                                          </p:stCondLst>
                                        </p:cTn>
                                        <p:tgtEl>
                                          <p:spTgt spid="11347"/>
                                        </p:tgtEl>
                                        <p:attrNameLst>
                                          <p:attrName>style.visibility</p:attrName>
                                        </p:attrNameLst>
                                      </p:cBhvr>
                                      <p:to>
                                        <p:strVal val="visible"/>
                                      </p:to>
                                    </p:set>
                                    <p:anim calcmode="lin" valueType="num">
                                      <p:cBhvr additive="base">
                                        <p:cTn id="30" dur="500" fill="hold"/>
                                        <p:tgtEl>
                                          <p:spTgt spid="11347"/>
                                        </p:tgtEl>
                                        <p:attrNameLst>
                                          <p:attrName>ppt_x</p:attrName>
                                        </p:attrNameLst>
                                      </p:cBhvr>
                                      <p:tavLst>
                                        <p:tav tm="0">
                                          <p:val>
                                            <p:strVal val="1+#ppt_w/2"/>
                                          </p:val>
                                        </p:tav>
                                        <p:tav tm="100000">
                                          <p:val>
                                            <p:strVal val="#ppt_x"/>
                                          </p:val>
                                        </p:tav>
                                      </p:tavLst>
                                    </p:anim>
                                    <p:anim calcmode="lin" valueType="num">
                                      <p:cBhvr additive="base">
                                        <p:cTn id="31" dur="500" fill="hold"/>
                                        <p:tgtEl>
                                          <p:spTgt spid="113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32" grpId="0"/>
      <p:bldP spid="11338"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0"/>
            <a:ext cx="9144000" cy="1143000"/>
          </a:xfrm>
          <a:solidFill>
            <a:schemeClr val="accent1"/>
          </a:solidFill>
        </p:spPr>
        <p:txBody>
          <a:bodyPr/>
          <a:lstStyle/>
          <a:p>
            <a:r>
              <a:rPr lang="en-US" sz="6600" smtClean="0"/>
              <a:t>Test a Point</a:t>
            </a:r>
            <a:endParaRPr lang="en-US" smtClean="0"/>
          </a:p>
        </p:txBody>
      </p:sp>
      <p:sp>
        <p:nvSpPr>
          <p:cNvPr id="15363" name="Rectangle 3"/>
          <p:cNvSpPr>
            <a:spLocks noGrp="1" noChangeArrowheads="1"/>
          </p:cNvSpPr>
          <p:nvPr>
            <p:ph type="body" idx="1"/>
          </p:nvPr>
        </p:nvSpPr>
        <p:spPr>
          <a:xfrm>
            <a:off x="0" y="1143000"/>
            <a:ext cx="9144000" cy="5715000"/>
          </a:xfrm>
        </p:spPr>
        <p:txBody>
          <a:bodyPr/>
          <a:lstStyle/>
          <a:p>
            <a:pPr>
              <a:lnSpc>
                <a:spcPct val="90000"/>
              </a:lnSpc>
            </a:pPr>
            <a:r>
              <a:rPr lang="en-US" sz="5400" smtClean="0"/>
              <a:t>Take the point (-1,0) and plug in the values in y </a:t>
            </a:r>
            <a:r>
              <a:rPr lang="en-US" sz="6000" smtClean="0">
                <a:cs typeface="Times New Roman" pitchFamily="18" charset="0"/>
              </a:rPr>
              <a:t>≤</a:t>
            </a:r>
            <a:r>
              <a:rPr lang="en-US" sz="5400" smtClean="0"/>
              <a:t>  2x - 1</a:t>
            </a:r>
            <a:endParaRPr lang="en-US" sz="6000" smtClean="0"/>
          </a:p>
          <a:p>
            <a:pPr>
              <a:lnSpc>
                <a:spcPct val="90000"/>
              </a:lnSpc>
            </a:pPr>
            <a:r>
              <a:rPr lang="en-US" sz="6000" smtClean="0"/>
              <a:t>y </a:t>
            </a:r>
            <a:r>
              <a:rPr lang="en-US" sz="6000" smtClean="0">
                <a:cs typeface="Times New Roman" pitchFamily="18" charset="0"/>
              </a:rPr>
              <a:t>≤</a:t>
            </a:r>
            <a:r>
              <a:rPr lang="en-US" sz="6000" smtClean="0"/>
              <a:t> 2x - 1</a:t>
            </a:r>
            <a:endParaRPr lang="en-US" sz="8000" smtClean="0"/>
          </a:p>
          <a:p>
            <a:pPr>
              <a:lnSpc>
                <a:spcPct val="60000"/>
              </a:lnSpc>
            </a:pPr>
            <a:r>
              <a:rPr lang="en-US" sz="6000" smtClean="0"/>
              <a:t>0 </a:t>
            </a:r>
            <a:r>
              <a:rPr lang="en-US" sz="6000" smtClean="0">
                <a:cs typeface="Times New Roman" pitchFamily="18" charset="0"/>
              </a:rPr>
              <a:t>≤</a:t>
            </a:r>
            <a:r>
              <a:rPr lang="en-US" sz="6000" smtClean="0"/>
              <a:t> 2(-1) -1</a:t>
            </a:r>
          </a:p>
          <a:p>
            <a:pPr>
              <a:lnSpc>
                <a:spcPct val="60000"/>
              </a:lnSpc>
            </a:pPr>
            <a:r>
              <a:rPr lang="en-US" sz="6000" smtClean="0"/>
              <a:t>0 </a:t>
            </a:r>
            <a:r>
              <a:rPr lang="en-US" sz="6000" smtClean="0">
                <a:cs typeface="Times New Roman" pitchFamily="18" charset="0"/>
              </a:rPr>
              <a:t>≤</a:t>
            </a:r>
            <a:r>
              <a:rPr lang="en-US" sz="6000" smtClean="0"/>
              <a:t> -3</a:t>
            </a:r>
          </a:p>
        </p:txBody>
      </p:sp>
      <p:sp>
        <p:nvSpPr>
          <p:cNvPr id="15364" name="WordArt 4"/>
          <p:cNvSpPr>
            <a:spLocks noChangeArrowheads="1" noChangeShapeType="1" noTextEdit="1"/>
          </p:cNvSpPr>
          <p:nvPr/>
        </p:nvSpPr>
        <p:spPr bwMode="auto">
          <a:xfrm>
            <a:off x="4038600" y="2971800"/>
            <a:ext cx="4694238" cy="1905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Impact"/>
              </a:rPr>
              <a:t>False</a:t>
            </a:r>
          </a:p>
        </p:txBody>
      </p:sp>
      <p:sp>
        <p:nvSpPr>
          <p:cNvPr id="15365" name="Text Box 5"/>
          <p:cNvSpPr txBox="1">
            <a:spLocks noChangeArrowheads="1"/>
          </p:cNvSpPr>
          <p:nvPr/>
        </p:nvSpPr>
        <p:spPr bwMode="auto">
          <a:xfrm>
            <a:off x="762000" y="5441950"/>
            <a:ext cx="7696200" cy="1416050"/>
          </a:xfrm>
          <a:prstGeom prst="rect">
            <a:avLst/>
          </a:prstGeom>
          <a:solidFill>
            <a:srgbClr val="FF9900"/>
          </a:solidFill>
          <a:ln w="9525">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80000"/>
              </a:lnSpc>
            </a:pPr>
            <a:r>
              <a:rPr lang="en-US" sz="5400"/>
              <a:t>Since it’s False, shade the opposite side of (-1,0). 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box(out)">
                                      <p:cBhvr>
                                        <p:cTn id="7" dur="500"/>
                                        <p:tgtEl>
                                          <p:spTgt spid="1536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box(out)">
                                      <p:cBhvr>
                                        <p:cTn id="12" dur="500"/>
                                        <p:tgtEl>
                                          <p:spTgt spid="15363">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box(out)">
                                      <p:cBhvr>
                                        <p:cTn id="17" dur="500"/>
                                        <p:tgtEl>
                                          <p:spTgt spid="15363">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box(out)">
                                      <p:cBhvr>
                                        <p:cTn id="22" dur="500"/>
                                        <p:tgtEl>
                                          <p:spTgt spid="15363">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5364"/>
                                        </p:tgtEl>
                                        <p:attrNameLst>
                                          <p:attrName>style.visibility</p:attrName>
                                        </p:attrNameLst>
                                      </p:cBhvr>
                                      <p:to>
                                        <p:strVal val="visible"/>
                                      </p:to>
                                    </p:set>
                                    <p:anim calcmode="lin" valueType="num">
                                      <p:cBhvr additive="base">
                                        <p:cTn id="27" dur="500" fill="hold"/>
                                        <p:tgtEl>
                                          <p:spTgt spid="15364"/>
                                        </p:tgtEl>
                                        <p:attrNameLst>
                                          <p:attrName>ppt_x</p:attrName>
                                        </p:attrNameLst>
                                      </p:cBhvr>
                                      <p:tavLst>
                                        <p:tav tm="0">
                                          <p:val>
                                            <p:strVal val="0-#ppt_w/2"/>
                                          </p:val>
                                        </p:tav>
                                        <p:tav tm="100000">
                                          <p:val>
                                            <p:strVal val="#ppt_x"/>
                                          </p:val>
                                        </p:tav>
                                      </p:tavLst>
                                    </p:anim>
                                    <p:anim calcmode="lin" valueType="num">
                                      <p:cBhvr additive="base">
                                        <p:cTn id="28" dur="500" fill="hold"/>
                                        <p:tgtEl>
                                          <p:spTgt spid="1536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WHOOSH.WAV"/>
                                        </p:tgtEl>
                                      </p:cMediaNode>
                                    </p:audio>
                                  </p:sub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32" fill="hold" grpId="0" nodeType="clickEffect">
                                  <p:stCondLst>
                                    <p:cond delay="0"/>
                                  </p:stCondLst>
                                  <p:childTnLst>
                                    <p:set>
                                      <p:cBhvr>
                                        <p:cTn id="32" dur="1" fill="hold">
                                          <p:stCondLst>
                                            <p:cond delay="0"/>
                                          </p:stCondLst>
                                        </p:cTn>
                                        <p:tgtEl>
                                          <p:spTgt spid="15365"/>
                                        </p:tgtEl>
                                        <p:attrNameLst>
                                          <p:attrName>style.visibility</p:attrName>
                                        </p:attrNameLst>
                                      </p:cBhvr>
                                      <p:to>
                                        <p:strVal val="visible"/>
                                      </p:to>
                                    </p:set>
                                    <p:animEffect transition="in" filter="box(out)">
                                      <p:cBhvr>
                                        <p:cTn id="33" dur="500"/>
                                        <p:tgtEl>
                                          <p:spTgt spid="15365"/>
                                        </p:tgtEl>
                                      </p:cBhvr>
                                    </p:animEffect>
                                  </p:childTnLst>
                                  <p:subTnLst>
                                    <p:audio>
                                      <p:cMediaNode>
                                        <p:cTn display="0" masterRel="sameClick">
                                          <p:stCondLst>
                                            <p:cond evt="begin" delay="0">
                                              <p:tn val="31"/>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P spid="15364" grpId="0" animBg="1"/>
      <p:bldP spid="15365"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0"/>
            <a:ext cx="9144000" cy="838200"/>
          </a:xfrm>
          <a:solidFill>
            <a:schemeClr val="accent1"/>
          </a:solidFill>
        </p:spPr>
        <p:txBody>
          <a:bodyPr/>
          <a:lstStyle/>
          <a:p>
            <a:r>
              <a:rPr lang="en-US" sz="6600" smtClean="0"/>
              <a:t>Graph y &gt; 2x - 1</a:t>
            </a:r>
            <a:endParaRPr lang="en-US" smtClean="0"/>
          </a:p>
        </p:txBody>
      </p:sp>
      <p:sp>
        <p:nvSpPr>
          <p:cNvPr id="33795"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796"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797"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33798"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33799"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00"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01"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02"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03"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04"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05"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06"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07"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08"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09"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10"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11"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12"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13"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14"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15"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16" name="Line 24"/>
          <p:cNvSpPr>
            <a:spLocks noChangeShapeType="1"/>
          </p:cNvSpPr>
          <p:nvPr/>
        </p:nvSpPr>
        <p:spPr bwMode="auto">
          <a:xfrm>
            <a:off x="6019800" y="2133600"/>
            <a:ext cx="0" cy="38100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17"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18"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19"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20"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21"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22"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23"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24"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25"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26"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27"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28"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29"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30"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31"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32"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33" name="Text Box 41"/>
          <p:cNvSpPr txBox="1">
            <a:spLocks noChangeArrowheads="1"/>
          </p:cNvSpPr>
          <p:nvPr/>
        </p:nvSpPr>
        <p:spPr bwMode="auto">
          <a:xfrm>
            <a:off x="1143000" y="2667000"/>
            <a:ext cx="3276600" cy="1016000"/>
          </a:xfrm>
          <a:prstGeom prst="rect">
            <a:avLst/>
          </a:prstGeom>
          <a:solidFill>
            <a:srgbClr val="FF9900"/>
          </a:solidFill>
          <a:ln w="9525">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6000"/>
              <a:t> y= 2x - 1</a:t>
            </a:r>
          </a:p>
        </p:txBody>
      </p:sp>
      <p:sp>
        <p:nvSpPr>
          <p:cNvPr id="33834" name="Oval 42"/>
          <p:cNvSpPr>
            <a:spLocks noChangeArrowheads="1"/>
          </p:cNvSpPr>
          <p:nvPr/>
        </p:nvSpPr>
        <p:spPr bwMode="auto">
          <a:xfrm>
            <a:off x="4343400" y="42672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3835" name="Oval 43"/>
          <p:cNvSpPr>
            <a:spLocks noChangeArrowheads="1"/>
          </p:cNvSpPr>
          <p:nvPr/>
        </p:nvSpPr>
        <p:spPr bwMode="auto">
          <a:xfrm>
            <a:off x="4648200" y="35814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3836" name="Line 44"/>
          <p:cNvSpPr>
            <a:spLocks noChangeShapeType="1"/>
          </p:cNvSpPr>
          <p:nvPr/>
        </p:nvSpPr>
        <p:spPr bwMode="auto">
          <a:xfrm flipH="1">
            <a:off x="3657600" y="2057400"/>
            <a:ext cx="1828800" cy="441960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37" name="Line 45"/>
          <p:cNvSpPr>
            <a:spLocks noChangeShapeType="1"/>
          </p:cNvSpPr>
          <p:nvPr/>
        </p:nvSpPr>
        <p:spPr bwMode="auto">
          <a:xfrm>
            <a:off x="4724400" y="685800"/>
            <a:ext cx="381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838" name="WordArt 46"/>
          <p:cNvSpPr>
            <a:spLocks noChangeArrowheads="1" noChangeShapeType="1" noTextEdit="1"/>
          </p:cNvSpPr>
          <p:nvPr/>
        </p:nvSpPr>
        <p:spPr bwMode="auto">
          <a:xfrm>
            <a:off x="3200400" y="4114800"/>
            <a:ext cx="10287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latin typeface="Times New Roman"/>
                <a:cs typeface="Times New Roman"/>
              </a:rPr>
              <a:t>(-1,0)</a:t>
            </a:r>
          </a:p>
        </p:txBody>
      </p:sp>
      <p:sp>
        <p:nvSpPr>
          <p:cNvPr id="16432" name="AutoShape 48"/>
          <p:cNvSpPr>
            <a:spLocks noChangeArrowheads="1"/>
          </p:cNvSpPr>
          <p:nvPr/>
        </p:nvSpPr>
        <p:spPr bwMode="auto">
          <a:xfrm flipH="1">
            <a:off x="3886200" y="2362200"/>
            <a:ext cx="1524000" cy="3581400"/>
          </a:xfrm>
          <a:prstGeom prst="rtTriangle">
            <a:avLst/>
          </a:prstGeom>
          <a:solidFill>
            <a:schemeClr val="bg2">
              <a:alpha val="50195"/>
            </a:schemeClr>
          </a:solidFill>
          <a:ln w="9525">
            <a:solidFill>
              <a:schemeClr val="tx1"/>
            </a:solidFill>
            <a:miter lim="800000"/>
            <a:headEnd/>
            <a:tailEnd/>
          </a:ln>
        </p:spPr>
        <p:txBody>
          <a:bodyPr wrap="none" anchor="ctr"/>
          <a:lstStyle/>
          <a:p>
            <a:endParaRPr lang="en-US"/>
          </a:p>
        </p:txBody>
      </p:sp>
      <p:sp>
        <p:nvSpPr>
          <p:cNvPr id="16433" name="Text Box 49"/>
          <p:cNvSpPr txBox="1">
            <a:spLocks noChangeArrowheads="1"/>
          </p:cNvSpPr>
          <p:nvPr/>
        </p:nvSpPr>
        <p:spPr bwMode="auto">
          <a:xfrm>
            <a:off x="5410200" y="2133600"/>
            <a:ext cx="2743200" cy="3810000"/>
          </a:xfrm>
          <a:prstGeom prst="rect">
            <a:avLst/>
          </a:prstGeom>
          <a:solidFill>
            <a:schemeClr val="bg2">
              <a:alpha val="50195"/>
            </a:schemeClr>
          </a:solidFill>
          <a:ln w="9525">
            <a:solidFill>
              <a:schemeClr val="tx1"/>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en-US"/>
          </a:p>
        </p:txBody>
      </p:sp>
      <p:sp>
        <p:nvSpPr>
          <p:cNvPr id="33841" name="Text Box 50">
            <a:hlinkClick r:id="" action="ppaction://hlinkshowjump?jump=previousslide"/>
          </p:cNvPr>
          <p:cNvSpPr txBox="1">
            <a:spLocks noChangeArrowheads="1"/>
          </p:cNvSpPr>
          <p:nvPr/>
        </p:nvSpPr>
        <p:spPr bwMode="auto">
          <a:xfrm>
            <a:off x="8153400" y="6400800"/>
            <a:ext cx="685800" cy="254000"/>
          </a:xfrm>
          <a:prstGeom prst="rect">
            <a:avLst/>
          </a:prstGeom>
          <a:solidFill>
            <a:srgbClr val="FF9900"/>
          </a:solidFill>
          <a:ln w="9525">
            <a:solidFill>
              <a:schemeClr val="bg2"/>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1000" b="1">
                <a:latin typeface="Arial" pitchFamily="34" charset="0"/>
              </a:rPr>
              <a:t>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4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4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32" grpId="0" animBg="1"/>
      <p:bldP spid="16433"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4818" name="Group 6"/>
          <p:cNvGrpSpPr>
            <a:grpSpLocks/>
          </p:cNvGrpSpPr>
          <p:nvPr/>
        </p:nvGrpSpPr>
        <p:grpSpPr bwMode="auto">
          <a:xfrm>
            <a:off x="476250" y="2247900"/>
            <a:ext cx="4552950" cy="4467225"/>
            <a:chOff x="300" y="1416"/>
            <a:chExt cx="2868" cy="2814"/>
          </a:xfrm>
        </p:grpSpPr>
        <p:grpSp>
          <p:nvGrpSpPr>
            <p:cNvPr id="34833" name="Group 7"/>
            <p:cNvGrpSpPr>
              <a:grpSpLocks/>
            </p:cNvGrpSpPr>
            <p:nvPr/>
          </p:nvGrpSpPr>
          <p:grpSpPr bwMode="auto">
            <a:xfrm>
              <a:off x="300" y="1722"/>
              <a:ext cx="2868" cy="2496"/>
              <a:chOff x="300" y="1722"/>
              <a:chExt cx="2868" cy="2496"/>
            </a:xfrm>
          </p:grpSpPr>
          <p:pic>
            <p:nvPicPr>
              <p:cNvPr id="34836" name="Picture 8" descr="gri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 y="1722"/>
                <a:ext cx="2496" cy="249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4837" name="Line 9"/>
              <p:cNvSpPr>
                <a:spLocks noChangeShapeType="1"/>
              </p:cNvSpPr>
              <p:nvPr/>
            </p:nvSpPr>
            <p:spPr bwMode="auto">
              <a:xfrm>
                <a:off x="336" y="2754"/>
                <a:ext cx="2448" cy="30"/>
              </a:xfrm>
              <a:prstGeom prst="line">
                <a:avLst/>
              </a:prstGeom>
              <a:noFill/>
              <a:ln w="349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34838" name="Text Box 10"/>
              <p:cNvSpPr txBox="1">
                <a:spLocks noChangeArrowheads="1"/>
              </p:cNvSpPr>
              <p:nvPr/>
            </p:nvSpPr>
            <p:spPr bwMode="auto">
              <a:xfrm>
                <a:off x="2832" y="2634"/>
                <a:ext cx="336" cy="28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i="1"/>
                  <a:t>x</a:t>
                </a:r>
              </a:p>
            </p:txBody>
          </p:sp>
        </p:grpSp>
        <p:sp>
          <p:nvSpPr>
            <p:cNvPr id="34834" name="Line 11"/>
            <p:cNvSpPr>
              <a:spLocks noChangeShapeType="1"/>
            </p:cNvSpPr>
            <p:nvPr/>
          </p:nvSpPr>
          <p:spPr bwMode="auto">
            <a:xfrm>
              <a:off x="1536" y="1680"/>
              <a:ext cx="0" cy="2550"/>
            </a:xfrm>
            <a:prstGeom prst="line">
              <a:avLst/>
            </a:prstGeom>
            <a:noFill/>
            <a:ln w="349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34835" name="Text Box 12"/>
            <p:cNvSpPr txBox="1">
              <a:spLocks noChangeArrowheads="1"/>
            </p:cNvSpPr>
            <p:nvPr/>
          </p:nvSpPr>
          <p:spPr bwMode="auto">
            <a:xfrm>
              <a:off x="1428" y="1416"/>
              <a:ext cx="336" cy="288"/>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i="1"/>
                <a:t>y</a:t>
              </a:r>
            </a:p>
          </p:txBody>
        </p:sp>
      </p:grpSp>
      <p:sp>
        <p:nvSpPr>
          <p:cNvPr id="20495" name="Line 15"/>
          <p:cNvSpPr>
            <a:spLocks noChangeShapeType="1"/>
          </p:cNvSpPr>
          <p:nvPr/>
        </p:nvSpPr>
        <p:spPr bwMode="auto">
          <a:xfrm flipH="1">
            <a:off x="2057400" y="3124200"/>
            <a:ext cx="1676400" cy="3352800"/>
          </a:xfrm>
          <a:prstGeom prst="line">
            <a:avLst/>
          </a:prstGeom>
          <a:noFill/>
          <a:ln w="34925">
            <a:solidFill>
              <a:schemeClr val="accent1"/>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34820" name="Text Box 3"/>
          <p:cNvSpPr txBox="1">
            <a:spLocks noChangeArrowheads="1"/>
          </p:cNvSpPr>
          <p:nvPr/>
        </p:nvSpPr>
        <p:spPr bwMode="auto">
          <a:xfrm>
            <a:off x="685800" y="381000"/>
            <a:ext cx="701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t>Graph the following linear system of inequalities.</a:t>
            </a:r>
          </a:p>
        </p:txBody>
      </p:sp>
      <p:sp>
        <p:nvSpPr>
          <p:cNvPr id="20493" name="Oval 13"/>
          <p:cNvSpPr>
            <a:spLocks noChangeArrowheads="1"/>
          </p:cNvSpPr>
          <p:nvPr/>
        </p:nvSpPr>
        <p:spPr bwMode="auto">
          <a:xfrm>
            <a:off x="2371725" y="5591175"/>
            <a:ext cx="1524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0494" name="Oval 14"/>
          <p:cNvSpPr>
            <a:spLocks noChangeArrowheads="1"/>
          </p:cNvSpPr>
          <p:nvPr/>
        </p:nvSpPr>
        <p:spPr bwMode="auto">
          <a:xfrm>
            <a:off x="2714625" y="4972050"/>
            <a:ext cx="152400" cy="152400"/>
          </a:xfrm>
          <a:prstGeom prst="ellipse">
            <a:avLst/>
          </a:prstGeom>
          <a:solidFill>
            <a:schemeClr val="accent1"/>
          </a:solidFill>
          <a:ln w="9525">
            <a:solidFill>
              <a:schemeClr val="accent1"/>
            </a:solidFill>
            <a:round/>
            <a:headEnd/>
            <a:tailEnd/>
          </a:ln>
        </p:spPr>
        <p:txBody>
          <a:bodyPr wrap="none" anchor="ctr"/>
          <a:lstStyle/>
          <a:p>
            <a:endParaRPr lang="en-US"/>
          </a:p>
        </p:txBody>
      </p:sp>
      <p:sp>
        <p:nvSpPr>
          <p:cNvPr id="20496" name="Freeform 16"/>
          <p:cNvSpPr>
            <a:spLocks/>
          </p:cNvSpPr>
          <p:nvPr/>
        </p:nvSpPr>
        <p:spPr bwMode="auto">
          <a:xfrm>
            <a:off x="533400" y="2743200"/>
            <a:ext cx="3352800" cy="3886200"/>
          </a:xfrm>
          <a:custGeom>
            <a:avLst/>
            <a:gdLst>
              <a:gd name="T0" fmla="*/ 0 w 2112"/>
              <a:gd name="T1" fmla="*/ 120967500 h 2448"/>
              <a:gd name="T2" fmla="*/ 2147483647 w 2112"/>
              <a:gd name="T3" fmla="*/ 0 h 2448"/>
              <a:gd name="T4" fmla="*/ 2147483647 w 2112"/>
              <a:gd name="T5" fmla="*/ 2147483647 h 2448"/>
              <a:gd name="T6" fmla="*/ 0 w 2112"/>
              <a:gd name="T7" fmla="*/ 2147483647 h 2448"/>
              <a:gd name="T8" fmla="*/ 0 w 2112"/>
              <a:gd name="T9" fmla="*/ 120967500 h 2448"/>
              <a:gd name="T10" fmla="*/ 0 60000 65536"/>
              <a:gd name="T11" fmla="*/ 0 60000 65536"/>
              <a:gd name="T12" fmla="*/ 0 60000 65536"/>
              <a:gd name="T13" fmla="*/ 0 60000 65536"/>
              <a:gd name="T14" fmla="*/ 0 60000 65536"/>
              <a:gd name="T15" fmla="*/ 0 w 2112"/>
              <a:gd name="T16" fmla="*/ 0 h 2448"/>
              <a:gd name="T17" fmla="*/ 2112 w 2112"/>
              <a:gd name="T18" fmla="*/ 2448 h 2448"/>
            </a:gdLst>
            <a:ahLst/>
            <a:cxnLst>
              <a:cxn ang="T10">
                <a:pos x="T0" y="T1"/>
              </a:cxn>
              <a:cxn ang="T11">
                <a:pos x="T2" y="T3"/>
              </a:cxn>
              <a:cxn ang="T12">
                <a:pos x="T4" y="T5"/>
              </a:cxn>
              <a:cxn ang="T13">
                <a:pos x="T6" y="T7"/>
              </a:cxn>
              <a:cxn ang="T14">
                <a:pos x="T8" y="T9"/>
              </a:cxn>
            </a:cxnLst>
            <a:rect l="T15" t="T16" r="T17" b="T18"/>
            <a:pathLst>
              <a:path w="2112" h="2448">
                <a:moveTo>
                  <a:pt x="0" y="48"/>
                </a:moveTo>
                <a:lnTo>
                  <a:pt x="2112" y="0"/>
                </a:lnTo>
                <a:lnTo>
                  <a:pt x="864" y="2448"/>
                </a:lnTo>
                <a:lnTo>
                  <a:pt x="0" y="2448"/>
                </a:lnTo>
                <a:lnTo>
                  <a:pt x="0" y="48"/>
                </a:lnTo>
                <a:close/>
              </a:path>
            </a:pathLst>
          </a:custGeom>
          <a:solidFill>
            <a:schemeClr val="accent1">
              <a:alpha val="50195"/>
            </a:schemeClr>
          </a:solidFill>
          <a:ln w="9525">
            <a:solidFill>
              <a:schemeClr val="tx1"/>
            </a:solidFill>
            <a:round/>
            <a:headEnd/>
            <a:tailEnd/>
          </a:ln>
        </p:spPr>
        <p:txBody>
          <a:bodyPr/>
          <a:lstStyle/>
          <a:p>
            <a:endParaRPr lang="en-US"/>
          </a:p>
        </p:txBody>
      </p:sp>
      <p:sp>
        <p:nvSpPr>
          <p:cNvPr id="20497" name="Text Box 17"/>
          <p:cNvSpPr txBox="1">
            <a:spLocks noChangeArrowheads="1"/>
          </p:cNvSpPr>
          <p:nvPr/>
        </p:nvSpPr>
        <p:spPr bwMode="auto">
          <a:xfrm>
            <a:off x="5562600" y="1066800"/>
            <a:ext cx="32004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800"/>
              <a:t>Use the slope and y-intercept to plot the two lines.</a:t>
            </a:r>
          </a:p>
        </p:txBody>
      </p:sp>
      <p:sp>
        <p:nvSpPr>
          <p:cNvPr id="20498" name="Oval 18"/>
          <p:cNvSpPr>
            <a:spLocks noChangeArrowheads="1"/>
          </p:cNvSpPr>
          <p:nvPr/>
        </p:nvSpPr>
        <p:spPr bwMode="auto">
          <a:xfrm>
            <a:off x="2362200" y="3676650"/>
            <a:ext cx="152400" cy="152400"/>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20499" name="Oval 19"/>
          <p:cNvSpPr>
            <a:spLocks noChangeArrowheads="1"/>
          </p:cNvSpPr>
          <p:nvPr/>
        </p:nvSpPr>
        <p:spPr bwMode="auto">
          <a:xfrm>
            <a:off x="2714625" y="4648200"/>
            <a:ext cx="152400" cy="152400"/>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20500" name="Text Box 20"/>
          <p:cNvSpPr txBox="1">
            <a:spLocks noChangeArrowheads="1"/>
          </p:cNvSpPr>
          <p:nvPr/>
        </p:nvSpPr>
        <p:spPr bwMode="auto">
          <a:xfrm>
            <a:off x="5638800" y="2819400"/>
            <a:ext cx="32004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800"/>
              <a:t>Draw in the line.  For </a:t>
            </a:r>
            <a:r>
              <a:rPr lang="en-US" sz="2800">
                <a:sym typeface="MT Symbol" pitchFamily="82" charset="2"/>
              </a:rPr>
              <a:t>&lt; use a dashed line.  </a:t>
            </a:r>
            <a:endParaRPr lang="en-US" sz="2800"/>
          </a:p>
        </p:txBody>
      </p:sp>
      <p:sp>
        <p:nvSpPr>
          <p:cNvPr id="20501" name="Line 21"/>
          <p:cNvSpPr>
            <a:spLocks noChangeShapeType="1"/>
          </p:cNvSpPr>
          <p:nvPr/>
        </p:nvSpPr>
        <p:spPr bwMode="auto">
          <a:xfrm>
            <a:off x="2133600" y="2819400"/>
            <a:ext cx="1295400" cy="3657600"/>
          </a:xfrm>
          <a:prstGeom prst="line">
            <a:avLst/>
          </a:prstGeom>
          <a:noFill/>
          <a:ln w="47625">
            <a:solidFill>
              <a:schemeClr val="accent2"/>
            </a:solidFill>
            <a:prstDash val="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20502" name="Text Box 22"/>
          <p:cNvSpPr txBox="1">
            <a:spLocks noChangeArrowheads="1"/>
          </p:cNvSpPr>
          <p:nvPr/>
        </p:nvSpPr>
        <p:spPr bwMode="auto">
          <a:xfrm>
            <a:off x="5638800" y="4343400"/>
            <a:ext cx="2895600" cy="222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800"/>
              <a:t>Pick a </a:t>
            </a:r>
            <a:r>
              <a:rPr lang="en-US" sz="2800">
                <a:solidFill>
                  <a:schemeClr val="accent1"/>
                </a:solidFill>
              </a:rPr>
              <a:t>point</a:t>
            </a:r>
            <a:r>
              <a:rPr lang="en-US" sz="2800"/>
              <a:t> and test it in the inequality.  Shade the appropriate region.</a:t>
            </a:r>
          </a:p>
        </p:txBody>
      </p:sp>
      <p:graphicFrame>
        <p:nvGraphicFramePr>
          <p:cNvPr id="34830" name="Object 23"/>
          <p:cNvGraphicFramePr>
            <a:graphicFrameLocks noChangeAspect="1"/>
          </p:cNvGraphicFramePr>
          <p:nvPr/>
        </p:nvGraphicFramePr>
        <p:xfrm>
          <a:off x="1752600" y="1524000"/>
          <a:ext cx="2286000" cy="717550"/>
        </p:xfrm>
        <a:graphic>
          <a:graphicData uri="http://schemas.openxmlformats.org/presentationml/2006/ole">
            <mc:AlternateContent xmlns:mc="http://schemas.openxmlformats.org/markup-compatibility/2006">
              <mc:Choice xmlns:v="urn:schemas-microsoft-com:vml" Requires="v">
                <p:oleObj spid="_x0000_s34839" name="Equation" r:id="rId4" imgW="628692" imgH="180855" progId="Equation.3">
                  <p:embed/>
                </p:oleObj>
              </mc:Choice>
              <mc:Fallback>
                <p:oleObj name="Equation" r:id="rId4" imgW="628692" imgH="180855" progId="Equation.3">
                  <p:embed/>
                  <p:pic>
                    <p:nvPicPr>
                      <p:cNvPr id="0" name="Object 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1524000"/>
                        <a:ext cx="2286000"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4831" name="Object 24"/>
          <p:cNvGraphicFramePr>
            <a:graphicFrameLocks noChangeAspect="1"/>
          </p:cNvGraphicFramePr>
          <p:nvPr/>
        </p:nvGraphicFramePr>
        <p:xfrm>
          <a:off x="1600200" y="914400"/>
          <a:ext cx="2598738" cy="717550"/>
        </p:xfrm>
        <a:graphic>
          <a:graphicData uri="http://schemas.openxmlformats.org/presentationml/2006/ole">
            <mc:AlternateContent xmlns:mc="http://schemas.openxmlformats.org/markup-compatibility/2006">
              <mc:Choice xmlns:v="urn:schemas-microsoft-com:vml" Requires="v">
                <p:oleObj spid="_x0000_s34840" name="Equation" r:id="rId6" imgW="714264" imgH="180855" progId="Equation.3">
                  <p:embed/>
                </p:oleObj>
              </mc:Choice>
              <mc:Fallback>
                <p:oleObj name="Equation" r:id="rId6" imgW="714264" imgH="180855" progId="Equation.3">
                  <p:embed/>
                  <p:pic>
                    <p:nvPicPr>
                      <p:cNvPr id="0" name="Object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00200" y="914400"/>
                        <a:ext cx="2598738"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32" name="Text Box 25">
            <a:hlinkClick r:id="" action="ppaction://hlinkshowjump?jump=previousslide"/>
          </p:cNvPr>
          <p:cNvSpPr txBox="1">
            <a:spLocks noChangeArrowheads="1"/>
          </p:cNvSpPr>
          <p:nvPr/>
        </p:nvSpPr>
        <p:spPr bwMode="auto">
          <a:xfrm>
            <a:off x="8153400" y="6400800"/>
            <a:ext cx="685800" cy="254000"/>
          </a:xfrm>
          <a:prstGeom prst="rect">
            <a:avLst/>
          </a:prstGeom>
          <a:solidFill>
            <a:srgbClr val="FF9900"/>
          </a:solidFill>
          <a:ln w="9525">
            <a:solidFill>
              <a:schemeClr val="bg2"/>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1000" b="1">
                <a:latin typeface="Arial" pitchFamily="34" charset="0"/>
              </a:rPr>
              <a:t>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0"/>
                                  </p:iterate>
                                  <p:childTnLst>
                                    <p:set>
                                      <p:cBhvr>
                                        <p:cTn id="6" dur="1" fill="hold">
                                          <p:stCondLst>
                                            <p:cond delay="0"/>
                                          </p:stCondLst>
                                        </p:cTn>
                                        <p:tgtEl>
                                          <p:spTgt spid="20497"/>
                                        </p:tgtEl>
                                        <p:attrNameLst>
                                          <p:attrName>style.visibility</p:attrName>
                                        </p:attrNameLst>
                                      </p:cBhvr>
                                      <p:to>
                                        <p:strVal val="visible"/>
                                      </p:to>
                                    </p:set>
                                    <p:animEffect transition="in" filter="wipe(left)">
                                      <p:cBhvr>
                                        <p:cTn id="7" dur="300"/>
                                        <p:tgtEl>
                                          <p:spTgt spid="20497"/>
                                        </p:tgtEl>
                                      </p:cBhvr>
                                    </p:animEffect>
                                  </p:childTnLst>
                                  <p:subTnLst>
                                    <p:animClr clrSpc="rgb" dir="cw">
                                      <p:cBhvr override="childStyle">
                                        <p:cTn dur="1" fill="hold" display="0" masterRel="nextClick" afterEffect="1"/>
                                        <p:tgtEl>
                                          <p:spTgt spid="20497"/>
                                        </p:tgtEl>
                                        <p:attrNameLst>
                                          <p:attrName>ppt_c</p:attrName>
                                        </p:attrNameLst>
                                      </p:cBhvr>
                                      <p:to>
                                        <a:schemeClr val="folHlink"/>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0498"/>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0"/>
                                  </p:stCondLst>
                                  <p:childTnLst>
                                    <p:set>
                                      <p:cBhvr>
                                        <p:cTn id="14" dur="1" fill="hold">
                                          <p:stCondLst>
                                            <p:cond delay="499"/>
                                          </p:stCondLst>
                                        </p:cTn>
                                        <p:tgtEl>
                                          <p:spTgt spid="2049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iterate type="wd">
                                    <p:tmPct val="100000"/>
                                  </p:iterate>
                                  <p:childTnLst>
                                    <p:set>
                                      <p:cBhvr>
                                        <p:cTn id="18" dur="1" fill="hold">
                                          <p:stCondLst>
                                            <p:cond delay="0"/>
                                          </p:stCondLst>
                                        </p:cTn>
                                        <p:tgtEl>
                                          <p:spTgt spid="20500"/>
                                        </p:tgtEl>
                                        <p:attrNameLst>
                                          <p:attrName>style.visibility</p:attrName>
                                        </p:attrNameLst>
                                      </p:cBhvr>
                                      <p:to>
                                        <p:strVal val="visible"/>
                                      </p:to>
                                    </p:set>
                                    <p:animEffect transition="in" filter="wipe(left)">
                                      <p:cBhvr>
                                        <p:cTn id="19" dur="300"/>
                                        <p:tgtEl>
                                          <p:spTgt spid="20500"/>
                                        </p:tgtEl>
                                      </p:cBhvr>
                                    </p:animEffect>
                                  </p:childTnLst>
                                  <p:subTnLst>
                                    <p:animClr clrSpc="rgb" dir="cw">
                                      <p:cBhvr override="childStyle">
                                        <p:cTn dur="1" fill="hold" display="0" masterRel="nextClick" afterEffect="1"/>
                                        <p:tgtEl>
                                          <p:spTgt spid="20500"/>
                                        </p:tgtEl>
                                        <p:attrNameLst>
                                          <p:attrName>ppt_c</p:attrName>
                                        </p:attrNameLst>
                                      </p:cBhvr>
                                      <p:to>
                                        <a:schemeClr val="folHlink"/>
                                      </p:to>
                                    </p:animClr>
                                  </p:subTnLst>
                                </p:cTn>
                              </p:par>
                              <p:par>
                                <p:cTn id="20" presetID="22" presetClass="entr" presetSubtype="1" fill="hold" grpId="0" nodeType="withEffect">
                                  <p:stCondLst>
                                    <p:cond delay="0"/>
                                  </p:stCondLst>
                                  <p:childTnLst>
                                    <p:set>
                                      <p:cBhvr>
                                        <p:cTn id="21" dur="1" fill="hold">
                                          <p:stCondLst>
                                            <p:cond delay="0"/>
                                          </p:stCondLst>
                                        </p:cTn>
                                        <p:tgtEl>
                                          <p:spTgt spid="20501"/>
                                        </p:tgtEl>
                                        <p:attrNameLst>
                                          <p:attrName>style.visibility</p:attrName>
                                        </p:attrNameLst>
                                      </p:cBhvr>
                                      <p:to>
                                        <p:strVal val="visible"/>
                                      </p:to>
                                    </p:set>
                                    <p:animEffect transition="in" filter="wipe(up)">
                                      <p:cBhvr>
                                        <p:cTn id="22" dur="500"/>
                                        <p:tgtEl>
                                          <p:spTgt spid="2050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0493"/>
                                        </p:tgtEl>
                                        <p:attrNameLst>
                                          <p:attrName>style.visibility</p:attrName>
                                        </p:attrNameLst>
                                      </p:cBhvr>
                                      <p:to>
                                        <p:strVal val="visible"/>
                                      </p:to>
                                    </p:set>
                                    <p:anim calcmode="lin" valueType="num">
                                      <p:cBhvr additive="base">
                                        <p:cTn id="27" dur="500" fill="hold"/>
                                        <p:tgtEl>
                                          <p:spTgt spid="20493"/>
                                        </p:tgtEl>
                                        <p:attrNameLst>
                                          <p:attrName>ppt_x</p:attrName>
                                        </p:attrNameLst>
                                      </p:cBhvr>
                                      <p:tavLst>
                                        <p:tav tm="0">
                                          <p:val>
                                            <p:strVal val="#ppt_x"/>
                                          </p:val>
                                        </p:tav>
                                        <p:tav tm="100000">
                                          <p:val>
                                            <p:strVal val="#ppt_x"/>
                                          </p:val>
                                        </p:tav>
                                      </p:tavLst>
                                    </p:anim>
                                    <p:anim calcmode="lin" valueType="num">
                                      <p:cBhvr additive="base">
                                        <p:cTn id="28" dur="500" fill="hold"/>
                                        <p:tgtEl>
                                          <p:spTgt spid="20493"/>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0494"/>
                                        </p:tgtEl>
                                        <p:attrNameLst>
                                          <p:attrName>style.visibility</p:attrName>
                                        </p:attrNameLst>
                                      </p:cBhvr>
                                      <p:to>
                                        <p:strVal val="visible"/>
                                      </p:to>
                                    </p:set>
                                    <p:anim calcmode="lin" valueType="num">
                                      <p:cBhvr additive="base">
                                        <p:cTn id="33" dur="500" fill="hold"/>
                                        <p:tgtEl>
                                          <p:spTgt spid="20494"/>
                                        </p:tgtEl>
                                        <p:attrNameLst>
                                          <p:attrName>ppt_x</p:attrName>
                                        </p:attrNameLst>
                                      </p:cBhvr>
                                      <p:tavLst>
                                        <p:tav tm="0">
                                          <p:val>
                                            <p:strVal val="#ppt_x"/>
                                          </p:val>
                                        </p:tav>
                                        <p:tav tm="100000">
                                          <p:val>
                                            <p:strVal val="#ppt_x"/>
                                          </p:val>
                                        </p:tav>
                                      </p:tavLst>
                                    </p:anim>
                                    <p:anim calcmode="lin" valueType="num">
                                      <p:cBhvr additive="base">
                                        <p:cTn id="34" dur="500" fill="hold"/>
                                        <p:tgtEl>
                                          <p:spTgt spid="20494"/>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0495"/>
                                        </p:tgtEl>
                                        <p:attrNameLst>
                                          <p:attrName>style.visibility</p:attrName>
                                        </p:attrNameLst>
                                      </p:cBhvr>
                                      <p:to>
                                        <p:strVal val="visible"/>
                                      </p:to>
                                    </p:set>
                                    <p:anim calcmode="lin" valueType="num">
                                      <p:cBhvr additive="base">
                                        <p:cTn id="39" dur="500" fill="hold"/>
                                        <p:tgtEl>
                                          <p:spTgt spid="20495"/>
                                        </p:tgtEl>
                                        <p:attrNameLst>
                                          <p:attrName>ppt_x</p:attrName>
                                        </p:attrNameLst>
                                      </p:cBhvr>
                                      <p:tavLst>
                                        <p:tav tm="0">
                                          <p:val>
                                            <p:strVal val="#ppt_x"/>
                                          </p:val>
                                        </p:tav>
                                        <p:tav tm="100000">
                                          <p:val>
                                            <p:strVal val="#ppt_x"/>
                                          </p:val>
                                        </p:tav>
                                      </p:tavLst>
                                    </p:anim>
                                    <p:anim calcmode="lin" valueType="num">
                                      <p:cBhvr additive="base">
                                        <p:cTn id="40" dur="500" fill="hold"/>
                                        <p:tgtEl>
                                          <p:spTgt spid="20495"/>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grpId="0" nodeType="clickEffect">
                                  <p:stCondLst>
                                    <p:cond delay="0"/>
                                  </p:stCondLst>
                                  <p:iterate type="wd">
                                    <p:tmPct val="100000"/>
                                  </p:iterate>
                                  <p:childTnLst>
                                    <p:set>
                                      <p:cBhvr>
                                        <p:cTn id="44" dur="1" fill="hold">
                                          <p:stCondLst>
                                            <p:cond delay="0"/>
                                          </p:stCondLst>
                                        </p:cTn>
                                        <p:tgtEl>
                                          <p:spTgt spid="20502"/>
                                        </p:tgtEl>
                                        <p:attrNameLst>
                                          <p:attrName>style.visibility</p:attrName>
                                        </p:attrNameLst>
                                      </p:cBhvr>
                                      <p:to>
                                        <p:strVal val="visible"/>
                                      </p:to>
                                    </p:set>
                                    <p:animEffect transition="in" filter="wipe(left)">
                                      <p:cBhvr>
                                        <p:cTn id="45" dur="300"/>
                                        <p:tgtEl>
                                          <p:spTgt spid="20502"/>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0496"/>
                                        </p:tgtEl>
                                        <p:attrNameLst>
                                          <p:attrName>style.visibility</p:attrName>
                                        </p:attrNameLst>
                                      </p:cBhvr>
                                      <p:to>
                                        <p:strVal val="visible"/>
                                      </p:to>
                                    </p:set>
                                    <p:anim calcmode="lin" valueType="num">
                                      <p:cBhvr additive="base">
                                        <p:cTn id="50" dur="500" fill="hold"/>
                                        <p:tgtEl>
                                          <p:spTgt spid="20496"/>
                                        </p:tgtEl>
                                        <p:attrNameLst>
                                          <p:attrName>ppt_x</p:attrName>
                                        </p:attrNameLst>
                                      </p:cBhvr>
                                      <p:tavLst>
                                        <p:tav tm="0">
                                          <p:val>
                                            <p:strVal val="#ppt_x"/>
                                          </p:val>
                                        </p:tav>
                                        <p:tav tm="100000">
                                          <p:val>
                                            <p:strVal val="#ppt_x"/>
                                          </p:val>
                                        </p:tav>
                                      </p:tavLst>
                                    </p:anim>
                                    <p:anim calcmode="lin" valueType="num">
                                      <p:cBhvr additive="base">
                                        <p:cTn id="51" dur="500" fill="hold"/>
                                        <p:tgtEl>
                                          <p:spTgt spid="204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5" grpId="0" animBg="1"/>
      <p:bldP spid="20493" grpId="0" animBg="1"/>
      <p:bldP spid="20494" grpId="0" animBg="1"/>
      <p:bldP spid="20496" grpId="0" animBg="1"/>
      <p:bldP spid="20497" grpId="0" autoUpdateAnimBg="0"/>
      <p:bldP spid="20498" grpId="0" animBg="1"/>
      <p:bldP spid="20499" grpId="0" animBg="1"/>
      <p:bldP spid="20500" grpId="0" autoUpdateAnimBg="0"/>
      <p:bldP spid="20501" grpId="0" animBg="1"/>
      <p:bldP spid="20502"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685800" y="381000"/>
            <a:ext cx="701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t>Graph the following linear system of inequalities.</a:t>
            </a:r>
          </a:p>
        </p:txBody>
      </p:sp>
      <p:grpSp>
        <p:nvGrpSpPr>
          <p:cNvPr id="35843" name="Group 5"/>
          <p:cNvGrpSpPr>
            <a:grpSpLocks/>
          </p:cNvGrpSpPr>
          <p:nvPr/>
        </p:nvGrpSpPr>
        <p:grpSpPr bwMode="auto">
          <a:xfrm>
            <a:off x="476250" y="2247900"/>
            <a:ext cx="4552950" cy="4467225"/>
            <a:chOff x="300" y="1416"/>
            <a:chExt cx="2868" cy="2814"/>
          </a:xfrm>
        </p:grpSpPr>
        <p:grpSp>
          <p:nvGrpSpPr>
            <p:cNvPr id="35853" name="Group 6"/>
            <p:cNvGrpSpPr>
              <a:grpSpLocks/>
            </p:cNvGrpSpPr>
            <p:nvPr/>
          </p:nvGrpSpPr>
          <p:grpSpPr bwMode="auto">
            <a:xfrm>
              <a:off x="300" y="1416"/>
              <a:ext cx="2868" cy="2814"/>
              <a:chOff x="300" y="1416"/>
              <a:chExt cx="2868" cy="2814"/>
            </a:xfrm>
          </p:grpSpPr>
          <p:grpSp>
            <p:nvGrpSpPr>
              <p:cNvPr id="35858" name="Group 7"/>
              <p:cNvGrpSpPr>
                <a:grpSpLocks/>
              </p:cNvGrpSpPr>
              <p:nvPr/>
            </p:nvGrpSpPr>
            <p:grpSpPr bwMode="auto">
              <a:xfrm>
                <a:off x="300" y="1722"/>
                <a:ext cx="2868" cy="2496"/>
                <a:chOff x="300" y="1722"/>
                <a:chExt cx="2868" cy="2496"/>
              </a:xfrm>
            </p:grpSpPr>
            <p:pic>
              <p:nvPicPr>
                <p:cNvPr id="35861" name="Picture 8" descr="gri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 y="1722"/>
                  <a:ext cx="2496" cy="249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5862" name="Line 9"/>
                <p:cNvSpPr>
                  <a:spLocks noChangeShapeType="1"/>
                </p:cNvSpPr>
                <p:nvPr/>
              </p:nvSpPr>
              <p:spPr bwMode="auto">
                <a:xfrm>
                  <a:off x="336" y="2754"/>
                  <a:ext cx="2448" cy="30"/>
                </a:xfrm>
                <a:prstGeom prst="line">
                  <a:avLst/>
                </a:prstGeom>
                <a:noFill/>
                <a:ln w="349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35863" name="Text Box 10"/>
                <p:cNvSpPr txBox="1">
                  <a:spLocks noChangeArrowheads="1"/>
                </p:cNvSpPr>
                <p:nvPr/>
              </p:nvSpPr>
              <p:spPr bwMode="auto">
                <a:xfrm>
                  <a:off x="2832" y="2634"/>
                  <a:ext cx="336" cy="2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i="1"/>
                    <a:t>x</a:t>
                  </a:r>
                </a:p>
              </p:txBody>
            </p:sp>
          </p:grpSp>
          <p:sp>
            <p:nvSpPr>
              <p:cNvPr id="35859" name="Line 11"/>
              <p:cNvSpPr>
                <a:spLocks noChangeShapeType="1"/>
              </p:cNvSpPr>
              <p:nvPr/>
            </p:nvSpPr>
            <p:spPr bwMode="auto">
              <a:xfrm>
                <a:off x="1536" y="1680"/>
                <a:ext cx="0" cy="2550"/>
              </a:xfrm>
              <a:prstGeom prst="line">
                <a:avLst/>
              </a:prstGeom>
              <a:noFill/>
              <a:ln w="349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35860" name="Text Box 12"/>
              <p:cNvSpPr txBox="1">
                <a:spLocks noChangeArrowheads="1"/>
              </p:cNvSpPr>
              <p:nvPr/>
            </p:nvSpPr>
            <p:spPr bwMode="auto">
              <a:xfrm>
                <a:off x="1428" y="1416"/>
                <a:ext cx="336" cy="2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i="1"/>
                  <a:t>y</a:t>
                </a:r>
              </a:p>
            </p:txBody>
          </p:sp>
        </p:grpSp>
        <p:sp>
          <p:nvSpPr>
            <p:cNvPr id="35854" name="Oval 13"/>
            <p:cNvSpPr>
              <a:spLocks noChangeArrowheads="1"/>
            </p:cNvSpPr>
            <p:nvPr/>
          </p:nvSpPr>
          <p:spPr bwMode="auto">
            <a:xfrm>
              <a:off x="1494" y="3522"/>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5855" name="Oval 14"/>
            <p:cNvSpPr>
              <a:spLocks noChangeArrowheads="1"/>
            </p:cNvSpPr>
            <p:nvPr/>
          </p:nvSpPr>
          <p:spPr bwMode="auto">
            <a:xfrm>
              <a:off x="1710" y="3132"/>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5856" name="Line 15"/>
            <p:cNvSpPr>
              <a:spLocks noChangeShapeType="1"/>
            </p:cNvSpPr>
            <p:nvPr/>
          </p:nvSpPr>
          <p:spPr bwMode="auto">
            <a:xfrm flipH="1">
              <a:off x="1296" y="1968"/>
              <a:ext cx="1056" cy="2112"/>
            </a:xfrm>
            <a:prstGeom prst="line">
              <a:avLst/>
            </a:prstGeom>
            <a:noFill/>
            <a:ln w="34925">
              <a:solidFill>
                <a:schemeClr val="accent1"/>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35857" name="Freeform 16"/>
            <p:cNvSpPr>
              <a:spLocks/>
            </p:cNvSpPr>
            <p:nvPr/>
          </p:nvSpPr>
          <p:spPr bwMode="auto">
            <a:xfrm>
              <a:off x="336" y="1728"/>
              <a:ext cx="2112" cy="2448"/>
            </a:xfrm>
            <a:custGeom>
              <a:avLst/>
              <a:gdLst>
                <a:gd name="T0" fmla="*/ 0 w 2112"/>
                <a:gd name="T1" fmla="*/ 48 h 2448"/>
                <a:gd name="T2" fmla="*/ 2112 w 2112"/>
                <a:gd name="T3" fmla="*/ 0 h 2448"/>
                <a:gd name="T4" fmla="*/ 864 w 2112"/>
                <a:gd name="T5" fmla="*/ 2448 h 2448"/>
                <a:gd name="T6" fmla="*/ 0 w 2112"/>
                <a:gd name="T7" fmla="*/ 2448 h 2448"/>
                <a:gd name="T8" fmla="*/ 0 w 2112"/>
                <a:gd name="T9" fmla="*/ 48 h 2448"/>
                <a:gd name="T10" fmla="*/ 0 60000 65536"/>
                <a:gd name="T11" fmla="*/ 0 60000 65536"/>
                <a:gd name="T12" fmla="*/ 0 60000 65536"/>
                <a:gd name="T13" fmla="*/ 0 60000 65536"/>
                <a:gd name="T14" fmla="*/ 0 60000 65536"/>
                <a:gd name="T15" fmla="*/ 0 w 2112"/>
                <a:gd name="T16" fmla="*/ 0 h 2448"/>
                <a:gd name="T17" fmla="*/ 2112 w 2112"/>
                <a:gd name="T18" fmla="*/ 2448 h 2448"/>
              </a:gdLst>
              <a:ahLst/>
              <a:cxnLst>
                <a:cxn ang="T10">
                  <a:pos x="T0" y="T1"/>
                </a:cxn>
                <a:cxn ang="T11">
                  <a:pos x="T2" y="T3"/>
                </a:cxn>
                <a:cxn ang="T12">
                  <a:pos x="T4" y="T5"/>
                </a:cxn>
                <a:cxn ang="T13">
                  <a:pos x="T6" y="T7"/>
                </a:cxn>
                <a:cxn ang="T14">
                  <a:pos x="T8" y="T9"/>
                </a:cxn>
              </a:cxnLst>
              <a:rect l="T15" t="T16" r="T17" b="T18"/>
              <a:pathLst>
                <a:path w="2112" h="2448">
                  <a:moveTo>
                    <a:pt x="0" y="48"/>
                  </a:moveTo>
                  <a:lnTo>
                    <a:pt x="2112" y="0"/>
                  </a:lnTo>
                  <a:lnTo>
                    <a:pt x="864" y="2448"/>
                  </a:lnTo>
                  <a:lnTo>
                    <a:pt x="0" y="2448"/>
                  </a:lnTo>
                  <a:lnTo>
                    <a:pt x="0" y="48"/>
                  </a:lnTo>
                  <a:close/>
                </a:path>
              </a:pathLst>
            </a:custGeom>
            <a:solidFill>
              <a:schemeClr val="accent1">
                <a:alpha val="50195"/>
              </a:schemeClr>
            </a:solidFill>
            <a:ln w="9525">
              <a:solidFill>
                <a:schemeClr val="tx1"/>
              </a:solidFill>
              <a:round/>
              <a:headEnd/>
              <a:tailEnd/>
            </a:ln>
          </p:spPr>
          <p:txBody>
            <a:bodyPr/>
            <a:lstStyle/>
            <a:p>
              <a:endParaRPr lang="en-US"/>
            </a:p>
          </p:txBody>
        </p:sp>
      </p:grpSp>
      <p:sp>
        <p:nvSpPr>
          <p:cNvPr id="35844" name="Oval 17"/>
          <p:cNvSpPr>
            <a:spLocks noChangeArrowheads="1"/>
          </p:cNvSpPr>
          <p:nvPr/>
        </p:nvSpPr>
        <p:spPr bwMode="auto">
          <a:xfrm>
            <a:off x="2362200" y="3676650"/>
            <a:ext cx="152400" cy="152400"/>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35845" name="Oval 18"/>
          <p:cNvSpPr>
            <a:spLocks noChangeArrowheads="1"/>
          </p:cNvSpPr>
          <p:nvPr/>
        </p:nvSpPr>
        <p:spPr bwMode="auto">
          <a:xfrm>
            <a:off x="2714625" y="4648200"/>
            <a:ext cx="152400" cy="152400"/>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35846" name="Line 19"/>
          <p:cNvSpPr>
            <a:spLocks noChangeShapeType="1"/>
          </p:cNvSpPr>
          <p:nvPr/>
        </p:nvSpPr>
        <p:spPr bwMode="auto">
          <a:xfrm>
            <a:off x="2133600" y="2819400"/>
            <a:ext cx="1295400" cy="3657600"/>
          </a:xfrm>
          <a:prstGeom prst="line">
            <a:avLst/>
          </a:prstGeom>
          <a:noFill/>
          <a:ln w="47625">
            <a:solidFill>
              <a:schemeClr val="accent2"/>
            </a:solidFill>
            <a:prstDash val="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21524" name="Object 20"/>
          <p:cNvGraphicFramePr>
            <a:graphicFrameLocks noChangeAspect="1"/>
          </p:cNvGraphicFramePr>
          <p:nvPr/>
        </p:nvGraphicFramePr>
        <p:xfrm>
          <a:off x="4632325" y="1447800"/>
          <a:ext cx="4300538" cy="1320800"/>
        </p:xfrm>
        <a:graphic>
          <a:graphicData uri="http://schemas.openxmlformats.org/presentationml/2006/ole">
            <mc:AlternateContent xmlns:mc="http://schemas.openxmlformats.org/markup-compatibility/2006">
              <mc:Choice xmlns:v="urn:schemas-microsoft-com:vml" Requires="v">
                <p:oleObj spid="_x0000_s35864" name="Equation" r:id="rId4" imgW="2895600" imgH="889000" progId="Equation.COEE2">
                  <p:embed/>
                </p:oleObj>
              </mc:Choice>
              <mc:Fallback>
                <p:oleObj name="Equation" r:id="rId4" imgW="2895600" imgH="889000" progId="Equation.COEE2">
                  <p:embed/>
                  <p:pic>
                    <p:nvPicPr>
                      <p:cNvPr id="0" name="Object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2325" y="1447800"/>
                        <a:ext cx="4300538" cy="132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25" name="Text Box 21"/>
          <p:cNvSpPr txBox="1">
            <a:spLocks noChangeArrowheads="1"/>
          </p:cNvSpPr>
          <p:nvPr/>
        </p:nvSpPr>
        <p:spPr bwMode="auto">
          <a:xfrm>
            <a:off x="4953000" y="2971800"/>
            <a:ext cx="3581400"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3200"/>
              <a:t>The region below the line should be shaded.</a:t>
            </a:r>
          </a:p>
        </p:txBody>
      </p:sp>
      <p:sp>
        <p:nvSpPr>
          <p:cNvPr id="21526" name="Freeform 22"/>
          <p:cNvSpPr>
            <a:spLocks/>
          </p:cNvSpPr>
          <p:nvPr/>
        </p:nvSpPr>
        <p:spPr bwMode="auto">
          <a:xfrm>
            <a:off x="533400" y="2743200"/>
            <a:ext cx="2895600" cy="3886200"/>
          </a:xfrm>
          <a:custGeom>
            <a:avLst/>
            <a:gdLst>
              <a:gd name="T0" fmla="*/ 0 w 1824"/>
              <a:gd name="T1" fmla="*/ 120967500 h 2448"/>
              <a:gd name="T2" fmla="*/ 2147483647 w 1824"/>
              <a:gd name="T3" fmla="*/ 0 h 2448"/>
              <a:gd name="T4" fmla="*/ 2147483647 w 1824"/>
              <a:gd name="T5" fmla="*/ 2147483647 h 2448"/>
              <a:gd name="T6" fmla="*/ 0 w 1824"/>
              <a:gd name="T7" fmla="*/ 2147483647 h 2448"/>
              <a:gd name="T8" fmla="*/ 0 w 1824"/>
              <a:gd name="T9" fmla="*/ 120967500 h 2448"/>
              <a:gd name="T10" fmla="*/ 0 60000 65536"/>
              <a:gd name="T11" fmla="*/ 0 60000 65536"/>
              <a:gd name="T12" fmla="*/ 0 60000 65536"/>
              <a:gd name="T13" fmla="*/ 0 60000 65536"/>
              <a:gd name="T14" fmla="*/ 0 60000 65536"/>
              <a:gd name="T15" fmla="*/ 0 w 1824"/>
              <a:gd name="T16" fmla="*/ 0 h 2448"/>
              <a:gd name="T17" fmla="*/ 1824 w 1824"/>
              <a:gd name="T18" fmla="*/ 2448 h 2448"/>
            </a:gdLst>
            <a:ahLst/>
            <a:cxnLst>
              <a:cxn ang="T10">
                <a:pos x="T0" y="T1"/>
              </a:cxn>
              <a:cxn ang="T11">
                <a:pos x="T2" y="T3"/>
              </a:cxn>
              <a:cxn ang="T12">
                <a:pos x="T4" y="T5"/>
              </a:cxn>
              <a:cxn ang="T13">
                <a:pos x="T6" y="T7"/>
              </a:cxn>
              <a:cxn ang="T14">
                <a:pos x="T8" y="T9"/>
              </a:cxn>
            </a:cxnLst>
            <a:rect l="T15" t="T16" r="T17" b="T18"/>
            <a:pathLst>
              <a:path w="1824" h="2448">
                <a:moveTo>
                  <a:pt x="0" y="48"/>
                </a:moveTo>
                <a:lnTo>
                  <a:pt x="1008" y="0"/>
                </a:lnTo>
                <a:lnTo>
                  <a:pt x="1824" y="2448"/>
                </a:lnTo>
                <a:lnTo>
                  <a:pt x="0" y="2448"/>
                </a:lnTo>
                <a:lnTo>
                  <a:pt x="0" y="48"/>
                </a:lnTo>
                <a:close/>
              </a:path>
            </a:pathLst>
          </a:custGeom>
          <a:solidFill>
            <a:srgbClr val="00CCFF">
              <a:alpha val="58823"/>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aphicFrame>
        <p:nvGraphicFramePr>
          <p:cNvPr id="35850" name="Object 23"/>
          <p:cNvGraphicFramePr>
            <a:graphicFrameLocks noChangeAspect="1"/>
          </p:cNvGraphicFramePr>
          <p:nvPr/>
        </p:nvGraphicFramePr>
        <p:xfrm>
          <a:off x="1600200" y="914400"/>
          <a:ext cx="2598738" cy="717550"/>
        </p:xfrm>
        <a:graphic>
          <a:graphicData uri="http://schemas.openxmlformats.org/presentationml/2006/ole">
            <mc:AlternateContent xmlns:mc="http://schemas.openxmlformats.org/markup-compatibility/2006">
              <mc:Choice xmlns:v="urn:schemas-microsoft-com:vml" Requires="v">
                <p:oleObj spid="_x0000_s35865" name="Equation" r:id="rId6" imgW="714264" imgH="180855" progId="Equation.3">
                  <p:embed/>
                </p:oleObj>
              </mc:Choice>
              <mc:Fallback>
                <p:oleObj name="Equation" r:id="rId6" imgW="714264" imgH="180855" progId="Equation.3">
                  <p:embed/>
                  <p:pic>
                    <p:nvPicPr>
                      <p:cNvPr id="0" name="Object 2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00200" y="914400"/>
                        <a:ext cx="2598738"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51" name="Object 24"/>
          <p:cNvGraphicFramePr>
            <a:graphicFrameLocks noChangeAspect="1"/>
          </p:cNvGraphicFramePr>
          <p:nvPr/>
        </p:nvGraphicFramePr>
        <p:xfrm>
          <a:off x="1752600" y="1524000"/>
          <a:ext cx="2286000" cy="717550"/>
        </p:xfrm>
        <a:graphic>
          <a:graphicData uri="http://schemas.openxmlformats.org/presentationml/2006/ole">
            <mc:AlternateContent xmlns:mc="http://schemas.openxmlformats.org/markup-compatibility/2006">
              <mc:Choice xmlns:v="urn:schemas-microsoft-com:vml" Requires="v">
                <p:oleObj spid="_x0000_s35866" name="Equation" r:id="rId8" imgW="628692" imgH="180855" progId="Equation.3">
                  <p:embed/>
                </p:oleObj>
              </mc:Choice>
              <mc:Fallback>
                <p:oleObj name="Equation" r:id="rId8" imgW="628692" imgH="180855" progId="Equation.3">
                  <p:embed/>
                  <p:pic>
                    <p:nvPicPr>
                      <p:cNvPr id="0" name="Object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2600" y="1524000"/>
                        <a:ext cx="2286000"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852" name="Text Box 25">
            <a:hlinkClick r:id="" action="ppaction://hlinkshowjump?jump=previousslide"/>
          </p:cNvPr>
          <p:cNvSpPr txBox="1">
            <a:spLocks noChangeArrowheads="1"/>
          </p:cNvSpPr>
          <p:nvPr/>
        </p:nvSpPr>
        <p:spPr bwMode="auto">
          <a:xfrm>
            <a:off x="8153400" y="6400800"/>
            <a:ext cx="685800" cy="254000"/>
          </a:xfrm>
          <a:prstGeom prst="rect">
            <a:avLst/>
          </a:prstGeom>
          <a:solidFill>
            <a:srgbClr val="FF9900"/>
          </a:solidFill>
          <a:ln w="9525">
            <a:solidFill>
              <a:schemeClr val="bg2"/>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1000" b="1">
                <a:latin typeface="Arial" pitchFamily="34" charset="0"/>
              </a:rPr>
              <a:t>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1524"/>
                                        </p:tgtEl>
                                        <p:attrNameLst>
                                          <p:attrName>style.visibility</p:attrName>
                                        </p:attrNameLst>
                                      </p:cBhvr>
                                      <p:to>
                                        <p:strVal val="visible"/>
                                      </p:to>
                                    </p:set>
                                    <p:animEffect transition="in" filter="wipe(up)">
                                      <p:cBhvr>
                                        <p:cTn id="7" dur="500"/>
                                        <p:tgtEl>
                                          <p:spTgt spid="215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0"/>
                                  </p:iterate>
                                  <p:childTnLst>
                                    <p:set>
                                      <p:cBhvr>
                                        <p:cTn id="11" dur="1" fill="hold">
                                          <p:stCondLst>
                                            <p:cond delay="0"/>
                                          </p:stCondLst>
                                        </p:cTn>
                                        <p:tgtEl>
                                          <p:spTgt spid="21525"/>
                                        </p:tgtEl>
                                        <p:attrNameLst>
                                          <p:attrName>style.visibility</p:attrName>
                                        </p:attrNameLst>
                                      </p:cBhvr>
                                      <p:to>
                                        <p:strVal val="visible"/>
                                      </p:to>
                                    </p:set>
                                    <p:animEffect transition="in" filter="wipe(left)">
                                      <p:cBhvr>
                                        <p:cTn id="12" dur="300"/>
                                        <p:tgtEl>
                                          <p:spTgt spid="215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526"/>
                                        </p:tgtEl>
                                        <p:attrNameLst>
                                          <p:attrName>style.visibility</p:attrName>
                                        </p:attrNameLst>
                                      </p:cBhvr>
                                      <p:to>
                                        <p:strVal val="visible"/>
                                      </p:to>
                                    </p:set>
                                    <p:animEffect transition="in" filter="dissolve">
                                      <p:cBhvr>
                                        <p:cTn id="17" dur="500"/>
                                        <p:tgtEl>
                                          <p:spTgt spid="21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25" grpId="0" autoUpdateAnimBg="0"/>
      <p:bldP spid="21526"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Box 3"/>
          <p:cNvSpPr txBox="1">
            <a:spLocks noChangeArrowheads="1"/>
          </p:cNvSpPr>
          <p:nvPr/>
        </p:nvSpPr>
        <p:spPr bwMode="auto">
          <a:xfrm>
            <a:off x="990600" y="304800"/>
            <a:ext cx="701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t>Graph the following linear system of inequalities.</a:t>
            </a:r>
          </a:p>
        </p:txBody>
      </p:sp>
      <p:grpSp>
        <p:nvGrpSpPr>
          <p:cNvPr id="36867" name="Group 5"/>
          <p:cNvGrpSpPr>
            <a:grpSpLocks/>
          </p:cNvGrpSpPr>
          <p:nvPr/>
        </p:nvGrpSpPr>
        <p:grpSpPr bwMode="auto">
          <a:xfrm>
            <a:off x="476250" y="2247900"/>
            <a:ext cx="4552950" cy="4467225"/>
            <a:chOff x="300" y="1416"/>
            <a:chExt cx="2868" cy="2814"/>
          </a:xfrm>
        </p:grpSpPr>
        <p:grpSp>
          <p:nvGrpSpPr>
            <p:cNvPr id="36879" name="Group 6"/>
            <p:cNvGrpSpPr>
              <a:grpSpLocks/>
            </p:cNvGrpSpPr>
            <p:nvPr/>
          </p:nvGrpSpPr>
          <p:grpSpPr bwMode="auto">
            <a:xfrm>
              <a:off x="300" y="1722"/>
              <a:ext cx="2868" cy="2496"/>
              <a:chOff x="300" y="1722"/>
              <a:chExt cx="2868" cy="2496"/>
            </a:xfrm>
          </p:grpSpPr>
          <p:pic>
            <p:nvPicPr>
              <p:cNvPr id="36882" name="Picture 7" descr="gri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 y="1722"/>
                <a:ext cx="2496" cy="2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83" name="Line 8"/>
              <p:cNvSpPr>
                <a:spLocks noChangeShapeType="1"/>
              </p:cNvSpPr>
              <p:nvPr/>
            </p:nvSpPr>
            <p:spPr bwMode="auto">
              <a:xfrm>
                <a:off x="336" y="2754"/>
                <a:ext cx="2448" cy="30"/>
              </a:xfrm>
              <a:prstGeom prst="line">
                <a:avLst/>
              </a:prstGeom>
              <a:noFill/>
              <a:ln w="349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36884" name="Text Box 9"/>
              <p:cNvSpPr txBox="1">
                <a:spLocks noChangeArrowheads="1"/>
              </p:cNvSpPr>
              <p:nvPr/>
            </p:nvSpPr>
            <p:spPr bwMode="auto">
              <a:xfrm>
                <a:off x="2832" y="2634"/>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i="1"/>
                  <a:t>x</a:t>
                </a:r>
              </a:p>
            </p:txBody>
          </p:sp>
        </p:grpSp>
        <p:sp>
          <p:nvSpPr>
            <p:cNvPr id="36880" name="Line 10"/>
            <p:cNvSpPr>
              <a:spLocks noChangeShapeType="1"/>
            </p:cNvSpPr>
            <p:nvPr/>
          </p:nvSpPr>
          <p:spPr bwMode="auto">
            <a:xfrm>
              <a:off x="1536" y="1680"/>
              <a:ext cx="0" cy="2550"/>
            </a:xfrm>
            <a:prstGeom prst="line">
              <a:avLst/>
            </a:prstGeom>
            <a:noFill/>
            <a:ln w="34925">
              <a:solidFill>
                <a:srgbClr val="FF0000"/>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36881" name="Text Box 11"/>
            <p:cNvSpPr txBox="1">
              <a:spLocks noChangeArrowheads="1"/>
            </p:cNvSpPr>
            <p:nvPr/>
          </p:nvSpPr>
          <p:spPr bwMode="auto">
            <a:xfrm>
              <a:off x="1428" y="1416"/>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i="1"/>
                <a:t>y</a:t>
              </a:r>
            </a:p>
          </p:txBody>
        </p:sp>
      </p:grpSp>
      <p:sp>
        <p:nvSpPr>
          <p:cNvPr id="36868" name="Oval 12"/>
          <p:cNvSpPr>
            <a:spLocks noChangeArrowheads="1"/>
          </p:cNvSpPr>
          <p:nvPr/>
        </p:nvSpPr>
        <p:spPr bwMode="auto">
          <a:xfrm>
            <a:off x="2371725" y="5591175"/>
            <a:ext cx="1524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6869" name="Oval 13"/>
          <p:cNvSpPr>
            <a:spLocks noChangeArrowheads="1"/>
          </p:cNvSpPr>
          <p:nvPr/>
        </p:nvSpPr>
        <p:spPr bwMode="auto">
          <a:xfrm>
            <a:off x="2714625" y="4972050"/>
            <a:ext cx="1524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6870" name="Line 14"/>
          <p:cNvSpPr>
            <a:spLocks noChangeShapeType="1"/>
          </p:cNvSpPr>
          <p:nvPr/>
        </p:nvSpPr>
        <p:spPr bwMode="auto">
          <a:xfrm flipH="1">
            <a:off x="2057400" y="3124200"/>
            <a:ext cx="1676400" cy="3352800"/>
          </a:xfrm>
          <a:prstGeom prst="line">
            <a:avLst/>
          </a:prstGeom>
          <a:noFill/>
          <a:ln w="34925">
            <a:solidFill>
              <a:schemeClr val="accent1"/>
            </a:solidFill>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36871" name="Oval 15"/>
          <p:cNvSpPr>
            <a:spLocks noChangeArrowheads="1"/>
          </p:cNvSpPr>
          <p:nvPr/>
        </p:nvSpPr>
        <p:spPr bwMode="auto">
          <a:xfrm>
            <a:off x="2362200" y="3676650"/>
            <a:ext cx="152400" cy="152400"/>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36872" name="Oval 16"/>
          <p:cNvSpPr>
            <a:spLocks noChangeArrowheads="1"/>
          </p:cNvSpPr>
          <p:nvPr/>
        </p:nvSpPr>
        <p:spPr bwMode="auto">
          <a:xfrm>
            <a:off x="2714625" y="4648200"/>
            <a:ext cx="152400" cy="152400"/>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36873" name="Line 17"/>
          <p:cNvSpPr>
            <a:spLocks noChangeShapeType="1"/>
          </p:cNvSpPr>
          <p:nvPr/>
        </p:nvSpPr>
        <p:spPr bwMode="auto">
          <a:xfrm>
            <a:off x="2133600" y="2819400"/>
            <a:ext cx="1295400" cy="3657600"/>
          </a:xfrm>
          <a:prstGeom prst="line">
            <a:avLst/>
          </a:prstGeom>
          <a:noFill/>
          <a:ln w="47625">
            <a:solidFill>
              <a:schemeClr val="accent2"/>
            </a:solidFill>
            <a:prstDash val="dash"/>
            <a:round/>
            <a:headEnd type="arrow" w="med" len="med"/>
            <a:tailEnd type="arrow" w="med" len="med"/>
          </a:ln>
          <a:extLst>
            <a:ext uri="{909E8E84-426E-40DD-AFC4-6F175D3DCCD1}">
              <a14:hiddenFill xmlns:a14="http://schemas.microsoft.com/office/drawing/2010/main">
                <a:noFill/>
              </a14:hiddenFill>
            </a:ext>
          </a:extLst>
        </p:spPr>
        <p:txBody>
          <a:bodyPr/>
          <a:lstStyle/>
          <a:p>
            <a:endParaRPr lang="en-US"/>
          </a:p>
        </p:txBody>
      </p:sp>
      <p:sp>
        <p:nvSpPr>
          <p:cNvPr id="22546" name="Text Box 18"/>
          <p:cNvSpPr txBox="1">
            <a:spLocks noChangeArrowheads="1"/>
          </p:cNvSpPr>
          <p:nvPr/>
        </p:nvSpPr>
        <p:spPr bwMode="auto">
          <a:xfrm>
            <a:off x="5334000" y="838200"/>
            <a:ext cx="3276600" cy="543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800"/>
              <a:t>The solution to this system of inequalities is the region where the solutions to each inequality overlap.  This is the region above or to the left of the green line and below or to the left of the blue line.</a:t>
            </a:r>
          </a:p>
          <a:p>
            <a:pPr eaLnBrk="1" hangingPunct="1">
              <a:spcBef>
                <a:spcPct val="50000"/>
              </a:spcBef>
            </a:pPr>
            <a:r>
              <a:rPr lang="en-US" sz="2800"/>
              <a:t>Shade in that region.</a:t>
            </a:r>
          </a:p>
        </p:txBody>
      </p:sp>
      <p:sp>
        <p:nvSpPr>
          <p:cNvPr id="22547" name="Freeform 19"/>
          <p:cNvSpPr>
            <a:spLocks/>
          </p:cNvSpPr>
          <p:nvPr/>
        </p:nvSpPr>
        <p:spPr bwMode="auto">
          <a:xfrm>
            <a:off x="533400" y="2743200"/>
            <a:ext cx="2286000" cy="3886200"/>
          </a:xfrm>
          <a:custGeom>
            <a:avLst/>
            <a:gdLst>
              <a:gd name="T0" fmla="*/ 0 w 1440"/>
              <a:gd name="T1" fmla="*/ 0 h 2448"/>
              <a:gd name="T2" fmla="*/ 2147483647 w 1440"/>
              <a:gd name="T3" fmla="*/ 0 h 2448"/>
              <a:gd name="T4" fmla="*/ 2147483647 w 1440"/>
              <a:gd name="T5" fmla="*/ 2147483647 h 2448"/>
              <a:gd name="T6" fmla="*/ 2147483647 w 1440"/>
              <a:gd name="T7" fmla="*/ 2147483647 h 2448"/>
              <a:gd name="T8" fmla="*/ 0 w 1440"/>
              <a:gd name="T9" fmla="*/ 2147483647 h 2448"/>
              <a:gd name="T10" fmla="*/ 0 w 1440"/>
              <a:gd name="T11" fmla="*/ 0 h 2448"/>
              <a:gd name="T12" fmla="*/ 0 60000 65536"/>
              <a:gd name="T13" fmla="*/ 0 60000 65536"/>
              <a:gd name="T14" fmla="*/ 0 60000 65536"/>
              <a:gd name="T15" fmla="*/ 0 60000 65536"/>
              <a:gd name="T16" fmla="*/ 0 60000 65536"/>
              <a:gd name="T17" fmla="*/ 0 60000 65536"/>
              <a:gd name="T18" fmla="*/ 0 w 1440"/>
              <a:gd name="T19" fmla="*/ 0 h 2448"/>
              <a:gd name="T20" fmla="*/ 1440 w 1440"/>
              <a:gd name="T21" fmla="*/ 2448 h 2448"/>
            </a:gdLst>
            <a:ahLst/>
            <a:cxnLst>
              <a:cxn ang="T12">
                <a:pos x="T0" y="T1"/>
              </a:cxn>
              <a:cxn ang="T13">
                <a:pos x="T2" y="T3"/>
              </a:cxn>
              <a:cxn ang="T14">
                <a:pos x="T4" y="T5"/>
              </a:cxn>
              <a:cxn ang="T15">
                <a:pos x="T6" y="T7"/>
              </a:cxn>
              <a:cxn ang="T16">
                <a:pos x="T8" y="T9"/>
              </a:cxn>
              <a:cxn ang="T17">
                <a:pos x="T10" y="T11"/>
              </a:cxn>
            </a:cxnLst>
            <a:rect l="T18" t="T19" r="T20" b="T21"/>
            <a:pathLst>
              <a:path w="1440" h="2448">
                <a:moveTo>
                  <a:pt x="0" y="0"/>
                </a:moveTo>
                <a:lnTo>
                  <a:pt x="1008" y="0"/>
                </a:lnTo>
                <a:lnTo>
                  <a:pt x="1440" y="1344"/>
                </a:lnTo>
                <a:lnTo>
                  <a:pt x="912" y="2448"/>
                </a:lnTo>
                <a:lnTo>
                  <a:pt x="0" y="2448"/>
                </a:lnTo>
                <a:lnTo>
                  <a:pt x="0" y="0"/>
                </a:lnTo>
                <a:close/>
              </a:path>
            </a:pathLst>
          </a:custGeom>
          <a:solidFill>
            <a:srgbClr val="993366">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aphicFrame>
        <p:nvGraphicFramePr>
          <p:cNvPr id="36876" name="Object 20"/>
          <p:cNvGraphicFramePr>
            <a:graphicFrameLocks noChangeAspect="1"/>
          </p:cNvGraphicFramePr>
          <p:nvPr/>
        </p:nvGraphicFramePr>
        <p:xfrm>
          <a:off x="1600200" y="914400"/>
          <a:ext cx="2598738" cy="717550"/>
        </p:xfrm>
        <a:graphic>
          <a:graphicData uri="http://schemas.openxmlformats.org/presentationml/2006/ole">
            <mc:AlternateContent xmlns:mc="http://schemas.openxmlformats.org/markup-compatibility/2006">
              <mc:Choice xmlns:v="urn:schemas-microsoft-com:vml" Requires="v">
                <p:oleObj spid="_x0000_s36885" name="Equation" r:id="rId4" imgW="714264" imgH="180855" progId="Equation.3">
                  <p:embed/>
                </p:oleObj>
              </mc:Choice>
              <mc:Fallback>
                <p:oleObj name="Equation" r:id="rId4" imgW="714264" imgH="180855" progId="Equation.3">
                  <p:embed/>
                  <p:pic>
                    <p:nvPicPr>
                      <p:cNvPr id="0" name="Object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0200" y="914400"/>
                        <a:ext cx="2598738"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77" name="Object 21"/>
          <p:cNvGraphicFramePr>
            <a:graphicFrameLocks noChangeAspect="1"/>
          </p:cNvGraphicFramePr>
          <p:nvPr/>
        </p:nvGraphicFramePr>
        <p:xfrm>
          <a:off x="1752600" y="1524000"/>
          <a:ext cx="2286000" cy="717550"/>
        </p:xfrm>
        <a:graphic>
          <a:graphicData uri="http://schemas.openxmlformats.org/presentationml/2006/ole">
            <mc:AlternateContent xmlns:mc="http://schemas.openxmlformats.org/markup-compatibility/2006">
              <mc:Choice xmlns:v="urn:schemas-microsoft-com:vml" Requires="v">
                <p:oleObj spid="_x0000_s36886" name="Equation" r:id="rId6" imgW="628692" imgH="180855" progId="Equation.3">
                  <p:embed/>
                </p:oleObj>
              </mc:Choice>
              <mc:Fallback>
                <p:oleObj name="Equation" r:id="rId6" imgW="628692" imgH="180855" progId="Equation.3">
                  <p:embed/>
                  <p:pic>
                    <p:nvPicPr>
                      <p:cNvPr id="0" name="Object 2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52600" y="1524000"/>
                        <a:ext cx="2286000" cy="71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6878" name="Text Box 22">
            <a:hlinkClick r:id="" action="ppaction://hlinkshowjump?jump=previousslide"/>
          </p:cNvPr>
          <p:cNvSpPr txBox="1">
            <a:spLocks noChangeArrowheads="1"/>
          </p:cNvSpPr>
          <p:nvPr/>
        </p:nvSpPr>
        <p:spPr bwMode="auto">
          <a:xfrm>
            <a:off x="8153400" y="6400800"/>
            <a:ext cx="685800" cy="254000"/>
          </a:xfrm>
          <a:prstGeom prst="rect">
            <a:avLst/>
          </a:prstGeom>
          <a:solidFill>
            <a:srgbClr val="FF9900"/>
          </a:solidFill>
          <a:ln w="9525">
            <a:solidFill>
              <a:schemeClr val="bg2"/>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1000" b="1">
                <a:latin typeface="Arial" pitchFamily="34" charset="0"/>
              </a:rPr>
              <a:t>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0"/>
                                  </p:iterate>
                                  <p:childTnLst>
                                    <p:set>
                                      <p:cBhvr>
                                        <p:cTn id="6" dur="1" fill="hold">
                                          <p:stCondLst>
                                            <p:cond delay="0"/>
                                          </p:stCondLst>
                                        </p:cTn>
                                        <p:tgtEl>
                                          <p:spTgt spid="22546"/>
                                        </p:tgtEl>
                                        <p:attrNameLst>
                                          <p:attrName>style.visibility</p:attrName>
                                        </p:attrNameLst>
                                      </p:cBhvr>
                                      <p:to>
                                        <p:strVal val="visible"/>
                                      </p:to>
                                    </p:set>
                                    <p:animEffect transition="in" filter="wipe(left)">
                                      <p:cBhvr>
                                        <p:cTn id="7" dur="300"/>
                                        <p:tgtEl>
                                          <p:spTgt spid="22546"/>
                                        </p:tgtEl>
                                      </p:cBhvr>
                                    </p:animEffect>
                                  </p:childTnLst>
                                </p:cTn>
                              </p:par>
                              <p:par>
                                <p:cTn id="8" presetID="1" presetClass="entr" presetSubtype="0" fill="hold" grpId="0" nodeType="withEffect">
                                  <p:stCondLst>
                                    <p:cond delay="0"/>
                                  </p:stCondLst>
                                  <p:childTnLst>
                                    <p:set>
                                      <p:cBhvr>
                                        <p:cTn id="9" dur="1" fill="hold">
                                          <p:stCondLst>
                                            <p:cond delay="499"/>
                                          </p:stCondLst>
                                        </p:cTn>
                                        <p:tgtEl>
                                          <p:spTgt spid="225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6" grpId="0" autoUpdateAnimBg="0"/>
      <p:bldP spid="22547"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0" y="0"/>
            <a:ext cx="9144000" cy="1371600"/>
          </a:xfrm>
        </p:spPr>
        <p:txBody>
          <a:bodyPr/>
          <a:lstStyle/>
          <a:p>
            <a:r>
              <a:rPr lang="en-US" sz="6000" smtClean="0">
                <a:latin typeface="Verdana" pitchFamily="34" charset="0"/>
              </a:rPr>
              <a:t> (1 of 2)</a:t>
            </a:r>
          </a:p>
        </p:txBody>
      </p:sp>
      <p:sp>
        <p:nvSpPr>
          <p:cNvPr id="37891" name="Rectangle 3"/>
          <p:cNvSpPr>
            <a:spLocks noChangeArrowheads="1"/>
          </p:cNvSpPr>
          <p:nvPr>
            <p:ph type="body" idx="1"/>
          </p:nvPr>
        </p:nvSpPr>
        <p:spPr>
          <a:xfrm>
            <a:off x="0" y="1371600"/>
            <a:ext cx="9144000" cy="5486400"/>
          </a:xfrm>
        </p:spPr>
        <p:txBody>
          <a:bodyPr/>
          <a:lstStyle/>
          <a:p>
            <a:pPr>
              <a:lnSpc>
                <a:spcPct val="80000"/>
              </a:lnSpc>
            </a:pPr>
            <a:r>
              <a:rPr lang="en-US" sz="5400" smtClean="0"/>
              <a:t>Describe the number of solutions for each below:</a:t>
            </a:r>
          </a:p>
          <a:p>
            <a:pPr>
              <a:lnSpc>
                <a:spcPct val="80000"/>
              </a:lnSpc>
            </a:pPr>
            <a:endParaRPr lang="en-US" smtClean="0"/>
          </a:p>
        </p:txBody>
      </p:sp>
      <p:graphicFrame>
        <p:nvGraphicFramePr>
          <p:cNvPr id="37892" name="Object 4"/>
          <p:cNvGraphicFramePr>
            <a:graphicFrameLocks noChangeAspect="1"/>
          </p:cNvGraphicFramePr>
          <p:nvPr/>
        </p:nvGraphicFramePr>
        <p:xfrm>
          <a:off x="0" y="2743200"/>
          <a:ext cx="4549775" cy="4114800"/>
        </p:xfrm>
        <a:graphic>
          <a:graphicData uri="http://schemas.openxmlformats.org/presentationml/2006/ole">
            <mc:AlternateContent xmlns:mc="http://schemas.openxmlformats.org/markup-compatibility/2006">
              <mc:Choice xmlns:v="urn:schemas-microsoft-com:vml" Requires="v">
                <p:oleObj spid="_x0000_s37894" name="Slide" r:id="rId3" imgW="4548526" imgH="3407297" progId="PowerPoint.Slide.8">
                  <p:embed/>
                </p:oleObj>
              </mc:Choice>
              <mc:Fallback>
                <p:oleObj name="Slide" r:id="rId3" imgW="4548526" imgH="3407297" progId="PowerPoint.Slide.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743200"/>
                        <a:ext cx="454977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893" name="Object 5"/>
          <p:cNvGraphicFramePr>
            <a:graphicFrameLocks noChangeAspect="1"/>
          </p:cNvGraphicFramePr>
          <p:nvPr/>
        </p:nvGraphicFramePr>
        <p:xfrm>
          <a:off x="4594225" y="2743200"/>
          <a:ext cx="4549775" cy="4114800"/>
        </p:xfrm>
        <a:graphic>
          <a:graphicData uri="http://schemas.openxmlformats.org/presentationml/2006/ole">
            <mc:AlternateContent xmlns:mc="http://schemas.openxmlformats.org/markup-compatibility/2006">
              <mc:Choice xmlns:v="urn:schemas-microsoft-com:vml" Requires="v">
                <p:oleObj spid="_x0000_s37895" name="Slide" r:id="rId5" imgW="4548526" imgH="3407297" progId="PowerPoint.Slide.8">
                  <p:embed/>
                </p:oleObj>
              </mc:Choice>
              <mc:Fallback>
                <p:oleObj name="Slide" r:id="rId5" imgW="4548526" imgH="3407297" progId="PowerPoint.Slide.8">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94225" y="2743200"/>
                        <a:ext cx="454977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Sp="0" showMasterPhAnim="0" show="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0" y="0"/>
            <a:ext cx="9144000" cy="914400"/>
          </a:xfrm>
        </p:spPr>
        <p:txBody>
          <a:bodyPr/>
          <a:lstStyle/>
          <a:p>
            <a:r>
              <a:rPr lang="en-US" sz="6000" smtClean="0">
                <a:latin typeface="Verdana" pitchFamily="34" charset="0"/>
              </a:rPr>
              <a:t> (2 of 2)</a:t>
            </a:r>
            <a:endParaRPr lang="en-US" smtClean="0"/>
          </a:p>
        </p:txBody>
      </p:sp>
      <p:sp>
        <p:nvSpPr>
          <p:cNvPr id="38915" name="Rectangle 3"/>
          <p:cNvSpPr>
            <a:spLocks noGrp="1" noChangeArrowheads="1"/>
          </p:cNvSpPr>
          <p:nvPr>
            <p:ph type="body" idx="1"/>
          </p:nvPr>
        </p:nvSpPr>
        <p:spPr>
          <a:xfrm>
            <a:off x="0" y="838200"/>
            <a:ext cx="9144000" cy="6019800"/>
          </a:xfrm>
        </p:spPr>
        <p:txBody>
          <a:bodyPr/>
          <a:lstStyle/>
          <a:p>
            <a:pPr>
              <a:lnSpc>
                <a:spcPct val="80000"/>
              </a:lnSpc>
            </a:pPr>
            <a:r>
              <a:rPr lang="en-US" sz="5400" smtClean="0"/>
              <a:t>Describe the number of solutions for each below:</a:t>
            </a:r>
          </a:p>
          <a:p>
            <a:pPr>
              <a:lnSpc>
                <a:spcPct val="70000"/>
              </a:lnSpc>
            </a:pPr>
            <a:r>
              <a:rPr lang="en-US" sz="5400" smtClean="0"/>
              <a:t>3.) y = -3x + 4</a:t>
            </a:r>
            <a:br>
              <a:rPr lang="en-US" sz="5400" smtClean="0"/>
            </a:br>
            <a:r>
              <a:rPr lang="en-US" sz="5400" smtClean="0"/>
              <a:t>     y =  3x + 4</a:t>
            </a:r>
          </a:p>
          <a:p>
            <a:pPr>
              <a:lnSpc>
                <a:spcPct val="70000"/>
              </a:lnSpc>
            </a:pPr>
            <a:r>
              <a:rPr lang="en-US" sz="5400" smtClean="0"/>
              <a:t>4.) 2y = -6x + 8</a:t>
            </a:r>
            <a:br>
              <a:rPr lang="en-US" sz="5400" smtClean="0"/>
            </a:br>
            <a:r>
              <a:rPr lang="en-US" sz="5400" smtClean="0"/>
              <a:t>       y = -3x + 4</a:t>
            </a:r>
          </a:p>
          <a:p>
            <a:pPr>
              <a:lnSpc>
                <a:spcPct val="70000"/>
              </a:lnSpc>
            </a:pPr>
            <a:r>
              <a:rPr lang="en-US" sz="5400" smtClean="0"/>
              <a:t>5.) y = 2x - 3</a:t>
            </a:r>
            <a:br>
              <a:rPr lang="en-US" sz="5400" smtClean="0"/>
            </a:br>
            <a:r>
              <a:rPr lang="en-US" sz="5400" smtClean="0"/>
              <a:t>    -2x = - y + 5</a:t>
            </a:r>
            <a:endParaRPr lang="en-US" smtClean="0"/>
          </a:p>
        </p:txBody>
      </p:sp>
      <p:sp>
        <p:nvSpPr>
          <p:cNvPr id="27652" name="AutoShape 4"/>
          <p:cNvSpPr>
            <a:spLocks noChangeArrowheads="1"/>
          </p:cNvSpPr>
          <p:nvPr/>
        </p:nvSpPr>
        <p:spPr bwMode="auto">
          <a:xfrm>
            <a:off x="4800600" y="2286000"/>
            <a:ext cx="4572000" cy="4038600"/>
          </a:xfrm>
          <a:prstGeom prst="verticalScroll">
            <a:avLst>
              <a:gd name="adj" fmla="val 12500"/>
            </a:avLst>
          </a:prstGeom>
          <a:solidFill>
            <a:schemeClr val="accent1"/>
          </a:solidFill>
          <a:ln w="9525">
            <a:solidFill>
              <a:schemeClr val="tx1"/>
            </a:solidFill>
            <a:round/>
            <a:headEnd/>
            <a:tailEnd/>
          </a:ln>
        </p:spPr>
        <p:txBody>
          <a:bodyPr anchor="ctr"/>
          <a:lstStyle/>
          <a:p>
            <a:r>
              <a:rPr lang="en-US" sz="7200"/>
              <a:t>3.) One</a:t>
            </a:r>
          </a:p>
          <a:p>
            <a:r>
              <a:rPr lang="en-US" sz="7200"/>
              <a:t>4.) Many</a:t>
            </a:r>
          </a:p>
          <a:p>
            <a:r>
              <a:rPr lang="en-US" sz="7200"/>
              <a:t>5.) None</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animEffect transition="in" filter="box(out)">
                                      <p:cBhvr>
                                        <p:cTn id="7" dur="500"/>
                                        <p:tgtEl>
                                          <p:spTgt spid="27652"/>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0" y="0"/>
            <a:ext cx="9144000" cy="1371600"/>
          </a:xfrm>
          <a:solidFill>
            <a:schemeClr val="accent1"/>
          </a:solidFill>
        </p:spPr>
        <p:txBody>
          <a:bodyPr/>
          <a:lstStyle/>
          <a:p>
            <a:r>
              <a:rPr lang="en-US" sz="6600" smtClean="0"/>
              <a:t>	Today’s Objective</a:t>
            </a:r>
            <a:r>
              <a:rPr lang="en-US" smtClean="0"/>
              <a:t>	</a:t>
            </a:r>
          </a:p>
        </p:txBody>
      </p:sp>
      <p:sp>
        <p:nvSpPr>
          <p:cNvPr id="39939" name="Rectangle 3"/>
          <p:cNvSpPr>
            <a:spLocks noGrp="1" noChangeArrowheads="1"/>
          </p:cNvSpPr>
          <p:nvPr>
            <p:ph type="body" idx="1"/>
          </p:nvPr>
        </p:nvSpPr>
        <p:spPr>
          <a:xfrm>
            <a:off x="0" y="1371600"/>
            <a:ext cx="9144000" cy="5486400"/>
          </a:xfrm>
        </p:spPr>
        <p:txBody>
          <a:bodyPr/>
          <a:lstStyle/>
          <a:p>
            <a:pPr>
              <a:lnSpc>
                <a:spcPct val="80000"/>
              </a:lnSpc>
            </a:pPr>
            <a:r>
              <a:rPr lang="en-US" sz="8800" smtClean="0"/>
              <a:t>To be able to solve a system of linear inequalities by graphing.</a:t>
            </a:r>
            <a:endParaRPr lang="en-US" sz="5400" smtClean="0"/>
          </a:p>
          <a:p>
            <a:pPr>
              <a:lnSpc>
                <a:spcPct val="80000"/>
              </a:lnSpc>
            </a:pPr>
            <a:endParaRPr lang="en-US" smtClean="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Sp="0" showMasterPhAnim="0" show="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0" y="0"/>
            <a:ext cx="9144000" cy="838200"/>
          </a:xfrm>
          <a:solidFill>
            <a:schemeClr val="accent1"/>
          </a:solidFill>
        </p:spPr>
        <p:txBody>
          <a:bodyPr/>
          <a:lstStyle/>
          <a:p>
            <a:r>
              <a:rPr lang="en-US" sz="6600" smtClean="0"/>
              <a:t>Graph y &lt; 2x - 1</a:t>
            </a:r>
            <a:endParaRPr lang="en-US" smtClean="0"/>
          </a:p>
        </p:txBody>
      </p:sp>
      <p:sp>
        <p:nvSpPr>
          <p:cNvPr id="40963"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0964"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0965"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40966"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40967"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68"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69"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70"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71"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72"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73"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74"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75"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76"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77"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78"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79"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80"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81"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82"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83"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84"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85"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86"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87"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88"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89"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90"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91"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92"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93"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94"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95"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96"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97"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98"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999"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00"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737" name="Text Box 41"/>
          <p:cNvSpPr txBox="1">
            <a:spLocks noChangeArrowheads="1"/>
          </p:cNvSpPr>
          <p:nvPr/>
        </p:nvSpPr>
        <p:spPr bwMode="auto">
          <a:xfrm>
            <a:off x="0" y="838200"/>
            <a:ext cx="9144000" cy="109855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6600"/>
              <a:t>Sketch y = 2x - 1</a:t>
            </a:r>
            <a:endParaRPr lang="en-US"/>
          </a:p>
        </p:txBody>
      </p:sp>
      <p:sp>
        <p:nvSpPr>
          <p:cNvPr id="29738" name="Text Box 42"/>
          <p:cNvSpPr txBox="1">
            <a:spLocks noChangeArrowheads="1"/>
          </p:cNvSpPr>
          <p:nvPr/>
        </p:nvSpPr>
        <p:spPr bwMode="auto">
          <a:xfrm>
            <a:off x="1143000" y="2667000"/>
            <a:ext cx="3276600" cy="1006475"/>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6000"/>
              <a:t> y= 2x - 1</a:t>
            </a:r>
          </a:p>
        </p:txBody>
      </p:sp>
      <p:sp>
        <p:nvSpPr>
          <p:cNvPr id="29739" name="AutoShape 43"/>
          <p:cNvSpPr>
            <a:spLocks noChangeArrowheads="1"/>
          </p:cNvSpPr>
          <p:nvPr/>
        </p:nvSpPr>
        <p:spPr bwMode="auto">
          <a:xfrm>
            <a:off x="5181600" y="2971800"/>
            <a:ext cx="3276600" cy="35052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4000" b="1"/>
              <a:t>Now pick a point on one side of the dotted line  -(-1,0)</a:t>
            </a:r>
            <a:r>
              <a:rPr lang="en-US"/>
              <a:t> </a:t>
            </a:r>
          </a:p>
        </p:txBody>
      </p:sp>
      <p:sp>
        <p:nvSpPr>
          <p:cNvPr id="29740" name="Oval 44"/>
          <p:cNvSpPr>
            <a:spLocks noChangeArrowheads="1"/>
          </p:cNvSpPr>
          <p:nvPr/>
        </p:nvSpPr>
        <p:spPr bwMode="auto">
          <a:xfrm>
            <a:off x="4343400" y="42672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41" name="Oval 45"/>
          <p:cNvSpPr>
            <a:spLocks noChangeArrowheads="1"/>
          </p:cNvSpPr>
          <p:nvPr/>
        </p:nvSpPr>
        <p:spPr bwMode="auto">
          <a:xfrm>
            <a:off x="4648200" y="35814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42" name="Line 46"/>
          <p:cNvSpPr>
            <a:spLocks noChangeShapeType="1"/>
          </p:cNvSpPr>
          <p:nvPr/>
        </p:nvSpPr>
        <p:spPr bwMode="auto">
          <a:xfrm flipH="1">
            <a:off x="3657600" y="2057400"/>
            <a:ext cx="1828800" cy="441960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07" name="Line 47"/>
          <p:cNvSpPr>
            <a:spLocks noChangeShapeType="1"/>
          </p:cNvSpPr>
          <p:nvPr/>
        </p:nvSpPr>
        <p:spPr bwMode="auto">
          <a:xfrm>
            <a:off x="4724400" y="685800"/>
            <a:ext cx="381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9737"/>
                                        </p:tgtEl>
                                        <p:attrNameLst>
                                          <p:attrName>style.visibility</p:attrName>
                                        </p:attrNameLst>
                                      </p:cBhvr>
                                      <p:to>
                                        <p:strVal val="visible"/>
                                      </p:to>
                                    </p:set>
                                    <p:animEffect transition="in" filter="box(out)">
                                      <p:cBhvr>
                                        <p:cTn id="7" dur="500"/>
                                        <p:tgtEl>
                                          <p:spTgt spid="29737"/>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9740"/>
                                        </p:tgtEl>
                                        <p:attrNameLst>
                                          <p:attrName>style.visibility</p:attrName>
                                        </p:attrNameLst>
                                      </p:cBhvr>
                                      <p:to>
                                        <p:strVal val="visible"/>
                                      </p:to>
                                    </p:set>
                                    <p:animEffect transition="in" filter="box(out)">
                                      <p:cBhvr>
                                        <p:cTn id="12" dur="500"/>
                                        <p:tgtEl>
                                          <p:spTgt spid="29740"/>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9741"/>
                                        </p:tgtEl>
                                        <p:attrNameLst>
                                          <p:attrName>style.visibility</p:attrName>
                                        </p:attrNameLst>
                                      </p:cBhvr>
                                      <p:to>
                                        <p:strVal val="visible"/>
                                      </p:to>
                                    </p:set>
                                    <p:animEffect transition="in" filter="box(out)">
                                      <p:cBhvr>
                                        <p:cTn id="17" dur="500"/>
                                        <p:tgtEl>
                                          <p:spTgt spid="29741"/>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9742"/>
                                        </p:tgtEl>
                                        <p:attrNameLst>
                                          <p:attrName>style.visibility</p:attrName>
                                        </p:attrNameLst>
                                      </p:cBhvr>
                                      <p:to>
                                        <p:strVal val="visible"/>
                                      </p:to>
                                    </p:set>
                                    <p:animEffect transition="in" filter="box(out)">
                                      <p:cBhvr>
                                        <p:cTn id="22" dur="500"/>
                                        <p:tgtEl>
                                          <p:spTgt spid="29742"/>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9738"/>
                                        </p:tgtEl>
                                        <p:attrNameLst>
                                          <p:attrName>style.visibility</p:attrName>
                                        </p:attrNameLst>
                                      </p:cBhvr>
                                      <p:to>
                                        <p:strVal val="visible"/>
                                      </p:to>
                                    </p:set>
                                    <p:animEffect transition="in" filter="box(out)">
                                      <p:cBhvr>
                                        <p:cTn id="27" dur="500"/>
                                        <p:tgtEl>
                                          <p:spTgt spid="29738"/>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29739"/>
                                        </p:tgtEl>
                                        <p:attrNameLst>
                                          <p:attrName>style.visibility</p:attrName>
                                        </p:attrNameLst>
                                      </p:cBhvr>
                                      <p:to>
                                        <p:strVal val="visible"/>
                                      </p:to>
                                    </p:set>
                                    <p:animEffect transition="in" filter="box(out)">
                                      <p:cBhvr>
                                        <p:cTn id="32" dur="500"/>
                                        <p:tgtEl>
                                          <p:spTgt spid="29739"/>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37" grpId="0" animBg="1" autoUpdateAnimBg="0"/>
      <p:bldP spid="29738" grpId="0" animBg="1" autoUpdateAnimBg="0"/>
      <p:bldP spid="29739" grpId="0" animBg="1" autoUpdateAnimBg="0"/>
      <p:bldP spid="29740" grpId="0" animBg="1"/>
      <p:bldP spid="29741" grpId="0" animBg="1"/>
      <p:bldP spid="29742"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show="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0"/>
            <a:ext cx="9144000" cy="1143000"/>
          </a:xfrm>
          <a:solidFill>
            <a:schemeClr val="accent1"/>
          </a:solidFill>
        </p:spPr>
        <p:txBody>
          <a:bodyPr/>
          <a:lstStyle/>
          <a:p>
            <a:r>
              <a:rPr lang="en-US" sz="6600" smtClean="0"/>
              <a:t>Test a Point</a:t>
            </a:r>
            <a:endParaRPr lang="en-US" smtClean="0"/>
          </a:p>
        </p:txBody>
      </p:sp>
      <p:sp>
        <p:nvSpPr>
          <p:cNvPr id="30723" name="Rectangle 3"/>
          <p:cNvSpPr>
            <a:spLocks noGrp="1" noChangeArrowheads="1"/>
          </p:cNvSpPr>
          <p:nvPr>
            <p:ph type="body" idx="1"/>
          </p:nvPr>
        </p:nvSpPr>
        <p:spPr>
          <a:xfrm>
            <a:off x="0" y="1143000"/>
            <a:ext cx="9144000" cy="5715000"/>
          </a:xfrm>
        </p:spPr>
        <p:txBody>
          <a:bodyPr/>
          <a:lstStyle/>
          <a:p>
            <a:pPr>
              <a:lnSpc>
                <a:spcPct val="90000"/>
              </a:lnSpc>
            </a:pPr>
            <a:r>
              <a:rPr lang="en-US" sz="5400" smtClean="0"/>
              <a:t>Take the point (-1,0) and plug in the values in y &lt; 2x - 1</a:t>
            </a:r>
            <a:endParaRPr lang="en-US" sz="6000" smtClean="0"/>
          </a:p>
          <a:p>
            <a:pPr>
              <a:lnSpc>
                <a:spcPct val="90000"/>
              </a:lnSpc>
            </a:pPr>
            <a:r>
              <a:rPr lang="en-US" sz="6000" smtClean="0"/>
              <a:t>y &lt; 2x - 1</a:t>
            </a:r>
            <a:endParaRPr lang="en-US" sz="8000" smtClean="0"/>
          </a:p>
          <a:p>
            <a:pPr>
              <a:lnSpc>
                <a:spcPct val="60000"/>
              </a:lnSpc>
            </a:pPr>
            <a:r>
              <a:rPr lang="en-US" sz="6000" smtClean="0">
                <a:solidFill>
                  <a:srgbClr val="FF3300"/>
                </a:solidFill>
              </a:rPr>
              <a:t>0</a:t>
            </a:r>
            <a:r>
              <a:rPr lang="en-US" sz="6000" smtClean="0"/>
              <a:t> &lt; 2</a:t>
            </a:r>
            <a:r>
              <a:rPr lang="en-US" sz="6000" smtClean="0">
                <a:solidFill>
                  <a:srgbClr val="FF3300"/>
                </a:solidFill>
              </a:rPr>
              <a:t>(-1)</a:t>
            </a:r>
            <a:r>
              <a:rPr lang="en-US" sz="6000" smtClean="0"/>
              <a:t> -1</a:t>
            </a:r>
          </a:p>
          <a:p>
            <a:pPr>
              <a:lnSpc>
                <a:spcPct val="60000"/>
              </a:lnSpc>
            </a:pPr>
            <a:r>
              <a:rPr lang="en-US" sz="6000" smtClean="0"/>
              <a:t>0 &lt; -3</a:t>
            </a:r>
          </a:p>
        </p:txBody>
      </p:sp>
      <p:sp>
        <p:nvSpPr>
          <p:cNvPr id="30724" name="WordArt 4"/>
          <p:cNvSpPr>
            <a:spLocks noChangeArrowheads="1" noChangeShapeType="1" noTextEdit="1"/>
          </p:cNvSpPr>
          <p:nvPr/>
        </p:nvSpPr>
        <p:spPr bwMode="auto">
          <a:xfrm>
            <a:off x="4038600" y="2971800"/>
            <a:ext cx="4694238" cy="1905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Impact"/>
              </a:rPr>
              <a:t>False</a:t>
            </a:r>
          </a:p>
        </p:txBody>
      </p:sp>
      <p:sp>
        <p:nvSpPr>
          <p:cNvPr id="30725" name="Text Box 5"/>
          <p:cNvSpPr txBox="1">
            <a:spLocks noChangeArrowheads="1"/>
          </p:cNvSpPr>
          <p:nvPr/>
        </p:nvSpPr>
        <p:spPr bwMode="auto">
          <a:xfrm>
            <a:off x="0" y="5257800"/>
            <a:ext cx="9144000" cy="2506663"/>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80000"/>
              </a:lnSpc>
            </a:pPr>
            <a:r>
              <a:rPr lang="en-US" sz="6600"/>
              <a:t>since it’s False, shade the opposite side of (-1,0). on….</a:t>
            </a:r>
            <a:endParaRPr lang="en-US"/>
          </a:p>
        </p:txBody>
      </p:sp>
      <p:sp>
        <p:nvSpPr>
          <p:cNvPr id="41990" name="Line 6"/>
          <p:cNvSpPr>
            <a:spLocks noChangeShapeType="1"/>
          </p:cNvSpPr>
          <p:nvPr/>
        </p:nvSpPr>
        <p:spPr bwMode="auto">
          <a:xfrm>
            <a:off x="5334000" y="2514600"/>
            <a:ext cx="381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991" name="Line 7"/>
          <p:cNvSpPr>
            <a:spLocks noChangeShapeType="1"/>
          </p:cNvSpPr>
          <p:nvPr/>
        </p:nvSpPr>
        <p:spPr bwMode="auto">
          <a:xfrm>
            <a:off x="990600" y="3505200"/>
            <a:ext cx="381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992" name="Line 8"/>
          <p:cNvSpPr>
            <a:spLocks noChangeShapeType="1"/>
          </p:cNvSpPr>
          <p:nvPr/>
        </p:nvSpPr>
        <p:spPr bwMode="auto">
          <a:xfrm>
            <a:off x="1066800" y="4267200"/>
            <a:ext cx="381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993" name="Line 9"/>
          <p:cNvSpPr>
            <a:spLocks noChangeShapeType="1"/>
          </p:cNvSpPr>
          <p:nvPr/>
        </p:nvSpPr>
        <p:spPr bwMode="auto">
          <a:xfrm>
            <a:off x="990600" y="5029200"/>
            <a:ext cx="381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box(out)">
                                      <p:cBhvr>
                                        <p:cTn id="7" dur="500"/>
                                        <p:tgtEl>
                                          <p:spTgt spid="3072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box(out)">
                                      <p:cBhvr>
                                        <p:cTn id="12" dur="500"/>
                                        <p:tgtEl>
                                          <p:spTgt spid="30723">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box(out)">
                                      <p:cBhvr>
                                        <p:cTn id="17" dur="500"/>
                                        <p:tgtEl>
                                          <p:spTgt spid="30723">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box(out)">
                                      <p:cBhvr>
                                        <p:cTn id="22" dur="500"/>
                                        <p:tgtEl>
                                          <p:spTgt spid="30723">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0724"/>
                                        </p:tgtEl>
                                        <p:attrNameLst>
                                          <p:attrName>style.visibility</p:attrName>
                                        </p:attrNameLst>
                                      </p:cBhvr>
                                      <p:to>
                                        <p:strVal val="visible"/>
                                      </p:to>
                                    </p:set>
                                    <p:anim calcmode="lin" valueType="num">
                                      <p:cBhvr additive="base">
                                        <p:cTn id="27" dur="500" fill="hold"/>
                                        <p:tgtEl>
                                          <p:spTgt spid="30724"/>
                                        </p:tgtEl>
                                        <p:attrNameLst>
                                          <p:attrName>ppt_x</p:attrName>
                                        </p:attrNameLst>
                                      </p:cBhvr>
                                      <p:tavLst>
                                        <p:tav tm="0">
                                          <p:val>
                                            <p:strVal val="0-#ppt_w/2"/>
                                          </p:val>
                                        </p:tav>
                                        <p:tav tm="100000">
                                          <p:val>
                                            <p:strVal val="#ppt_x"/>
                                          </p:val>
                                        </p:tav>
                                      </p:tavLst>
                                    </p:anim>
                                    <p:anim calcmode="lin" valueType="num">
                                      <p:cBhvr additive="base">
                                        <p:cTn id="28" dur="500" fill="hold"/>
                                        <p:tgtEl>
                                          <p:spTgt spid="3072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WHOOSH.WAV"/>
                                        </p:tgtEl>
                                      </p:cMediaNode>
                                    </p:audio>
                                  </p:sub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32" fill="hold" grpId="0" nodeType="clickEffect">
                                  <p:stCondLst>
                                    <p:cond delay="0"/>
                                  </p:stCondLst>
                                  <p:childTnLst>
                                    <p:set>
                                      <p:cBhvr>
                                        <p:cTn id="32" dur="1" fill="hold">
                                          <p:stCondLst>
                                            <p:cond delay="0"/>
                                          </p:stCondLst>
                                        </p:cTn>
                                        <p:tgtEl>
                                          <p:spTgt spid="30725"/>
                                        </p:tgtEl>
                                        <p:attrNameLst>
                                          <p:attrName>style.visibility</p:attrName>
                                        </p:attrNameLst>
                                      </p:cBhvr>
                                      <p:to>
                                        <p:strVal val="visible"/>
                                      </p:to>
                                    </p:set>
                                    <p:animEffect transition="in" filter="box(out)">
                                      <p:cBhvr>
                                        <p:cTn id="33" dur="500"/>
                                        <p:tgtEl>
                                          <p:spTgt spid="30725"/>
                                        </p:tgtEl>
                                      </p:cBhvr>
                                    </p:animEffect>
                                  </p:childTnLst>
                                  <p:subTnLst>
                                    <p:audio>
                                      <p:cMediaNode>
                                        <p:cTn display="0" masterRel="sameClick">
                                          <p:stCondLst>
                                            <p:cond evt="begin" delay="0">
                                              <p:tn val="31"/>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P spid="30724" grpId="0" animBg="1"/>
      <p:bldP spid="30725"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14033" name="Picture 17" descr="Example5a"/>
          <p:cNvPicPr>
            <a:picLocks noChangeAspect="1" noChangeArrowheads="1"/>
          </p:cNvPicPr>
          <p:nvPr/>
        </p:nvPicPr>
        <p:blipFill>
          <a:blip r:embed="rId3">
            <a:extLst>
              <a:ext uri="{28A0092B-C50C-407E-A947-70E740481C1C}">
                <a14:useLocalDpi xmlns:a14="http://schemas.microsoft.com/office/drawing/2010/main" val="0"/>
              </a:ext>
            </a:extLst>
          </a:blip>
          <a:srcRect t="14285" b="9023"/>
          <a:stretch>
            <a:fillRect/>
          </a:stretch>
        </p:blipFill>
        <p:spPr bwMode="auto">
          <a:xfrm>
            <a:off x="2971800" y="5305425"/>
            <a:ext cx="550545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Oval 3"/>
          <p:cNvSpPr>
            <a:spLocks noChangeArrowheads="1"/>
          </p:cNvSpPr>
          <p:nvPr/>
        </p:nvSpPr>
        <p:spPr bwMode="auto">
          <a:xfrm>
            <a:off x="644525" y="511175"/>
            <a:ext cx="3346450" cy="762000"/>
          </a:xfrm>
          <a:prstGeom prst="ellipse">
            <a:avLst/>
          </a:prstGeom>
          <a:solidFill>
            <a:srgbClr val="00CC99"/>
          </a:solidFill>
          <a:ln w="9525" algn="ctr">
            <a:solidFill>
              <a:srgbClr val="00CC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5364" name="Rectangle 4"/>
          <p:cNvSpPr>
            <a:spLocks noGrp="1" noChangeArrowheads="1"/>
          </p:cNvSpPr>
          <p:nvPr>
            <p:ph type="title"/>
          </p:nvPr>
        </p:nvSpPr>
        <p:spPr>
          <a:noFill/>
        </p:spPr>
        <p:txBody>
          <a:bodyPr/>
          <a:lstStyle/>
          <a:p>
            <a:r>
              <a:rPr lang="en-US" smtClean="0"/>
              <a:t>EXAMPLE 5</a:t>
            </a:r>
            <a:endParaRPr lang="en-US" sz="1600" smtClean="0"/>
          </a:p>
        </p:txBody>
      </p:sp>
      <p:sp>
        <p:nvSpPr>
          <p:cNvPr id="214021" name="Text Box 5"/>
          <p:cNvSpPr txBox="1">
            <a:spLocks noChangeArrowheads="1"/>
          </p:cNvSpPr>
          <p:nvPr/>
        </p:nvSpPr>
        <p:spPr bwMode="auto">
          <a:xfrm>
            <a:off x="685800" y="2755900"/>
            <a:ext cx="1600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chemeClr val="hlink"/>
                </a:solidFill>
              </a:rPr>
              <a:t>Solution:</a:t>
            </a:r>
            <a:endParaRPr lang="en-US">
              <a:solidFill>
                <a:schemeClr val="hlink"/>
              </a:solidFill>
              <a:cs typeface="Times New Roman" pitchFamily="18" charset="0"/>
            </a:endParaRPr>
          </a:p>
        </p:txBody>
      </p:sp>
      <p:sp>
        <p:nvSpPr>
          <p:cNvPr id="15366" name="Rectangle 6"/>
          <p:cNvSpPr>
            <a:spLocks noChangeArrowheads="1"/>
          </p:cNvSpPr>
          <p:nvPr/>
        </p:nvSpPr>
        <p:spPr bwMode="auto">
          <a:xfrm>
            <a:off x="3962400" y="533400"/>
            <a:ext cx="5181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en-US" sz="2200" b="1">
                <a:latin typeface="Arial Black" pitchFamily="34" charset="0"/>
              </a:rPr>
              <a:t>Solving a Linear Inequality</a:t>
            </a:r>
          </a:p>
        </p:txBody>
      </p:sp>
      <p:graphicFrame>
        <p:nvGraphicFramePr>
          <p:cNvPr id="15367" name="Object 7"/>
          <p:cNvGraphicFramePr>
            <a:graphicFrameLocks noChangeAspect="1"/>
          </p:cNvGraphicFramePr>
          <p:nvPr/>
        </p:nvGraphicFramePr>
        <p:xfrm>
          <a:off x="2401888" y="2112963"/>
          <a:ext cx="4424362" cy="630237"/>
        </p:xfrm>
        <a:graphic>
          <a:graphicData uri="http://schemas.openxmlformats.org/presentationml/2006/ole">
            <mc:AlternateContent xmlns:mc="http://schemas.openxmlformats.org/markup-compatibility/2006">
              <mc:Choice xmlns:v="urn:schemas-microsoft-com:vml" Requires="v">
                <p:oleObj spid="_x0000_s15374" name="Equation" r:id="rId4" imgW="1777229" imgH="253890" progId="Equation.DSMT4">
                  <p:embed/>
                </p:oleObj>
              </mc:Choice>
              <mc:Fallback>
                <p:oleObj name="Equation" r:id="rId4" imgW="1777229" imgH="253890" progId="Equation.DSMT4">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1888" y="2112963"/>
                        <a:ext cx="4424362" cy="63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4024" name="Object 8"/>
          <p:cNvGraphicFramePr>
            <a:graphicFrameLocks noChangeAspect="1"/>
          </p:cNvGraphicFramePr>
          <p:nvPr/>
        </p:nvGraphicFramePr>
        <p:xfrm>
          <a:off x="2724150" y="2819400"/>
          <a:ext cx="4864100" cy="444500"/>
        </p:xfrm>
        <a:graphic>
          <a:graphicData uri="http://schemas.openxmlformats.org/presentationml/2006/ole">
            <mc:AlternateContent xmlns:mc="http://schemas.openxmlformats.org/markup-compatibility/2006">
              <mc:Choice xmlns:v="urn:schemas-microsoft-com:vml" Requires="v">
                <p:oleObj spid="_x0000_s15375" name="Equation" r:id="rId6" imgW="1954951" imgH="177723" progId="Equation.DSMT4">
                  <p:embed/>
                </p:oleObj>
              </mc:Choice>
              <mc:Fallback>
                <p:oleObj name="Equation" r:id="rId6" imgW="1954951" imgH="177723" progId="Equation.DSMT4">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24150" y="2819400"/>
                        <a:ext cx="4864100"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4028" name="Object 12"/>
          <p:cNvGraphicFramePr>
            <a:graphicFrameLocks noChangeAspect="1"/>
          </p:cNvGraphicFramePr>
          <p:nvPr/>
        </p:nvGraphicFramePr>
        <p:xfrm>
          <a:off x="4652963" y="3743325"/>
          <a:ext cx="1581150" cy="981075"/>
        </p:xfrm>
        <a:graphic>
          <a:graphicData uri="http://schemas.openxmlformats.org/presentationml/2006/ole">
            <mc:AlternateContent xmlns:mc="http://schemas.openxmlformats.org/markup-compatibility/2006">
              <mc:Choice xmlns:v="urn:schemas-microsoft-com:vml" Requires="v">
                <p:oleObj spid="_x0000_s15376" name="Equation" r:id="rId8" imgW="634725" imgH="393529" progId="Equation.DSMT4">
                  <p:embed/>
                </p:oleObj>
              </mc:Choice>
              <mc:Fallback>
                <p:oleObj name="Equation" r:id="rId8" imgW="634725" imgH="393529" progId="Equation.DSMT4">
                  <p:embed/>
                  <p:pic>
                    <p:nvPicPr>
                      <p:cNvPr id="0" name="Object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52963" y="3743325"/>
                        <a:ext cx="158115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4029" name="Object 13"/>
          <p:cNvGraphicFramePr>
            <a:graphicFrameLocks noChangeAspect="1"/>
          </p:cNvGraphicFramePr>
          <p:nvPr/>
        </p:nvGraphicFramePr>
        <p:xfrm>
          <a:off x="4891088" y="4740275"/>
          <a:ext cx="1076325" cy="441325"/>
        </p:xfrm>
        <a:graphic>
          <a:graphicData uri="http://schemas.openxmlformats.org/presentationml/2006/ole">
            <mc:AlternateContent xmlns:mc="http://schemas.openxmlformats.org/markup-compatibility/2006">
              <mc:Choice xmlns:v="urn:schemas-microsoft-com:vml" Requires="v">
                <p:oleObj spid="_x0000_s15377" name="Equation" r:id="rId10" imgW="431425" imgH="177646" progId="Equation.DSMT4">
                  <p:embed/>
                </p:oleObj>
              </mc:Choice>
              <mc:Fallback>
                <p:oleObj name="Equation" r:id="rId10" imgW="431425" imgH="177646" progId="Equation.DSMT4">
                  <p:embed/>
                  <p:pic>
                    <p:nvPicPr>
                      <p:cNvPr id="0" name="Object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91088" y="4740275"/>
                        <a:ext cx="1076325" cy="44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4030" name="Object 14"/>
          <p:cNvGraphicFramePr>
            <a:graphicFrameLocks noChangeAspect="1"/>
          </p:cNvGraphicFramePr>
          <p:nvPr/>
        </p:nvGraphicFramePr>
        <p:xfrm>
          <a:off x="1169988" y="5618163"/>
          <a:ext cx="1201737" cy="630237"/>
        </p:xfrm>
        <a:graphic>
          <a:graphicData uri="http://schemas.openxmlformats.org/presentationml/2006/ole">
            <mc:AlternateContent xmlns:mc="http://schemas.openxmlformats.org/markup-compatibility/2006">
              <mc:Choice xmlns:v="urn:schemas-microsoft-com:vml" Requires="v">
                <p:oleObj spid="_x0000_s15378" name="Equation" r:id="rId12" imgW="482391" imgH="253890" progId="Equation.DSMT4">
                  <p:embed/>
                </p:oleObj>
              </mc:Choice>
              <mc:Fallback>
                <p:oleObj name="Equation" r:id="rId12" imgW="482391" imgH="253890" progId="Equation.DSMT4">
                  <p:embed/>
                  <p:pic>
                    <p:nvPicPr>
                      <p:cNvPr id="0" name="Object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69988" y="5618163"/>
                        <a:ext cx="1201737" cy="63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4031" name="Object 15"/>
          <p:cNvGraphicFramePr>
            <a:graphicFrameLocks noChangeAspect="1"/>
          </p:cNvGraphicFramePr>
          <p:nvPr/>
        </p:nvGraphicFramePr>
        <p:xfrm>
          <a:off x="3657600" y="3352800"/>
          <a:ext cx="3032125" cy="444500"/>
        </p:xfrm>
        <a:graphic>
          <a:graphicData uri="http://schemas.openxmlformats.org/presentationml/2006/ole">
            <mc:AlternateContent xmlns:mc="http://schemas.openxmlformats.org/markup-compatibility/2006">
              <mc:Choice xmlns:v="urn:schemas-microsoft-com:vml" Requires="v">
                <p:oleObj spid="_x0000_s15379" name="Equation" r:id="rId14" imgW="1218671" imgH="177723" progId="Equation.DSMT4">
                  <p:embed/>
                </p:oleObj>
              </mc:Choice>
              <mc:Fallback>
                <p:oleObj name="Equation" r:id="rId14" imgW="1218671" imgH="177723" progId="Equation.DSMT4">
                  <p:embed/>
                  <p:pic>
                    <p:nvPicPr>
                      <p:cNvPr id="0" name="Object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57600" y="3352800"/>
                        <a:ext cx="3032125"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73" name="Rectangle 18"/>
          <p:cNvSpPr>
            <a:spLocks noChangeArrowheads="1"/>
          </p:cNvSpPr>
          <p:nvPr/>
        </p:nvSpPr>
        <p:spPr bwMode="auto">
          <a:xfrm>
            <a:off x="773113" y="1524000"/>
            <a:ext cx="79629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lstStyle/>
          <a:p>
            <a:pPr marL="533400" indent="-533400">
              <a:spcBef>
                <a:spcPct val="20000"/>
              </a:spcBef>
            </a:pPr>
            <a:r>
              <a:rPr lang="en-US"/>
              <a:t>Solve the inequality; then graph the solution set.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14021"/>
                                        </p:tgtEl>
                                        <p:attrNameLst>
                                          <p:attrName>style.visibility</p:attrName>
                                        </p:attrNameLst>
                                      </p:cBhvr>
                                      <p:to>
                                        <p:strVal val="visible"/>
                                      </p:to>
                                    </p:set>
                                    <p:anim calcmode="lin" valueType="num">
                                      <p:cBhvr>
                                        <p:cTn id="7" dur="500" decel="50000" fill="hold">
                                          <p:stCondLst>
                                            <p:cond delay="0"/>
                                          </p:stCondLst>
                                        </p:cTn>
                                        <p:tgtEl>
                                          <p:spTgt spid="214021"/>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14021"/>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14021"/>
                                        </p:tgtEl>
                                        <p:attrNameLst>
                                          <p:attrName>ppt_w</p:attrName>
                                        </p:attrNameLst>
                                      </p:cBhvr>
                                      <p:tavLst>
                                        <p:tav tm="0">
                                          <p:val>
                                            <p:strVal val="#ppt_w*.05"/>
                                          </p:val>
                                        </p:tav>
                                        <p:tav tm="100000">
                                          <p:val>
                                            <p:strVal val="#ppt_w"/>
                                          </p:val>
                                        </p:tav>
                                      </p:tavLst>
                                    </p:anim>
                                    <p:anim calcmode="lin" valueType="num">
                                      <p:cBhvr>
                                        <p:cTn id="10" dur="1000" fill="hold"/>
                                        <p:tgtEl>
                                          <p:spTgt spid="214021"/>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14021"/>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14021"/>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14021"/>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14021"/>
                                        </p:tgtEl>
                                      </p:cBhvr>
                                    </p:animEffect>
                                  </p:childTnLst>
                                </p:cTn>
                              </p:par>
                              <p:par>
                                <p:cTn id="15" presetID="25" presetClass="entr" presetSubtype="0" fill="hold" nodeType="withEffect">
                                  <p:stCondLst>
                                    <p:cond delay="0"/>
                                  </p:stCondLst>
                                  <p:childTnLst>
                                    <p:set>
                                      <p:cBhvr>
                                        <p:cTn id="16" dur="1" fill="hold">
                                          <p:stCondLst>
                                            <p:cond delay="0"/>
                                          </p:stCondLst>
                                        </p:cTn>
                                        <p:tgtEl>
                                          <p:spTgt spid="214024"/>
                                        </p:tgtEl>
                                        <p:attrNameLst>
                                          <p:attrName>style.visibility</p:attrName>
                                        </p:attrNameLst>
                                      </p:cBhvr>
                                      <p:to>
                                        <p:strVal val="visible"/>
                                      </p:to>
                                    </p:set>
                                    <p:anim calcmode="lin" valueType="num">
                                      <p:cBhvr>
                                        <p:cTn id="17" dur="500" decel="50000" fill="hold">
                                          <p:stCondLst>
                                            <p:cond delay="0"/>
                                          </p:stCondLst>
                                        </p:cTn>
                                        <p:tgtEl>
                                          <p:spTgt spid="214024"/>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214024"/>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214024"/>
                                        </p:tgtEl>
                                        <p:attrNameLst>
                                          <p:attrName>ppt_w</p:attrName>
                                        </p:attrNameLst>
                                      </p:cBhvr>
                                      <p:tavLst>
                                        <p:tav tm="0">
                                          <p:val>
                                            <p:strVal val="#ppt_w*.05"/>
                                          </p:val>
                                        </p:tav>
                                        <p:tav tm="100000">
                                          <p:val>
                                            <p:strVal val="#ppt_w"/>
                                          </p:val>
                                        </p:tav>
                                      </p:tavLst>
                                    </p:anim>
                                    <p:anim calcmode="lin" valueType="num">
                                      <p:cBhvr>
                                        <p:cTn id="20" dur="1000" fill="hold"/>
                                        <p:tgtEl>
                                          <p:spTgt spid="214024"/>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214024"/>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214024"/>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214024"/>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21402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3" presetClass="entr" presetSubtype="0" fill="hold" nodeType="clickEffect">
                                  <p:stCondLst>
                                    <p:cond delay="0"/>
                                  </p:stCondLst>
                                  <p:childTnLst>
                                    <p:set>
                                      <p:cBhvr>
                                        <p:cTn id="28" dur="1" fill="hold">
                                          <p:stCondLst>
                                            <p:cond delay="0"/>
                                          </p:stCondLst>
                                        </p:cTn>
                                        <p:tgtEl>
                                          <p:spTgt spid="214031"/>
                                        </p:tgtEl>
                                        <p:attrNameLst>
                                          <p:attrName>style.visibility</p:attrName>
                                        </p:attrNameLst>
                                      </p:cBhvr>
                                      <p:to>
                                        <p:strVal val="visible"/>
                                      </p:to>
                                    </p:set>
                                    <p:animEffect transition="in" filter="fade">
                                      <p:cBhvr>
                                        <p:cTn id="29" dur="100"/>
                                        <p:tgtEl>
                                          <p:spTgt spid="214031"/>
                                        </p:tgtEl>
                                      </p:cBhvr>
                                    </p:animEffect>
                                    <p:anim calcmode="lin" valueType="num">
                                      <p:cBhvr>
                                        <p:cTn id="30" dur="400" fill="hold"/>
                                        <p:tgtEl>
                                          <p:spTgt spid="214031"/>
                                        </p:tgtEl>
                                        <p:attrNameLst>
                                          <p:attrName>ppt_x</p:attrName>
                                        </p:attrNameLst>
                                      </p:cBhvr>
                                      <p:tavLst>
                                        <p:tav tm="0">
                                          <p:val>
                                            <p:strVal val="#ppt_x"/>
                                          </p:val>
                                        </p:tav>
                                        <p:tav tm="100000">
                                          <p:val>
                                            <p:strVal val="#ppt_x"/>
                                          </p:val>
                                        </p:tav>
                                      </p:tavLst>
                                    </p:anim>
                                    <p:anim calcmode="lin" valueType="num">
                                      <p:cBhvr>
                                        <p:cTn id="31" dur="400" fill="hold"/>
                                        <p:tgtEl>
                                          <p:spTgt spid="214031"/>
                                        </p:tgtEl>
                                        <p:attrNameLst>
                                          <p:attrName>ppt_y</p:attrName>
                                        </p:attrNameLst>
                                      </p:cBhvr>
                                      <p:tavLst>
                                        <p:tav tm="0">
                                          <p:val>
                                            <p:strVal val="#ppt_y+0.31"/>
                                          </p:val>
                                        </p:tav>
                                        <p:tav tm="100000">
                                          <p:val>
                                            <p:strVal val="#ppt_y+0.31"/>
                                          </p:val>
                                        </p:tav>
                                      </p:tavLst>
                                    </p:anim>
                                    <p:anim calcmode="lin" valueType="num">
                                      <p:cBhvr>
                                        <p:cTn id="32" dur="600" decel="50000" fill="hold">
                                          <p:stCondLst>
                                            <p:cond delay="400"/>
                                          </p:stCondLst>
                                        </p:cTn>
                                        <p:tgtEl>
                                          <p:spTgt spid="21403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3" dur="600" decel="50000" fill="hold">
                                          <p:stCondLst>
                                            <p:cond delay="400"/>
                                          </p:stCondLst>
                                        </p:cTn>
                                        <p:tgtEl>
                                          <p:spTgt spid="21403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30" presetClass="entr" presetSubtype="0" fill="hold" nodeType="clickEffect">
                                  <p:stCondLst>
                                    <p:cond delay="0"/>
                                  </p:stCondLst>
                                  <p:childTnLst>
                                    <p:set>
                                      <p:cBhvr>
                                        <p:cTn id="37" dur="1" fill="hold">
                                          <p:stCondLst>
                                            <p:cond delay="0"/>
                                          </p:stCondLst>
                                        </p:cTn>
                                        <p:tgtEl>
                                          <p:spTgt spid="214028"/>
                                        </p:tgtEl>
                                        <p:attrNameLst>
                                          <p:attrName>style.visibility</p:attrName>
                                        </p:attrNameLst>
                                      </p:cBhvr>
                                      <p:to>
                                        <p:strVal val="visible"/>
                                      </p:to>
                                    </p:set>
                                    <p:animEffect transition="in" filter="fade">
                                      <p:cBhvr>
                                        <p:cTn id="38" dur="800" decel="100000"/>
                                        <p:tgtEl>
                                          <p:spTgt spid="214028"/>
                                        </p:tgtEl>
                                      </p:cBhvr>
                                    </p:animEffect>
                                    <p:anim calcmode="lin" valueType="num">
                                      <p:cBhvr>
                                        <p:cTn id="39" dur="800" decel="100000" fill="hold"/>
                                        <p:tgtEl>
                                          <p:spTgt spid="214028"/>
                                        </p:tgtEl>
                                        <p:attrNameLst>
                                          <p:attrName>style.rotation</p:attrName>
                                        </p:attrNameLst>
                                      </p:cBhvr>
                                      <p:tavLst>
                                        <p:tav tm="0">
                                          <p:val>
                                            <p:fltVal val="-90"/>
                                          </p:val>
                                        </p:tav>
                                        <p:tav tm="100000">
                                          <p:val>
                                            <p:fltVal val="0"/>
                                          </p:val>
                                        </p:tav>
                                      </p:tavLst>
                                    </p:anim>
                                    <p:anim calcmode="lin" valueType="num">
                                      <p:cBhvr>
                                        <p:cTn id="40" dur="800" decel="100000" fill="hold"/>
                                        <p:tgtEl>
                                          <p:spTgt spid="214028"/>
                                        </p:tgtEl>
                                        <p:attrNameLst>
                                          <p:attrName>ppt_x</p:attrName>
                                        </p:attrNameLst>
                                      </p:cBhvr>
                                      <p:tavLst>
                                        <p:tav tm="0">
                                          <p:val>
                                            <p:strVal val="#ppt_x+0.4"/>
                                          </p:val>
                                        </p:tav>
                                        <p:tav tm="100000">
                                          <p:val>
                                            <p:strVal val="#ppt_x-0.05"/>
                                          </p:val>
                                        </p:tav>
                                      </p:tavLst>
                                    </p:anim>
                                    <p:anim calcmode="lin" valueType="num">
                                      <p:cBhvr>
                                        <p:cTn id="41" dur="800" decel="100000" fill="hold"/>
                                        <p:tgtEl>
                                          <p:spTgt spid="214028"/>
                                        </p:tgtEl>
                                        <p:attrNameLst>
                                          <p:attrName>ppt_y</p:attrName>
                                        </p:attrNameLst>
                                      </p:cBhvr>
                                      <p:tavLst>
                                        <p:tav tm="0">
                                          <p:val>
                                            <p:strVal val="#ppt_y-0.4"/>
                                          </p:val>
                                        </p:tav>
                                        <p:tav tm="100000">
                                          <p:val>
                                            <p:strVal val="#ppt_y+0.1"/>
                                          </p:val>
                                        </p:tav>
                                      </p:tavLst>
                                    </p:anim>
                                    <p:anim calcmode="lin" valueType="num">
                                      <p:cBhvr>
                                        <p:cTn id="42" dur="200" accel="100000" fill="hold">
                                          <p:stCondLst>
                                            <p:cond delay="800"/>
                                          </p:stCondLst>
                                        </p:cTn>
                                        <p:tgtEl>
                                          <p:spTgt spid="214028"/>
                                        </p:tgtEl>
                                        <p:attrNameLst>
                                          <p:attrName>ppt_x</p:attrName>
                                        </p:attrNameLst>
                                      </p:cBhvr>
                                      <p:tavLst>
                                        <p:tav tm="0">
                                          <p:val>
                                            <p:strVal val="#ppt_x-0.05"/>
                                          </p:val>
                                        </p:tav>
                                        <p:tav tm="100000">
                                          <p:val>
                                            <p:strVal val="#ppt_x"/>
                                          </p:val>
                                        </p:tav>
                                      </p:tavLst>
                                    </p:anim>
                                    <p:anim calcmode="lin" valueType="num">
                                      <p:cBhvr>
                                        <p:cTn id="43" dur="200" accel="100000" fill="hold">
                                          <p:stCondLst>
                                            <p:cond delay="800"/>
                                          </p:stCondLst>
                                        </p:cTn>
                                        <p:tgtEl>
                                          <p:spTgt spid="214028"/>
                                        </p:tgtEl>
                                        <p:attrNameLst>
                                          <p:attrName>ppt_y</p:attrName>
                                        </p:attrNameLst>
                                      </p:cBhvr>
                                      <p:tavLst>
                                        <p:tav tm="0">
                                          <p:val>
                                            <p:strVal val="#ppt_y+0.1"/>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55" presetClass="entr" presetSubtype="0" fill="hold" nodeType="clickEffect">
                                  <p:stCondLst>
                                    <p:cond delay="0"/>
                                  </p:stCondLst>
                                  <p:childTnLst>
                                    <p:set>
                                      <p:cBhvr>
                                        <p:cTn id="47" dur="1" fill="hold">
                                          <p:stCondLst>
                                            <p:cond delay="0"/>
                                          </p:stCondLst>
                                        </p:cTn>
                                        <p:tgtEl>
                                          <p:spTgt spid="214029"/>
                                        </p:tgtEl>
                                        <p:attrNameLst>
                                          <p:attrName>style.visibility</p:attrName>
                                        </p:attrNameLst>
                                      </p:cBhvr>
                                      <p:to>
                                        <p:strVal val="visible"/>
                                      </p:to>
                                    </p:set>
                                    <p:anim calcmode="lin" valueType="num">
                                      <p:cBhvr>
                                        <p:cTn id="48" dur="1000" fill="hold"/>
                                        <p:tgtEl>
                                          <p:spTgt spid="214029"/>
                                        </p:tgtEl>
                                        <p:attrNameLst>
                                          <p:attrName>ppt_w</p:attrName>
                                        </p:attrNameLst>
                                      </p:cBhvr>
                                      <p:tavLst>
                                        <p:tav tm="0">
                                          <p:val>
                                            <p:strVal val="#ppt_w*0.70"/>
                                          </p:val>
                                        </p:tav>
                                        <p:tav tm="100000">
                                          <p:val>
                                            <p:strVal val="#ppt_w"/>
                                          </p:val>
                                        </p:tav>
                                      </p:tavLst>
                                    </p:anim>
                                    <p:anim calcmode="lin" valueType="num">
                                      <p:cBhvr>
                                        <p:cTn id="49" dur="1000" fill="hold"/>
                                        <p:tgtEl>
                                          <p:spTgt spid="214029"/>
                                        </p:tgtEl>
                                        <p:attrNameLst>
                                          <p:attrName>ppt_h</p:attrName>
                                        </p:attrNameLst>
                                      </p:cBhvr>
                                      <p:tavLst>
                                        <p:tav tm="0">
                                          <p:val>
                                            <p:strVal val="#ppt_h"/>
                                          </p:val>
                                        </p:tav>
                                        <p:tav tm="100000">
                                          <p:val>
                                            <p:strVal val="#ppt_h"/>
                                          </p:val>
                                        </p:tav>
                                      </p:tavLst>
                                    </p:anim>
                                    <p:animEffect transition="in" filter="fade">
                                      <p:cBhvr>
                                        <p:cTn id="50" dur="1000"/>
                                        <p:tgtEl>
                                          <p:spTgt spid="214029"/>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214030"/>
                                        </p:tgtEl>
                                        <p:attrNameLst>
                                          <p:attrName>style.visibility</p:attrName>
                                        </p:attrNameLst>
                                      </p:cBhvr>
                                      <p:to>
                                        <p:strVal val="visible"/>
                                      </p:to>
                                    </p:set>
                                  </p:childTnLst>
                                </p:cTn>
                              </p:par>
                            </p:childTnLst>
                          </p:cTn>
                        </p:par>
                        <p:par>
                          <p:cTn id="55" fill="hold" nodeType="afterGroup">
                            <p:stCondLst>
                              <p:cond delay="0"/>
                            </p:stCondLst>
                            <p:childTnLst>
                              <p:par>
                                <p:cTn id="56" presetID="1" presetClass="entr" presetSubtype="0" fill="hold" nodeType="afterEffect">
                                  <p:stCondLst>
                                    <p:cond delay="500"/>
                                  </p:stCondLst>
                                  <p:childTnLst>
                                    <p:set>
                                      <p:cBhvr>
                                        <p:cTn id="57" dur="1" fill="hold">
                                          <p:stCondLst>
                                            <p:cond delay="0"/>
                                          </p:stCondLst>
                                        </p:cTn>
                                        <p:tgtEl>
                                          <p:spTgt spid="2140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1" grpId="0"/>
    </p:bld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show="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0" y="0"/>
            <a:ext cx="9144000" cy="838200"/>
          </a:xfrm>
          <a:solidFill>
            <a:schemeClr val="accent1"/>
          </a:solidFill>
        </p:spPr>
        <p:txBody>
          <a:bodyPr/>
          <a:lstStyle/>
          <a:p>
            <a:r>
              <a:rPr lang="en-US" sz="6600" smtClean="0"/>
              <a:t>Graph y &lt; 2x - 1</a:t>
            </a:r>
            <a:endParaRPr lang="en-US" smtClean="0"/>
          </a:p>
        </p:txBody>
      </p:sp>
      <p:sp>
        <p:nvSpPr>
          <p:cNvPr id="43011"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12"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13"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43014"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43015"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16"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17"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18"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19"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20"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21"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22"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23"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24"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25"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26"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27"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28"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29"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30"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31"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32"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33"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34"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35"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36"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37"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38"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39"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40"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41"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42"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43"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44"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45"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46"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47"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48"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3049" name="Text Box 41"/>
          <p:cNvSpPr txBox="1">
            <a:spLocks noChangeArrowheads="1"/>
          </p:cNvSpPr>
          <p:nvPr/>
        </p:nvSpPr>
        <p:spPr bwMode="auto">
          <a:xfrm>
            <a:off x="1143000" y="2667000"/>
            <a:ext cx="3276600" cy="1006475"/>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6000"/>
              <a:t> y= 2x - 1</a:t>
            </a:r>
          </a:p>
        </p:txBody>
      </p:sp>
      <p:sp>
        <p:nvSpPr>
          <p:cNvPr id="43050" name="Oval 42"/>
          <p:cNvSpPr>
            <a:spLocks noChangeArrowheads="1"/>
          </p:cNvSpPr>
          <p:nvPr/>
        </p:nvSpPr>
        <p:spPr bwMode="auto">
          <a:xfrm>
            <a:off x="4343400" y="42672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3051" name="Oval 43"/>
          <p:cNvSpPr>
            <a:spLocks noChangeArrowheads="1"/>
          </p:cNvSpPr>
          <p:nvPr/>
        </p:nvSpPr>
        <p:spPr bwMode="auto">
          <a:xfrm>
            <a:off x="4648200" y="35814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3052" name="Line 44"/>
          <p:cNvSpPr>
            <a:spLocks noChangeShapeType="1"/>
          </p:cNvSpPr>
          <p:nvPr/>
        </p:nvSpPr>
        <p:spPr bwMode="auto">
          <a:xfrm flipH="1">
            <a:off x="3657600" y="2057400"/>
            <a:ext cx="1828800" cy="4419600"/>
          </a:xfrm>
          <a:prstGeom prst="line">
            <a:avLst/>
          </a:prstGeom>
          <a:noFill/>
          <a:ln w="762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53" name="Line 45"/>
          <p:cNvSpPr>
            <a:spLocks noChangeShapeType="1"/>
          </p:cNvSpPr>
          <p:nvPr/>
        </p:nvSpPr>
        <p:spPr bwMode="auto">
          <a:xfrm>
            <a:off x="4724400" y="685800"/>
            <a:ext cx="3810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54" name="WordArt 46"/>
          <p:cNvSpPr>
            <a:spLocks noChangeArrowheads="1" noChangeShapeType="1" noTextEdit="1"/>
          </p:cNvSpPr>
          <p:nvPr/>
        </p:nvSpPr>
        <p:spPr bwMode="auto">
          <a:xfrm>
            <a:off x="3200400" y="4114800"/>
            <a:ext cx="10287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latin typeface="Times New Roman"/>
                <a:cs typeface="Times New Roman"/>
              </a:rPr>
              <a:t>(-1,0)</a:t>
            </a:r>
          </a:p>
        </p:txBody>
      </p:sp>
      <p:sp>
        <p:nvSpPr>
          <p:cNvPr id="31791" name="AutoShape 47"/>
          <p:cNvSpPr>
            <a:spLocks noChangeArrowheads="1"/>
          </p:cNvSpPr>
          <p:nvPr/>
        </p:nvSpPr>
        <p:spPr bwMode="auto">
          <a:xfrm rot="-6505453">
            <a:off x="2451894" y="1129506"/>
            <a:ext cx="5559425" cy="5129213"/>
          </a:xfrm>
          <a:prstGeom prst="rtTriangle">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1791"/>
                                        </p:tgtEl>
                                        <p:attrNameLst>
                                          <p:attrName>style.visibility</p:attrName>
                                        </p:attrNameLst>
                                      </p:cBhvr>
                                      <p:to>
                                        <p:strVal val="visible"/>
                                      </p:to>
                                    </p:set>
                                    <p:animEffect transition="in" filter="box(out)">
                                      <p:cBhvr>
                                        <p:cTn id="7" dur="500"/>
                                        <p:tgtEl>
                                          <p:spTgt spid="31791"/>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91" grpId="0" animBg="1"/>
    </p:bldLst>
  </p:timing>
</p:sld>
</file>

<file path=ppt/slides/slide31.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0"/>
            <a:ext cx="9144000" cy="1371600"/>
          </a:xfrm>
          <a:solidFill>
            <a:schemeClr val="accent1"/>
          </a:solidFill>
        </p:spPr>
        <p:txBody>
          <a:bodyPr/>
          <a:lstStyle/>
          <a:p>
            <a:r>
              <a:rPr lang="en-US" sz="6000" smtClean="0"/>
              <a:t>	Solve by Graphing</a:t>
            </a:r>
            <a:r>
              <a:rPr lang="en-US" smtClean="0"/>
              <a:t>	</a:t>
            </a:r>
          </a:p>
        </p:txBody>
      </p:sp>
      <p:sp>
        <p:nvSpPr>
          <p:cNvPr id="44035" name="Rectangle 3"/>
          <p:cNvSpPr>
            <a:spLocks noGrp="1" noChangeArrowheads="1"/>
          </p:cNvSpPr>
          <p:nvPr>
            <p:ph type="body" idx="1"/>
          </p:nvPr>
        </p:nvSpPr>
        <p:spPr>
          <a:xfrm>
            <a:off x="0" y="1371600"/>
            <a:ext cx="9144000" cy="5486400"/>
          </a:xfrm>
        </p:spPr>
        <p:txBody>
          <a:bodyPr/>
          <a:lstStyle/>
          <a:p>
            <a:pPr>
              <a:lnSpc>
                <a:spcPct val="80000"/>
              </a:lnSpc>
            </a:pPr>
            <a:r>
              <a:rPr lang="en-US" sz="7200" smtClean="0"/>
              <a:t>y &lt; x + 2</a:t>
            </a:r>
          </a:p>
          <a:p>
            <a:pPr>
              <a:lnSpc>
                <a:spcPct val="80000"/>
              </a:lnSpc>
            </a:pPr>
            <a:r>
              <a:rPr lang="en-US" sz="7200" smtClean="0"/>
              <a:t>y &gt; -1/2x + 5</a:t>
            </a:r>
            <a:endParaRPr lang="en-US" sz="6600" smtClean="0"/>
          </a:p>
          <a:p>
            <a:pPr>
              <a:lnSpc>
                <a:spcPct val="80000"/>
              </a:lnSpc>
            </a:pPr>
            <a:endParaRPr lang="en-US" smtClean="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Sp="0" showMasterPhAnim="0" show="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0" y="0"/>
            <a:ext cx="9144000" cy="838200"/>
          </a:xfrm>
          <a:solidFill>
            <a:schemeClr val="accent1"/>
          </a:solidFill>
        </p:spPr>
        <p:txBody>
          <a:bodyPr/>
          <a:lstStyle/>
          <a:p>
            <a:r>
              <a:rPr lang="en-US" sz="6600" smtClean="0"/>
              <a:t>Graph y &lt; x + 2</a:t>
            </a:r>
            <a:endParaRPr lang="en-US" smtClean="0"/>
          </a:p>
        </p:txBody>
      </p:sp>
      <p:sp>
        <p:nvSpPr>
          <p:cNvPr id="45059"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0"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061"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45062"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45063"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64"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65"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66"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67"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68"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69"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70"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71"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72"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73"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74"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75"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76"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77"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78"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79"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80"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81"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82"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83"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84"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85"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86"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87"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88"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89"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90"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91"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92"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93"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94"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95"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5096"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833" name="Text Box 41"/>
          <p:cNvSpPr txBox="1">
            <a:spLocks noChangeArrowheads="1"/>
          </p:cNvSpPr>
          <p:nvPr/>
        </p:nvSpPr>
        <p:spPr bwMode="auto">
          <a:xfrm>
            <a:off x="0" y="838200"/>
            <a:ext cx="9144000" cy="109855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6600"/>
              <a:t>Graph y = x + 2</a:t>
            </a:r>
            <a:endParaRPr lang="en-US"/>
          </a:p>
        </p:txBody>
      </p:sp>
      <p:sp>
        <p:nvSpPr>
          <p:cNvPr id="33834" name="AutoShape 42"/>
          <p:cNvSpPr>
            <a:spLocks noChangeArrowheads="1"/>
          </p:cNvSpPr>
          <p:nvPr/>
        </p:nvSpPr>
        <p:spPr bwMode="auto">
          <a:xfrm>
            <a:off x="5105400" y="3048000"/>
            <a:ext cx="3276600" cy="35052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4000" b="1"/>
              <a:t>Now pick a point on one side of the dotted line  -(0,0)</a:t>
            </a:r>
            <a:r>
              <a:rPr lang="en-US"/>
              <a:t> </a:t>
            </a:r>
          </a:p>
        </p:txBody>
      </p:sp>
      <p:sp>
        <p:nvSpPr>
          <p:cNvPr id="33835" name="Oval 43"/>
          <p:cNvSpPr>
            <a:spLocks noChangeArrowheads="1"/>
          </p:cNvSpPr>
          <p:nvPr/>
        </p:nvSpPr>
        <p:spPr bwMode="auto">
          <a:xfrm>
            <a:off x="4343400" y="33528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3836" name="Oval 44"/>
          <p:cNvSpPr>
            <a:spLocks noChangeArrowheads="1"/>
          </p:cNvSpPr>
          <p:nvPr/>
        </p:nvSpPr>
        <p:spPr bwMode="auto">
          <a:xfrm>
            <a:off x="4648200" y="29718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3837" name="Line 45"/>
          <p:cNvSpPr>
            <a:spLocks noChangeShapeType="1"/>
          </p:cNvSpPr>
          <p:nvPr/>
        </p:nvSpPr>
        <p:spPr bwMode="auto">
          <a:xfrm flipH="1">
            <a:off x="2590800" y="2133600"/>
            <a:ext cx="3048000" cy="3505200"/>
          </a:xfrm>
          <a:prstGeom prst="line">
            <a:avLst/>
          </a:prstGeom>
          <a:noFill/>
          <a:ln w="762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3833"/>
                                        </p:tgtEl>
                                        <p:attrNameLst>
                                          <p:attrName>style.visibility</p:attrName>
                                        </p:attrNameLst>
                                      </p:cBhvr>
                                      <p:to>
                                        <p:strVal val="visible"/>
                                      </p:to>
                                    </p:set>
                                    <p:animEffect transition="in" filter="box(out)">
                                      <p:cBhvr>
                                        <p:cTn id="7" dur="500"/>
                                        <p:tgtEl>
                                          <p:spTgt spid="33833"/>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3835"/>
                                        </p:tgtEl>
                                        <p:attrNameLst>
                                          <p:attrName>style.visibility</p:attrName>
                                        </p:attrNameLst>
                                      </p:cBhvr>
                                      <p:to>
                                        <p:strVal val="visible"/>
                                      </p:to>
                                    </p:set>
                                    <p:animEffect transition="in" filter="box(out)">
                                      <p:cBhvr>
                                        <p:cTn id="12" dur="500"/>
                                        <p:tgtEl>
                                          <p:spTgt spid="33835"/>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3836"/>
                                        </p:tgtEl>
                                        <p:attrNameLst>
                                          <p:attrName>style.visibility</p:attrName>
                                        </p:attrNameLst>
                                      </p:cBhvr>
                                      <p:to>
                                        <p:strVal val="visible"/>
                                      </p:to>
                                    </p:set>
                                    <p:animEffect transition="in" filter="box(out)">
                                      <p:cBhvr>
                                        <p:cTn id="17" dur="500"/>
                                        <p:tgtEl>
                                          <p:spTgt spid="33836"/>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3837"/>
                                        </p:tgtEl>
                                        <p:attrNameLst>
                                          <p:attrName>style.visibility</p:attrName>
                                        </p:attrNameLst>
                                      </p:cBhvr>
                                      <p:to>
                                        <p:strVal val="visible"/>
                                      </p:to>
                                    </p:set>
                                    <p:animEffect transition="in" filter="box(out)">
                                      <p:cBhvr>
                                        <p:cTn id="22" dur="500"/>
                                        <p:tgtEl>
                                          <p:spTgt spid="33837"/>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33834"/>
                                        </p:tgtEl>
                                        <p:attrNameLst>
                                          <p:attrName>style.visibility</p:attrName>
                                        </p:attrNameLst>
                                      </p:cBhvr>
                                      <p:to>
                                        <p:strVal val="visible"/>
                                      </p:to>
                                    </p:set>
                                    <p:animEffect transition="in" filter="box(out)">
                                      <p:cBhvr>
                                        <p:cTn id="27" dur="500"/>
                                        <p:tgtEl>
                                          <p:spTgt spid="33834"/>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33" grpId="0" animBg="1" autoUpdateAnimBg="0"/>
      <p:bldP spid="33834" grpId="0" animBg="1" autoUpdateAnimBg="0"/>
      <p:bldP spid="33835" grpId="0" animBg="1"/>
      <p:bldP spid="33836" grpId="0" animBg="1"/>
      <p:bldP spid="33837"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Sp="0" showMasterPhAnim="0" show="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0" y="0"/>
            <a:ext cx="9144000" cy="1371600"/>
          </a:xfrm>
          <a:solidFill>
            <a:srgbClr val="FF9900"/>
          </a:solidFill>
        </p:spPr>
        <p:txBody>
          <a:bodyPr/>
          <a:lstStyle/>
          <a:p>
            <a:r>
              <a:rPr lang="en-US" sz="7200" smtClean="0"/>
              <a:t>Solve by Graphing</a:t>
            </a:r>
            <a:r>
              <a:rPr lang="en-US" smtClean="0"/>
              <a:t>		</a:t>
            </a:r>
          </a:p>
        </p:txBody>
      </p:sp>
      <p:sp>
        <p:nvSpPr>
          <p:cNvPr id="34819" name="Rectangle 3"/>
          <p:cNvSpPr>
            <a:spLocks noGrp="1" noChangeArrowheads="1"/>
          </p:cNvSpPr>
          <p:nvPr>
            <p:ph type="body" idx="1"/>
          </p:nvPr>
        </p:nvSpPr>
        <p:spPr>
          <a:xfrm>
            <a:off x="0" y="1371600"/>
            <a:ext cx="9144000" cy="5486400"/>
          </a:xfrm>
        </p:spPr>
        <p:txBody>
          <a:bodyPr/>
          <a:lstStyle/>
          <a:p>
            <a:pPr>
              <a:lnSpc>
                <a:spcPct val="80000"/>
              </a:lnSpc>
            </a:pPr>
            <a:r>
              <a:rPr lang="en-US" sz="5400" smtClean="0"/>
              <a:t>Substitute (0,0) in for x and y</a:t>
            </a:r>
          </a:p>
          <a:p>
            <a:pPr>
              <a:lnSpc>
                <a:spcPct val="80000"/>
              </a:lnSpc>
            </a:pPr>
            <a:r>
              <a:rPr lang="en-US" sz="8000" smtClean="0"/>
              <a:t>y &lt; x + 2</a:t>
            </a:r>
          </a:p>
          <a:p>
            <a:pPr>
              <a:lnSpc>
                <a:spcPct val="80000"/>
              </a:lnSpc>
            </a:pPr>
            <a:r>
              <a:rPr lang="en-US" sz="8000" smtClean="0">
                <a:solidFill>
                  <a:srgbClr val="FF3300"/>
                </a:solidFill>
              </a:rPr>
              <a:t>0</a:t>
            </a:r>
            <a:r>
              <a:rPr lang="en-US" sz="8000" smtClean="0"/>
              <a:t> &lt; </a:t>
            </a:r>
            <a:r>
              <a:rPr lang="en-US" sz="8000" smtClean="0">
                <a:solidFill>
                  <a:srgbClr val="FF3300"/>
                </a:solidFill>
              </a:rPr>
              <a:t>0</a:t>
            </a:r>
            <a:r>
              <a:rPr lang="en-US" sz="8000" smtClean="0"/>
              <a:t> + 2</a:t>
            </a:r>
          </a:p>
          <a:p>
            <a:pPr>
              <a:lnSpc>
                <a:spcPct val="80000"/>
              </a:lnSpc>
            </a:pPr>
            <a:r>
              <a:rPr lang="en-US" sz="8000" smtClean="0"/>
              <a:t>0 &lt;  2</a:t>
            </a:r>
          </a:p>
          <a:p>
            <a:pPr>
              <a:lnSpc>
                <a:spcPct val="80000"/>
              </a:lnSpc>
            </a:pPr>
            <a:endParaRPr lang="en-US" smtClean="0"/>
          </a:p>
        </p:txBody>
      </p:sp>
      <p:sp>
        <p:nvSpPr>
          <p:cNvPr id="34820" name="WordArt 4"/>
          <p:cNvSpPr>
            <a:spLocks noChangeArrowheads="1" noChangeShapeType="1" noTextEdit="1"/>
          </p:cNvSpPr>
          <p:nvPr/>
        </p:nvSpPr>
        <p:spPr bwMode="auto">
          <a:xfrm>
            <a:off x="4144963" y="3144838"/>
            <a:ext cx="3246437" cy="21891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Impact"/>
              </a:rPr>
              <a:t>True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box(out)">
                                      <p:cBhvr>
                                        <p:cTn id="7" dur="500"/>
                                        <p:tgtEl>
                                          <p:spTgt spid="3481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box(out)">
                                      <p:cBhvr>
                                        <p:cTn id="12" dur="500"/>
                                        <p:tgtEl>
                                          <p:spTgt spid="34819">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box(out)">
                                      <p:cBhvr>
                                        <p:cTn id="17" dur="500"/>
                                        <p:tgtEl>
                                          <p:spTgt spid="34819">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4819">
                                            <p:txEl>
                                              <p:pRg st="3" end="3"/>
                                            </p:txEl>
                                          </p:spTgt>
                                        </p:tgtEl>
                                        <p:attrNameLst>
                                          <p:attrName>style.visibility</p:attrName>
                                        </p:attrNameLst>
                                      </p:cBhvr>
                                      <p:to>
                                        <p:strVal val="visible"/>
                                      </p:to>
                                    </p:set>
                                    <p:animEffect transition="in" filter="box(out)">
                                      <p:cBhvr>
                                        <p:cTn id="22" dur="500"/>
                                        <p:tgtEl>
                                          <p:spTgt spid="34819">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4820"/>
                                        </p:tgtEl>
                                        <p:attrNameLst>
                                          <p:attrName>style.visibility</p:attrName>
                                        </p:attrNameLst>
                                      </p:cBhvr>
                                      <p:to>
                                        <p:strVal val="visible"/>
                                      </p:to>
                                    </p:set>
                                    <p:anim calcmode="lin" valueType="num">
                                      <p:cBhvr additive="base">
                                        <p:cTn id="27" dur="500" fill="hold"/>
                                        <p:tgtEl>
                                          <p:spTgt spid="34820"/>
                                        </p:tgtEl>
                                        <p:attrNameLst>
                                          <p:attrName>ppt_x</p:attrName>
                                        </p:attrNameLst>
                                      </p:cBhvr>
                                      <p:tavLst>
                                        <p:tav tm="0">
                                          <p:val>
                                            <p:strVal val="0-#ppt_w/2"/>
                                          </p:val>
                                        </p:tav>
                                        <p:tav tm="100000">
                                          <p:val>
                                            <p:strVal val="#ppt_x"/>
                                          </p:val>
                                        </p:tav>
                                      </p:tavLst>
                                    </p:anim>
                                    <p:anim calcmode="lin" valueType="num">
                                      <p:cBhvr additive="base">
                                        <p:cTn id="28" dur="500" fill="hold"/>
                                        <p:tgtEl>
                                          <p:spTgt spid="3482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P spid="34820"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Sp="0" showMasterPhAnim="0" show="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0" y="0"/>
            <a:ext cx="9144000" cy="838200"/>
          </a:xfrm>
          <a:solidFill>
            <a:schemeClr val="accent1"/>
          </a:solidFill>
        </p:spPr>
        <p:txBody>
          <a:bodyPr/>
          <a:lstStyle/>
          <a:p>
            <a:r>
              <a:rPr lang="en-US" sz="6600" smtClean="0"/>
              <a:t>Graph y &lt; x + 2</a:t>
            </a:r>
            <a:endParaRPr lang="en-US" smtClean="0"/>
          </a:p>
        </p:txBody>
      </p:sp>
      <p:sp>
        <p:nvSpPr>
          <p:cNvPr id="47107"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08"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109"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47110"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47111"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12"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13"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14"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15"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16"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17"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18"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19"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20"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21"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22"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23"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24"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25"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26"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27"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28"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29"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30"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31"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32"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33"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34"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35"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36"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37"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38"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39"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40"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41"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42"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43"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44"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7145" name="Text Box 41"/>
          <p:cNvSpPr txBox="1">
            <a:spLocks noChangeArrowheads="1"/>
          </p:cNvSpPr>
          <p:nvPr/>
        </p:nvSpPr>
        <p:spPr bwMode="auto">
          <a:xfrm>
            <a:off x="0" y="838200"/>
            <a:ext cx="9144000" cy="109855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6600"/>
              <a:t>Graph y = x + 2</a:t>
            </a:r>
            <a:endParaRPr lang="en-US"/>
          </a:p>
        </p:txBody>
      </p:sp>
      <p:sp>
        <p:nvSpPr>
          <p:cNvPr id="47146" name="Oval 42"/>
          <p:cNvSpPr>
            <a:spLocks noChangeArrowheads="1"/>
          </p:cNvSpPr>
          <p:nvPr/>
        </p:nvSpPr>
        <p:spPr bwMode="auto">
          <a:xfrm>
            <a:off x="4343400" y="33528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7147" name="Oval 43"/>
          <p:cNvSpPr>
            <a:spLocks noChangeArrowheads="1"/>
          </p:cNvSpPr>
          <p:nvPr/>
        </p:nvSpPr>
        <p:spPr bwMode="auto">
          <a:xfrm>
            <a:off x="4648200" y="30480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7148" name="Line 44"/>
          <p:cNvSpPr>
            <a:spLocks noChangeShapeType="1"/>
          </p:cNvSpPr>
          <p:nvPr/>
        </p:nvSpPr>
        <p:spPr bwMode="auto">
          <a:xfrm flipH="1">
            <a:off x="2590800" y="1981200"/>
            <a:ext cx="3276600" cy="3657600"/>
          </a:xfrm>
          <a:prstGeom prst="line">
            <a:avLst/>
          </a:prstGeom>
          <a:noFill/>
          <a:ln w="762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85" name="AutoShape 45"/>
          <p:cNvSpPr>
            <a:spLocks noChangeArrowheads="1"/>
          </p:cNvSpPr>
          <p:nvPr/>
        </p:nvSpPr>
        <p:spPr bwMode="auto">
          <a:xfrm rot="-6415462">
            <a:off x="2552700" y="647700"/>
            <a:ext cx="3962400" cy="6172200"/>
          </a:xfrm>
          <a:prstGeom prst="rtTriangle">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5885"/>
                                        </p:tgtEl>
                                        <p:attrNameLst>
                                          <p:attrName>style.visibility</p:attrName>
                                        </p:attrNameLst>
                                      </p:cBhvr>
                                      <p:to>
                                        <p:strVal val="visible"/>
                                      </p:to>
                                    </p:set>
                                    <p:animEffect transition="in" filter="box(out)">
                                      <p:cBhvr>
                                        <p:cTn id="7" dur="500"/>
                                        <p:tgtEl>
                                          <p:spTgt spid="3588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85"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Sp="0" showMasterPhAnim="0" show="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0"/>
            <a:ext cx="9144000" cy="838200"/>
          </a:xfrm>
          <a:solidFill>
            <a:schemeClr val="accent1"/>
          </a:solidFill>
        </p:spPr>
        <p:txBody>
          <a:bodyPr/>
          <a:lstStyle/>
          <a:p>
            <a:r>
              <a:rPr lang="en-US" sz="6600" smtClean="0"/>
              <a:t>Graph y &gt; -1/2x + 5</a:t>
            </a:r>
            <a:endParaRPr lang="en-US" smtClean="0"/>
          </a:p>
        </p:txBody>
      </p:sp>
      <p:sp>
        <p:nvSpPr>
          <p:cNvPr id="48131"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8132"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8133"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48134"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48135"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36"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37"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38"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39"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40"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41"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42"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43"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44"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45"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46"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47"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48"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49"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50"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51"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52"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53"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54"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55"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56"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57"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58"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59"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60"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61"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62"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63"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64"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65"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66"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67"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8168"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6905" name="Text Box 41"/>
          <p:cNvSpPr txBox="1">
            <a:spLocks noChangeArrowheads="1"/>
          </p:cNvSpPr>
          <p:nvPr/>
        </p:nvSpPr>
        <p:spPr bwMode="auto">
          <a:xfrm>
            <a:off x="0" y="838200"/>
            <a:ext cx="9144000" cy="109855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6600"/>
              <a:t>Graph y = -1/2x + 5</a:t>
            </a:r>
            <a:endParaRPr lang="en-US"/>
          </a:p>
        </p:txBody>
      </p:sp>
      <p:sp>
        <p:nvSpPr>
          <p:cNvPr id="36906" name="AutoShape 42"/>
          <p:cNvSpPr>
            <a:spLocks noChangeArrowheads="1"/>
          </p:cNvSpPr>
          <p:nvPr/>
        </p:nvSpPr>
        <p:spPr bwMode="auto">
          <a:xfrm>
            <a:off x="1295400" y="3124200"/>
            <a:ext cx="3276600" cy="35052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4000" b="1"/>
              <a:t>Now pick a point on one side of the dotted line  -(0,0)</a:t>
            </a:r>
            <a:r>
              <a:rPr lang="en-US"/>
              <a:t> </a:t>
            </a:r>
          </a:p>
        </p:txBody>
      </p:sp>
      <p:sp>
        <p:nvSpPr>
          <p:cNvPr id="36907" name="Oval 43"/>
          <p:cNvSpPr>
            <a:spLocks noChangeArrowheads="1"/>
          </p:cNvSpPr>
          <p:nvPr/>
        </p:nvSpPr>
        <p:spPr bwMode="auto">
          <a:xfrm>
            <a:off x="4343400" y="2438400"/>
            <a:ext cx="304800" cy="304800"/>
          </a:xfrm>
          <a:prstGeom prst="ellipse">
            <a:avLst/>
          </a:prstGeom>
          <a:solidFill>
            <a:srgbClr val="FF9900"/>
          </a:solidFill>
          <a:ln w="9525">
            <a:solidFill>
              <a:schemeClr val="tx1"/>
            </a:solidFill>
            <a:round/>
            <a:headEnd/>
            <a:tailEnd/>
          </a:ln>
        </p:spPr>
        <p:txBody>
          <a:bodyPr wrap="none" anchor="ctr"/>
          <a:lstStyle/>
          <a:p>
            <a:endParaRPr lang="en-US"/>
          </a:p>
        </p:txBody>
      </p:sp>
      <p:sp>
        <p:nvSpPr>
          <p:cNvPr id="36908" name="Oval 44"/>
          <p:cNvSpPr>
            <a:spLocks noChangeArrowheads="1"/>
          </p:cNvSpPr>
          <p:nvPr/>
        </p:nvSpPr>
        <p:spPr bwMode="auto">
          <a:xfrm>
            <a:off x="4953000" y="2743200"/>
            <a:ext cx="304800" cy="304800"/>
          </a:xfrm>
          <a:prstGeom prst="ellipse">
            <a:avLst/>
          </a:prstGeom>
          <a:solidFill>
            <a:srgbClr val="FF9900"/>
          </a:solidFill>
          <a:ln w="9525">
            <a:solidFill>
              <a:schemeClr val="tx1"/>
            </a:solidFill>
            <a:round/>
            <a:headEnd/>
            <a:tailEnd/>
          </a:ln>
        </p:spPr>
        <p:txBody>
          <a:bodyPr wrap="none" anchor="ctr"/>
          <a:lstStyle/>
          <a:p>
            <a:endParaRPr lang="en-US"/>
          </a:p>
        </p:txBody>
      </p:sp>
      <p:sp>
        <p:nvSpPr>
          <p:cNvPr id="36909" name="Line 45"/>
          <p:cNvSpPr>
            <a:spLocks noChangeShapeType="1"/>
          </p:cNvSpPr>
          <p:nvPr/>
        </p:nvSpPr>
        <p:spPr bwMode="auto">
          <a:xfrm>
            <a:off x="3886200" y="2286000"/>
            <a:ext cx="4267200" cy="2057400"/>
          </a:xfrm>
          <a:prstGeom prst="line">
            <a:avLst/>
          </a:prstGeom>
          <a:noFill/>
          <a:ln w="762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6905"/>
                                        </p:tgtEl>
                                        <p:attrNameLst>
                                          <p:attrName>style.visibility</p:attrName>
                                        </p:attrNameLst>
                                      </p:cBhvr>
                                      <p:to>
                                        <p:strVal val="visible"/>
                                      </p:to>
                                    </p:set>
                                    <p:animEffect transition="in" filter="box(out)">
                                      <p:cBhvr>
                                        <p:cTn id="7" dur="500"/>
                                        <p:tgtEl>
                                          <p:spTgt spid="3690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6907"/>
                                        </p:tgtEl>
                                        <p:attrNameLst>
                                          <p:attrName>style.visibility</p:attrName>
                                        </p:attrNameLst>
                                      </p:cBhvr>
                                      <p:to>
                                        <p:strVal val="visible"/>
                                      </p:to>
                                    </p:set>
                                    <p:animEffect transition="in" filter="box(out)">
                                      <p:cBhvr>
                                        <p:cTn id="12" dur="500"/>
                                        <p:tgtEl>
                                          <p:spTgt spid="36907"/>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6908"/>
                                        </p:tgtEl>
                                        <p:attrNameLst>
                                          <p:attrName>style.visibility</p:attrName>
                                        </p:attrNameLst>
                                      </p:cBhvr>
                                      <p:to>
                                        <p:strVal val="visible"/>
                                      </p:to>
                                    </p:set>
                                    <p:animEffect transition="in" filter="box(out)">
                                      <p:cBhvr>
                                        <p:cTn id="17" dur="500"/>
                                        <p:tgtEl>
                                          <p:spTgt spid="36908"/>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6909"/>
                                        </p:tgtEl>
                                        <p:attrNameLst>
                                          <p:attrName>style.visibility</p:attrName>
                                        </p:attrNameLst>
                                      </p:cBhvr>
                                      <p:to>
                                        <p:strVal val="visible"/>
                                      </p:to>
                                    </p:set>
                                    <p:animEffect transition="in" filter="box(out)">
                                      <p:cBhvr>
                                        <p:cTn id="22" dur="500"/>
                                        <p:tgtEl>
                                          <p:spTgt spid="36909"/>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36906"/>
                                        </p:tgtEl>
                                        <p:attrNameLst>
                                          <p:attrName>style.visibility</p:attrName>
                                        </p:attrNameLst>
                                      </p:cBhvr>
                                      <p:to>
                                        <p:strVal val="visible"/>
                                      </p:to>
                                    </p:set>
                                    <p:animEffect transition="in" filter="box(out)">
                                      <p:cBhvr>
                                        <p:cTn id="27" dur="500"/>
                                        <p:tgtEl>
                                          <p:spTgt spid="36906"/>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05" grpId="0" animBg="1" autoUpdateAnimBg="0"/>
      <p:bldP spid="36906" grpId="0" animBg="1" autoUpdateAnimBg="0"/>
      <p:bldP spid="36907" grpId="0" animBg="1"/>
      <p:bldP spid="36908" grpId="0" animBg="1"/>
      <p:bldP spid="36909"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Sp="0" showMasterPhAnim="0" show="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0" y="0"/>
            <a:ext cx="9144000" cy="1371600"/>
          </a:xfrm>
          <a:solidFill>
            <a:srgbClr val="FF9900"/>
          </a:solidFill>
        </p:spPr>
        <p:txBody>
          <a:bodyPr/>
          <a:lstStyle/>
          <a:p>
            <a:r>
              <a:rPr lang="en-US" sz="7200" smtClean="0"/>
              <a:t>Solve by Graphing</a:t>
            </a:r>
            <a:r>
              <a:rPr lang="en-US" smtClean="0"/>
              <a:t>		</a:t>
            </a:r>
          </a:p>
        </p:txBody>
      </p:sp>
      <p:sp>
        <p:nvSpPr>
          <p:cNvPr id="37891" name="Rectangle 3"/>
          <p:cNvSpPr>
            <a:spLocks noGrp="1" noChangeArrowheads="1"/>
          </p:cNvSpPr>
          <p:nvPr>
            <p:ph type="body" idx="1"/>
          </p:nvPr>
        </p:nvSpPr>
        <p:spPr>
          <a:xfrm>
            <a:off x="0" y="1371600"/>
            <a:ext cx="9144000" cy="5486400"/>
          </a:xfrm>
        </p:spPr>
        <p:txBody>
          <a:bodyPr/>
          <a:lstStyle/>
          <a:p>
            <a:pPr>
              <a:lnSpc>
                <a:spcPct val="80000"/>
              </a:lnSpc>
            </a:pPr>
            <a:r>
              <a:rPr lang="en-US" sz="5400" smtClean="0"/>
              <a:t>Substitute (0,0) in for x and y</a:t>
            </a:r>
          </a:p>
          <a:p>
            <a:pPr>
              <a:lnSpc>
                <a:spcPct val="80000"/>
              </a:lnSpc>
            </a:pPr>
            <a:r>
              <a:rPr lang="en-US" sz="8000" smtClean="0"/>
              <a:t>y &gt; -1/2x + 5</a:t>
            </a:r>
          </a:p>
          <a:p>
            <a:pPr>
              <a:lnSpc>
                <a:spcPct val="80000"/>
              </a:lnSpc>
            </a:pPr>
            <a:r>
              <a:rPr lang="en-US" sz="8000" smtClean="0">
                <a:solidFill>
                  <a:srgbClr val="FF3300"/>
                </a:solidFill>
              </a:rPr>
              <a:t>0</a:t>
            </a:r>
            <a:r>
              <a:rPr lang="en-US" sz="8000" smtClean="0"/>
              <a:t> &gt; -1/2</a:t>
            </a:r>
            <a:r>
              <a:rPr lang="en-US" sz="8000" smtClean="0">
                <a:solidFill>
                  <a:srgbClr val="FF3300"/>
                </a:solidFill>
              </a:rPr>
              <a:t>(0)</a:t>
            </a:r>
            <a:r>
              <a:rPr lang="en-US" sz="8000" smtClean="0"/>
              <a:t> + 5</a:t>
            </a:r>
          </a:p>
          <a:p>
            <a:pPr>
              <a:lnSpc>
                <a:spcPct val="80000"/>
              </a:lnSpc>
            </a:pPr>
            <a:r>
              <a:rPr lang="en-US" sz="8000" smtClean="0"/>
              <a:t>0 &gt;  5</a:t>
            </a:r>
          </a:p>
          <a:p>
            <a:pPr>
              <a:lnSpc>
                <a:spcPct val="80000"/>
              </a:lnSpc>
            </a:pPr>
            <a:endParaRPr lang="en-US" smtClean="0"/>
          </a:p>
        </p:txBody>
      </p:sp>
      <p:sp>
        <p:nvSpPr>
          <p:cNvPr id="37892" name="WordArt 4"/>
          <p:cNvSpPr>
            <a:spLocks noChangeArrowheads="1" noChangeShapeType="1" noTextEdit="1"/>
          </p:cNvSpPr>
          <p:nvPr/>
        </p:nvSpPr>
        <p:spPr bwMode="auto">
          <a:xfrm>
            <a:off x="5638800" y="4668838"/>
            <a:ext cx="3246438" cy="21891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Impact"/>
              </a:rPr>
              <a:t>False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box(out)">
                                      <p:cBhvr>
                                        <p:cTn id="7" dur="500"/>
                                        <p:tgtEl>
                                          <p:spTgt spid="3789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box(out)">
                                      <p:cBhvr>
                                        <p:cTn id="12" dur="500"/>
                                        <p:tgtEl>
                                          <p:spTgt spid="37891">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7891">
                                            <p:txEl>
                                              <p:pRg st="2" end="2"/>
                                            </p:txEl>
                                          </p:spTgt>
                                        </p:tgtEl>
                                        <p:attrNameLst>
                                          <p:attrName>style.visibility</p:attrName>
                                        </p:attrNameLst>
                                      </p:cBhvr>
                                      <p:to>
                                        <p:strVal val="visible"/>
                                      </p:to>
                                    </p:set>
                                    <p:animEffect transition="in" filter="box(out)">
                                      <p:cBhvr>
                                        <p:cTn id="17" dur="500"/>
                                        <p:tgtEl>
                                          <p:spTgt spid="37891">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7891">
                                            <p:txEl>
                                              <p:pRg st="3" end="3"/>
                                            </p:txEl>
                                          </p:spTgt>
                                        </p:tgtEl>
                                        <p:attrNameLst>
                                          <p:attrName>style.visibility</p:attrName>
                                        </p:attrNameLst>
                                      </p:cBhvr>
                                      <p:to>
                                        <p:strVal val="visible"/>
                                      </p:to>
                                    </p:set>
                                    <p:animEffect transition="in" filter="box(out)">
                                      <p:cBhvr>
                                        <p:cTn id="22" dur="500"/>
                                        <p:tgtEl>
                                          <p:spTgt spid="37891">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7892"/>
                                        </p:tgtEl>
                                        <p:attrNameLst>
                                          <p:attrName>style.visibility</p:attrName>
                                        </p:attrNameLst>
                                      </p:cBhvr>
                                      <p:to>
                                        <p:strVal val="visible"/>
                                      </p:to>
                                    </p:set>
                                    <p:anim calcmode="lin" valueType="num">
                                      <p:cBhvr additive="base">
                                        <p:cTn id="27" dur="500" fill="hold"/>
                                        <p:tgtEl>
                                          <p:spTgt spid="37892"/>
                                        </p:tgtEl>
                                        <p:attrNameLst>
                                          <p:attrName>ppt_x</p:attrName>
                                        </p:attrNameLst>
                                      </p:cBhvr>
                                      <p:tavLst>
                                        <p:tav tm="0">
                                          <p:val>
                                            <p:strVal val="0-#ppt_w/2"/>
                                          </p:val>
                                        </p:tav>
                                        <p:tav tm="100000">
                                          <p:val>
                                            <p:strVal val="#ppt_x"/>
                                          </p:val>
                                        </p:tav>
                                      </p:tavLst>
                                    </p:anim>
                                    <p:anim calcmode="lin" valueType="num">
                                      <p:cBhvr additive="base">
                                        <p:cTn id="28" dur="500" fill="hold"/>
                                        <p:tgtEl>
                                          <p:spTgt spid="3789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P spid="37892" grpId="0" animBg="1"/>
    </p:bldLst>
  </p:timing>
</p:sld>
</file>

<file path=ppt/slides/slide37.xml><?xml version="1.0" encoding="utf-8"?>
<p:sld xmlns:a="http://schemas.openxmlformats.org/drawingml/2006/main" xmlns:r="http://schemas.openxmlformats.org/officeDocument/2006/relationships" xmlns:p="http://schemas.openxmlformats.org/presentationml/2006/main" showMasterSp="0" showMasterPhAnim="0" show="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0" y="0"/>
            <a:ext cx="9144000" cy="838200"/>
          </a:xfrm>
          <a:solidFill>
            <a:schemeClr val="accent1"/>
          </a:solidFill>
        </p:spPr>
        <p:txBody>
          <a:bodyPr/>
          <a:lstStyle/>
          <a:p>
            <a:r>
              <a:rPr lang="en-US" sz="6600" smtClean="0"/>
              <a:t>Graph y &gt; -1/2x + 5</a:t>
            </a:r>
            <a:endParaRPr lang="en-US" smtClean="0"/>
          </a:p>
        </p:txBody>
      </p:sp>
      <p:sp>
        <p:nvSpPr>
          <p:cNvPr id="50179"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80"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181"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50182"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50183"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4"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5"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6"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7"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8"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89"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90"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91"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92"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93"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94"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95"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96"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97"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98"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199"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00"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01"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02"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03"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04"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05"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06"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07"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08"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09"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10"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11"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12"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13"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14"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15"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16"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0217" name="Text Box 41"/>
          <p:cNvSpPr txBox="1">
            <a:spLocks noChangeArrowheads="1"/>
          </p:cNvSpPr>
          <p:nvPr/>
        </p:nvSpPr>
        <p:spPr bwMode="auto">
          <a:xfrm>
            <a:off x="0" y="838200"/>
            <a:ext cx="9144000" cy="109855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6600"/>
              <a:t>Graph y = -1/2x + 5</a:t>
            </a:r>
            <a:endParaRPr lang="en-US"/>
          </a:p>
        </p:txBody>
      </p:sp>
      <p:sp>
        <p:nvSpPr>
          <p:cNvPr id="50218" name="Oval 42"/>
          <p:cNvSpPr>
            <a:spLocks noChangeArrowheads="1"/>
          </p:cNvSpPr>
          <p:nvPr/>
        </p:nvSpPr>
        <p:spPr bwMode="auto">
          <a:xfrm>
            <a:off x="4343400" y="2438400"/>
            <a:ext cx="304800" cy="304800"/>
          </a:xfrm>
          <a:prstGeom prst="ellipse">
            <a:avLst/>
          </a:prstGeom>
          <a:solidFill>
            <a:srgbClr val="FF9900"/>
          </a:solidFill>
          <a:ln w="9525">
            <a:solidFill>
              <a:schemeClr val="tx1"/>
            </a:solidFill>
            <a:round/>
            <a:headEnd/>
            <a:tailEnd/>
          </a:ln>
        </p:spPr>
        <p:txBody>
          <a:bodyPr wrap="none" anchor="ctr"/>
          <a:lstStyle/>
          <a:p>
            <a:endParaRPr lang="en-US"/>
          </a:p>
        </p:txBody>
      </p:sp>
      <p:sp>
        <p:nvSpPr>
          <p:cNvPr id="50219" name="Oval 43"/>
          <p:cNvSpPr>
            <a:spLocks noChangeArrowheads="1"/>
          </p:cNvSpPr>
          <p:nvPr/>
        </p:nvSpPr>
        <p:spPr bwMode="auto">
          <a:xfrm>
            <a:off x="4953000" y="2743200"/>
            <a:ext cx="304800" cy="304800"/>
          </a:xfrm>
          <a:prstGeom prst="ellipse">
            <a:avLst/>
          </a:prstGeom>
          <a:solidFill>
            <a:srgbClr val="FF9900"/>
          </a:solidFill>
          <a:ln w="9525">
            <a:solidFill>
              <a:schemeClr val="tx1"/>
            </a:solidFill>
            <a:round/>
            <a:headEnd/>
            <a:tailEnd/>
          </a:ln>
        </p:spPr>
        <p:txBody>
          <a:bodyPr wrap="none" anchor="ctr"/>
          <a:lstStyle/>
          <a:p>
            <a:endParaRPr lang="en-US"/>
          </a:p>
        </p:txBody>
      </p:sp>
      <p:sp>
        <p:nvSpPr>
          <p:cNvPr id="50220" name="Line 44"/>
          <p:cNvSpPr>
            <a:spLocks noChangeShapeType="1"/>
          </p:cNvSpPr>
          <p:nvPr/>
        </p:nvSpPr>
        <p:spPr bwMode="auto">
          <a:xfrm>
            <a:off x="3886200" y="2286000"/>
            <a:ext cx="4267200" cy="2057400"/>
          </a:xfrm>
          <a:prstGeom prst="line">
            <a:avLst/>
          </a:prstGeom>
          <a:noFill/>
          <a:ln w="762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57" name="AutoShape 45"/>
          <p:cNvSpPr>
            <a:spLocks noChangeArrowheads="1"/>
          </p:cNvSpPr>
          <p:nvPr/>
        </p:nvSpPr>
        <p:spPr bwMode="auto">
          <a:xfrm rot="10602896">
            <a:off x="2743200" y="1066800"/>
            <a:ext cx="7239000" cy="4267200"/>
          </a:xfrm>
          <a:prstGeom prst="rtTriangle">
            <a:avLst/>
          </a:prstGeom>
          <a:solidFill>
            <a:srgbClr val="FF9900"/>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8957"/>
                                        </p:tgtEl>
                                        <p:attrNameLst>
                                          <p:attrName>style.visibility</p:attrName>
                                        </p:attrNameLst>
                                      </p:cBhvr>
                                      <p:to>
                                        <p:strVal val="visible"/>
                                      </p:to>
                                    </p:set>
                                    <p:animEffect transition="in" filter="box(out)">
                                      <p:cBhvr>
                                        <p:cTn id="7" dur="500"/>
                                        <p:tgtEl>
                                          <p:spTgt spid="38957"/>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57"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Sp="0" showMasterPhAnim="0" show="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0" y="0"/>
            <a:ext cx="9144000" cy="838200"/>
          </a:xfrm>
          <a:solidFill>
            <a:schemeClr val="accent1"/>
          </a:solidFill>
        </p:spPr>
        <p:txBody>
          <a:bodyPr/>
          <a:lstStyle/>
          <a:p>
            <a:r>
              <a:rPr lang="en-US" sz="6600" smtClean="0"/>
              <a:t>Graph y &lt; x + 2</a:t>
            </a:r>
            <a:endParaRPr lang="en-US" smtClean="0"/>
          </a:p>
        </p:txBody>
      </p:sp>
      <p:sp>
        <p:nvSpPr>
          <p:cNvPr id="51203"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204"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205"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51206"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51207"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08"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09"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10"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11"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12"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13"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14"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15"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16"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17"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18"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19"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20"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21"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22"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23"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24"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25"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26"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27"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28"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29"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30"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31"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32"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33"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34"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35"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36"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37"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38"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39"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40"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41" name="Text Box 41"/>
          <p:cNvSpPr txBox="1">
            <a:spLocks noChangeArrowheads="1"/>
          </p:cNvSpPr>
          <p:nvPr/>
        </p:nvSpPr>
        <p:spPr bwMode="auto">
          <a:xfrm>
            <a:off x="0" y="838200"/>
            <a:ext cx="9144000" cy="109855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6600"/>
              <a:t>Graph y &gt; -1/2x + 5</a:t>
            </a:r>
            <a:endParaRPr lang="en-US"/>
          </a:p>
        </p:txBody>
      </p:sp>
      <p:sp>
        <p:nvSpPr>
          <p:cNvPr id="51242" name="Oval 42"/>
          <p:cNvSpPr>
            <a:spLocks noChangeArrowheads="1"/>
          </p:cNvSpPr>
          <p:nvPr/>
        </p:nvSpPr>
        <p:spPr bwMode="auto">
          <a:xfrm>
            <a:off x="4343400" y="2438400"/>
            <a:ext cx="304800" cy="304800"/>
          </a:xfrm>
          <a:prstGeom prst="ellipse">
            <a:avLst/>
          </a:prstGeom>
          <a:solidFill>
            <a:srgbClr val="FF9900"/>
          </a:solidFill>
          <a:ln w="9525">
            <a:solidFill>
              <a:schemeClr val="tx1"/>
            </a:solidFill>
            <a:round/>
            <a:headEnd/>
            <a:tailEnd/>
          </a:ln>
        </p:spPr>
        <p:txBody>
          <a:bodyPr wrap="none" anchor="ctr"/>
          <a:lstStyle/>
          <a:p>
            <a:endParaRPr lang="en-US"/>
          </a:p>
        </p:txBody>
      </p:sp>
      <p:sp>
        <p:nvSpPr>
          <p:cNvPr id="51243" name="Oval 43"/>
          <p:cNvSpPr>
            <a:spLocks noChangeArrowheads="1"/>
          </p:cNvSpPr>
          <p:nvPr/>
        </p:nvSpPr>
        <p:spPr bwMode="auto">
          <a:xfrm>
            <a:off x="4953000" y="2743200"/>
            <a:ext cx="304800" cy="304800"/>
          </a:xfrm>
          <a:prstGeom prst="ellipse">
            <a:avLst/>
          </a:prstGeom>
          <a:solidFill>
            <a:srgbClr val="FF9900"/>
          </a:solidFill>
          <a:ln w="9525">
            <a:solidFill>
              <a:schemeClr val="tx1"/>
            </a:solidFill>
            <a:round/>
            <a:headEnd/>
            <a:tailEnd/>
          </a:ln>
        </p:spPr>
        <p:txBody>
          <a:bodyPr wrap="none" anchor="ctr"/>
          <a:lstStyle/>
          <a:p>
            <a:endParaRPr lang="en-US"/>
          </a:p>
        </p:txBody>
      </p:sp>
      <p:sp>
        <p:nvSpPr>
          <p:cNvPr id="51244" name="Oval 44"/>
          <p:cNvSpPr>
            <a:spLocks noChangeArrowheads="1"/>
          </p:cNvSpPr>
          <p:nvPr/>
        </p:nvSpPr>
        <p:spPr bwMode="auto">
          <a:xfrm>
            <a:off x="4343400" y="33528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1245" name="Oval 45"/>
          <p:cNvSpPr>
            <a:spLocks noChangeArrowheads="1"/>
          </p:cNvSpPr>
          <p:nvPr/>
        </p:nvSpPr>
        <p:spPr bwMode="auto">
          <a:xfrm>
            <a:off x="4648200" y="30480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9982" name="AutoShape 46"/>
          <p:cNvSpPr>
            <a:spLocks noChangeArrowheads="1"/>
          </p:cNvSpPr>
          <p:nvPr/>
        </p:nvSpPr>
        <p:spPr bwMode="auto">
          <a:xfrm rot="-6415462">
            <a:off x="2705100" y="800100"/>
            <a:ext cx="3962400" cy="6172200"/>
          </a:xfrm>
          <a:prstGeom prst="rtTriangle">
            <a:avLst/>
          </a:prstGeom>
          <a:solidFill>
            <a:schemeClr val="accent1"/>
          </a:solidFill>
          <a:ln w="9525">
            <a:solidFill>
              <a:schemeClr val="tx1"/>
            </a:solidFill>
            <a:miter lim="800000"/>
            <a:headEnd/>
            <a:tailEnd/>
          </a:ln>
        </p:spPr>
        <p:txBody>
          <a:bodyPr wrap="none" anchor="ctr"/>
          <a:lstStyle/>
          <a:p>
            <a:endParaRPr lang="en-US"/>
          </a:p>
        </p:txBody>
      </p:sp>
      <p:sp>
        <p:nvSpPr>
          <p:cNvPr id="39983" name="AutoShape 47"/>
          <p:cNvSpPr>
            <a:spLocks noChangeArrowheads="1"/>
          </p:cNvSpPr>
          <p:nvPr/>
        </p:nvSpPr>
        <p:spPr bwMode="auto">
          <a:xfrm rot="10602896">
            <a:off x="2286000" y="914400"/>
            <a:ext cx="7239000" cy="4267200"/>
          </a:xfrm>
          <a:prstGeom prst="rtTriangle">
            <a:avLst/>
          </a:prstGeom>
          <a:solidFill>
            <a:srgbClr val="FF9900"/>
          </a:solidFill>
          <a:ln w="9525">
            <a:solidFill>
              <a:schemeClr val="tx1"/>
            </a:solidFill>
            <a:miter lim="800000"/>
            <a:headEnd/>
            <a:tailEnd/>
          </a:ln>
        </p:spPr>
        <p:txBody>
          <a:bodyPr wrap="none" anchor="ctr"/>
          <a:lstStyle/>
          <a:p>
            <a:endParaRPr lang="en-US"/>
          </a:p>
        </p:txBody>
      </p:sp>
      <p:sp>
        <p:nvSpPr>
          <p:cNvPr id="51248" name="Line 48"/>
          <p:cNvSpPr>
            <a:spLocks noChangeShapeType="1"/>
          </p:cNvSpPr>
          <p:nvPr/>
        </p:nvSpPr>
        <p:spPr bwMode="auto">
          <a:xfrm>
            <a:off x="3886200" y="2286000"/>
            <a:ext cx="4267200" cy="2057400"/>
          </a:xfrm>
          <a:prstGeom prst="line">
            <a:avLst/>
          </a:prstGeom>
          <a:noFill/>
          <a:ln w="762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249" name="Line 49"/>
          <p:cNvSpPr>
            <a:spLocks noChangeShapeType="1"/>
          </p:cNvSpPr>
          <p:nvPr/>
        </p:nvSpPr>
        <p:spPr bwMode="auto">
          <a:xfrm flipH="1">
            <a:off x="2590800" y="914400"/>
            <a:ext cx="4495800" cy="4495800"/>
          </a:xfrm>
          <a:prstGeom prst="line">
            <a:avLst/>
          </a:prstGeom>
          <a:noFill/>
          <a:ln w="762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9986" name="AutoShape 50"/>
          <p:cNvSpPr>
            <a:spLocks noChangeArrowheads="1"/>
          </p:cNvSpPr>
          <p:nvPr/>
        </p:nvSpPr>
        <p:spPr bwMode="auto">
          <a:xfrm rot="-5793363">
            <a:off x="5067300" y="876300"/>
            <a:ext cx="4191000" cy="3352800"/>
          </a:xfrm>
          <a:prstGeom prst="triangle">
            <a:avLst>
              <a:gd name="adj" fmla="val 50000"/>
            </a:avLst>
          </a:prstGeom>
          <a:solidFill>
            <a:schemeClr val="accent2"/>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9982"/>
                                        </p:tgtEl>
                                        <p:attrNameLst>
                                          <p:attrName>style.visibility</p:attrName>
                                        </p:attrNameLst>
                                      </p:cBhvr>
                                      <p:to>
                                        <p:strVal val="visible"/>
                                      </p:to>
                                    </p:set>
                                    <p:animEffect transition="in" filter="box(out)">
                                      <p:cBhvr>
                                        <p:cTn id="7" dur="500"/>
                                        <p:tgtEl>
                                          <p:spTgt spid="39982"/>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9983"/>
                                        </p:tgtEl>
                                        <p:attrNameLst>
                                          <p:attrName>style.visibility</p:attrName>
                                        </p:attrNameLst>
                                      </p:cBhvr>
                                      <p:to>
                                        <p:strVal val="visible"/>
                                      </p:to>
                                    </p:set>
                                    <p:animEffect transition="in" filter="box(out)">
                                      <p:cBhvr>
                                        <p:cTn id="12" dur="500"/>
                                        <p:tgtEl>
                                          <p:spTgt spid="39983"/>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9986"/>
                                        </p:tgtEl>
                                        <p:attrNameLst>
                                          <p:attrName>style.visibility</p:attrName>
                                        </p:attrNameLst>
                                      </p:cBhvr>
                                      <p:to>
                                        <p:strVal val="visible"/>
                                      </p:to>
                                    </p:set>
                                    <p:animEffect transition="in" filter="box(out)">
                                      <p:cBhvr>
                                        <p:cTn id="17" dur="500"/>
                                        <p:tgtEl>
                                          <p:spTgt spid="39986"/>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82" grpId="0" animBg="1"/>
      <p:bldP spid="39983" grpId="0" animBg="1"/>
      <p:bldP spid="39986"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MasterSp="0" showMasterPhAnim="0" show="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0" y="0"/>
            <a:ext cx="9144000" cy="838200"/>
          </a:xfrm>
          <a:solidFill>
            <a:schemeClr val="accent1"/>
          </a:solidFill>
        </p:spPr>
        <p:txBody>
          <a:bodyPr/>
          <a:lstStyle/>
          <a:p>
            <a:r>
              <a:rPr lang="en-US" sz="6600" smtClean="0"/>
              <a:t>Graph y &lt; x + 2</a:t>
            </a:r>
            <a:endParaRPr lang="en-US" smtClean="0"/>
          </a:p>
        </p:txBody>
      </p:sp>
      <p:sp>
        <p:nvSpPr>
          <p:cNvPr id="52227"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2228"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2229"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52230"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52231"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32"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33"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34"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35"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36"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37"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38"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39"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40"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41"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42"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43"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44"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45"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46"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47"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48"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49"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50"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51"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52"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53"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54"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55"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56"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57"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58"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59"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60"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61"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62"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63"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64"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2265" name="Text Box 41"/>
          <p:cNvSpPr txBox="1">
            <a:spLocks noChangeArrowheads="1"/>
          </p:cNvSpPr>
          <p:nvPr/>
        </p:nvSpPr>
        <p:spPr bwMode="auto">
          <a:xfrm>
            <a:off x="0" y="838200"/>
            <a:ext cx="9144000" cy="109855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6600"/>
              <a:t>Graph y &gt; -1/2x + 5</a:t>
            </a:r>
            <a:endParaRPr lang="en-US"/>
          </a:p>
        </p:txBody>
      </p:sp>
      <p:sp>
        <p:nvSpPr>
          <p:cNvPr id="52266" name="Oval 42"/>
          <p:cNvSpPr>
            <a:spLocks noChangeArrowheads="1"/>
          </p:cNvSpPr>
          <p:nvPr/>
        </p:nvSpPr>
        <p:spPr bwMode="auto">
          <a:xfrm>
            <a:off x="4343400" y="2438400"/>
            <a:ext cx="304800" cy="304800"/>
          </a:xfrm>
          <a:prstGeom prst="ellipse">
            <a:avLst/>
          </a:prstGeom>
          <a:solidFill>
            <a:srgbClr val="FF9900"/>
          </a:solidFill>
          <a:ln w="9525">
            <a:solidFill>
              <a:schemeClr val="tx1"/>
            </a:solidFill>
            <a:round/>
            <a:headEnd/>
            <a:tailEnd/>
          </a:ln>
        </p:spPr>
        <p:txBody>
          <a:bodyPr wrap="none" anchor="ctr"/>
          <a:lstStyle/>
          <a:p>
            <a:endParaRPr lang="en-US"/>
          </a:p>
        </p:txBody>
      </p:sp>
      <p:sp>
        <p:nvSpPr>
          <p:cNvPr id="52267" name="Oval 43"/>
          <p:cNvSpPr>
            <a:spLocks noChangeArrowheads="1"/>
          </p:cNvSpPr>
          <p:nvPr/>
        </p:nvSpPr>
        <p:spPr bwMode="auto">
          <a:xfrm>
            <a:off x="4953000" y="2743200"/>
            <a:ext cx="304800" cy="304800"/>
          </a:xfrm>
          <a:prstGeom prst="ellipse">
            <a:avLst/>
          </a:prstGeom>
          <a:solidFill>
            <a:srgbClr val="FF9900"/>
          </a:solidFill>
          <a:ln w="9525">
            <a:solidFill>
              <a:schemeClr val="tx1"/>
            </a:solidFill>
            <a:round/>
            <a:headEnd/>
            <a:tailEnd/>
          </a:ln>
        </p:spPr>
        <p:txBody>
          <a:bodyPr wrap="none" anchor="ctr"/>
          <a:lstStyle/>
          <a:p>
            <a:endParaRPr lang="en-US"/>
          </a:p>
        </p:txBody>
      </p:sp>
      <p:sp>
        <p:nvSpPr>
          <p:cNvPr id="52268" name="Oval 44"/>
          <p:cNvSpPr>
            <a:spLocks noChangeArrowheads="1"/>
          </p:cNvSpPr>
          <p:nvPr/>
        </p:nvSpPr>
        <p:spPr bwMode="auto">
          <a:xfrm>
            <a:off x="4343400" y="33528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2269" name="Oval 45"/>
          <p:cNvSpPr>
            <a:spLocks noChangeArrowheads="1"/>
          </p:cNvSpPr>
          <p:nvPr/>
        </p:nvSpPr>
        <p:spPr bwMode="auto">
          <a:xfrm>
            <a:off x="4648200" y="3048000"/>
            <a:ext cx="3048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52270" name="Line 46"/>
          <p:cNvSpPr>
            <a:spLocks noChangeShapeType="1"/>
          </p:cNvSpPr>
          <p:nvPr/>
        </p:nvSpPr>
        <p:spPr bwMode="auto">
          <a:xfrm>
            <a:off x="3886200" y="2286000"/>
            <a:ext cx="4267200" cy="2057400"/>
          </a:xfrm>
          <a:prstGeom prst="line">
            <a:avLst/>
          </a:prstGeom>
          <a:noFill/>
          <a:ln w="762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2271" name="Line 47"/>
          <p:cNvSpPr>
            <a:spLocks noChangeShapeType="1"/>
          </p:cNvSpPr>
          <p:nvPr/>
        </p:nvSpPr>
        <p:spPr bwMode="auto">
          <a:xfrm flipH="1">
            <a:off x="2590800" y="914400"/>
            <a:ext cx="4495800" cy="4495800"/>
          </a:xfrm>
          <a:prstGeom prst="line">
            <a:avLst/>
          </a:prstGeom>
          <a:noFill/>
          <a:ln w="762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08" name="AutoShape 48"/>
          <p:cNvSpPr>
            <a:spLocks noChangeArrowheads="1"/>
          </p:cNvSpPr>
          <p:nvPr/>
        </p:nvSpPr>
        <p:spPr bwMode="auto">
          <a:xfrm rot="-5793363">
            <a:off x="5067300" y="876300"/>
            <a:ext cx="4191000" cy="3352800"/>
          </a:xfrm>
          <a:prstGeom prst="triangle">
            <a:avLst>
              <a:gd name="adj" fmla="val 50000"/>
            </a:avLst>
          </a:prstGeom>
          <a:solidFill>
            <a:schemeClr val="accent2"/>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1008"/>
                                        </p:tgtEl>
                                        <p:attrNameLst>
                                          <p:attrName>style.visibility</p:attrName>
                                        </p:attrNameLst>
                                      </p:cBhvr>
                                      <p:to>
                                        <p:strVal val="visible"/>
                                      </p:to>
                                    </p:set>
                                    <p:animEffect transition="in" filter="box(out)">
                                      <p:cBhvr>
                                        <p:cTn id="7" dur="500"/>
                                        <p:tgtEl>
                                          <p:spTgt spid="41008"/>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8"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Oval 3"/>
          <p:cNvSpPr>
            <a:spLocks noChangeArrowheads="1"/>
          </p:cNvSpPr>
          <p:nvPr/>
        </p:nvSpPr>
        <p:spPr bwMode="auto">
          <a:xfrm>
            <a:off x="644525" y="511175"/>
            <a:ext cx="3346450" cy="762000"/>
          </a:xfrm>
          <a:prstGeom prst="ellipse">
            <a:avLst/>
          </a:prstGeom>
          <a:solidFill>
            <a:srgbClr val="00CC99"/>
          </a:solidFill>
          <a:ln w="9525" algn="ctr">
            <a:solidFill>
              <a:srgbClr val="00CC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6387" name="Rectangle 4"/>
          <p:cNvSpPr>
            <a:spLocks noGrp="1" noChangeArrowheads="1"/>
          </p:cNvSpPr>
          <p:nvPr>
            <p:ph type="title"/>
          </p:nvPr>
        </p:nvSpPr>
        <p:spPr>
          <a:noFill/>
        </p:spPr>
        <p:txBody>
          <a:bodyPr/>
          <a:lstStyle/>
          <a:p>
            <a:r>
              <a:rPr lang="en-US" smtClean="0"/>
              <a:t>EXAMPLE 6</a:t>
            </a:r>
            <a:endParaRPr lang="en-US" sz="1600" smtClean="0"/>
          </a:p>
        </p:txBody>
      </p:sp>
      <p:sp>
        <p:nvSpPr>
          <p:cNvPr id="216069" name="Text Box 5"/>
          <p:cNvSpPr txBox="1">
            <a:spLocks noChangeArrowheads="1"/>
          </p:cNvSpPr>
          <p:nvPr/>
        </p:nvSpPr>
        <p:spPr bwMode="auto">
          <a:xfrm>
            <a:off x="685800" y="3429000"/>
            <a:ext cx="7391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chemeClr val="hlink"/>
                </a:solidFill>
              </a:rPr>
              <a:t>Solution:  Let </a:t>
            </a:r>
            <a:r>
              <a:rPr lang="en-US" i="1">
                <a:solidFill>
                  <a:schemeClr val="hlink"/>
                </a:solidFill>
              </a:rPr>
              <a:t>x = </a:t>
            </a:r>
            <a:r>
              <a:rPr lang="en-US">
                <a:solidFill>
                  <a:schemeClr val="hlink"/>
                </a:solidFill>
              </a:rPr>
              <a:t>Maggie’s fourth test score.</a:t>
            </a:r>
            <a:endParaRPr lang="en-US">
              <a:solidFill>
                <a:schemeClr val="hlink"/>
              </a:solidFill>
              <a:cs typeface="Times New Roman" pitchFamily="18" charset="0"/>
            </a:endParaRPr>
          </a:p>
        </p:txBody>
      </p:sp>
      <p:sp>
        <p:nvSpPr>
          <p:cNvPr id="16389" name="Rectangle 6"/>
          <p:cNvSpPr>
            <a:spLocks noChangeArrowheads="1"/>
          </p:cNvSpPr>
          <p:nvPr/>
        </p:nvSpPr>
        <p:spPr bwMode="auto">
          <a:xfrm>
            <a:off x="3962400" y="533400"/>
            <a:ext cx="5181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en-US" sz="2200" b="1">
                <a:latin typeface="Arial Black" pitchFamily="34" charset="0"/>
              </a:rPr>
              <a:t>Finding an Average Test Score</a:t>
            </a:r>
          </a:p>
        </p:txBody>
      </p:sp>
      <p:graphicFrame>
        <p:nvGraphicFramePr>
          <p:cNvPr id="216072" name="Object 8"/>
          <p:cNvGraphicFramePr>
            <a:graphicFrameLocks noChangeAspect="1"/>
          </p:cNvGraphicFramePr>
          <p:nvPr/>
        </p:nvGraphicFramePr>
        <p:xfrm>
          <a:off x="747713" y="4038600"/>
          <a:ext cx="3189287" cy="984250"/>
        </p:xfrm>
        <a:graphic>
          <a:graphicData uri="http://schemas.openxmlformats.org/presentationml/2006/ole">
            <mc:AlternateContent xmlns:mc="http://schemas.openxmlformats.org/markup-compatibility/2006">
              <mc:Choice xmlns:v="urn:schemas-microsoft-com:vml" Requires="v">
                <p:oleObj spid="_x0000_s16396" name="Equation" r:id="rId3" imgW="1282700" imgH="393700" progId="Equation.DSMT4">
                  <p:embed/>
                </p:oleObj>
              </mc:Choice>
              <mc:Fallback>
                <p:oleObj name="Equation" r:id="rId3" imgW="1282700" imgH="393700" progId="Equation.DSMT4">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713" y="4038600"/>
                        <a:ext cx="3189287" cy="98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6075" name="Object 11"/>
          <p:cNvGraphicFramePr>
            <a:graphicFrameLocks noChangeAspect="1"/>
          </p:cNvGraphicFramePr>
          <p:nvPr/>
        </p:nvGraphicFramePr>
        <p:xfrm>
          <a:off x="1077913" y="6019800"/>
          <a:ext cx="3951287" cy="442913"/>
        </p:xfrm>
        <a:graphic>
          <a:graphicData uri="http://schemas.openxmlformats.org/presentationml/2006/ole">
            <mc:AlternateContent xmlns:mc="http://schemas.openxmlformats.org/markup-compatibility/2006">
              <mc:Choice xmlns:v="urn:schemas-microsoft-com:vml" Requires="v">
                <p:oleObj spid="_x0000_s16397" name="Equation" r:id="rId5" imgW="1586811" imgH="177723" progId="Equation.DSMT4">
                  <p:embed/>
                </p:oleObj>
              </mc:Choice>
              <mc:Fallback>
                <p:oleObj name="Equation" r:id="rId5" imgW="1586811" imgH="177723" progId="Equation.DSMT4">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77913" y="6019800"/>
                        <a:ext cx="3951287" cy="442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6076" name="Object 12"/>
          <p:cNvGraphicFramePr>
            <a:graphicFrameLocks noChangeAspect="1"/>
          </p:cNvGraphicFramePr>
          <p:nvPr/>
        </p:nvGraphicFramePr>
        <p:xfrm>
          <a:off x="5883275" y="4191000"/>
          <a:ext cx="1044575" cy="441325"/>
        </p:xfrm>
        <a:graphic>
          <a:graphicData uri="http://schemas.openxmlformats.org/presentationml/2006/ole">
            <mc:AlternateContent xmlns:mc="http://schemas.openxmlformats.org/markup-compatibility/2006">
              <mc:Choice xmlns:v="urn:schemas-microsoft-com:vml" Requires="v">
                <p:oleObj spid="_x0000_s16398" name="Equation" r:id="rId7" imgW="418918" imgH="177723" progId="Equation.DSMT4">
                  <p:embed/>
                </p:oleObj>
              </mc:Choice>
              <mc:Fallback>
                <p:oleObj name="Equation" r:id="rId7" imgW="418918" imgH="177723" progId="Equation.DSMT4">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83275" y="4191000"/>
                        <a:ext cx="1044575" cy="44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6078" name="Object 14"/>
          <p:cNvGraphicFramePr>
            <a:graphicFrameLocks noChangeAspect="1"/>
          </p:cNvGraphicFramePr>
          <p:nvPr/>
        </p:nvGraphicFramePr>
        <p:xfrm>
          <a:off x="1400175" y="5035550"/>
          <a:ext cx="3063875" cy="984250"/>
        </p:xfrm>
        <a:graphic>
          <a:graphicData uri="http://schemas.openxmlformats.org/presentationml/2006/ole">
            <mc:AlternateContent xmlns:mc="http://schemas.openxmlformats.org/markup-compatibility/2006">
              <mc:Choice xmlns:v="urn:schemas-microsoft-com:vml" Requires="v">
                <p:oleObj spid="_x0000_s16399" name="Equation" r:id="rId9" imgW="1231366" imgH="393529" progId="Equation.DSMT4">
                  <p:embed/>
                </p:oleObj>
              </mc:Choice>
              <mc:Fallback>
                <p:oleObj name="Equation" r:id="rId9" imgW="1231366" imgH="393529" progId="Equation.DSMT4">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00175" y="5035550"/>
                        <a:ext cx="3063875" cy="98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6079" name="Text Box 15"/>
          <p:cNvSpPr txBox="1">
            <a:spLocks noChangeArrowheads="1"/>
          </p:cNvSpPr>
          <p:nvPr/>
        </p:nvSpPr>
        <p:spPr bwMode="auto">
          <a:xfrm>
            <a:off x="5181600" y="5257800"/>
            <a:ext cx="3962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solidFill>
                  <a:schemeClr val="hlink"/>
                </a:solidFill>
              </a:rPr>
              <a:t>Maggie must get greater than or equal to an 88. </a:t>
            </a:r>
            <a:endParaRPr lang="en-US"/>
          </a:p>
        </p:txBody>
      </p:sp>
      <p:sp>
        <p:nvSpPr>
          <p:cNvPr id="16395" name="Rectangle 16"/>
          <p:cNvSpPr>
            <a:spLocks noChangeArrowheads="1"/>
          </p:cNvSpPr>
          <p:nvPr/>
        </p:nvSpPr>
        <p:spPr bwMode="auto">
          <a:xfrm>
            <a:off x="152400" y="1524000"/>
            <a:ext cx="79629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lstStyle/>
          <a:p>
            <a:pPr marL="533400" indent="-533400">
              <a:spcBef>
                <a:spcPct val="20000"/>
              </a:spcBef>
            </a:pPr>
            <a:r>
              <a:rPr lang="en-US"/>
              <a:t>      Maggie has scores of 98, 86, and 88 on her first three tests in algebra.  If she wants an average of at least 90 after her fourth test, what score must she make on that test?</a:t>
            </a:r>
          </a:p>
          <a:p>
            <a:pPr marL="533400" indent="-533400">
              <a:spcBef>
                <a:spcPct val="20000"/>
              </a:spcBef>
            </a:pP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16069"/>
                                        </p:tgtEl>
                                        <p:attrNameLst>
                                          <p:attrName>style.visibility</p:attrName>
                                        </p:attrNameLst>
                                      </p:cBhvr>
                                      <p:to>
                                        <p:strVal val="visible"/>
                                      </p:to>
                                    </p:set>
                                    <p:anim calcmode="lin" valueType="num">
                                      <p:cBhvr>
                                        <p:cTn id="7" dur="500" decel="50000" fill="hold">
                                          <p:stCondLst>
                                            <p:cond delay="0"/>
                                          </p:stCondLst>
                                        </p:cTn>
                                        <p:tgtEl>
                                          <p:spTgt spid="216069"/>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16069"/>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16069"/>
                                        </p:tgtEl>
                                        <p:attrNameLst>
                                          <p:attrName>ppt_w</p:attrName>
                                        </p:attrNameLst>
                                      </p:cBhvr>
                                      <p:tavLst>
                                        <p:tav tm="0">
                                          <p:val>
                                            <p:strVal val="#ppt_w*.05"/>
                                          </p:val>
                                        </p:tav>
                                        <p:tav tm="100000">
                                          <p:val>
                                            <p:strVal val="#ppt_w"/>
                                          </p:val>
                                        </p:tav>
                                      </p:tavLst>
                                    </p:anim>
                                    <p:anim calcmode="lin" valueType="num">
                                      <p:cBhvr>
                                        <p:cTn id="10" dur="1000" fill="hold"/>
                                        <p:tgtEl>
                                          <p:spTgt spid="216069"/>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16069"/>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16069"/>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16069"/>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16069"/>
                                        </p:tgtEl>
                                      </p:cBhvr>
                                    </p:animEffect>
                                  </p:childTnLst>
                                </p:cTn>
                              </p:par>
                              <p:par>
                                <p:cTn id="15" presetID="25" presetClass="entr" presetSubtype="0" fill="hold" nodeType="withEffect">
                                  <p:stCondLst>
                                    <p:cond delay="0"/>
                                  </p:stCondLst>
                                  <p:childTnLst>
                                    <p:set>
                                      <p:cBhvr>
                                        <p:cTn id="16" dur="1" fill="hold">
                                          <p:stCondLst>
                                            <p:cond delay="0"/>
                                          </p:stCondLst>
                                        </p:cTn>
                                        <p:tgtEl>
                                          <p:spTgt spid="216072"/>
                                        </p:tgtEl>
                                        <p:attrNameLst>
                                          <p:attrName>style.visibility</p:attrName>
                                        </p:attrNameLst>
                                      </p:cBhvr>
                                      <p:to>
                                        <p:strVal val="visible"/>
                                      </p:to>
                                    </p:set>
                                    <p:anim calcmode="lin" valueType="num">
                                      <p:cBhvr>
                                        <p:cTn id="17" dur="500" decel="50000" fill="hold">
                                          <p:stCondLst>
                                            <p:cond delay="0"/>
                                          </p:stCondLst>
                                        </p:cTn>
                                        <p:tgtEl>
                                          <p:spTgt spid="216072"/>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216072"/>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216072"/>
                                        </p:tgtEl>
                                        <p:attrNameLst>
                                          <p:attrName>ppt_w</p:attrName>
                                        </p:attrNameLst>
                                      </p:cBhvr>
                                      <p:tavLst>
                                        <p:tav tm="0">
                                          <p:val>
                                            <p:strVal val="#ppt_w*.05"/>
                                          </p:val>
                                        </p:tav>
                                        <p:tav tm="100000">
                                          <p:val>
                                            <p:strVal val="#ppt_w"/>
                                          </p:val>
                                        </p:tav>
                                      </p:tavLst>
                                    </p:anim>
                                    <p:anim calcmode="lin" valueType="num">
                                      <p:cBhvr>
                                        <p:cTn id="20" dur="1000" fill="hold"/>
                                        <p:tgtEl>
                                          <p:spTgt spid="216072"/>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216072"/>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216072"/>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216072"/>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21607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3" presetClass="entr" presetSubtype="0" fill="hold" nodeType="clickEffect">
                                  <p:stCondLst>
                                    <p:cond delay="0"/>
                                  </p:stCondLst>
                                  <p:childTnLst>
                                    <p:set>
                                      <p:cBhvr>
                                        <p:cTn id="28" dur="1" fill="hold">
                                          <p:stCondLst>
                                            <p:cond delay="0"/>
                                          </p:stCondLst>
                                        </p:cTn>
                                        <p:tgtEl>
                                          <p:spTgt spid="216078"/>
                                        </p:tgtEl>
                                        <p:attrNameLst>
                                          <p:attrName>style.visibility</p:attrName>
                                        </p:attrNameLst>
                                      </p:cBhvr>
                                      <p:to>
                                        <p:strVal val="visible"/>
                                      </p:to>
                                    </p:set>
                                    <p:animEffect transition="in" filter="fade">
                                      <p:cBhvr>
                                        <p:cTn id="29" dur="100"/>
                                        <p:tgtEl>
                                          <p:spTgt spid="216078"/>
                                        </p:tgtEl>
                                      </p:cBhvr>
                                    </p:animEffect>
                                    <p:anim calcmode="lin" valueType="num">
                                      <p:cBhvr>
                                        <p:cTn id="30" dur="400" fill="hold"/>
                                        <p:tgtEl>
                                          <p:spTgt spid="216078"/>
                                        </p:tgtEl>
                                        <p:attrNameLst>
                                          <p:attrName>ppt_x</p:attrName>
                                        </p:attrNameLst>
                                      </p:cBhvr>
                                      <p:tavLst>
                                        <p:tav tm="0">
                                          <p:val>
                                            <p:strVal val="#ppt_x"/>
                                          </p:val>
                                        </p:tav>
                                        <p:tav tm="100000">
                                          <p:val>
                                            <p:strVal val="#ppt_x"/>
                                          </p:val>
                                        </p:tav>
                                      </p:tavLst>
                                    </p:anim>
                                    <p:anim calcmode="lin" valueType="num">
                                      <p:cBhvr>
                                        <p:cTn id="31" dur="400" fill="hold"/>
                                        <p:tgtEl>
                                          <p:spTgt spid="216078"/>
                                        </p:tgtEl>
                                        <p:attrNameLst>
                                          <p:attrName>ppt_y</p:attrName>
                                        </p:attrNameLst>
                                      </p:cBhvr>
                                      <p:tavLst>
                                        <p:tav tm="0">
                                          <p:val>
                                            <p:strVal val="#ppt_y+0.31"/>
                                          </p:val>
                                        </p:tav>
                                        <p:tav tm="100000">
                                          <p:val>
                                            <p:strVal val="#ppt_y+0.31"/>
                                          </p:val>
                                        </p:tav>
                                      </p:tavLst>
                                    </p:anim>
                                    <p:anim calcmode="lin" valueType="num">
                                      <p:cBhvr>
                                        <p:cTn id="32" dur="600" decel="50000" fill="hold">
                                          <p:stCondLst>
                                            <p:cond delay="400"/>
                                          </p:stCondLst>
                                        </p:cTn>
                                        <p:tgtEl>
                                          <p:spTgt spid="21607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3" dur="600" decel="50000" fill="hold">
                                          <p:stCondLst>
                                            <p:cond delay="400"/>
                                          </p:stCondLst>
                                        </p:cTn>
                                        <p:tgtEl>
                                          <p:spTgt spid="21607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30" presetClass="entr" presetSubtype="0" fill="hold" nodeType="clickEffect">
                                  <p:stCondLst>
                                    <p:cond delay="0"/>
                                  </p:stCondLst>
                                  <p:childTnLst>
                                    <p:set>
                                      <p:cBhvr>
                                        <p:cTn id="37" dur="1" fill="hold">
                                          <p:stCondLst>
                                            <p:cond delay="0"/>
                                          </p:stCondLst>
                                        </p:cTn>
                                        <p:tgtEl>
                                          <p:spTgt spid="216075"/>
                                        </p:tgtEl>
                                        <p:attrNameLst>
                                          <p:attrName>style.visibility</p:attrName>
                                        </p:attrNameLst>
                                      </p:cBhvr>
                                      <p:to>
                                        <p:strVal val="visible"/>
                                      </p:to>
                                    </p:set>
                                    <p:animEffect transition="in" filter="fade">
                                      <p:cBhvr>
                                        <p:cTn id="38" dur="800" decel="100000"/>
                                        <p:tgtEl>
                                          <p:spTgt spid="216075"/>
                                        </p:tgtEl>
                                      </p:cBhvr>
                                    </p:animEffect>
                                    <p:anim calcmode="lin" valueType="num">
                                      <p:cBhvr>
                                        <p:cTn id="39" dur="800" decel="100000" fill="hold"/>
                                        <p:tgtEl>
                                          <p:spTgt spid="216075"/>
                                        </p:tgtEl>
                                        <p:attrNameLst>
                                          <p:attrName>style.rotation</p:attrName>
                                        </p:attrNameLst>
                                      </p:cBhvr>
                                      <p:tavLst>
                                        <p:tav tm="0">
                                          <p:val>
                                            <p:fltVal val="-90"/>
                                          </p:val>
                                        </p:tav>
                                        <p:tav tm="100000">
                                          <p:val>
                                            <p:fltVal val="0"/>
                                          </p:val>
                                        </p:tav>
                                      </p:tavLst>
                                    </p:anim>
                                    <p:anim calcmode="lin" valueType="num">
                                      <p:cBhvr>
                                        <p:cTn id="40" dur="800" decel="100000" fill="hold"/>
                                        <p:tgtEl>
                                          <p:spTgt spid="216075"/>
                                        </p:tgtEl>
                                        <p:attrNameLst>
                                          <p:attrName>ppt_x</p:attrName>
                                        </p:attrNameLst>
                                      </p:cBhvr>
                                      <p:tavLst>
                                        <p:tav tm="0">
                                          <p:val>
                                            <p:strVal val="#ppt_x+0.4"/>
                                          </p:val>
                                        </p:tav>
                                        <p:tav tm="100000">
                                          <p:val>
                                            <p:strVal val="#ppt_x-0.05"/>
                                          </p:val>
                                        </p:tav>
                                      </p:tavLst>
                                    </p:anim>
                                    <p:anim calcmode="lin" valueType="num">
                                      <p:cBhvr>
                                        <p:cTn id="41" dur="800" decel="100000" fill="hold"/>
                                        <p:tgtEl>
                                          <p:spTgt spid="216075"/>
                                        </p:tgtEl>
                                        <p:attrNameLst>
                                          <p:attrName>ppt_y</p:attrName>
                                        </p:attrNameLst>
                                      </p:cBhvr>
                                      <p:tavLst>
                                        <p:tav tm="0">
                                          <p:val>
                                            <p:strVal val="#ppt_y-0.4"/>
                                          </p:val>
                                        </p:tav>
                                        <p:tav tm="100000">
                                          <p:val>
                                            <p:strVal val="#ppt_y+0.1"/>
                                          </p:val>
                                        </p:tav>
                                      </p:tavLst>
                                    </p:anim>
                                    <p:anim calcmode="lin" valueType="num">
                                      <p:cBhvr>
                                        <p:cTn id="42" dur="200" accel="100000" fill="hold">
                                          <p:stCondLst>
                                            <p:cond delay="800"/>
                                          </p:stCondLst>
                                        </p:cTn>
                                        <p:tgtEl>
                                          <p:spTgt spid="216075"/>
                                        </p:tgtEl>
                                        <p:attrNameLst>
                                          <p:attrName>ppt_x</p:attrName>
                                        </p:attrNameLst>
                                      </p:cBhvr>
                                      <p:tavLst>
                                        <p:tav tm="0">
                                          <p:val>
                                            <p:strVal val="#ppt_x-0.05"/>
                                          </p:val>
                                        </p:tav>
                                        <p:tav tm="100000">
                                          <p:val>
                                            <p:strVal val="#ppt_x"/>
                                          </p:val>
                                        </p:tav>
                                      </p:tavLst>
                                    </p:anim>
                                    <p:anim calcmode="lin" valueType="num">
                                      <p:cBhvr>
                                        <p:cTn id="43" dur="200" accel="100000" fill="hold">
                                          <p:stCondLst>
                                            <p:cond delay="800"/>
                                          </p:stCondLst>
                                        </p:cTn>
                                        <p:tgtEl>
                                          <p:spTgt spid="216075"/>
                                        </p:tgtEl>
                                        <p:attrNameLst>
                                          <p:attrName>ppt_y</p:attrName>
                                        </p:attrNameLst>
                                      </p:cBhvr>
                                      <p:tavLst>
                                        <p:tav tm="0">
                                          <p:val>
                                            <p:strVal val="#ppt_y+0.1"/>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55" presetClass="entr" presetSubtype="0" fill="hold" nodeType="clickEffect">
                                  <p:stCondLst>
                                    <p:cond delay="0"/>
                                  </p:stCondLst>
                                  <p:childTnLst>
                                    <p:set>
                                      <p:cBhvr>
                                        <p:cTn id="47" dur="1" fill="hold">
                                          <p:stCondLst>
                                            <p:cond delay="0"/>
                                          </p:stCondLst>
                                        </p:cTn>
                                        <p:tgtEl>
                                          <p:spTgt spid="216076"/>
                                        </p:tgtEl>
                                        <p:attrNameLst>
                                          <p:attrName>style.visibility</p:attrName>
                                        </p:attrNameLst>
                                      </p:cBhvr>
                                      <p:to>
                                        <p:strVal val="visible"/>
                                      </p:to>
                                    </p:set>
                                    <p:anim calcmode="lin" valueType="num">
                                      <p:cBhvr>
                                        <p:cTn id="48" dur="1000" fill="hold"/>
                                        <p:tgtEl>
                                          <p:spTgt spid="216076"/>
                                        </p:tgtEl>
                                        <p:attrNameLst>
                                          <p:attrName>ppt_w</p:attrName>
                                        </p:attrNameLst>
                                      </p:cBhvr>
                                      <p:tavLst>
                                        <p:tav tm="0">
                                          <p:val>
                                            <p:strVal val="#ppt_w*0.70"/>
                                          </p:val>
                                        </p:tav>
                                        <p:tav tm="100000">
                                          <p:val>
                                            <p:strVal val="#ppt_w"/>
                                          </p:val>
                                        </p:tav>
                                      </p:tavLst>
                                    </p:anim>
                                    <p:anim calcmode="lin" valueType="num">
                                      <p:cBhvr>
                                        <p:cTn id="49" dur="1000" fill="hold"/>
                                        <p:tgtEl>
                                          <p:spTgt spid="216076"/>
                                        </p:tgtEl>
                                        <p:attrNameLst>
                                          <p:attrName>ppt_h</p:attrName>
                                        </p:attrNameLst>
                                      </p:cBhvr>
                                      <p:tavLst>
                                        <p:tav tm="0">
                                          <p:val>
                                            <p:strVal val="#ppt_h"/>
                                          </p:val>
                                        </p:tav>
                                        <p:tav tm="100000">
                                          <p:val>
                                            <p:strVal val="#ppt_h"/>
                                          </p:val>
                                        </p:tav>
                                      </p:tavLst>
                                    </p:anim>
                                    <p:animEffect transition="in" filter="fade">
                                      <p:cBhvr>
                                        <p:cTn id="50" dur="1000"/>
                                        <p:tgtEl>
                                          <p:spTgt spid="21607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 presetClass="entr" presetSubtype="10" fill="hold" grpId="0" nodeType="clickEffect">
                                  <p:stCondLst>
                                    <p:cond delay="0"/>
                                  </p:stCondLst>
                                  <p:childTnLst>
                                    <p:set>
                                      <p:cBhvr>
                                        <p:cTn id="54" dur="1" fill="hold">
                                          <p:stCondLst>
                                            <p:cond delay="0"/>
                                          </p:stCondLst>
                                        </p:cTn>
                                        <p:tgtEl>
                                          <p:spTgt spid="216079"/>
                                        </p:tgtEl>
                                        <p:attrNameLst>
                                          <p:attrName>style.visibility</p:attrName>
                                        </p:attrNameLst>
                                      </p:cBhvr>
                                      <p:to>
                                        <p:strVal val="visible"/>
                                      </p:to>
                                    </p:set>
                                    <p:animEffect transition="in" filter="checkerboard(across)">
                                      <p:cBhvr>
                                        <p:cTn id="55" dur="500"/>
                                        <p:tgtEl>
                                          <p:spTgt spid="216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9" grpId="0"/>
      <p:bldP spid="216079" grpId="0"/>
    </p:bldLst>
  </p:timing>
</p:sld>
</file>

<file path=ppt/slides/slide4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3286125" y="1892300"/>
            <a:ext cx="5857875" cy="1373188"/>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Perform the (0,0) test. Insert 0 for x and 0 for y into the inequality and see if the statement remains true.</a:t>
            </a:r>
          </a:p>
        </p:txBody>
      </p:sp>
      <p:sp>
        <p:nvSpPr>
          <p:cNvPr id="41987" name="Text Box 3"/>
          <p:cNvSpPr txBox="1">
            <a:spLocks noChangeArrowheads="1"/>
          </p:cNvSpPr>
          <p:nvPr/>
        </p:nvSpPr>
        <p:spPr bwMode="auto">
          <a:xfrm>
            <a:off x="3300413" y="1908175"/>
            <a:ext cx="5843587" cy="1373188"/>
          </a:xfrm>
          <a:prstGeom prst="rect">
            <a:avLst/>
          </a:prstGeom>
          <a:solidFill>
            <a:srgbClr val="FFFF00"/>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Because the statement is true, (0,0) is included in the solution and covered in the graph.</a:t>
            </a:r>
          </a:p>
        </p:txBody>
      </p:sp>
      <p:sp>
        <p:nvSpPr>
          <p:cNvPr id="53252" name="Rectangle 4"/>
          <p:cNvSpPr>
            <a:spLocks noChangeArrowheads="1"/>
          </p:cNvSpPr>
          <p:nvPr/>
        </p:nvSpPr>
        <p:spPr bwMode="auto">
          <a:xfrm>
            <a:off x="492125" y="839788"/>
            <a:ext cx="7772400" cy="6858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r>
              <a:rPr lang="en-US" altLang="en-US" sz="3000"/>
              <a:t>Key Skill</a:t>
            </a:r>
          </a:p>
        </p:txBody>
      </p:sp>
      <p:sp>
        <p:nvSpPr>
          <p:cNvPr id="53253" name="Text Box 5"/>
          <p:cNvSpPr txBox="1">
            <a:spLocks noChangeArrowheads="1"/>
          </p:cNvSpPr>
          <p:nvPr/>
        </p:nvSpPr>
        <p:spPr bwMode="auto">
          <a:xfrm>
            <a:off x="433388" y="2122488"/>
            <a:ext cx="29765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Graph y &lt; 2x + 4</a:t>
            </a:r>
          </a:p>
        </p:txBody>
      </p:sp>
      <p:sp>
        <p:nvSpPr>
          <p:cNvPr id="41990" name="Text Box 6"/>
          <p:cNvSpPr txBox="1">
            <a:spLocks noChangeArrowheads="1"/>
          </p:cNvSpPr>
          <p:nvPr/>
        </p:nvSpPr>
        <p:spPr bwMode="auto">
          <a:xfrm>
            <a:off x="4276725" y="2030413"/>
            <a:ext cx="4495800" cy="9461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Create a table, treat the inequality like an equation.</a:t>
            </a:r>
          </a:p>
        </p:txBody>
      </p:sp>
      <p:sp>
        <p:nvSpPr>
          <p:cNvPr id="41991" name="Line 7"/>
          <p:cNvSpPr>
            <a:spLocks noChangeShapeType="1"/>
          </p:cNvSpPr>
          <p:nvPr/>
        </p:nvSpPr>
        <p:spPr bwMode="auto">
          <a:xfrm>
            <a:off x="1177925" y="3173413"/>
            <a:ext cx="14874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992" name="Line 8"/>
          <p:cNvSpPr>
            <a:spLocks noChangeShapeType="1"/>
          </p:cNvSpPr>
          <p:nvPr/>
        </p:nvSpPr>
        <p:spPr bwMode="auto">
          <a:xfrm>
            <a:off x="1936750" y="2690813"/>
            <a:ext cx="0" cy="12080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993" name="Text Box 9"/>
          <p:cNvSpPr txBox="1">
            <a:spLocks noChangeArrowheads="1"/>
          </p:cNvSpPr>
          <p:nvPr/>
        </p:nvSpPr>
        <p:spPr bwMode="auto">
          <a:xfrm>
            <a:off x="1223963" y="2697163"/>
            <a:ext cx="1441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x         y</a:t>
            </a:r>
          </a:p>
        </p:txBody>
      </p:sp>
      <p:sp>
        <p:nvSpPr>
          <p:cNvPr id="41994" name="Text Box 10"/>
          <p:cNvSpPr txBox="1">
            <a:spLocks noChangeArrowheads="1"/>
          </p:cNvSpPr>
          <p:nvPr/>
        </p:nvSpPr>
        <p:spPr bwMode="auto">
          <a:xfrm>
            <a:off x="1333500" y="3192463"/>
            <a:ext cx="417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0</a:t>
            </a:r>
          </a:p>
        </p:txBody>
      </p:sp>
      <p:sp>
        <p:nvSpPr>
          <p:cNvPr id="41995" name="Text Box 11"/>
          <p:cNvSpPr txBox="1">
            <a:spLocks noChangeArrowheads="1"/>
          </p:cNvSpPr>
          <p:nvPr/>
        </p:nvSpPr>
        <p:spPr bwMode="auto">
          <a:xfrm>
            <a:off x="1984375" y="3222625"/>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4</a:t>
            </a:r>
          </a:p>
        </p:txBody>
      </p:sp>
      <p:sp>
        <p:nvSpPr>
          <p:cNvPr id="41996" name="Text Box 12"/>
          <p:cNvSpPr txBox="1">
            <a:spLocks noChangeArrowheads="1"/>
          </p:cNvSpPr>
          <p:nvPr/>
        </p:nvSpPr>
        <p:spPr bwMode="auto">
          <a:xfrm>
            <a:off x="1333500" y="3627438"/>
            <a:ext cx="511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2</a:t>
            </a:r>
          </a:p>
        </p:txBody>
      </p:sp>
      <p:sp>
        <p:nvSpPr>
          <p:cNvPr id="41997" name="Text Box 13"/>
          <p:cNvSpPr txBox="1">
            <a:spLocks noChangeArrowheads="1"/>
          </p:cNvSpPr>
          <p:nvPr/>
        </p:nvSpPr>
        <p:spPr bwMode="auto">
          <a:xfrm>
            <a:off x="1970088" y="3641725"/>
            <a:ext cx="650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8</a:t>
            </a:r>
          </a:p>
        </p:txBody>
      </p:sp>
      <p:sp>
        <p:nvSpPr>
          <p:cNvPr id="53262" name="Line 14"/>
          <p:cNvSpPr>
            <a:spLocks noChangeShapeType="1"/>
          </p:cNvSpPr>
          <p:nvPr/>
        </p:nvSpPr>
        <p:spPr bwMode="auto">
          <a:xfrm>
            <a:off x="6677025" y="3252788"/>
            <a:ext cx="0" cy="3071812"/>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3263" name="Line 15"/>
          <p:cNvSpPr>
            <a:spLocks noChangeShapeType="1"/>
          </p:cNvSpPr>
          <p:nvPr/>
        </p:nvSpPr>
        <p:spPr bwMode="auto">
          <a:xfrm>
            <a:off x="5346700" y="4633913"/>
            <a:ext cx="2820988" cy="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3264" name="Line 16"/>
          <p:cNvSpPr>
            <a:spLocks noChangeShapeType="1"/>
          </p:cNvSpPr>
          <p:nvPr/>
        </p:nvSpPr>
        <p:spPr bwMode="auto">
          <a:xfrm>
            <a:off x="6524625" y="438626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65" name="Line 17"/>
          <p:cNvSpPr>
            <a:spLocks noChangeShapeType="1"/>
          </p:cNvSpPr>
          <p:nvPr/>
        </p:nvSpPr>
        <p:spPr bwMode="auto">
          <a:xfrm>
            <a:off x="6534150" y="409416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66" name="Line 18"/>
          <p:cNvSpPr>
            <a:spLocks noChangeShapeType="1"/>
          </p:cNvSpPr>
          <p:nvPr/>
        </p:nvSpPr>
        <p:spPr bwMode="auto">
          <a:xfrm>
            <a:off x="6543675" y="381793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67" name="Line 19"/>
          <p:cNvSpPr>
            <a:spLocks noChangeShapeType="1"/>
          </p:cNvSpPr>
          <p:nvPr/>
        </p:nvSpPr>
        <p:spPr bwMode="auto">
          <a:xfrm>
            <a:off x="6537325" y="354171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68" name="Line 20"/>
          <p:cNvSpPr>
            <a:spLocks noChangeShapeType="1"/>
          </p:cNvSpPr>
          <p:nvPr/>
        </p:nvSpPr>
        <p:spPr bwMode="auto">
          <a:xfrm>
            <a:off x="6546850" y="517048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69" name="Line 21"/>
          <p:cNvSpPr>
            <a:spLocks noChangeShapeType="1"/>
          </p:cNvSpPr>
          <p:nvPr/>
        </p:nvSpPr>
        <p:spPr bwMode="auto">
          <a:xfrm>
            <a:off x="6542088" y="5489575"/>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70" name="Line 22"/>
          <p:cNvSpPr>
            <a:spLocks noChangeShapeType="1"/>
          </p:cNvSpPr>
          <p:nvPr/>
        </p:nvSpPr>
        <p:spPr bwMode="auto">
          <a:xfrm>
            <a:off x="6518275" y="490378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71" name="Line 23"/>
          <p:cNvSpPr>
            <a:spLocks noChangeShapeType="1"/>
          </p:cNvSpPr>
          <p:nvPr/>
        </p:nvSpPr>
        <p:spPr bwMode="auto">
          <a:xfrm>
            <a:off x="6535738" y="5816600"/>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72" name="Line 24"/>
          <p:cNvSpPr>
            <a:spLocks noChangeShapeType="1"/>
          </p:cNvSpPr>
          <p:nvPr/>
        </p:nvSpPr>
        <p:spPr bwMode="auto">
          <a:xfrm>
            <a:off x="6400800" y="44481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73" name="Line 25"/>
          <p:cNvSpPr>
            <a:spLocks noChangeShapeType="1"/>
          </p:cNvSpPr>
          <p:nvPr/>
        </p:nvSpPr>
        <p:spPr bwMode="auto">
          <a:xfrm>
            <a:off x="5886450" y="44577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74" name="Line 26"/>
          <p:cNvSpPr>
            <a:spLocks noChangeShapeType="1"/>
          </p:cNvSpPr>
          <p:nvPr/>
        </p:nvSpPr>
        <p:spPr bwMode="auto">
          <a:xfrm>
            <a:off x="5626100" y="446722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75" name="Line 27"/>
          <p:cNvSpPr>
            <a:spLocks noChangeShapeType="1"/>
          </p:cNvSpPr>
          <p:nvPr/>
        </p:nvSpPr>
        <p:spPr bwMode="auto">
          <a:xfrm>
            <a:off x="6159500" y="44608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76" name="Line 28"/>
          <p:cNvSpPr>
            <a:spLocks noChangeShapeType="1"/>
          </p:cNvSpPr>
          <p:nvPr/>
        </p:nvSpPr>
        <p:spPr bwMode="auto">
          <a:xfrm>
            <a:off x="6886575" y="44577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77" name="Line 29"/>
          <p:cNvSpPr>
            <a:spLocks noChangeShapeType="1"/>
          </p:cNvSpPr>
          <p:nvPr/>
        </p:nvSpPr>
        <p:spPr bwMode="auto">
          <a:xfrm>
            <a:off x="7181850" y="446722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78" name="Line 30"/>
          <p:cNvSpPr>
            <a:spLocks noChangeShapeType="1"/>
          </p:cNvSpPr>
          <p:nvPr/>
        </p:nvSpPr>
        <p:spPr bwMode="auto">
          <a:xfrm>
            <a:off x="7445375" y="44608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279" name="Line 31"/>
          <p:cNvSpPr>
            <a:spLocks noChangeShapeType="1"/>
          </p:cNvSpPr>
          <p:nvPr/>
        </p:nvSpPr>
        <p:spPr bwMode="auto">
          <a:xfrm>
            <a:off x="7708900" y="44704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16" name="Oval 32"/>
          <p:cNvSpPr>
            <a:spLocks noChangeArrowheads="1"/>
          </p:cNvSpPr>
          <p:nvPr/>
        </p:nvSpPr>
        <p:spPr bwMode="auto">
          <a:xfrm>
            <a:off x="6619875" y="4027488"/>
            <a:ext cx="107950" cy="125412"/>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2017" name="Oval 33"/>
          <p:cNvSpPr>
            <a:spLocks noChangeArrowheads="1"/>
          </p:cNvSpPr>
          <p:nvPr/>
        </p:nvSpPr>
        <p:spPr bwMode="auto">
          <a:xfrm>
            <a:off x="7065963" y="3467100"/>
            <a:ext cx="107950" cy="125413"/>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2018" name="Line 34"/>
          <p:cNvSpPr>
            <a:spLocks noChangeShapeType="1"/>
          </p:cNvSpPr>
          <p:nvPr/>
        </p:nvSpPr>
        <p:spPr bwMode="auto">
          <a:xfrm flipH="1">
            <a:off x="5827713" y="3146425"/>
            <a:ext cx="1643062" cy="1874838"/>
          </a:xfrm>
          <a:prstGeom prst="line">
            <a:avLst/>
          </a:prstGeom>
          <a:noFill/>
          <a:ln w="25400">
            <a:solidFill>
              <a:schemeClr val="tx1"/>
            </a:solidFill>
            <a:prstDash val="dash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9" name="Text Box 35"/>
          <p:cNvSpPr txBox="1">
            <a:spLocks noChangeArrowheads="1"/>
          </p:cNvSpPr>
          <p:nvPr/>
        </p:nvSpPr>
        <p:spPr bwMode="auto">
          <a:xfrm>
            <a:off x="3302000" y="1906588"/>
            <a:ext cx="5842000" cy="946150"/>
          </a:xfrm>
          <a:prstGeom prst="rect">
            <a:avLst/>
          </a:prstGeom>
          <a:solidFill>
            <a:srgbClr val="0092DF"/>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Graph the line, use a dashed line because the inequality is &lt; and not </a:t>
            </a:r>
            <a:r>
              <a:rPr lang="en-US" sz="2800" b="1" u="sng"/>
              <a:t>&lt;</a:t>
            </a:r>
            <a:r>
              <a:rPr lang="en-US" sz="2800" b="1"/>
              <a:t>.</a:t>
            </a:r>
          </a:p>
        </p:txBody>
      </p:sp>
      <p:sp>
        <p:nvSpPr>
          <p:cNvPr id="42020" name="Text Box 36"/>
          <p:cNvSpPr txBox="1">
            <a:spLocks noChangeArrowheads="1"/>
          </p:cNvSpPr>
          <p:nvPr/>
        </p:nvSpPr>
        <p:spPr bwMode="auto">
          <a:xfrm>
            <a:off x="573088" y="4386263"/>
            <a:ext cx="2000250" cy="519112"/>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solidFill>
                  <a:schemeClr val="bg1"/>
                </a:solidFill>
              </a:rPr>
              <a:t>0 &lt; 2(0) + 4</a:t>
            </a:r>
          </a:p>
        </p:txBody>
      </p:sp>
      <p:sp>
        <p:nvSpPr>
          <p:cNvPr id="42021" name="Text Box 37"/>
          <p:cNvSpPr txBox="1">
            <a:spLocks noChangeArrowheads="1"/>
          </p:cNvSpPr>
          <p:nvPr/>
        </p:nvSpPr>
        <p:spPr bwMode="auto">
          <a:xfrm>
            <a:off x="573088" y="5114925"/>
            <a:ext cx="2386012" cy="946150"/>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solidFill>
                  <a:schemeClr val="bg1"/>
                </a:solidFill>
              </a:rPr>
              <a:t>0 &lt; 4, which is true.</a:t>
            </a:r>
          </a:p>
        </p:txBody>
      </p:sp>
      <p:sp>
        <p:nvSpPr>
          <p:cNvPr id="42022" name="Line 38"/>
          <p:cNvSpPr>
            <a:spLocks noChangeShapeType="1"/>
          </p:cNvSpPr>
          <p:nvPr/>
        </p:nvSpPr>
        <p:spPr bwMode="auto">
          <a:xfrm>
            <a:off x="6370638" y="4405313"/>
            <a:ext cx="1196975" cy="731837"/>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23" name="Line 39"/>
          <p:cNvSpPr>
            <a:spLocks noChangeShapeType="1"/>
          </p:cNvSpPr>
          <p:nvPr/>
        </p:nvSpPr>
        <p:spPr bwMode="auto">
          <a:xfrm>
            <a:off x="5937250" y="4919663"/>
            <a:ext cx="1055688" cy="760412"/>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24" name="Line 40"/>
          <p:cNvSpPr>
            <a:spLocks noChangeShapeType="1"/>
          </p:cNvSpPr>
          <p:nvPr/>
        </p:nvSpPr>
        <p:spPr bwMode="auto">
          <a:xfrm>
            <a:off x="6194425" y="4637088"/>
            <a:ext cx="1171575" cy="784225"/>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25" name="Line 41"/>
          <p:cNvSpPr>
            <a:spLocks noChangeShapeType="1"/>
          </p:cNvSpPr>
          <p:nvPr/>
        </p:nvSpPr>
        <p:spPr bwMode="auto">
          <a:xfrm>
            <a:off x="6594475" y="4108450"/>
            <a:ext cx="1133475" cy="733425"/>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26" name="Line 42"/>
          <p:cNvSpPr>
            <a:spLocks noChangeShapeType="1"/>
          </p:cNvSpPr>
          <p:nvPr/>
        </p:nvSpPr>
        <p:spPr bwMode="auto">
          <a:xfrm>
            <a:off x="6851650" y="3863975"/>
            <a:ext cx="1055688" cy="657225"/>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27" name="Line 43"/>
          <p:cNvSpPr>
            <a:spLocks noChangeShapeType="1"/>
          </p:cNvSpPr>
          <p:nvPr/>
        </p:nvSpPr>
        <p:spPr bwMode="auto">
          <a:xfrm>
            <a:off x="7148513" y="3567113"/>
            <a:ext cx="1016000" cy="644525"/>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28" name="Line 44"/>
          <p:cNvSpPr>
            <a:spLocks noChangeShapeType="1"/>
          </p:cNvSpPr>
          <p:nvPr/>
        </p:nvSpPr>
        <p:spPr bwMode="auto">
          <a:xfrm>
            <a:off x="7405688" y="3259138"/>
            <a:ext cx="963612" cy="554037"/>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990"/>
                                        </p:tgtEl>
                                        <p:attrNameLst>
                                          <p:attrName>style.visibility</p:attrName>
                                        </p:attrNameLst>
                                      </p:cBhvr>
                                      <p:to>
                                        <p:strVal val="visible"/>
                                      </p:to>
                                    </p:set>
                                    <p:animEffect transition="in" filter="blinds(horizontal)">
                                      <p:cBhvr>
                                        <p:cTn id="7" dur="500"/>
                                        <p:tgtEl>
                                          <p:spTgt spid="419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1993"/>
                                        </p:tgtEl>
                                        <p:attrNameLst>
                                          <p:attrName>style.visibility</p:attrName>
                                        </p:attrNameLst>
                                      </p:cBhvr>
                                      <p:to>
                                        <p:strVal val="visible"/>
                                      </p:to>
                                    </p:set>
                                    <p:animEffect transition="in" filter="blinds(horizontal)">
                                      <p:cBhvr>
                                        <p:cTn id="12" dur="500"/>
                                        <p:tgtEl>
                                          <p:spTgt spid="41993"/>
                                        </p:tgtEl>
                                      </p:cBhvr>
                                    </p:animEffect>
                                  </p:childTnLst>
                                </p:cTn>
                              </p:par>
                            </p:childTnLst>
                          </p:cTn>
                        </p:par>
                        <p:par>
                          <p:cTn id="13" fill="hold" nodeType="afterGroup">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41992"/>
                                        </p:tgtEl>
                                        <p:attrNameLst>
                                          <p:attrName>style.visibility</p:attrName>
                                        </p:attrNameLst>
                                      </p:cBhvr>
                                      <p:to>
                                        <p:strVal val="visible"/>
                                      </p:to>
                                    </p:set>
                                    <p:animEffect transition="in" filter="blinds(horizontal)">
                                      <p:cBhvr>
                                        <p:cTn id="16" dur="500"/>
                                        <p:tgtEl>
                                          <p:spTgt spid="4199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1991"/>
                                        </p:tgtEl>
                                        <p:attrNameLst>
                                          <p:attrName>style.visibility</p:attrName>
                                        </p:attrNameLst>
                                      </p:cBhvr>
                                      <p:to>
                                        <p:strVal val="visible"/>
                                      </p:to>
                                    </p:set>
                                    <p:animEffect transition="in" filter="blinds(horizontal)">
                                      <p:cBhvr>
                                        <p:cTn id="19" dur="500"/>
                                        <p:tgtEl>
                                          <p:spTgt spid="4199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41994"/>
                                        </p:tgtEl>
                                        <p:attrNameLst>
                                          <p:attrName>style.visibility</p:attrName>
                                        </p:attrNameLst>
                                      </p:cBhvr>
                                      <p:to>
                                        <p:strVal val="visible"/>
                                      </p:to>
                                    </p:set>
                                    <p:animEffect transition="in" filter="blinds(horizontal)">
                                      <p:cBhvr>
                                        <p:cTn id="24" dur="500"/>
                                        <p:tgtEl>
                                          <p:spTgt spid="4199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1995"/>
                                        </p:tgtEl>
                                        <p:attrNameLst>
                                          <p:attrName>style.visibility</p:attrName>
                                        </p:attrNameLst>
                                      </p:cBhvr>
                                      <p:to>
                                        <p:strVal val="visible"/>
                                      </p:to>
                                    </p:set>
                                    <p:animEffect transition="in" filter="blinds(horizontal)">
                                      <p:cBhvr>
                                        <p:cTn id="29" dur="500"/>
                                        <p:tgtEl>
                                          <p:spTgt spid="4199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41996"/>
                                        </p:tgtEl>
                                        <p:attrNameLst>
                                          <p:attrName>style.visibility</p:attrName>
                                        </p:attrNameLst>
                                      </p:cBhvr>
                                      <p:to>
                                        <p:strVal val="visible"/>
                                      </p:to>
                                    </p:set>
                                    <p:animEffect transition="in" filter="blinds(horizontal)">
                                      <p:cBhvr>
                                        <p:cTn id="34" dur="500"/>
                                        <p:tgtEl>
                                          <p:spTgt spid="41996"/>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41997"/>
                                        </p:tgtEl>
                                        <p:attrNameLst>
                                          <p:attrName>style.visibility</p:attrName>
                                        </p:attrNameLst>
                                      </p:cBhvr>
                                      <p:to>
                                        <p:strVal val="visible"/>
                                      </p:to>
                                    </p:set>
                                    <p:animEffect transition="in" filter="blinds(horizontal)">
                                      <p:cBhvr>
                                        <p:cTn id="39" dur="500"/>
                                        <p:tgtEl>
                                          <p:spTgt spid="4199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xit" presetSubtype="16" fill="hold" grpId="1" nodeType="clickEffect">
                                  <p:stCondLst>
                                    <p:cond delay="0"/>
                                  </p:stCondLst>
                                  <p:childTnLst>
                                    <p:animEffect transition="out" filter="box(in)">
                                      <p:cBhvr>
                                        <p:cTn id="43" dur="500"/>
                                        <p:tgtEl>
                                          <p:spTgt spid="41990"/>
                                        </p:tgtEl>
                                      </p:cBhvr>
                                    </p:animEffect>
                                    <p:set>
                                      <p:cBhvr>
                                        <p:cTn id="44" dur="1" fill="hold">
                                          <p:stCondLst>
                                            <p:cond delay="499"/>
                                          </p:stCondLst>
                                        </p:cTn>
                                        <p:tgtEl>
                                          <p:spTgt spid="41990"/>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2019"/>
                                        </p:tgtEl>
                                        <p:attrNameLst>
                                          <p:attrName>style.visibility</p:attrName>
                                        </p:attrNameLst>
                                      </p:cBhvr>
                                      <p:to>
                                        <p:strVal val="visible"/>
                                      </p:to>
                                    </p:set>
                                    <p:animEffect transition="in" filter="blinds(horizontal)">
                                      <p:cBhvr>
                                        <p:cTn id="49" dur="500"/>
                                        <p:tgtEl>
                                          <p:spTgt spid="42019"/>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42016"/>
                                        </p:tgtEl>
                                        <p:attrNameLst>
                                          <p:attrName>style.visibility</p:attrName>
                                        </p:attrNameLst>
                                      </p:cBhvr>
                                      <p:to>
                                        <p:strVal val="visible"/>
                                      </p:to>
                                    </p:set>
                                    <p:animEffect transition="in" filter="blinds(horizontal)">
                                      <p:cBhvr>
                                        <p:cTn id="54" dur="500"/>
                                        <p:tgtEl>
                                          <p:spTgt spid="42016"/>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42017"/>
                                        </p:tgtEl>
                                        <p:attrNameLst>
                                          <p:attrName>style.visibility</p:attrName>
                                        </p:attrNameLst>
                                      </p:cBhvr>
                                      <p:to>
                                        <p:strVal val="visible"/>
                                      </p:to>
                                    </p:set>
                                    <p:animEffect transition="in" filter="blinds(horizontal)">
                                      <p:cBhvr>
                                        <p:cTn id="59" dur="500"/>
                                        <p:tgtEl>
                                          <p:spTgt spid="42017"/>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42018"/>
                                        </p:tgtEl>
                                        <p:attrNameLst>
                                          <p:attrName>style.visibility</p:attrName>
                                        </p:attrNameLst>
                                      </p:cBhvr>
                                      <p:to>
                                        <p:strVal val="visible"/>
                                      </p:to>
                                    </p:set>
                                    <p:animEffect transition="in" filter="blinds(horizontal)">
                                      <p:cBhvr>
                                        <p:cTn id="64" dur="500"/>
                                        <p:tgtEl>
                                          <p:spTgt spid="42018"/>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xit" presetSubtype="10" fill="hold" grpId="1" nodeType="clickEffect">
                                  <p:stCondLst>
                                    <p:cond delay="0"/>
                                  </p:stCondLst>
                                  <p:childTnLst>
                                    <p:animEffect transition="out" filter="blinds(horizontal)">
                                      <p:cBhvr>
                                        <p:cTn id="68" dur="500"/>
                                        <p:tgtEl>
                                          <p:spTgt spid="42019"/>
                                        </p:tgtEl>
                                      </p:cBhvr>
                                    </p:animEffect>
                                    <p:set>
                                      <p:cBhvr>
                                        <p:cTn id="69" dur="1" fill="hold">
                                          <p:stCondLst>
                                            <p:cond delay="499"/>
                                          </p:stCondLst>
                                        </p:cTn>
                                        <p:tgtEl>
                                          <p:spTgt spid="42019"/>
                                        </p:tgtEl>
                                        <p:attrNameLst>
                                          <p:attrName>style.visibility</p:attrName>
                                        </p:attrNameLst>
                                      </p:cBhvr>
                                      <p:to>
                                        <p:strVal val="hidden"/>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41986"/>
                                        </p:tgtEl>
                                        <p:attrNameLst>
                                          <p:attrName>style.visibility</p:attrName>
                                        </p:attrNameLst>
                                      </p:cBhvr>
                                      <p:to>
                                        <p:strVal val="visible"/>
                                      </p:to>
                                    </p:set>
                                    <p:animEffect transition="in" filter="blinds(horizontal)">
                                      <p:cBhvr>
                                        <p:cTn id="74" dur="500"/>
                                        <p:tgtEl>
                                          <p:spTgt spid="41986"/>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42020"/>
                                        </p:tgtEl>
                                        <p:attrNameLst>
                                          <p:attrName>style.visibility</p:attrName>
                                        </p:attrNameLst>
                                      </p:cBhvr>
                                      <p:to>
                                        <p:strVal val="visible"/>
                                      </p:to>
                                    </p:set>
                                    <p:animEffect transition="in" filter="blinds(horizontal)">
                                      <p:cBhvr>
                                        <p:cTn id="79" dur="500"/>
                                        <p:tgtEl>
                                          <p:spTgt spid="42020"/>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42021"/>
                                        </p:tgtEl>
                                        <p:attrNameLst>
                                          <p:attrName>style.visibility</p:attrName>
                                        </p:attrNameLst>
                                      </p:cBhvr>
                                      <p:to>
                                        <p:strVal val="visible"/>
                                      </p:to>
                                    </p:set>
                                    <p:animEffect transition="in" filter="blinds(horizontal)">
                                      <p:cBhvr>
                                        <p:cTn id="84" dur="500"/>
                                        <p:tgtEl>
                                          <p:spTgt spid="42021"/>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3" presetClass="exit" presetSubtype="10" fill="hold" grpId="1" nodeType="clickEffect">
                                  <p:stCondLst>
                                    <p:cond delay="0"/>
                                  </p:stCondLst>
                                  <p:childTnLst>
                                    <p:animEffect transition="out" filter="blinds(horizontal)">
                                      <p:cBhvr>
                                        <p:cTn id="88" dur="500"/>
                                        <p:tgtEl>
                                          <p:spTgt spid="41986"/>
                                        </p:tgtEl>
                                      </p:cBhvr>
                                    </p:animEffect>
                                    <p:set>
                                      <p:cBhvr>
                                        <p:cTn id="89" dur="1" fill="hold">
                                          <p:stCondLst>
                                            <p:cond delay="499"/>
                                          </p:stCondLst>
                                        </p:cTn>
                                        <p:tgtEl>
                                          <p:spTgt spid="41986"/>
                                        </p:tgtEl>
                                        <p:attrNameLst>
                                          <p:attrName>style.visibility</p:attrName>
                                        </p:attrNameLst>
                                      </p:cBhvr>
                                      <p:to>
                                        <p:strVal val="hidden"/>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41987"/>
                                        </p:tgtEl>
                                        <p:attrNameLst>
                                          <p:attrName>style.visibility</p:attrName>
                                        </p:attrNameLst>
                                      </p:cBhvr>
                                      <p:to>
                                        <p:strVal val="visible"/>
                                      </p:to>
                                    </p:set>
                                    <p:animEffect transition="in" filter="blinds(horizontal)">
                                      <p:cBhvr>
                                        <p:cTn id="94" dur="500"/>
                                        <p:tgtEl>
                                          <p:spTgt spid="41987"/>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0" presetClass="entr" presetSubtype="0" fill="hold" grpId="0" nodeType="clickEffect">
                                  <p:stCondLst>
                                    <p:cond delay="0"/>
                                  </p:stCondLst>
                                  <p:childTnLst>
                                    <p:set>
                                      <p:cBhvr>
                                        <p:cTn id="98" dur="1" fill="hold">
                                          <p:stCondLst>
                                            <p:cond delay="0"/>
                                          </p:stCondLst>
                                        </p:cTn>
                                        <p:tgtEl>
                                          <p:spTgt spid="42025"/>
                                        </p:tgtEl>
                                        <p:attrNameLst>
                                          <p:attrName>style.visibility</p:attrName>
                                        </p:attrNameLst>
                                      </p:cBhvr>
                                      <p:to>
                                        <p:strVal val="visible"/>
                                      </p:to>
                                    </p:set>
                                    <p:animEffect transition="in" filter="wedge">
                                      <p:cBhvr>
                                        <p:cTn id="99" dur="2000"/>
                                        <p:tgtEl>
                                          <p:spTgt spid="42025"/>
                                        </p:tgtEl>
                                      </p:cBhvr>
                                    </p:animEffect>
                                  </p:childTnLst>
                                </p:cTn>
                              </p:par>
                            </p:childTnLst>
                          </p:cTn>
                        </p:par>
                        <p:par>
                          <p:cTn id="100" fill="hold" nodeType="afterGroup">
                            <p:stCondLst>
                              <p:cond delay="2000"/>
                            </p:stCondLst>
                            <p:childTnLst>
                              <p:par>
                                <p:cTn id="101" presetID="20" presetClass="entr" presetSubtype="0" fill="hold" grpId="0" nodeType="afterEffect">
                                  <p:stCondLst>
                                    <p:cond delay="0"/>
                                  </p:stCondLst>
                                  <p:childTnLst>
                                    <p:set>
                                      <p:cBhvr>
                                        <p:cTn id="102" dur="1" fill="hold">
                                          <p:stCondLst>
                                            <p:cond delay="0"/>
                                          </p:stCondLst>
                                        </p:cTn>
                                        <p:tgtEl>
                                          <p:spTgt spid="42026"/>
                                        </p:tgtEl>
                                        <p:attrNameLst>
                                          <p:attrName>style.visibility</p:attrName>
                                        </p:attrNameLst>
                                      </p:cBhvr>
                                      <p:to>
                                        <p:strVal val="visible"/>
                                      </p:to>
                                    </p:set>
                                    <p:animEffect transition="in" filter="wedge">
                                      <p:cBhvr>
                                        <p:cTn id="103" dur="2000"/>
                                        <p:tgtEl>
                                          <p:spTgt spid="42026"/>
                                        </p:tgtEl>
                                      </p:cBhvr>
                                    </p:animEffect>
                                  </p:childTnLst>
                                </p:cTn>
                              </p:par>
                            </p:childTnLst>
                          </p:cTn>
                        </p:par>
                        <p:par>
                          <p:cTn id="104" fill="hold" nodeType="afterGroup">
                            <p:stCondLst>
                              <p:cond delay="4000"/>
                            </p:stCondLst>
                            <p:childTnLst>
                              <p:par>
                                <p:cTn id="105" presetID="20" presetClass="entr" presetSubtype="0" fill="hold" grpId="0" nodeType="afterEffect">
                                  <p:stCondLst>
                                    <p:cond delay="0"/>
                                  </p:stCondLst>
                                  <p:childTnLst>
                                    <p:set>
                                      <p:cBhvr>
                                        <p:cTn id="106" dur="1" fill="hold">
                                          <p:stCondLst>
                                            <p:cond delay="0"/>
                                          </p:stCondLst>
                                        </p:cTn>
                                        <p:tgtEl>
                                          <p:spTgt spid="42027"/>
                                        </p:tgtEl>
                                        <p:attrNameLst>
                                          <p:attrName>style.visibility</p:attrName>
                                        </p:attrNameLst>
                                      </p:cBhvr>
                                      <p:to>
                                        <p:strVal val="visible"/>
                                      </p:to>
                                    </p:set>
                                    <p:animEffect transition="in" filter="wedge">
                                      <p:cBhvr>
                                        <p:cTn id="107" dur="2000"/>
                                        <p:tgtEl>
                                          <p:spTgt spid="42027"/>
                                        </p:tgtEl>
                                      </p:cBhvr>
                                    </p:animEffect>
                                  </p:childTnLst>
                                </p:cTn>
                              </p:par>
                            </p:childTnLst>
                          </p:cTn>
                        </p:par>
                        <p:par>
                          <p:cTn id="108" fill="hold" nodeType="afterGroup">
                            <p:stCondLst>
                              <p:cond delay="6000"/>
                            </p:stCondLst>
                            <p:childTnLst>
                              <p:par>
                                <p:cTn id="109" presetID="20" presetClass="entr" presetSubtype="0" fill="hold" grpId="0" nodeType="afterEffect">
                                  <p:stCondLst>
                                    <p:cond delay="0"/>
                                  </p:stCondLst>
                                  <p:childTnLst>
                                    <p:set>
                                      <p:cBhvr>
                                        <p:cTn id="110" dur="1" fill="hold">
                                          <p:stCondLst>
                                            <p:cond delay="0"/>
                                          </p:stCondLst>
                                        </p:cTn>
                                        <p:tgtEl>
                                          <p:spTgt spid="42028"/>
                                        </p:tgtEl>
                                        <p:attrNameLst>
                                          <p:attrName>style.visibility</p:attrName>
                                        </p:attrNameLst>
                                      </p:cBhvr>
                                      <p:to>
                                        <p:strVal val="visible"/>
                                      </p:to>
                                    </p:set>
                                    <p:animEffect transition="in" filter="wedge">
                                      <p:cBhvr>
                                        <p:cTn id="111" dur="2000"/>
                                        <p:tgtEl>
                                          <p:spTgt spid="42028"/>
                                        </p:tgtEl>
                                      </p:cBhvr>
                                    </p:animEffect>
                                  </p:childTnLst>
                                </p:cTn>
                              </p:par>
                            </p:childTnLst>
                          </p:cTn>
                        </p:par>
                        <p:par>
                          <p:cTn id="112" fill="hold" nodeType="afterGroup">
                            <p:stCondLst>
                              <p:cond delay="8000"/>
                            </p:stCondLst>
                            <p:childTnLst>
                              <p:par>
                                <p:cTn id="113" presetID="20" presetClass="entr" presetSubtype="0" fill="hold" grpId="0" nodeType="afterEffect">
                                  <p:stCondLst>
                                    <p:cond delay="0"/>
                                  </p:stCondLst>
                                  <p:childTnLst>
                                    <p:set>
                                      <p:cBhvr>
                                        <p:cTn id="114" dur="1" fill="hold">
                                          <p:stCondLst>
                                            <p:cond delay="0"/>
                                          </p:stCondLst>
                                        </p:cTn>
                                        <p:tgtEl>
                                          <p:spTgt spid="42022"/>
                                        </p:tgtEl>
                                        <p:attrNameLst>
                                          <p:attrName>style.visibility</p:attrName>
                                        </p:attrNameLst>
                                      </p:cBhvr>
                                      <p:to>
                                        <p:strVal val="visible"/>
                                      </p:to>
                                    </p:set>
                                    <p:animEffect transition="in" filter="wedge">
                                      <p:cBhvr>
                                        <p:cTn id="115" dur="2000"/>
                                        <p:tgtEl>
                                          <p:spTgt spid="42022"/>
                                        </p:tgtEl>
                                      </p:cBhvr>
                                    </p:animEffect>
                                  </p:childTnLst>
                                </p:cTn>
                              </p:par>
                            </p:childTnLst>
                          </p:cTn>
                        </p:par>
                        <p:par>
                          <p:cTn id="116" fill="hold" nodeType="afterGroup">
                            <p:stCondLst>
                              <p:cond delay="10000"/>
                            </p:stCondLst>
                            <p:childTnLst>
                              <p:par>
                                <p:cTn id="117" presetID="20" presetClass="entr" presetSubtype="0" fill="hold" grpId="0" nodeType="afterEffect">
                                  <p:stCondLst>
                                    <p:cond delay="0"/>
                                  </p:stCondLst>
                                  <p:childTnLst>
                                    <p:set>
                                      <p:cBhvr>
                                        <p:cTn id="118" dur="1" fill="hold">
                                          <p:stCondLst>
                                            <p:cond delay="0"/>
                                          </p:stCondLst>
                                        </p:cTn>
                                        <p:tgtEl>
                                          <p:spTgt spid="42024"/>
                                        </p:tgtEl>
                                        <p:attrNameLst>
                                          <p:attrName>style.visibility</p:attrName>
                                        </p:attrNameLst>
                                      </p:cBhvr>
                                      <p:to>
                                        <p:strVal val="visible"/>
                                      </p:to>
                                    </p:set>
                                    <p:animEffect transition="in" filter="wedge">
                                      <p:cBhvr>
                                        <p:cTn id="119" dur="2000"/>
                                        <p:tgtEl>
                                          <p:spTgt spid="42024"/>
                                        </p:tgtEl>
                                      </p:cBhvr>
                                    </p:animEffect>
                                  </p:childTnLst>
                                </p:cTn>
                              </p:par>
                            </p:childTnLst>
                          </p:cTn>
                        </p:par>
                        <p:par>
                          <p:cTn id="120" fill="hold" nodeType="afterGroup">
                            <p:stCondLst>
                              <p:cond delay="12000"/>
                            </p:stCondLst>
                            <p:childTnLst>
                              <p:par>
                                <p:cTn id="121" presetID="20" presetClass="entr" presetSubtype="0" fill="hold" grpId="0" nodeType="afterEffect">
                                  <p:stCondLst>
                                    <p:cond delay="0"/>
                                  </p:stCondLst>
                                  <p:childTnLst>
                                    <p:set>
                                      <p:cBhvr>
                                        <p:cTn id="122" dur="1" fill="hold">
                                          <p:stCondLst>
                                            <p:cond delay="0"/>
                                          </p:stCondLst>
                                        </p:cTn>
                                        <p:tgtEl>
                                          <p:spTgt spid="42023"/>
                                        </p:tgtEl>
                                        <p:attrNameLst>
                                          <p:attrName>style.visibility</p:attrName>
                                        </p:attrNameLst>
                                      </p:cBhvr>
                                      <p:to>
                                        <p:strVal val="visible"/>
                                      </p:to>
                                    </p:set>
                                    <p:animEffect transition="in" filter="wedge">
                                      <p:cBhvr>
                                        <p:cTn id="123" dur="2000"/>
                                        <p:tgtEl>
                                          <p:spTgt spid="420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nimBg="1"/>
      <p:bldP spid="41986" grpId="1" animBg="1"/>
      <p:bldP spid="41987" grpId="0" animBg="1"/>
      <p:bldP spid="41990" grpId="0" animBg="1"/>
      <p:bldP spid="41990" grpId="1" animBg="1"/>
      <p:bldP spid="41991" grpId="0" animBg="1"/>
      <p:bldP spid="41992" grpId="0" animBg="1"/>
      <p:bldP spid="41993" grpId="0"/>
      <p:bldP spid="41994" grpId="0"/>
      <p:bldP spid="41995" grpId="0"/>
      <p:bldP spid="41996" grpId="0"/>
      <p:bldP spid="41997" grpId="0"/>
      <p:bldP spid="42016" grpId="0" animBg="1"/>
      <p:bldP spid="42017" grpId="0" animBg="1"/>
      <p:bldP spid="42018" grpId="0" animBg="1"/>
      <p:bldP spid="42019" grpId="0" animBg="1"/>
      <p:bldP spid="42019" grpId="1" animBg="1"/>
      <p:bldP spid="42020" grpId="0" animBg="1"/>
      <p:bldP spid="42021" grpId="0" animBg="1"/>
      <p:bldP spid="42022" grpId="0" animBg="1"/>
      <p:bldP spid="42023" grpId="0" animBg="1"/>
      <p:bldP spid="42024" grpId="0" animBg="1"/>
      <p:bldP spid="42025" grpId="0" animBg="1"/>
      <p:bldP spid="42026" grpId="0" animBg="1"/>
      <p:bldP spid="42027" grpId="0" animBg="1"/>
      <p:bldP spid="42028"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3286125" y="1892300"/>
            <a:ext cx="5857875" cy="1373188"/>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Perform the (0,0) test. Insert 0 for x and 0 for y into the inequality and see if the statement remains true.</a:t>
            </a:r>
          </a:p>
        </p:txBody>
      </p:sp>
      <p:sp>
        <p:nvSpPr>
          <p:cNvPr id="43011" name="Text Box 3"/>
          <p:cNvSpPr txBox="1">
            <a:spLocks noChangeArrowheads="1"/>
          </p:cNvSpPr>
          <p:nvPr/>
        </p:nvSpPr>
        <p:spPr bwMode="auto">
          <a:xfrm>
            <a:off x="3300413" y="1908175"/>
            <a:ext cx="5843587" cy="1373188"/>
          </a:xfrm>
          <a:prstGeom prst="rect">
            <a:avLst/>
          </a:prstGeom>
          <a:solidFill>
            <a:srgbClr val="FFFF00"/>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Because the statement is true, (0,0) is included in the solution and covered in the graph.</a:t>
            </a:r>
          </a:p>
        </p:txBody>
      </p:sp>
      <p:sp>
        <p:nvSpPr>
          <p:cNvPr id="54276" name="Rectangle 4"/>
          <p:cNvSpPr>
            <a:spLocks noChangeArrowheads="1"/>
          </p:cNvSpPr>
          <p:nvPr/>
        </p:nvSpPr>
        <p:spPr bwMode="auto">
          <a:xfrm>
            <a:off x="468313" y="828675"/>
            <a:ext cx="8134350" cy="52705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r>
              <a:rPr lang="en-US" altLang="en-US" sz="3000"/>
              <a:t>Key Skill</a:t>
            </a:r>
          </a:p>
        </p:txBody>
      </p:sp>
      <p:sp>
        <p:nvSpPr>
          <p:cNvPr id="54277" name="Text Box 5"/>
          <p:cNvSpPr txBox="1">
            <a:spLocks noChangeArrowheads="1"/>
          </p:cNvSpPr>
          <p:nvPr/>
        </p:nvSpPr>
        <p:spPr bwMode="auto">
          <a:xfrm>
            <a:off x="0" y="1952625"/>
            <a:ext cx="3254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Graph y </a:t>
            </a:r>
            <a:r>
              <a:rPr lang="en-US" sz="2800" b="1" u="sng"/>
              <a:t>&gt;</a:t>
            </a:r>
            <a:r>
              <a:rPr lang="en-US" sz="2800" b="1"/>
              <a:t> (1/3)x - 4</a:t>
            </a:r>
          </a:p>
        </p:txBody>
      </p:sp>
      <p:sp>
        <p:nvSpPr>
          <p:cNvPr id="43014" name="Text Box 6"/>
          <p:cNvSpPr txBox="1">
            <a:spLocks noChangeArrowheads="1"/>
          </p:cNvSpPr>
          <p:nvPr/>
        </p:nvSpPr>
        <p:spPr bwMode="auto">
          <a:xfrm>
            <a:off x="3300413" y="1905000"/>
            <a:ext cx="4495800" cy="9461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Create a table, treat the inequality like an equation.</a:t>
            </a:r>
          </a:p>
        </p:txBody>
      </p:sp>
      <p:sp>
        <p:nvSpPr>
          <p:cNvPr id="43015" name="Line 7"/>
          <p:cNvSpPr>
            <a:spLocks noChangeShapeType="1"/>
          </p:cNvSpPr>
          <p:nvPr/>
        </p:nvSpPr>
        <p:spPr bwMode="auto">
          <a:xfrm>
            <a:off x="1177925" y="3173413"/>
            <a:ext cx="14874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6" name="Line 8"/>
          <p:cNvSpPr>
            <a:spLocks noChangeShapeType="1"/>
          </p:cNvSpPr>
          <p:nvPr/>
        </p:nvSpPr>
        <p:spPr bwMode="auto">
          <a:xfrm>
            <a:off x="1936750" y="2690813"/>
            <a:ext cx="0" cy="12080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7" name="Text Box 9"/>
          <p:cNvSpPr txBox="1">
            <a:spLocks noChangeArrowheads="1"/>
          </p:cNvSpPr>
          <p:nvPr/>
        </p:nvSpPr>
        <p:spPr bwMode="auto">
          <a:xfrm>
            <a:off x="1223963" y="2697163"/>
            <a:ext cx="1441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x         y</a:t>
            </a:r>
          </a:p>
        </p:txBody>
      </p:sp>
      <p:sp>
        <p:nvSpPr>
          <p:cNvPr id="43018" name="Text Box 10"/>
          <p:cNvSpPr txBox="1">
            <a:spLocks noChangeArrowheads="1"/>
          </p:cNvSpPr>
          <p:nvPr/>
        </p:nvSpPr>
        <p:spPr bwMode="auto">
          <a:xfrm>
            <a:off x="1333500" y="3192463"/>
            <a:ext cx="417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0</a:t>
            </a:r>
          </a:p>
        </p:txBody>
      </p:sp>
      <p:sp>
        <p:nvSpPr>
          <p:cNvPr id="43019" name="Text Box 11"/>
          <p:cNvSpPr txBox="1">
            <a:spLocks noChangeArrowheads="1"/>
          </p:cNvSpPr>
          <p:nvPr/>
        </p:nvSpPr>
        <p:spPr bwMode="auto">
          <a:xfrm>
            <a:off x="1984375" y="3222625"/>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-4</a:t>
            </a:r>
          </a:p>
        </p:txBody>
      </p:sp>
      <p:sp>
        <p:nvSpPr>
          <p:cNvPr id="43020" name="Text Box 12"/>
          <p:cNvSpPr txBox="1">
            <a:spLocks noChangeArrowheads="1"/>
          </p:cNvSpPr>
          <p:nvPr/>
        </p:nvSpPr>
        <p:spPr bwMode="auto">
          <a:xfrm>
            <a:off x="1333500" y="3627438"/>
            <a:ext cx="511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3</a:t>
            </a:r>
          </a:p>
        </p:txBody>
      </p:sp>
      <p:sp>
        <p:nvSpPr>
          <p:cNvPr id="43021" name="Text Box 13"/>
          <p:cNvSpPr txBox="1">
            <a:spLocks noChangeArrowheads="1"/>
          </p:cNvSpPr>
          <p:nvPr/>
        </p:nvSpPr>
        <p:spPr bwMode="auto">
          <a:xfrm>
            <a:off x="1970088" y="3641725"/>
            <a:ext cx="650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-3</a:t>
            </a:r>
          </a:p>
        </p:txBody>
      </p:sp>
      <p:sp>
        <p:nvSpPr>
          <p:cNvPr id="54286" name="Line 14"/>
          <p:cNvSpPr>
            <a:spLocks noChangeShapeType="1"/>
          </p:cNvSpPr>
          <p:nvPr/>
        </p:nvSpPr>
        <p:spPr bwMode="auto">
          <a:xfrm>
            <a:off x="6677025" y="3252788"/>
            <a:ext cx="0" cy="3071812"/>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4287" name="Line 15"/>
          <p:cNvSpPr>
            <a:spLocks noChangeShapeType="1"/>
          </p:cNvSpPr>
          <p:nvPr/>
        </p:nvSpPr>
        <p:spPr bwMode="auto">
          <a:xfrm>
            <a:off x="5346700" y="4633913"/>
            <a:ext cx="2820988" cy="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4288" name="Line 16"/>
          <p:cNvSpPr>
            <a:spLocks noChangeShapeType="1"/>
          </p:cNvSpPr>
          <p:nvPr/>
        </p:nvSpPr>
        <p:spPr bwMode="auto">
          <a:xfrm>
            <a:off x="6524625" y="438626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89" name="Line 17"/>
          <p:cNvSpPr>
            <a:spLocks noChangeShapeType="1"/>
          </p:cNvSpPr>
          <p:nvPr/>
        </p:nvSpPr>
        <p:spPr bwMode="auto">
          <a:xfrm>
            <a:off x="6534150" y="409416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0" name="Line 18"/>
          <p:cNvSpPr>
            <a:spLocks noChangeShapeType="1"/>
          </p:cNvSpPr>
          <p:nvPr/>
        </p:nvSpPr>
        <p:spPr bwMode="auto">
          <a:xfrm>
            <a:off x="6543675" y="381793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1" name="Line 19"/>
          <p:cNvSpPr>
            <a:spLocks noChangeShapeType="1"/>
          </p:cNvSpPr>
          <p:nvPr/>
        </p:nvSpPr>
        <p:spPr bwMode="auto">
          <a:xfrm>
            <a:off x="6537325" y="354171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2" name="Line 20"/>
          <p:cNvSpPr>
            <a:spLocks noChangeShapeType="1"/>
          </p:cNvSpPr>
          <p:nvPr/>
        </p:nvSpPr>
        <p:spPr bwMode="auto">
          <a:xfrm>
            <a:off x="6546850" y="517048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3" name="Line 21"/>
          <p:cNvSpPr>
            <a:spLocks noChangeShapeType="1"/>
          </p:cNvSpPr>
          <p:nvPr/>
        </p:nvSpPr>
        <p:spPr bwMode="auto">
          <a:xfrm>
            <a:off x="6542088" y="5489575"/>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4" name="Line 22"/>
          <p:cNvSpPr>
            <a:spLocks noChangeShapeType="1"/>
          </p:cNvSpPr>
          <p:nvPr/>
        </p:nvSpPr>
        <p:spPr bwMode="auto">
          <a:xfrm>
            <a:off x="6518275" y="490378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5" name="Line 23"/>
          <p:cNvSpPr>
            <a:spLocks noChangeShapeType="1"/>
          </p:cNvSpPr>
          <p:nvPr/>
        </p:nvSpPr>
        <p:spPr bwMode="auto">
          <a:xfrm>
            <a:off x="6535738" y="5816600"/>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6" name="Line 24"/>
          <p:cNvSpPr>
            <a:spLocks noChangeShapeType="1"/>
          </p:cNvSpPr>
          <p:nvPr/>
        </p:nvSpPr>
        <p:spPr bwMode="auto">
          <a:xfrm>
            <a:off x="6400800" y="44481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7" name="Line 25"/>
          <p:cNvSpPr>
            <a:spLocks noChangeShapeType="1"/>
          </p:cNvSpPr>
          <p:nvPr/>
        </p:nvSpPr>
        <p:spPr bwMode="auto">
          <a:xfrm>
            <a:off x="5886450" y="44577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8" name="Line 26"/>
          <p:cNvSpPr>
            <a:spLocks noChangeShapeType="1"/>
          </p:cNvSpPr>
          <p:nvPr/>
        </p:nvSpPr>
        <p:spPr bwMode="auto">
          <a:xfrm>
            <a:off x="5626100" y="446722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299" name="Line 27"/>
          <p:cNvSpPr>
            <a:spLocks noChangeShapeType="1"/>
          </p:cNvSpPr>
          <p:nvPr/>
        </p:nvSpPr>
        <p:spPr bwMode="auto">
          <a:xfrm>
            <a:off x="6159500" y="44608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00" name="Line 28"/>
          <p:cNvSpPr>
            <a:spLocks noChangeShapeType="1"/>
          </p:cNvSpPr>
          <p:nvPr/>
        </p:nvSpPr>
        <p:spPr bwMode="auto">
          <a:xfrm>
            <a:off x="6886575" y="44577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01" name="Line 29"/>
          <p:cNvSpPr>
            <a:spLocks noChangeShapeType="1"/>
          </p:cNvSpPr>
          <p:nvPr/>
        </p:nvSpPr>
        <p:spPr bwMode="auto">
          <a:xfrm>
            <a:off x="7181850" y="446722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02" name="Line 30"/>
          <p:cNvSpPr>
            <a:spLocks noChangeShapeType="1"/>
          </p:cNvSpPr>
          <p:nvPr/>
        </p:nvSpPr>
        <p:spPr bwMode="auto">
          <a:xfrm>
            <a:off x="7445375" y="44608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303" name="Line 31"/>
          <p:cNvSpPr>
            <a:spLocks noChangeShapeType="1"/>
          </p:cNvSpPr>
          <p:nvPr/>
        </p:nvSpPr>
        <p:spPr bwMode="auto">
          <a:xfrm>
            <a:off x="7708900" y="44704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40" name="Oval 32"/>
          <p:cNvSpPr>
            <a:spLocks noChangeArrowheads="1"/>
          </p:cNvSpPr>
          <p:nvPr/>
        </p:nvSpPr>
        <p:spPr bwMode="auto">
          <a:xfrm>
            <a:off x="6619875" y="5726113"/>
            <a:ext cx="107950" cy="125412"/>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3041" name="Oval 33"/>
          <p:cNvSpPr>
            <a:spLocks noChangeArrowheads="1"/>
          </p:cNvSpPr>
          <p:nvPr/>
        </p:nvSpPr>
        <p:spPr bwMode="auto">
          <a:xfrm>
            <a:off x="7359650" y="5434013"/>
            <a:ext cx="107950" cy="125412"/>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3042" name="Line 34"/>
          <p:cNvSpPr>
            <a:spLocks noChangeShapeType="1"/>
          </p:cNvSpPr>
          <p:nvPr/>
        </p:nvSpPr>
        <p:spPr bwMode="auto">
          <a:xfrm flipH="1">
            <a:off x="6445250" y="4926013"/>
            <a:ext cx="2197100" cy="98425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43" name="Text Box 35"/>
          <p:cNvSpPr txBox="1">
            <a:spLocks noChangeArrowheads="1"/>
          </p:cNvSpPr>
          <p:nvPr/>
        </p:nvSpPr>
        <p:spPr bwMode="auto">
          <a:xfrm>
            <a:off x="3302000" y="1922463"/>
            <a:ext cx="5842000" cy="946150"/>
          </a:xfrm>
          <a:prstGeom prst="rect">
            <a:avLst/>
          </a:prstGeom>
          <a:solidFill>
            <a:srgbClr val="0092DF"/>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Graph the line, use a solid line because the inequality is </a:t>
            </a:r>
            <a:r>
              <a:rPr lang="en-US" sz="2800" b="1" u="sng"/>
              <a:t>&gt;</a:t>
            </a:r>
            <a:r>
              <a:rPr lang="en-US" sz="2800" b="1"/>
              <a:t> and not &gt;.</a:t>
            </a:r>
          </a:p>
        </p:txBody>
      </p:sp>
      <p:sp>
        <p:nvSpPr>
          <p:cNvPr id="43044" name="Text Box 36"/>
          <p:cNvSpPr txBox="1">
            <a:spLocks noChangeArrowheads="1"/>
          </p:cNvSpPr>
          <p:nvPr/>
        </p:nvSpPr>
        <p:spPr bwMode="auto">
          <a:xfrm>
            <a:off x="573088" y="4386263"/>
            <a:ext cx="2506662" cy="519112"/>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solidFill>
                  <a:schemeClr val="bg1"/>
                </a:solidFill>
              </a:rPr>
              <a:t>0 </a:t>
            </a:r>
            <a:r>
              <a:rPr lang="en-US" sz="2800" b="1" u="sng">
                <a:solidFill>
                  <a:schemeClr val="bg1"/>
                </a:solidFill>
              </a:rPr>
              <a:t>&gt;</a:t>
            </a:r>
            <a:r>
              <a:rPr lang="en-US" sz="2800" b="1">
                <a:solidFill>
                  <a:schemeClr val="bg1"/>
                </a:solidFill>
              </a:rPr>
              <a:t> (1/3)(0) -4</a:t>
            </a:r>
          </a:p>
        </p:txBody>
      </p:sp>
      <p:sp>
        <p:nvSpPr>
          <p:cNvPr id="43045" name="Text Box 37"/>
          <p:cNvSpPr txBox="1">
            <a:spLocks noChangeArrowheads="1"/>
          </p:cNvSpPr>
          <p:nvPr/>
        </p:nvSpPr>
        <p:spPr bwMode="auto">
          <a:xfrm>
            <a:off x="573088" y="5114925"/>
            <a:ext cx="2386012" cy="946150"/>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solidFill>
                  <a:schemeClr val="bg1"/>
                </a:solidFill>
              </a:rPr>
              <a:t>0 </a:t>
            </a:r>
            <a:r>
              <a:rPr lang="en-US" sz="2800" b="1" u="sng">
                <a:solidFill>
                  <a:schemeClr val="bg1"/>
                </a:solidFill>
              </a:rPr>
              <a:t>&gt;</a:t>
            </a:r>
            <a:r>
              <a:rPr lang="en-US" sz="2800" b="1">
                <a:solidFill>
                  <a:schemeClr val="bg1"/>
                </a:solidFill>
              </a:rPr>
              <a:t>  -4, which is true.</a:t>
            </a:r>
          </a:p>
        </p:txBody>
      </p:sp>
      <p:sp>
        <p:nvSpPr>
          <p:cNvPr id="54310" name="Text Box 38"/>
          <p:cNvSpPr txBox="1">
            <a:spLocks noChangeArrowheads="1"/>
          </p:cNvSpPr>
          <p:nvPr/>
        </p:nvSpPr>
        <p:spPr bwMode="auto">
          <a:xfrm>
            <a:off x="3703638" y="6215063"/>
            <a:ext cx="2154237" cy="519112"/>
          </a:xfrm>
          <a:prstGeom prst="rect">
            <a:avLst/>
          </a:prstGeom>
          <a:solidFill>
            <a:srgbClr val="FFFF00"/>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TRY THIS</a:t>
            </a:r>
          </a:p>
        </p:txBody>
      </p:sp>
      <p:sp>
        <p:nvSpPr>
          <p:cNvPr id="43047" name="Line 39"/>
          <p:cNvSpPr>
            <a:spLocks noChangeShapeType="1"/>
          </p:cNvSpPr>
          <p:nvPr/>
        </p:nvSpPr>
        <p:spPr bwMode="auto">
          <a:xfrm flipH="1" flipV="1">
            <a:off x="6400800" y="4340225"/>
            <a:ext cx="1131888" cy="1087438"/>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48" name="Line 40"/>
          <p:cNvSpPr>
            <a:spLocks noChangeShapeType="1"/>
          </p:cNvSpPr>
          <p:nvPr/>
        </p:nvSpPr>
        <p:spPr bwMode="auto">
          <a:xfrm flipH="1" flipV="1">
            <a:off x="6726238" y="4187825"/>
            <a:ext cx="1131887" cy="1087438"/>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49" name="Line 41"/>
          <p:cNvSpPr>
            <a:spLocks noChangeShapeType="1"/>
          </p:cNvSpPr>
          <p:nvPr/>
        </p:nvSpPr>
        <p:spPr bwMode="auto">
          <a:xfrm flipH="1" flipV="1">
            <a:off x="7061200" y="4000500"/>
            <a:ext cx="1131888" cy="1087438"/>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50" name="Line 42"/>
          <p:cNvSpPr>
            <a:spLocks noChangeShapeType="1"/>
          </p:cNvSpPr>
          <p:nvPr/>
        </p:nvSpPr>
        <p:spPr bwMode="auto">
          <a:xfrm flipH="1" flipV="1">
            <a:off x="7408863" y="3824288"/>
            <a:ext cx="1131887" cy="1087437"/>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51" name="Line 43"/>
          <p:cNvSpPr>
            <a:spLocks noChangeShapeType="1"/>
          </p:cNvSpPr>
          <p:nvPr/>
        </p:nvSpPr>
        <p:spPr bwMode="auto">
          <a:xfrm flipH="1" flipV="1">
            <a:off x="6132513" y="4435475"/>
            <a:ext cx="1131887" cy="1087438"/>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52" name="Line 44"/>
          <p:cNvSpPr>
            <a:spLocks noChangeShapeType="1"/>
          </p:cNvSpPr>
          <p:nvPr/>
        </p:nvSpPr>
        <p:spPr bwMode="auto">
          <a:xfrm flipH="1" flipV="1">
            <a:off x="5784850" y="4608513"/>
            <a:ext cx="1131888" cy="1087437"/>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014"/>
                                        </p:tgtEl>
                                        <p:attrNameLst>
                                          <p:attrName>style.visibility</p:attrName>
                                        </p:attrNameLst>
                                      </p:cBhvr>
                                      <p:to>
                                        <p:strVal val="visible"/>
                                      </p:to>
                                    </p:set>
                                    <p:animEffect transition="in" filter="blinds(horizontal)">
                                      <p:cBhvr>
                                        <p:cTn id="7" dur="500"/>
                                        <p:tgtEl>
                                          <p:spTgt spid="430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017"/>
                                        </p:tgtEl>
                                        <p:attrNameLst>
                                          <p:attrName>style.visibility</p:attrName>
                                        </p:attrNameLst>
                                      </p:cBhvr>
                                      <p:to>
                                        <p:strVal val="visible"/>
                                      </p:to>
                                    </p:set>
                                    <p:animEffect transition="in" filter="blinds(horizontal)">
                                      <p:cBhvr>
                                        <p:cTn id="12" dur="500"/>
                                        <p:tgtEl>
                                          <p:spTgt spid="43017"/>
                                        </p:tgtEl>
                                      </p:cBhvr>
                                    </p:animEffect>
                                  </p:childTnLst>
                                </p:cTn>
                              </p:par>
                            </p:childTnLst>
                          </p:cTn>
                        </p:par>
                        <p:par>
                          <p:cTn id="13" fill="hold" nodeType="afterGroup">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43016"/>
                                        </p:tgtEl>
                                        <p:attrNameLst>
                                          <p:attrName>style.visibility</p:attrName>
                                        </p:attrNameLst>
                                      </p:cBhvr>
                                      <p:to>
                                        <p:strVal val="visible"/>
                                      </p:to>
                                    </p:set>
                                    <p:animEffect transition="in" filter="blinds(horizontal)">
                                      <p:cBhvr>
                                        <p:cTn id="16" dur="500"/>
                                        <p:tgtEl>
                                          <p:spTgt spid="4301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3015"/>
                                        </p:tgtEl>
                                        <p:attrNameLst>
                                          <p:attrName>style.visibility</p:attrName>
                                        </p:attrNameLst>
                                      </p:cBhvr>
                                      <p:to>
                                        <p:strVal val="visible"/>
                                      </p:to>
                                    </p:set>
                                    <p:animEffect transition="in" filter="blinds(horizontal)">
                                      <p:cBhvr>
                                        <p:cTn id="19" dur="500"/>
                                        <p:tgtEl>
                                          <p:spTgt spid="4301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43018"/>
                                        </p:tgtEl>
                                        <p:attrNameLst>
                                          <p:attrName>style.visibility</p:attrName>
                                        </p:attrNameLst>
                                      </p:cBhvr>
                                      <p:to>
                                        <p:strVal val="visible"/>
                                      </p:to>
                                    </p:set>
                                    <p:animEffect transition="in" filter="blinds(horizontal)">
                                      <p:cBhvr>
                                        <p:cTn id="24" dur="500"/>
                                        <p:tgtEl>
                                          <p:spTgt spid="4301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3019"/>
                                        </p:tgtEl>
                                        <p:attrNameLst>
                                          <p:attrName>style.visibility</p:attrName>
                                        </p:attrNameLst>
                                      </p:cBhvr>
                                      <p:to>
                                        <p:strVal val="visible"/>
                                      </p:to>
                                    </p:set>
                                    <p:animEffect transition="in" filter="blinds(horizontal)">
                                      <p:cBhvr>
                                        <p:cTn id="29" dur="500"/>
                                        <p:tgtEl>
                                          <p:spTgt spid="4301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43020"/>
                                        </p:tgtEl>
                                        <p:attrNameLst>
                                          <p:attrName>style.visibility</p:attrName>
                                        </p:attrNameLst>
                                      </p:cBhvr>
                                      <p:to>
                                        <p:strVal val="visible"/>
                                      </p:to>
                                    </p:set>
                                    <p:animEffect transition="in" filter="blinds(horizontal)">
                                      <p:cBhvr>
                                        <p:cTn id="34" dur="500"/>
                                        <p:tgtEl>
                                          <p:spTgt spid="4302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43021"/>
                                        </p:tgtEl>
                                        <p:attrNameLst>
                                          <p:attrName>style.visibility</p:attrName>
                                        </p:attrNameLst>
                                      </p:cBhvr>
                                      <p:to>
                                        <p:strVal val="visible"/>
                                      </p:to>
                                    </p:set>
                                    <p:animEffect transition="in" filter="blinds(horizontal)">
                                      <p:cBhvr>
                                        <p:cTn id="39" dur="500"/>
                                        <p:tgtEl>
                                          <p:spTgt spid="43021"/>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xit" presetSubtype="16" fill="hold" grpId="1" nodeType="clickEffect">
                                  <p:stCondLst>
                                    <p:cond delay="0"/>
                                  </p:stCondLst>
                                  <p:childTnLst>
                                    <p:animEffect transition="out" filter="box(in)">
                                      <p:cBhvr>
                                        <p:cTn id="43" dur="500"/>
                                        <p:tgtEl>
                                          <p:spTgt spid="43014"/>
                                        </p:tgtEl>
                                      </p:cBhvr>
                                    </p:animEffect>
                                    <p:set>
                                      <p:cBhvr>
                                        <p:cTn id="44" dur="1" fill="hold">
                                          <p:stCondLst>
                                            <p:cond delay="499"/>
                                          </p:stCondLst>
                                        </p:cTn>
                                        <p:tgtEl>
                                          <p:spTgt spid="43014"/>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3043"/>
                                        </p:tgtEl>
                                        <p:attrNameLst>
                                          <p:attrName>style.visibility</p:attrName>
                                        </p:attrNameLst>
                                      </p:cBhvr>
                                      <p:to>
                                        <p:strVal val="visible"/>
                                      </p:to>
                                    </p:set>
                                    <p:animEffect transition="in" filter="blinds(horizontal)">
                                      <p:cBhvr>
                                        <p:cTn id="49" dur="500"/>
                                        <p:tgtEl>
                                          <p:spTgt spid="4304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43040"/>
                                        </p:tgtEl>
                                        <p:attrNameLst>
                                          <p:attrName>style.visibility</p:attrName>
                                        </p:attrNameLst>
                                      </p:cBhvr>
                                      <p:to>
                                        <p:strVal val="visible"/>
                                      </p:to>
                                    </p:set>
                                    <p:animEffect transition="in" filter="blinds(horizontal)">
                                      <p:cBhvr>
                                        <p:cTn id="54" dur="500"/>
                                        <p:tgtEl>
                                          <p:spTgt spid="43040"/>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43041"/>
                                        </p:tgtEl>
                                        <p:attrNameLst>
                                          <p:attrName>style.visibility</p:attrName>
                                        </p:attrNameLst>
                                      </p:cBhvr>
                                      <p:to>
                                        <p:strVal val="visible"/>
                                      </p:to>
                                    </p:set>
                                    <p:animEffect transition="in" filter="blinds(horizontal)">
                                      <p:cBhvr>
                                        <p:cTn id="59" dur="500"/>
                                        <p:tgtEl>
                                          <p:spTgt spid="43041"/>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43042"/>
                                        </p:tgtEl>
                                        <p:attrNameLst>
                                          <p:attrName>style.visibility</p:attrName>
                                        </p:attrNameLst>
                                      </p:cBhvr>
                                      <p:to>
                                        <p:strVal val="visible"/>
                                      </p:to>
                                    </p:set>
                                    <p:animEffect transition="in" filter="blinds(horizontal)">
                                      <p:cBhvr>
                                        <p:cTn id="64" dur="500"/>
                                        <p:tgtEl>
                                          <p:spTgt spid="43042"/>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xit" presetSubtype="10" fill="hold" grpId="1" nodeType="clickEffect">
                                  <p:stCondLst>
                                    <p:cond delay="0"/>
                                  </p:stCondLst>
                                  <p:childTnLst>
                                    <p:animEffect transition="out" filter="blinds(horizontal)">
                                      <p:cBhvr>
                                        <p:cTn id="68" dur="500"/>
                                        <p:tgtEl>
                                          <p:spTgt spid="43043"/>
                                        </p:tgtEl>
                                      </p:cBhvr>
                                    </p:animEffect>
                                    <p:set>
                                      <p:cBhvr>
                                        <p:cTn id="69" dur="1" fill="hold">
                                          <p:stCondLst>
                                            <p:cond delay="499"/>
                                          </p:stCondLst>
                                        </p:cTn>
                                        <p:tgtEl>
                                          <p:spTgt spid="43043"/>
                                        </p:tgtEl>
                                        <p:attrNameLst>
                                          <p:attrName>style.visibility</p:attrName>
                                        </p:attrNameLst>
                                      </p:cBhvr>
                                      <p:to>
                                        <p:strVal val="hidden"/>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43010"/>
                                        </p:tgtEl>
                                        <p:attrNameLst>
                                          <p:attrName>style.visibility</p:attrName>
                                        </p:attrNameLst>
                                      </p:cBhvr>
                                      <p:to>
                                        <p:strVal val="visible"/>
                                      </p:to>
                                    </p:set>
                                    <p:animEffect transition="in" filter="blinds(horizontal)">
                                      <p:cBhvr>
                                        <p:cTn id="74" dur="500"/>
                                        <p:tgtEl>
                                          <p:spTgt spid="43010"/>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43044"/>
                                        </p:tgtEl>
                                        <p:attrNameLst>
                                          <p:attrName>style.visibility</p:attrName>
                                        </p:attrNameLst>
                                      </p:cBhvr>
                                      <p:to>
                                        <p:strVal val="visible"/>
                                      </p:to>
                                    </p:set>
                                    <p:animEffect transition="in" filter="blinds(horizontal)">
                                      <p:cBhvr>
                                        <p:cTn id="79" dur="500"/>
                                        <p:tgtEl>
                                          <p:spTgt spid="43044"/>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43045"/>
                                        </p:tgtEl>
                                        <p:attrNameLst>
                                          <p:attrName>style.visibility</p:attrName>
                                        </p:attrNameLst>
                                      </p:cBhvr>
                                      <p:to>
                                        <p:strVal val="visible"/>
                                      </p:to>
                                    </p:set>
                                    <p:animEffect transition="in" filter="blinds(horizontal)">
                                      <p:cBhvr>
                                        <p:cTn id="84" dur="500"/>
                                        <p:tgtEl>
                                          <p:spTgt spid="43045"/>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3" presetClass="exit" presetSubtype="10" fill="hold" grpId="1" nodeType="clickEffect">
                                  <p:stCondLst>
                                    <p:cond delay="0"/>
                                  </p:stCondLst>
                                  <p:childTnLst>
                                    <p:animEffect transition="out" filter="blinds(horizontal)">
                                      <p:cBhvr>
                                        <p:cTn id="88" dur="500"/>
                                        <p:tgtEl>
                                          <p:spTgt spid="43010"/>
                                        </p:tgtEl>
                                      </p:cBhvr>
                                    </p:animEffect>
                                    <p:set>
                                      <p:cBhvr>
                                        <p:cTn id="89" dur="1" fill="hold">
                                          <p:stCondLst>
                                            <p:cond delay="499"/>
                                          </p:stCondLst>
                                        </p:cTn>
                                        <p:tgtEl>
                                          <p:spTgt spid="43010"/>
                                        </p:tgtEl>
                                        <p:attrNameLst>
                                          <p:attrName>style.visibility</p:attrName>
                                        </p:attrNameLst>
                                      </p:cBhvr>
                                      <p:to>
                                        <p:strVal val="hidden"/>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43011"/>
                                        </p:tgtEl>
                                        <p:attrNameLst>
                                          <p:attrName>style.visibility</p:attrName>
                                        </p:attrNameLst>
                                      </p:cBhvr>
                                      <p:to>
                                        <p:strVal val="visible"/>
                                      </p:to>
                                    </p:set>
                                    <p:animEffect transition="in" filter="blinds(horizontal)">
                                      <p:cBhvr>
                                        <p:cTn id="94" dur="500"/>
                                        <p:tgtEl>
                                          <p:spTgt spid="43011"/>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0" presetClass="entr" presetSubtype="0" fill="hold" grpId="0" nodeType="clickEffect">
                                  <p:stCondLst>
                                    <p:cond delay="0"/>
                                  </p:stCondLst>
                                  <p:childTnLst>
                                    <p:set>
                                      <p:cBhvr>
                                        <p:cTn id="98" dur="1" fill="hold">
                                          <p:stCondLst>
                                            <p:cond delay="0"/>
                                          </p:stCondLst>
                                        </p:cTn>
                                        <p:tgtEl>
                                          <p:spTgt spid="43047"/>
                                        </p:tgtEl>
                                        <p:attrNameLst>
                                          <p:attrName>style.visibility</p:attrName>
                                        </p:attrNameLst>
                                      </p:cBhvr>
                                      <p:to>
                                        <p:strVal val="visible"/>
                                      </p:to>
                                    </p:set>
                                    <p:animEffect transition="in" filter="wedge">
                                      <p:cBhvr>
                                        <p:cTn id="99" dur="2000"/>
                                        <p:tgtEl>
                                          <p:spTgt spid="43047"/>
                                        </p:tgtEl>
                                      </p:cBhvr>
                                    </p:animEffect>
                                  </p:childTnLst>
                                </p:cTn>
                              </p:par>
                              <p:par>
                                <p:cTn id="100" presetID="20" presetClass="entr" presetSubtype="0" fill="hold" grpId="0" nodeType="withEffect">
                                  <p:stCondLst>
                                    <p:cond delay="0"/>
                                  </p:stCondLst>
                                  <p:childTnLst>
                                    <p:set>
                                      <p:cBhvr>
                                        <p:cTn id="101" dur="1" fill="hold">
                                          <p:stCondLst>
                                            <p:cond delay="0"/>
                                          </p:stCondLst>
                                        </p:cTn>
                                        <p:tgtEl>
                                          <p:spTgt spid="43048"/>
                                        </p:tgtEl>
                                        <p:attrNameLst>
                                          <p:attrName>style.visibility</p:attrName>
                                        </p:attrNameLst>
                                      </p:cBhvr>
                                      <p:to>
                                        <p:strVal val="visible"/>
                                      </p:to>
                                    </p:set>
                                    <p:animEffect transition="in" filter="wedge">
                                      <p:cBhvr>
                                        <p:cTn id="102" dur="2000"/>
                                        <p:tgtEl>
                                          <p:spTgt spid="43048"/>
                                        </p:tgtEl>
                                      </p:cBhvr>
                                    </p:animEffect>
                                  </p:childTnLst>
                                </p:cTn>
                              </p:par>
                              <p:par>
                                <p:cTn id="103" presetID="20" presetClass="entr" presetSubtype="0" fill="hold" grpId="0" nodeType="withEffect">
                                  <p:stCondLst>
                                    <p:cond delay="0"/>
                                  </p:stCondLst>
                                  <p:childTnLst>
                                    <p:set>
                                      <p:cBhvr>
                                        <p:cTn id="104" dur="1" fill="hold">
                                          <p:stCondLst>
                                            <p:cond delay="0"/>
                                          </p:stCondLst>
                                        </p:cTn>
                                        <p:tgtEl>
                                          <p:spTgt spid="43049"/>
                                        </p:tgtEl>
                                        <p:attrNameLst>
                                          <p:attrName>style.visibility</p:attrName>
                                        </p:attrNameLst>
                                      </p:cBhvr>
                                      <p:to>
                                        <p:strVal val="visible"/>
                                      </p:to>
                                    </p:set>
                                    <p:animEffect transition="in" filter="wedge">
                                      <p:cBhvr>
                                        <p:cTn id="105" dur="2000"/>
                                        <p:tgtEl>
                                          <p:spTgt spid="43049"/>
                                        </p:tgtEl>
                                      </p:cBhvr>
                                    </p:animEffect>
                                  </p:childTnLst>
                                </p:cTn>
                              </p:par>
                              <p:par>
                                <p:cTn id="106" presetID="20" presetClass="entr" presetSubtype="0" fill="hold" grpId="0" nodeType="withEffect">
                                  <p:stCondLst>
                                    <p:cond delay="0"/>
                                  </p:stCondLst>
                                  <p:childTnLst>
                                    <p:set>
                                      <p:cBhvr>
                                        <p:cTn id="107" dur="1" fill="hold">
                                          <p:stCondLst>
                                            <p:cond delay="0"/>
                                          </p:stCondLst>
                                        </p:cTn>
                                        <p:tgtEl>
                                          <p:spTgt spid="43050"/>
                                        </p:tgtEl>
                                        <p:attrNameLst>
                                          <p:attrName>style.visibility</p:attrName>
                                        </p:attrNameLst>
                                      </p:cBhvr>
                                      <p:to>
                                        <p:strVal val="visible"/>
                                      </p:to>
                                    </p:set>
                                    <p:animEffect transition="in" filter="wedge">
                                      <p:cBhvr>
                                        <p:cTn id="108" dur="2000"/>
                                        <p:tgtEl>
                                          <p:spTgt spid="43050"/>
                                        </p:tgtEl>
                                      </p:cBhvr>
                                    </p:animEffect>
                                  </p:childTnLst>
                                </p:cTn>
                              </p:par>
                              <p:par>
                                <p:cTn id="109" presetID="20" presetClass="entr" presetSubtype="0" fill="hold" grpId="0" nodeType="withEffect">
                                  <p:stCondLst>
                                    <p:cond delay="0"/>
                                  </p:stCondLst>
                                  <p:childTnLst>
                                    <p:set>
                                      <p:cBhvr>
                                        <p:cTn id="110" dur="1" fill="hold">
                                          <p:stCondLst>
                                            <p:cond delay="0"/>
                                          </p:stCondLst>
                                        </p:cTn>
                                        <p:tgtEl>
                                          <p:spTgt spid="43051"/>
                                        </p:tgtEl>
                                        <p:attrNameLst>
                                          <p:attrName>style.visibility</p:attrName>
                                        </p:attrNameLst>
                                      </p:cBhvr>
                                      <p:to>
                                        <p:strVal val="visible"/>
                                      </p:to>
                                    </p:set>
                                    <p:animEffect transition="in" filter="wedge">
                                      <p:cBhvr>
                                        <p:cTn id="111" dur="2000"/>
                                        <p:tgtEl>
                                          <p:spTgt spid="43051"/>
                                        </p:tgtEl>
                                      </p:cBhvr>
                                    </p:animEffect>
                                  </p:childTnLst>
                                </p:cTn>
                              </p:par>
                              <p:par>
                                <p:cTn id="112" presetID="20" presetClass="entr" presetSubtype="0" fill="hold" grpId="0" nodeType="withEffect">
                                  <p:stCondLst>
                                    <p:cond delay="0"/>
                                  </p:stCondLst>
                                  <p:childTnLst>
                                    <p:set>
                                      <p:cBhvr>
                                        <p:cTn id="113" dur="1" fill="hold">
                                          <p:stCondLst>
                                            <p:cond delay="0"/>
                                          </p:stCondLst>
                                        </p:cTn>
                                        <p:tgtEl>
                                          <p:spTgt spid="43052"/>
                                        </p:tgtEl>
                                        <p:attrNameLst>
                                          <p:attrName>style.visibility</p:attrName>
                                        </p:attrNameLst>
                                      </p:cBhvr>
                                      <p:to>
                                        <p:strVal val="visible"/>
                                      </p:to>
                                    </p:set>
                                    <p:animEffect transition="in" filter="wedge">
                                      <p:cBhvr>
                                        <p:cTn id="114" dur="2000"/>
                                        <p:tgtEl>
                                          <p:spTgt spid="43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nimBg="1"/>
      <p:bldP spid="43010" grpId="1" animBg="1"/>
      <p:bldP spid="43011" grpId="0" animBg="1"/>
      <p:bldP spid="43014" grpId="0" animBg="1"/>
      <p:bldP spid="43014" grpId="1" animBg="1"/>
      <p:bldP spid="43015" grpId="0" animBg="1"/>
      <p:bldP spid="43016" grpId="0" animBg="1"/>
      <p:bldP spid="43017" grpId="0"/>
      <p:bldP spid="43018" grpId="0"/>
      <p:bldP spid="43019" grpId="0"/>
      <p:bldP spid="43020" grpId="0"/>
      <p:bldP spid="43021" grpId="0"/>
      <p:bldP spid="43040" grpId="0" animBg="1"/>
      <p:bldP spid="43041" grpId="0" animBg="1"/>
      <p:bldP spid="43042" grpId="0" animBg="1"/>
      <p:bldP spid="43043" grpId="0" animBg="1"/>
      <p:bldP spid="43043" grpId="1" animBg="1"/>
      <p:bldP spid="43044" grpId="0" animBg="1"/>
      <p:bldP spid="43045" grpId="0" animBg="1"/>
      <p:bldP spid="43047" grpId="0" animBg="1"/>
      <p:bldP spid="43048" grpId="0" animBg="1"/>
      <p:bldP spid="43049" grpId="0" animBg="1"/>
      <p:bldP spid="43050" grpId="0" animBg="1"/>
      <p:bldP spid="43051" grpId="0" animBg="1"/>
      <p:bldP spid="43052"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3286125" y="1892300"/>
            <a:ext cx="5857875" cy="1373188"/>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Perform the (0,0) test. Insert 0 for x and 0 for y into the inequality and see if the statement remains true.</a:t>
            </a:r>
          </a:p>
        </p:txBody>
      </p:sp>
      <p:sp>
        <p:nvSpPr>
          <p:cNvPr id="44035" name="Text Box 3"/>
          <p:cNvSpPr txBox="1">
            <a:spLocks noChangeArrowheads="1"/>
          </p:cNvSpPr>
          <p:nvPr/>
        </p:nvSpPr>
        <p:spPr bwMode="auto">
          <a:xfrm>
            <a:off x="3300413" y="1908175"/>
            <a:ext cx="5843587" cy="1373188"/>
          </a:xfrm>
          <a:prstGeom prst="rect">
            <a:avLst/>
          </a:prstGeom>
          <a:solidFill>
            <a:srgbClr val="FFFF00"/>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Because the statement is false, (0,0) is not included in the solution. The graph is shaded away from (0,0).</a:t>
            </a:r>
          </a:p>
        </p:txBody>
      </p:sp>
      <p:sp>
        <p:nvSpPr>
          <p:cNvPr id="55300" name="Rectangle 4"/>
          <p:cNvSpPr>
            <a:spLocks noChangeArrowheads="1"/>
          </p:cNvSpPr>
          <p:nvPr/>
        </p:nvSpPr>
        <p:spPr bwMode="auto">
          <a:xfrm>
            <a:off x="642938" y="769938"/>
            <a:ext cx="7772400" cy="52705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r>
              <a:rPr lang="en-US" altLang="en-US" sz="3000"/>
              <a:t>Key Skill</a:t>
            </a:r>
          </a:p>
        </p:txBody>
      </p:sp>
      <p:sp>
        <p:nvSpPr>
          <p:cNvPr id="55301" name="Text Box 5"/>
          <p:cNvSpPr txBox="1">
            <a:spLocks noChangeArrowheads="1"/>
          </p:cNvSpPr>
          <p:nvPr/>
        </p:nvSpPr>
        <p:spPr bwMode="auto">
          <a:xfrm>
            <a:off x="0" y="1952625"/>
            <a:ext cx="3254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Graph 2x + 4y &gt; 8</a:t>
            </a:r>
          </a:p>
        </p:txBody>
      </p:sp>
      <p:sp>
        <p:nvSpPr>
          <p:cNvPr id="44038" name="Text Box 6"/>
          <p:cNvSpPr txBox="1">
            <a:spLocks noChangeArrowheads="1"/>
          </p:cNvSpPr>
          <p:nvPr/>
        </p:nvSpPr>
        <p:spPr bwMode="auto">
          <a:xfrm>
            <a:off x="3300413" y="1905000"/>
            <a:ext cx="4495800" cy="9461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Create a table, treat the inequality like an equation.</a:t>
            </a:r>
          </a:p>
        </p:txBody>
      </p:sp>
      <p:sp>
        <p:nvSpPr>
          <p:cNvPr id="44039" name="Line 7"/>
          <p:cNvSpPr>
            <a:spLocks noChangeShapeType="1"/>
          </p:cNvSpPr>
          <p:nvPr/>
        </p:nvSpPr>
        <p:spPr bwMode="auto">
          <a:xfrm>
            <a:off x="1177925" y="3173413"/>
            <a:ext cx="14874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40" name="Line 8"/>
          <p:cNvSpPr>
            <a:spLocks noChangeShapeType="1"/>
          </p:cNvSpPr>
          <p:nvPr/>
        </p:nvSpPr>
        <p:spPr bwMode="auto">
          <a:xfrm>
            <a:off x="1936750" y="2690813"/>
            <a:ext cx="0" cy="12080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41" name="Text Box 9"/>
          <p:cNvSpPr txBox="1">
            <a:spLocks noChangeArrowheads="1"/>
          </p:cNvSpPr>
          <p:nvPr/>
        </p:nvSpPr>
        <p:spPr bwMode="auto">
          <a:xfrm>
            <a:off x="1223963" y="2697163"/>
            <a:ext cx="1441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x         y</a:t>
            </a:r>
          </a:p>
        </p:txBody>
      </p:sp>
      <p:sp>
        <p:nvSpPr>
          <p:cNvPr id="44042" name="Text Box 10"/>
          <p:cNvSpPr txBox="1">
            <a:spLocks noChangeArrowheads="1"/>
          </p:cNvSpPr>
          <p:nvPr/>
        </p:nvSpPr>
        <p:spPr bwMode="auto">
          <a:xfrm>
            <a:off x="1333500" y="3192463"/>
            <a:ext cx="417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0</a:t>
            </a:r>
          </a:p>
        </p:txBody>
      </p:sp>
      <p:sp>
        <p:nvSpPr>
          <p:cNvPr id="44043" name="Text Box 11"/>
          <p:cNvSpPr txBox="1">
            <a:spLocks noChangeArrowheads="1"/>
          </p:cNvSpPr>
          <p:nvPr/>
        </p:nvSpPr>
        <p:spPr bwMode="auto">
          <a:xfrm>
            <a:off x="1984375" y="3222625"/>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2</a:t>
            </a:r>
          </a:p>
        </p:txBody>
      </p:sp>
      <p:sp>
        <p:nvSpPr>
          <p:cNvPr id="44044" name="Text Box 12"/>
          <p:cNvSpPr txBox="1">
            <a:spLocks noChangeArrowheads="1"/>
          </p:cNvSpPr>
          <p:nvPr/>
        </p:nvSpPr>
        <p:spPr bwMode="auto">
          <a:xfrm>
            <a:off x="1333500" y="3627438"/>
            <a:ext cx="511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4</a:t>
            </a:r>
          </a:p>
        </p:txBody>
      </p:sp>
      <p:sp>
        <p:nvSpPr>
          <p:cNvPr id="44045" name="Text Box 13"/>
          <p:cNvSpPr txBox="1">
            <a:spLocks noChangeArrowheads="1"/>
          </p:cNvSpPr>
          <p:nvPr/>
        </p:nvSpPr>
        <p:spPr bwMode="auto">
          <a:xfrm>
            <a:off x="1970088" y="3641725"/>
            <a:ext cx="650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0</a:t>
            </a:r>
          </a:p>
        </p:txBody>
      </p:sp>
      <p:sp>
        <p:nvSpPr>
          <p:cNvPr id="55310" name="Line 14"/>
          <p:cNvSpPr>
            <a:spLocks noChangeShapeType="1"/>
          </p:cNvSpPr>
          <p:nvPr/>
        </p:nvSpPr>
        <p:spPr bwMode="auto">
          <a:xfrm>
            <a:off x="6677025" y="3252788"/>
            <a:ext cx="0" cy="3071812"/>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11" name="Line 15"/>
          <p:cNvSpPr>
            <a:spLocks noChangeShapeType="1"/>
          </p:cNvSpPr>
          <p:nvPr/>
        </p:nvSpPr>
        <p:spPr bwMode="auto">
          <a:xfrm>
            <a:off x="5346700" y="4633913"/>
            <a:ext cx="2820988" cy="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12" name="Line 16"/>
          <p:cNvSpPr>
            <a:spLocks noChangeShapeType="1"/>
          </p:cNvSpPr>
          <p:nvPr/>
        </p:nvSpPr>
        <p:spPr bwMode="auto">
          <a:xfrm>
            <a:off x="6524625" y="438626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13" name="Line 17"/>
          <p:cNvSpPr>
            <a:spLocks noChangeShapeType="1"/>
          </p:cNvSpPr>
          <p:nvPr/>
        </p:nvSpPr>
        <p:spPr bwMode="auto">
          <a:xfrm>
            <a:off x="6534150" y="409416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14" name="Line 18"/>
          <p:cNvSpPr>
            <a:spLocks noChangeShapeType="1"/>
          </p:cNvSpPr>
          <p:nvPr/>
        </p:nvSpPr>
        <p:spPr bwMode="auto">
          <a:xfrm>
            <a:off x="6543675" y="381793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15" name="Line 19"/>
          <p:cNvSpPr>
            <a:spLocks noChangeShapeType="1"/>
          </p:cNvSpPr>
          <p:nvPr/>
        </p:nvSpPr>
        <p:spPr bwMode="auto">
          <a:xfrm>
            <a:off x="6537325" y="354171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16" name="Line 20"/>
          <p:cNvSpPr>
            <a:spLocks noChangeShapeType="1"/>
          </p:cNvSpPr>
          <p:nvPr/>
        </p:nvSpPr>
        <p:spPr bwMode="auto">
          <a:xfrm>
            <a:off x="6546850" y="517048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17" name="Line 21"/>
          <p:cNvSpPr>
            <a:spLocks noChangeShapeType="1"/>
          </p:cNvSpPr>
          <p:nvPr/>
        </p:nvSpPr>
        <p:spPr bwMode="auto">
          <a:xfrm>
            <a:off x="6542088" y="5489575"/>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18" name="Line 22"/>
          <p:cNvSpPr>
            <a:spLocks noChangeShapeType="1"/>
          </p:cNvSpPr>
          <p:nvPr/>
        </p:nvSpPr>
        <p:spPr bwMode="auto">
          <a:xfrm>
            <a:off x="6518275" y="490378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19" name="Line 23"/>
          <p:cNvSpPr>
            <a:spLocks noChangeShapeType="1"/>
          </p:cNvSpPr>
          <p:nvPr/>
        </p:nvSpPr>
        <p:spPr bwMode="auto">
          <a:xfrm>
            <a:off x="6535738" y="5816600"/>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20" name="Line 24"/>
          <p:cNvSpPr>
            <a:spLocks noChangeShapeType="1"/>
          </p:cNvSpPr>
          <p:nvPr/>
        </p:nvSpPr>
        <p:spPr bwMode="auto">
          <a:xfrm>
            <a:off x="6400800" y="44481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21" name="Line 25"/>
          <p:cNvSpPr>
            <a:spLocks noChangeShapeType="1"/>
          </p:cNvSpPr>
          <p:nvPr/>
        </p:nvSpPr>
        <p:spPr bwMode="auto">
          <a:xfrm>
            <a:off x="5886450" y="44577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22" name="Line 26"/>
          <p:cNvSpPr>
            <a:spLocks noChangeShapeType="1"/>
          </p:cNvSpPr>
          <p:nvPr/>
        </p:nvSpPr>
        <p:spPr bwMode="auto">
          <a:xfrm>
            <a:off x="5626100" y="446722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23" name="Line 27"/>
          <p:cNvSpPr>
            <a:spLocks noChangeShapeType="1"/>
          </p:cNvSpPr>
          <p:nvPr/>
        </p:nvSpPr>
        <p:spPr bwMode="auto">
          <a:xfrm>
            <a:off x="6159500" y="44608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24" name="Line 28"/>
          <p:cNvSpPr>
            <a:spLocks noChangeShapeType="1"/>
          </p:cNvSpPr>
          <p:nvPr/>
        </p:nvSpPr>
        <p:spPr bwMode="auto">
          <a:xfrm>
            <a:off x="6886575" y="44577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25" name="Line 29"/>
          <p:cNvSpPr>
            <a:spLocks noChangeShapeType="1"/>
          </p:cNvSpPr>
          <p:nvPr/>
        </p:nvSpPr>
        <p:spPr bwMode="auto">
          <a:xfrm>
            <a:off x="7181850" y="446722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26" name="Line 30"/>
          <p:cNvSpPr>
            <a:spLocks noChangeShapeType="1"/>
          </p:cNvSpPr>
          <p:nvPr/>
        </p:nvSpPr>
        <p:spPr bwMode="auto">
          <a:xfrm>
            <a:off x="7445375" y="44608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327" name="Line 31"/>
          <p:cNvSpPr>
            <a:spLocks noChangeShapeType="1"/>
          </p:cNvSpPr>
          <p:nvPr/>
        </p:nvSpPr>
        <p:spPr bwMode="auto">
          <a:xfrm>
            <a:off x="7708900" y="44704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064" name="Oval 32"/>
          <p:cNvSpPr>
            <a:spLocks noChangeArrowheads="1"/>
          </p:cNvSpPr>
          <p:nvPr/>
        </p:nvSpPr>
        <p:spPr bwMode="auto">
          <a:xfrm>
            <a:off x="6589713" y="4052888"/>
            <a:ext cx="107950" cy="125412"/>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4065" name="Oval 33"/>
          <p:cNvSpPr>
            <a:spLocks noChangeArrowheads="1"/>
          </p:cNvSpPr>
          <p:nvPr/>
        </p:nvSpPr>
        <p:spPr bwMode="auto">
          <a:xfrm>
            <a:off x="7653338" y="4552950"/>
            <a:ext cx="107950" cy="125413"/>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4066" name="Line 34"/>
          <p:cNvSpPr>
            <a:spLocks noChangeShapeType="1"/>
          </p:cNvSpPr>
          <p:nvPr/>
        </p:nvSpPr>
        <p:spPr bwMode="auto">
          <a:xfrm flipH="1" flipV="1">
            <a:off x="5762625" y="3636963"/>
            <a:ext cx="3190875" cy="1666875"/>
          </a:xfrm>
          <a:prstGeom prst="line">
            <a:avLst/>
          </a:prstGeom>
          <a:noFill/>
          <a:ln w="254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67" name="Text Box 35"/>
          <p:cNvSpPr txBox="1">
            <a:spLocks noChangeArrowheads="1"/>
          </p:cNvSpPr>
          <p:nvPr/>
        </p:nvSpPr>
        <p:spPr bwMode="auto">
          <a:xfrm>
            <a:off x="3302000" y="1922463"/>
            <a:ext cx="5842000" cy="946150"/>
          </a:xfrm>
          <a:prstGeom prst="rect">
            <a:avLst/>
          </a:prstGeom>
          <a:solidFill>
            <a:srgbClr val="0092DF"/>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Graph the line, use a dashed line because the inequality is &gt; and not </a:t>
            </a:r>
            <a:r>
              <a:rPr lang="en-US" sz="2800" b="1" u="sng"/>
              <a:t>&gt;</a:t>
            </a:r>
            <a:r>
              <a:rPr lang="en-US" sz="2800" b="1"/>
              <a:t>.</a:t>
            </a:r>
          </a:p>
        </p:txBody>
      </p:sp>
      <p:sp>
        <p:nvSpPr>
          <p:cNvPr id="44068" name="Text Box 36"/>
          <p:cNvSpPr txBox="1">
            <a:spLocks noChangeArrowheads="1"/>
          </p:cNvSpPr>
          <p:nvPr/>
        </p:nvSpPr>
        <p:spPr bwMode="auto">
          <a:xfrm>
            <a:off x="573088" y="4386263"/>
            <a:ext cx="2506662" cy="519112"/>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solidFill>
                  <a:schemeClr val="bg1"/>
                </a:solidFill>
              </a:rPr>
              <a:t>0 + 0 &gt; 8</a:t>
            </a:r>
          </a:p>
        </p:txBody>
      </p:sp>
      <p:sp>
        <p:nvSpPr>
          <p:cNvPr id="44069" name="Text Box 37"/>
          <p:cNvSpPr txBox="1">
            <a:spLocks noChangeArrowheads="1"/>
          </p:cNvSpPr>
          <p:nvPr/>
        </p:nvSpPr>
        <p:spPr bwMode="auto">
          <a:xfrm>
            <a:off x="573088" y="5114925"/>
            <a:ext cx="2386012" cy="946150"/>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solidFill>
                  <a:schemeClr val="bg1"/>
                </a:solidFill>
              </a:rPr>
              <a:t>0 &gt; 8, which is false.</a:t>
            </a:r>
          </a:p>
        </p:txBody>
      </p:sp>
      <p:sp>
        <p:nvSpPr>
          <p:cNvPr id="44070" name="Line 38"/>
          <p:cNvSpPr>
            <a:spLocks noChangeShapeType="1"/>
          </p:cNvSpPr>
          <p:nvPr/>
        </p:nvSpPr>
        <p:spPr bwMode="auto">
          <a:xfrm flipV="1">
            <a:off x="6350000" y="3375025"/>
            <a:ext cx="307975" cy="552450"/>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71" name="Line 39"/>
          <p:cNvSpPr>
            <a:spLocks noChangeShapeType="1"/>
          </p:cNvSpPr>
          <p:nvPr/>
        </p:nvSpPr>
        <p:spPr bwMode="auto">
          <a:xfrm flipV="1">
            <a:off x="6908800" y="3384550"/>
            <a:ext cx="350838" cy="812800"/>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72" name="Line 40"/>
          <p:cNvSpPr>
            <a:spLocks noChangeShapeType="1"/>
          </p:cNvSpPr>
          <p:nvPr/>
        </p:nvSpPr>
        <p:spPr bwMode="auto">
          <a:xfrm flipV="1">
            <a:off x="7207250" y="3463925"/>
            <a:ext cx="438150" cy="885825"/>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73" name="Line 41"/>
          <p:cNvSpPr>
            <a:spLocks noChangeShapeType="1"/>
          </p:cNvSpPr>
          <p:nvPr/>
        </p:nvSpPr>
        <p:spPr bwMode="auto">
          <a:xfrm flipV="1">
            <a:off x="7577138" y="3614738"/>
            <a:ext cx="527050" cy="944562"/>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74" name="Line 42"/>
          <p:cNvSpPr>
            <a:spLocks noChangeShapeType="1"/>
          </p:cNvSpPr>
          <p:nvPr/>
        </p:nvSpPr>
        <p:spPr bwMode="auto">
          <a:xfrm flipV="1">
            <a:off x="7916863" y="3783013"/>
            <a:ext cx="555625" cy="942975"/>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75" name="Line 43"/>
          <p:cNvSpPr>
            <a:spLocks noChangeShapeType="1"/>
          </p:cNvSpPr>
          <p:nvPr/>
        </p:nvSpPr>
        <p:spPr bwMode="auto">
          <a:xfrm flipV="1">
            <a:off x="8345488" y="4122738"/>
            <a:ext cx="511175" cy="871537"/>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76" name="Line 44"/>
          <p:cNvSpPr>
            <a:spLocks noChangeShapeType="1"/>
          </p:cNvSpPr>
          <p:nvPr/>
        </p:nvSpPr>
        <p:spPr bwMode="auto">
          <a:xfrm flipV="1">
            <a:off x="8658225" y="4549775"/>
            <a:ext cx="307975" cy="552450"/>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77" name="Line 45"/>
          <p:cNvSpPr>
            <a:spLocks noChangeShapeType="1"/>
          </p:cNvSpPr>
          <p:nvPr/>
        </p:nvSpPr>
        <p:spPr bwMode="auto">
          <a:xfrm flipV="1">
            <a:off x="6502400" y="3527425"/>
            <a:ext cx="307975" cy="552450"/>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4038"/>
                                        </p:tgtEl>
                                        <p:attrNameLst>
                                          <p:attrName>style.visibility</p:attrName>
                                        </p:attrNameLst>
                                      </p:cBhvr>
                                      <p:to>
                                        <p:strVal val="visible"/>
                                      </p:to>
                                    </p:set>
                                    <p:animEffect transition="in" filter="blinds(horizontal)">
                                      <p:cBhvr>
                                        <p:cTn id="7" dur="500"/>
                                        <p:tgtEl>
                                          <p:spTgt spid="440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4041"/>
                                        </p:tgtEl>
                                        <p:attrNameLst>
                                          <p:attrName>style.visibility</p:attrName>
                                        </p:attrNameLst>
                                      </p:cBhvr>
                                      <p:to>
                                        <p:strVal val="visible"/>
                                      </p:to>
                                    </p:set>
                                    <p:animEffect transition="in" filter="blinds(horizontal)">
                                      <p:cBhvr>
                                        <p:cTn id="12" dur="500"/>
                                        <p:tgtEl>
                                          <p:spTgt spid="44041"/>
                                        </p:tgtEl>
                                      </p:cBhvr>
                                    </p:animEffect>
                                  </p:childTnLst>
                                </p:cTn>
                              </p:par>
                            </p:childTnLst>
                          </p:cTn>
                        </p:par>
                        <p:par>
                          <p:cTn id="13" fill="hold" nodeType="afterGroup">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44040"/>
                                        </p:tgtEl>
                                        <p:attrNameLst>
                                          <p:attrName>style.visibility</p:attrName>
                                        </p:attrNameLst>
                                      </p:cBhvr>
                                      <p:to>
                                        <p:strVal val="visible"/>
                                      </p:to>
                                    </p:set>
                                    <p:animEffect transition="in" filter="blinds(horizontal)">
                                      <p:cBhvr>
                                        <p:cTn id="16" dur="500"/>
                                        <p:tgtEl>
                                          <p:spTgt spid="4404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4039"/>
                                        </p:tgtEl>
                                        <p:attrNameLst>
                                          <p:attrName>style.visibility</p:attrName>
                                        </p:attrNameLst>
                                      </p:cBhvr>
                                      <p:to>
                                        <p:strVal val="visible"/>
                                      </p:to>
                                    </p:set>
                                    <p:animEffect transition="in" filter="blinds(horizontal)">
                                      <p:cBhvr>
                                        <p:cTn id="19" dur="500"/>
                                        <p:tgtEl>
                                          <p:spTgt spid="4403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44042"/>
                                        </p:tgtEl>
                                        <p:attrNameLst>
                                          <p:attrName>style.visibility</p:attrName>
                                        </p:attrNameLst>
                                      </p:cBhvr>
                                      <p:to>
                                        <p:strVal val="visible"/>
                                      </p:to>
                                    </p:set>
                                    <p:animEffect transition="in" filter="blinds(horizontal)">
                                      <p:cBhvr>
                                        <p:cTn id="24" dur="500"/>
                                        <p:tgtEl>
                                          <p:spTgt spid="4404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4043"/>
                                        </p:tgtEl>
                                        <p:attrNameLst>
                                          <p:attrName>style.visibility</p:attrName>
                                        </p:attrNameLst>
                                      </p:cBhvr>
                                      <p:to>
                                        <p:strVal val="visible"/>
                                      </p:to>
                                    </p:set>
                                    <p:animEffect transition="in" filter="blinds(horizontal)">
                                      <p:cBhvr>
                                        <p:cTn id="29" dur="500"/>
                                        <p:tgtEl>
                                          <p:spTgt spid="4404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44045"/>
                                        </p:tgtEl>
                                        <p:attrNameLst>
                                          <p:attrName>style.visibility</p:attrName>
                                        </p:attrNameLst>
                                      </p:cBhvr>
                                      <p:to>
                                        <p:strVal val="visible"/>
                                      </p:to>
                                    </p:set>
                                    <p:animEffect transition="in" filter="blinds(horizontal)">
                                      <p:cBhvr>
                                        <p:cTn id="34" dur="500"/>
                                        <p:tgtEl>
                                          <p:spTgt spid="4404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44044"/>
                                        </p:tgtEl>
                                        <p:attrNameLst>
                                          <p:attrName>style.visibility</p:attrName>
                                        </p:attrNameLst>
                                      </p:cBhvr>
                                      <p:to>
                                        <p:strVal val="visible"/>
                                      </p:to>
                                    </p:set>
                                    <p:animEffect transition="in" filter="blinds(horizontal)">
                                      <p:cBhvr>
                                        <p:cTn id="39" dur="500"/>
                                        <p:tgtEl>
                                          <p:spTgt spid="4404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xit" presetSubtype="16" fill="hold" grpId="1" nodeType="clickEffect">
                                  <p:stCondLst>
                                    <p:cond delay="0"/>
                                  </p:stCondLst>
                                  <p:childTnLst>
                                    <p:animEffect transition="out" filter="box(in)">
                                      <p:cBhvr>
                                        <p:cTn id="43" dur="500"/>
                                        <p:tgtEl>
                                          <p:spTgt spid="44038"/>
                                        </p:tgtEl>
                                      </p:cBhvr>
                                    </p:animEffect>
                                    <p:set>
                                      <p:cBhvr>
                                        <p:cTn id="44" dur="1" fill="hold">
                                          <p:stCondLst>
                                            <p:cond delay="499"/>
                                          </p:stCondLst>
                                        </p:cTn>
                                        <p:tgtEl>
                                          <p:spTgt spid="44038"/>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4067"/>
                                        </p:tgtEl>
                                        <p:attrNameLst>
                                          <p:attrName>style.visibility</p:attrName>
                                        </p:attrNameLst>
                                      </p:cBhvr>
                                      <p:to>
                                        <p:strVal val="visible"/>
                                      </p:to>
                                    </p:set>
                                    <p:animEffect transition="in" filter="blinds(horizontal)">
                                      <p:cBhvr>
                                        <p:cTn id="49" dur="500"/>
                                        <p:tgtEl>
                                          <p:spTgt spid="44067"/>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44064"/>
                                        </p:tgtEl>
                                        <p:attrNameLst>
                                          <p:attrName>style.visibility</p:attrName>
                                        </p:attrNameLst>
                                      </p:cBhvr>
                                      <p:to>
                                        <p:strVal val="visible"/>
                                      </p:to>
                                    </p:set>
                                    <p:animEffect transition="in" filter="blinds(horizontal)">
                                      <p:cBhvr>
                                        <p:cTn id="54" dur="500"/>
                                        <p:tgtEl>
                                          <p:spTgt spid="44064"/>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44065"/>
                                        </p:tgtEl>
                                        <p:attrNameLst>
                                          <p:attrName>style.visibility</p:attrName>
                                        </p:attrNameLst>
                                      </p:cBhvr>
                                      <p:to>
                                        <p:strVal val="visible"/>
                                      </p:to>
                                    </p:set>
                                    <p:animEffect transition="in" filter="blinds(horizontal)">
                                      <p:cBhvr>
                                        <p:cTn id="59" dur="500"/>
                                        <p:tgtEl>
                                          <p:spTgt spid="44065"/>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44066"/>
                                        </p:tgtEl>
                                        <p:attrNameLst>
                                          <p:attrName>style.visibility</p:attrName>
                                        </p:attrNameLst>
                                      </p:cBhvr>
                                      <p:to>
                                        <p:strVal val="visible"/>
                                      </p:to>
                                    </p:set>
                                    <p:animEffect transition="in" filter="blinds(horizontal)">
                                      <p:cBhvr>
                                        <p:cTn id="64" dur="500"/>
                                        <p:tgtEl>
                                          <p:spTgt spid="44066"/>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xit" presetSubtype="10" fill="hold" grpId="1" nodeType="clickEffect">
                                  <p:stCondLst>
                                    <p:cond delay="0"/>
                                  </p:stCondLst>
                                  <p:childTnLst>
                                    <p:animEffect transition="out" filter="blinds(horizontal)">
                                      <p:cBhvr>
                                        <p:cTn id="68" dur="500"/>
                                        <p:tgtEl>
                                          <p:spTgt spid="44067"/>
                                        </p:tgtEl>
                                      </p:cBhvr>
                                    </p:animEffect>
                                    <p:set>
                                      <p:cBhvr>
                                        <p:cTn id="69" dur="1" fill="hold">
                                          <p:stCondLst>
                                            <p:cond delay="499"/>
                                          </p:stCondLst>
                                        </p:cTn>
                                        <p:tgtEl>
                                          <p:spTgt spid="44067"/>
                                        </p:tgtEl>
                                        <p:attrNameLst>
                                          <p:attrName>style.visibility</p:attrName>
                                        </p:attrNameLst>
                                      </p:cBhvr>
                                      <p:to>
                                        <p:strVal val="hidden"/>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44034"/>
                                        </p:tgtEl>
                                        <p:attrNameLst>
                                          <p:attrName>style.visibility</p:attrName>
                                        </p:attrNameLst>
                                      </p:cBhvr>
                                      <p:to>
                                        <p:strVal val="visible"/>
                                      </p:to>
                                    </p:set>
                                    <p:animEffect transition="in" filter="blinds(horizontal)">
                                      <p:cBhvr>
                                        <p:cTn id="74" dur="500"/>
                                        <p:tgtEl>
                                          <p:spTgt spid="44034"/>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44068"/>
                                        </p:tgtEl>
                                        <p:attrNameLst>
                                          <p:attrName>style.visibility</p:attrName>
                                        </p:attrNameLst>
                                      </p:cBhvr>
                                      <p:to>
                                        <p:strVal val="visible"/>
                                      </p:to>
                                    </p:set>
                                    <p:animEffect transition="in" filter="blinds(horizontal)">
                                      <p:cBhvr>
                                        <p:cTn id="79" dur="500"/>
                                        <p:tgtEl>
                                          <p:spTgt spid="44068"/>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44069"/>
                                        </p:tgtEl>
                                        <p:attrNameLst>
                                          <p:attrName>style.visibility</p:attrName>
                                        </p:attrNameLst>
                                      </p:cBhvr>
                                      <p:to>
                                        <p:strVal val="visible"/>
                                      </p:to>
                                    </p:set>
                                    <p:animEffect transition="in" filter="blinds(horizontal)">
                                      <p:cBhvr>
                                        <p:cTn id="84" dur="500"/>
                                        <p:tgtEl>
                                          <p:spTgt spid="44069"/>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3" presetClass="exit" presetSubtype="10" fill="hold" grpId="1" nodeType="clickEffect">
                                  <p:stCondLst>
                                    <p:cond delay="0"/>
                                  </p:stCondLst>
                                  <p:childTnLst>
                                    <p:animEffect transition="out" filter="blinds(horizontal)">
                                      <p:cBhvr>
                                        <p:cTn id="88" dur="500"/>
                                        <p:tgtEl>
                                          <p:spTgt spid="44034"/>
                                        </p:tgtEl>
                                      </p:cBhvr>
                                    </p:animEffect>
                                    <p:set>
                                      <p:cBhvr>
                                        <p:cTn id="89" dur="1" fill="hold">
                                          <p:stCondLst>
                                            <p:cond delay="499"/>
                                          </p:stCondLst>
                                        </p:cTn>
                                        <p:tgtEl>
                                          <p:spTgt spid="44034"/>
                                        </p:tgtEl>
                                        <p:attrNameLst>
                                          <p:attrName>style.visibility</p:attrName>
                                        </p:attrNameLst>
                                      </p:cBhvr>
                                      <p:to>
                                        <p:strVal val="hidden"/>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44035"/>
                                        </p:tgtEl>
                                        <p:attrNameLst>
                                          <p:attrName>style.visibility</p:attrName>
                                        </p:attrNameLst>
                                      </p:cBhvr>
                                      <p:to>
                                        <p:strVal val="visible"/>
                                      </p:to>
                                    </p:set>
                                    <p:animEffect transition="in" filter="blinds(horizontal)">
                                      <p:cBhvr>
                                        <p:cTn id="94" dur="500"/>
                                        <p:tgtEl>
                                          <p:spTgt spid="44035"/>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0" presetClass="entr" presetSubtype="0" fill="hold" grpId="0" nodeType="clickEffect">
                                  <p:stCondLst>
                                    <p:cond delay="0"/>
                                  </p:stCondLst>
                                  <p:childTnLst>
                                    <p:set>
                                      <p:cBhvr>
                                        <p:cTn id="98" dur="1" fill="hold">
                                          <p:stCondLst>
                                            <p:cond delay="0"/>
                                          </p:stCondLst>
                                        </p:cTn>
                                        <p:tgtEl>
                                          <p:spTgt spid="44070"/>
                                        </p:tgtEl>
                                        <p:attrNameLst>
                                          <p:attrName>style.visibility</p:attrName>
                                        </p:attrNameLst>
                                      </p:cBhvr>
                                      <p:to>
                                        <p:strVal val="visible"/>
                                      </p:to>
                                    </p:set>
                                    <p:animEffect transition="in" filter="wedge">
                                      <p:cBhvr>
                                        <p:cTn id="99" dur="2000"/>
                                        <p:tgtEl>
                                          <p:spTgt spid="44070"/>
                                        </p:tgtEl>
                                      </p:cBhvr>
                                    </p:animEffect>
                                  </p:childTnLst>
                                </p:cTn>
                              </p:par>
                            </p:childTnLst>
                          </p:cTn>
                        </p:par>
                        <p:par>
                          <p:cTn id="100" fill="hold" nodeType="afterGroup">
                            <p:stCondLst>
                              <p:cond delay="2000"/>
                            </p:stCondLst>
                            <p:childTnLst>
                              <p:par>
                                <p:cTn id="101" presetID="20" presetClass="entr" presetSubtype="0" fill="hold" grpId="0" nodeType="afterEffect">
                                  <p:stCondLst>
                                    <p:cond delay="0"/>
                                  </p:stCondLst>
                                  <p:childTnLst>
                                    <p:set>
                                      <p:cBhvr>
                                        <p:cTn id="102" dur="1" fill="hold">
                                          <p:stCondLst>
                                            <p:cond delay="0"/>
                                          </p:stCondLst>
                                        </p:cTn>
                                        <p:tgtEl>
                                          <p:spTgt spid="44071"/>
                                        </p:tgtEl>
                                        <p:attrNameLst>
                                          <p:attrName>style.visibility</p:attrName>
                                        </p:attrNameLst>
                                      </p:cBhvr>
                                      <p:to>
                                        <p:strVal val="visible"/>
                                      </p:to>
                                    </p:set>
                                    <p:animEffect transition="in" filter="wedge">
                                      <p:cBhvr>
                                        <p:cTn id="103" dur="2000"/>
                                        <p:tgtEl>
                                          <p:spTgt spid="44071"/>
                                        </p:tgtEl>
                                      </p:cBhvr>
                                    </p:animEffect>
                                  </p:childTnLst>
                                </p:cTn>
                              </p:par>
                            </p:childTnLst>
                          </p:cTn>
                        </p:par>
                        <p:par>
                          <p:cTn id="104" fill="hold" nodeType="afterGroup">
                            <p:stCondLst>
                              <p:cond delay="4000"/>
                            </p:stCondLst>
                            <p:childTnLst>
                              <p:par>
                                <p:cTn id="105" presetID="20" presetClass="entr" presetSubtype="0" fill="hold" grpId="0" nodeType="afterEffect">
                                  <p:stCondLst>
                                    <p:cond delay="0"/>
                                  </p:stCondLst>
                                  <p:childTnLst>
                                    <p:set>
                                      <p:cBhvr>
                                        <p:cTn id="106" dur="1" fill="hold">
                                          <p:stCondLst>
                                            <p:cond delay="0"/>
                                          </p:stCondLst>
                                        </p:cTn>
                                        <p:tgtEl>
                                          <p:spTgt spid="44072"/>
                                        </p:tgtEl>
                                        <p:attrNameLst>
                                          <p:attrName>style.visibility</p:attrName>
                                        </p:attrNameLst>
                                      </p:cBhvr>
                                      <p:to>
                                        <p:strVal val="visible"/>
                                      </p:to>
                                    </p:set>
                                    <p:animEffect transition="in" filter="wedge">
                                      <p:cBhvr>
                                        <p:cTn id="107" dur="2000"/>
                                        <p:tgtEl>
                                          <p:spTgt spid="44072"/>
                                        </p:tgtEl>
                                      </p:cBhvr>
                                    </p:animEffect>
                                  </p:childTnLst>
                                </p:cTn>
                              </p:par>
                            </p:childTnLst>
                          </p:cTn>
                        </p:par>
                        <p:par>
                          <p:cTn id="108" fill="hold" nodeType="afterGroup">
                            <p:stCondLst>
                              <p:cond delay="6000"/>
                            </p:stCondLst>
                            <p:childTnLst>
                              <p:par>
                                <p:cTn id="109" presetID="20" presetClass="entr" presetSubtype="0" fill="hold" grpId="0" nodeType="afterEffect">
                                  <p:stCondLst>
                                    <p:cond delay="0"/>
                                  </p:stCondLst>
                                  <p:childTnLst>
                                    <p:set>
                                      <p:cBhvr>
                                        <p:cTn id="110" dur="1" fill="hold">
                                          <p:stCondLst>
                                            <p:cond delay="0"/>
                                          </p:stCondLst>
                                        </p:cTn>
                                        <p:tgtEl>
                                          <p:spTgt spid="44073"/>
                                        </p:tgtEl>
                                        <p:attrNameLst>
                                          <p:attrName>style.visibility</p:attrName>
                                        </p:attrNameLst>
                                      </p:cBhvr>
                                      <p:to>
                                        <p:strVal val="visible"/>
                                      </p:to>
                                    </p:set>
                                    <p:animEffect transition="in" filter="wedge">
                                      <p:cBhvr>
                                        <p:cTn id="111" dur="2000"/>
                                        <p:tgtEl>
                                          <p:spTgt spid="44073"/>
                                        </p:tgtEl>
                                      </p:cBhvr>
                                    </p:animEffect>
                                  </p:childTnLst>
                                </p:cTn>
                              </p:par>
                            </p:childTnLst>
                          </p:cTn>
                        </p:par>
                        <p:par>
                          <p:cTn id="112" fill="hold" nodeType="afterGroup">
                            <p:stCondLst>
                              <p:cond delay="8000"/>
                            </p:stCondLst>
                            <p:childTnLst>
                              <p:par>
                                <p:cTn id="113" presetID="20" presetClass="entr" presetSubtype="0" fill="hold" grpId="0" nodeType="afterEffect">
                                  <p:stCondLst>
                                    <p:cond delay="0"/>
                                  </p:stCondLst>
                                  <p:childTnLst>
                                    <p:set>
                                      <p:cBhvr>
                                        <p:cTn id="114" dur="1" fill="hold">
                                          <p:stCondLst>
                                            <p:cond delay="0"/>
                                          </p:stCondLst>
                                        </p:cTn>
                                        <p:tgtEl>
                                          <p:spTgt spid="44074"/>
                                        </p:tgtEl>
                                        <p:attrNameLst>
                                          <p:attrName>style.visibility</p:attrName>
                                        </p:attrNameLst>
                                      </p:cBhvr>
                                      <p:to>
                                        <p:strVal val="visible"/>
                                      </p:to>
                                    </p:set>
                                    <p:animEffect transition="in" filter="wedge">
                                      <p:cBhvr>
                                        <p:cTn id="115" dur="2000"/>
                                        <p:tgtEl>
                                          <p:spTgt spid="44074"/>
                                        </p:tgtEl>
                                      </p:cBhvr>
                                    </p:animEffect>
                                  </p:childTnLst>
                                </p:cTn>
                              </p:par>
                            </p:childTnLst>
                          </p:cTn>
                        </p:par>
                        <p:par>
                          <p:cTn id="116" fill="hold" nodeType="afterGroup">
                            <p:stCondLst>
                              <p:cond delay="10000"/>
                            </p:stCondLst>
                            <p:childTnLst>
                              <p:par>
                                <p:cTn id="117" presetID="20" presetClass="entr" presetSubtype="0" fill="hold" grpId="0" nodeType="afterEffect">
                                  <p:stCondLst>
                                    <p:cond delay="0"/>
                                  </p:stCondLst>
                                  <p:childTnLst>
                                    <p:set>
                                      <p:cBhvr>
                                        <p:cTn id="118" dur="1" fill="hold">
                                          <p:stCondLst>
                                            <p:cond delay="0"/>
                                          </p:stCondLst>
                                        </p:cTn>
                                        <p:tgtEl>
                                          <p:spTgt spid="44075"/>
                                        </p:tgtEl>
                                        <p:attrNameLst>
                                          <p:attrName>style.visibility</p:attrName>
                                        </p:attrNameLst>
                                      </p:cBhvr>
                                      <p:to>
                                        <p:strVal val="visible"/>
                                      </p:to>
                                    </p:set>
                                    <p:animEffect transition="in" filter="wedge">
                                      <p:cBhvr>
                                        <p:cTn id="119" dur="2000"/>
                                        <p:tgtEl>
                                          <p:spTgt spid="44075"/>
                                        </p:tgtEl>
                                      </p:cBhvr>
                                    </p:animEffect>
                                  </p:childTnLst>
                                </p:cTn>
                              </p:par>
                            </p:childTnLst>
                          </p:cTn>
                        </p:par>
                        <p:par>
                          <p:cTn id="120" fill="hold" nodeType="afterGroup">
                            <p:stCondLst>
                              <p:cond delay="12000"/>
                            </p:stCondLst>
                            <p:childTnLst>
                              <p:par>
                                <p:cTn id="121" presetID="20" presetClass="entr" presetSubtype="0" fill="hold" grpId="0" nodeType="afterEffect">
                                  <p:stCondLst>
                                    <p:cond delay="0"/>
                                  </p:stCondLst>
                                  <p:childTnLst>
                                    <p:set>
                                      <p:cBhvr>
                                        <p:cTn id="122" dur="1" fill="hold">
                                          <p:stCondLst>
                                            <p:cond delay="0"/>
                                          </p:stCondLst>
                                        </p:cTn>
                                        <p:tgtEl>
                                          <p:spTgt spid="44076"/>
                                        </p:tgtEl>
                                        <p:attrNameLst>
                                          <p:attrName>style.visibility</p:attrName>
                                        </p:attrNameLst>
                                      </p:cBhvr>
                                      <p:to>
                                        <p:strVal val="visible"/>
                                      </p:to>
                                    </p:set>
                                    <p:animEffect transition="in" filter="wedge">
                                      <p:cBhvr>
                                        <p:cTn id="123" dur="2000"/>
                                        <p:tgtEl>
                                          <p:spTgt spid="44076"/>
                                        </p:tgtEl>
                                      </p:cBhvr>
                                    </p:animEffect>
                                  </p:childTnLst>
                                </p:cTn>
                              </p:par>
                            </p:childTnLst>
                          </p:cTn>
                        </p:par>
                        <p:par>
                          <p:cTn id="124" fill="hold" nodeType="afterGroup">
                            <p:stCondLst>
                              <p:cond delay="14000"/>
                            </p:stCondLst>
                            <p:childTnLst>
                              <p:par>
                                <p:cTn id="125" presetID="20" presetClass="entr" presetSubtype="0" fill="hold" grpId="0" nodeType="afterEffect">
                                  <p:stCondLst>
                                    <p:cond delay="0"/>
                                  </p:stCondLst>
                                  <p:childTnLst>
                                    <p:set>
                                      <p:cBhvr>
                                        <p:cTn id="126" dur="1" fill="hold">
                                          <p:stCondLst>
                                            <p:cond delay="0"/>
                                          </p:stCondLst>
                                        </p:cTn>
                                        <p:tgtEl>
                                          <p:spTgt spid="44077"/>
                                        </p:tgtEl>
                                        <p:attrNameLst>
                                          <p:attrName>style.visibility</p:attrName>
                                        </p:attrNameLst>
                                      </p:cBhvr>
                                      <p:to>
                                        <p:strVal val="visible"/>
                                      </p:to>
                                    </p:set>
                                    <p:animEffect transition="in" filter="wedge">
                                      <p:cBhvr>
                                        <p:cTn id="127" dur="2000"/>
                                        <p:tgtEl>
                                          <p:spTgt spid="44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nimBg="1"/>
      <p:bldP spid="44034" grpId="1" animBg="1"/>
      <p:bldP spid="44035" grpId="0" animBg="1"/>
      <p:bldP spid="44038" grpId="0" animBg="1"/>
      <p:bldP spid="44038" grpId="1" animBg="1"/>
      <p:bldP spid="44039" grpId="0" animBg="1"/>
      <p:bldP spid="44040" grpId="0" animBg="1"/>
      <p:bldP spid="44041" grpId="0"/>
      <p:bldP spid="44042" grpId="0"/>
      <p:bldP spid="44043" grpId="0"/>
      <p:bldP spid="44044" grpId="0"/>
      <p:bldP spid="44045" grpId="0"/>
      <p:bldP spid="44064" grpId="0" animBg="1"/>
      <p:bldP spid="44065" grpId="0" animBg="1"/>
      <p:bldP spid="44066" grpId="0" animBg="1"/>
      <p:bldP spid="44067" grpId="0" animBg="1"/>
      <p:bldP spid="44067" grpId="1" animBg="1"/>
      <p:bldP spid="44068" grpId="0" animBg="1"/>
      <p:bldP spid="44069" grpId="0" animBg="1"/>
      <p:bldP spid="44070" grpId="0" animBg="1"/>
      <p:bldP spid="44071" grpId="0" animBg="1"/>
      <p:bldP spid="44072" grpId="0" animBg="1"/>
      <p:bldP spid="44073" grpId="0" animBg="1"/>
      <p:bldP spid="44074" grpId="0" animBg="1"/>
      <p:bldP spid="44075" grpId="0" animBg="1"/>
      <p:bldP spid="44076" grpId="0" animBg="1"/>
      <p:bldP spid="44077" grpId="0" animBg="1"/>
    </p:bldLst>
  </p:timing>
</p:sld>
</file>

<file path=ppt/slides/slide4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3286125" y="1892300"/>
            <a:ext cx="5857875" cy="1373188"/>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Perform the (0,0) test. Insert 0 for x and 0 for y into the inequality and see if the statement remains true.</a:t>
            </a:r>
          </a:p>
        </p:txBody>
      </p:sp>
      <p:sp>
        <p:nvSpPr>
          <p:cNvPr id="45059" name="Text Box 3"/>
          <p:cNvSpPr txBox="1">
            <a:spLocks noChangeArrowheads="1"/>
          </p:cNvSpPr>
          <p:nvPr/>
        </p:nvSpPr>
        <p:spPr bwMode="auto">
          <a:xfrm>
            <a:off x="3300413" y="1941513"/>
            <a:ext cx="5843587" cy="1373187"/>
          </a:xfrm>
          <a:prstGeom prst="rect">
            <a:avLst/>
          </a:prstGeom>
          <a:solidFill>
            <a:srgbClr val="FFFF00"/>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Because the statement is false, (0,0) is not included in the solution. The graph is shaded away from (0,0).</a:t>
            </a:r>
          </a:p>
        </p:txBody>
      </p:sp>
      <p:sp>
        <p:nvSpPr>
          <p:cNvPr id="56324" name="Rectangle 4"/>
          <p:cNvSpPr>
            <a:spLocks noChangeArrowheads="1"/>
          </p:cNvSpPr>
          <p:nvPr/>
        </p:nvSpPr>
        <p:spPr bwMode="auto">
          <a:xfrm>
            <a:off x="685800" y="900113"/>
            <a:ext cx="7772400" cy="554037"/>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lstStyle/>
          <a:p>
            <a:pPr algn="ctr"/>
            <a:r>
              <a:rPr lang="en-US" altLang="en-US" sz="3000"/>
              <a:t>Key Skill</a:t>
            </a:r>
          </a:p>
        </p:txBody>
      </p:sp>
      <p:sp>
        <p:nvSpPr>
          <p:cNvPr id="56325" name="Text Box 5"/>
          <p:cNvSpPr txBox="1">
            <a:spLocks noChangeArrowheads="1"/>
          </p:cNvSpPr>
          <p:nvPr/>
        </p:nvSpPr>
        <p:spPr bwMode="auto">
          <a:xfrm>
            <a:off x="0" y="1952625"/>
            <a:ext cx="325437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600" b="1"/>
              <a:t>Graph -3x + 4y </a:t>
            </a:r>
            <a:r>
              <a:rPr lang="en-US" sz="2600" b="1" u="sng"/>
              <a:t>&lt;</a:t>
            </a:r>
            <a:r>
              <a:rPr lang="en-US" sz="2600" b="1"/>
              <a:t> -12</a:t>
            </a:r>
          </a:p>
        </p:txBody>
      </p:sp>
      <p:sp>
        <p:nvSpPr>
          <p:cNvPr id="45062" name="Text Box 6"/>
          <p:cNvSpPr txBox="1">
            <a:spLocks noChangeArrowheads="1"/>
          </p:cNvSpPr>
          <p:nvPr/>
        </p:nvSpPr>
        <p:spPr bwMode="auto">
          <a:xfrm>
            <a:off x="3300413" y="1905000"/>
            <a:ext cx="4495800" cy="9461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Create a table, treat the inequality like an equation.</a:t>
            </a:r>
          </a:p>
        </p:txBody>
      </p:sp>
      <p:sp>
        <p:nvSpPr>
          <p:cNvPr id="45063" name="Line 7"/>
          <p:cNvSpPr>
            <a:spLocks noChangeShapeType="1"/>
          </p:cNvSpPr>
          <p:nvPr/>
        </p:nvSpPr>
        <p:spPr bwMode="auto">
          <a:xfrm>
            <a:off x="1177925" y="3173413"/>
            <a:ext cx="14874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4" name="Line 8"/>
          <p:cNvSpPr>
            <a:spLocks noChangeShapeType="1"/>
          </p:cNvSpPr>
          <p:nvPr/>
        </p:nvSpPr>
        <p:spPr bwMode="auto">
          <a:xfrm>
            <a:off x="1936750" y="2690813"/>
            <a:ext cx="0" cy="12080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5" name="Text Box 9"/>
          <p:cNvSpPr txBox="1">
            <a:spLocks noChangeArrowheads="1"/>
          </p:cNvSpPr>
          <p:nvPr/>
        </p:nvSpPr>
        <p:spPr bwMode="auto">
          <a:xfrm>
            <a:off x="1223963" y="2697163"/>
            <a:ext cx="1441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x         y</a:t>
            </a:r>
          </a:p>
        </p:txBody>
      </p:sp>
      <p:sp>
        <p:nvSpPr>
          <p:cNvPr id="45066" name="Text Box 10"/>
          <p:cNvSpPr txBox="1">
            <a:spLocks noChangeArrowheads="1"/>
          </p:cNvSpPr>
          <p:nvPr/>
        </p:nvSpPr>
        <p:spPr bwMode="auto">
          <a:xfrm>
            <a:off x="1333500" y="3192463"/>
            <a:ext cx="417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0</a:t>
            </a:r>
          </a:p>
        </p:txBody>
      </p:sp>
      <p:sp>
        <p:nvSpPr>
          <p:cNvPr id="45067" name="Text Box 11"/>
          <p:cNvSpPr txBox="1">
            <a:spLocks noChangeArrowheads="1"/>
          </p:cNvSpPr>
          <p:nvPr/>
        </p:nvSpPr>
        <p:spPr bwMode="auto">
          <a:xfrm>
            <a:off x="1984375" y="3222625"/>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-3</a:t>
            </a:r>
          </a:p>
        </p:txBody>
      </p:sp>
      <p:sp>
        <p:nvSpPr>
          <p:cNvPr id="45068" name="Text Box 12"/>
          <p:cNvSpPr txBox="1">
            <a:spLocks noChangeArrowheads="1"/>
          </p:cNvSpPr>
          <p:nvPr/>
        </p:nvSpPr>
        <p:spPr bwMode="auto">
          <a:xfrm>
            <a:off x="1333500" y="3627438"/>
            <a:ext cx="511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4</a:t>
            </a:r>
          </a:p>
        </p:txBody>
      </p:sp>
      <p:sp>
        <p:nvSpPr>
          <p:cNvPr id="45069" name="Text Box 13"/>
          <p:cNvSpPr txBox="1">
            <a:spLocks noChangeArrowheads="1"/>
          </p:cNvSpPr>
          <p:nvPr/>
        </p:nvSpPr>
        <p:spPr bwMode="auto">
          <a:xfrm>
            <a:off x="1970088" y="3641725"/>
            <a:ext cx="650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0</a:t>
            </a:r>
          </a:p>
        </p:txBody>
      </p:sp>
      <p:sp>
        <p:nvSpPr>
          <p:cNvPr id="56334" name="Line 14"/>
          <p:cNvSpPr>
            <a:spLocks noChangeShapeType="1"/>
          </p:cNvSpPr>
          <p:nvPr/>
        </p:nvSpPr>
        <p:spPr bwMode="auto">
          <a:xfrm>
            <a:off x="6677025" y="3252788"/>
            <a:ext cx="0" cy="3071812"/>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6335" name="Line 15"/>
          <p:cNvSpPr>
            <a:spLocks noChangeShapeType="1"/>
          </p:cNvSpPr>
          <p:nvPr/>
        </p:nvSpPr>
        <p:spPr bwMode="auto">
          <a:xfrm>
            <a:off x="5346700" y="4633913"/>
            <a:ext cx="2820988" cy="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6336" name="Line 16"/>
          <p:cNvSpPr>
            <a:spLocks noChangeShapeType="1"/>
          </p:cNvSpPr>
          <p:nvPr/>
        </p:nvSpPr>
        <p:spPr bwMode="auto">
          <a:xfrm>
            <a:off x="6524625" y="438626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37" name="Line 17"/>
          <p:cNvSpPr>
            <a:spLocks noChangeShapeType="1"/>
          </p:cNvSpPr>
          <p:nvPr/>
        </p:nvSpPr>
        <p:spPr bwMode="auto">
          <a:xfrm>
            <a:off x="6534150" y="409416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38" name="Line 18"/>
          <p:cNvSpPr>
            <a:spLocks noChangeShapeType="1"/>
          </p:cNvSpPr>
          <p:nvPr/>
        </p:nvSpPr>
        <p:spPr bwMode="auto">
          <a:xfrm>
            <a:off x="6543675" y="381793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39" name="Line 19"/>
          <p:cNvSpPr>
            <a:spLocks noChangeShapeType="1"/>
          </p:cNvSpPr>
          <p:nvPr/>
        </p:nvSpPr>
        <p:spPr bwMode="auto">
          <a:xfrm>
            <a:off x="6537325" y="354171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0" name="Line 20"/>
          <p:cNvSpPr>
            <a:spLocks noChangeShapeType="1"/>
          </p:cNvSpPr>
          <p:nvPr/>
        </p:nvSpPr>
        <p:spPr bwMode="auto">
          <a:xfrm>
            <a:off x="6546850" y="517048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1" name="Line 21"/>
          <p:cNvSpPr>
            <a:spLocks noChangeShapeType="1"/>
          </p:cNvSpPr>
          <p:nvPr/>
        </p:nvSpPr>
        <p:spPr bwMode="auto">
          <a:xfrm>
            <a:off x="6542088" y="5489575"/>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2" name="Line 22"/>
          <p:cNvSpPr>
            <a:spLocks noChangeShapeType="1"/>
          </p:cNvSpPr>
          <p:nvPr/>
        </p:nvSpPr>
        <p:spPr bwMode="auto">
          <a:xfrm>
            <a:off x="6518275" y="490378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3" name="Line 23"/>
          <p:cNvSpPr>
            <a:spLocks noChangeShapeType="1"/>
          </p:cNvSpPr>
          <p:nvPr/>
        </p:nvSpPr>
        <p:spPr bwMode="auto">
          <a:xfrm>
            <a:off x="6535738" y="5816600"/>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4" name="Line 24"/>
          <p:cNvSpPr>
            <a:spLocks noChangeShapeType="1"/>
          </p:cNvSpPr>
          <p:nvPr/>
        </p:nvSpPr>
        <p:spPr bwMode="auto">
          <a:xfrm>
            <a:off x="6400800" y="44481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5" name="Line 25"/>
          <p:cNvSpPr>
            <a:spLocks noChangeShapeType="1"/>
          </p:cNvSpPr>
          <p:nvPr/>
        </p:nvSpPr>
        <p:spPr bwMode="auto">
          <a:xfrm>
            <a:off x="5886450" y="44577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6" name="Line 26"/>
          <p:cNvSpPr>
            <a:spLocks noChangeShapeType="1"/>
          </p:cNvSpPr>
          <p:nvPr/>
        </p:nvSpPr>
        <p:spPr bwMode="auto">
          <a:xfrm>
            <a:off x="5626100" y="446722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7" name="Line 27"/>
          <p:cNvSpPr>
            <a:spLocks noChangeShapeType="1"/>
          </p:cNvSpPr>
          <p:nvPr/>
        </p:nvSpPr>
        <p:spPr bwMode="auto">
          <a:xfrm>
            <a:off x="6159500" y="44608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8" name="Line 28"/>
          <p:cNvSpPr>
            <a:spLocks noChangeShapeType="1"/>
          </p:cNvSpPr>
          <p:nvPr/>
        </p:nvSpPr>
        <p:spPr bwMode="auto">
          <a:xfrm>
            <a:off x="6886575" y="44577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49" name="Line 29"/>
          <p:cNvSpPr>
            <a:spLocks noChangeShapeType="1"/>
          </p:cNvSpPr>
          <p:nvPr/>
        </p:nvSpPr>
        <p:spPr bwMode="auto">
          <a:xfrm>
            <a:off x="7181850" y="446722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50" name="Line 30"/>
          <p:cNvSpPr>
            <a:spLocks noChangeShapeType="1"/>
          </p:cNvSpPr>
          <p:nvPr/>
        </p:nvSpPr>
        <p:spPr bwMode="auto">
          <a:xfrm>
            <a:off x="7445375" y="44608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351" name="Line 31"/>
          <p:cNvSpPr>
            <a:spLocks noChangeShapeType="1"/>
          </p:cNvSpPr>
          <p:nvPr/>
        </p:nvSpPr>
        <p:spPr bwMode="auto">
          <a:xfrm>
            <a:off x="7708900" y="44704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88" name="Oval 32"/>
          <p:cNvSpPr>
            <a:spLocks noChangeArrowheads="1"/>
          </p:cNvSpPr>
          <p:nvPr/>
        </p:nvSpPr>
        <p:spPr bwMode="auto">
          <a:xfrm>
            <a:off x="6621463" y="5402263"/>
            <a:ext cx="107950" cy="125412"/>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5089" name="Oval 33"/>
          <p:cNvSpPr>
            <a:spLocks noChangeArrowheads="1"/>
          </p:cNvSpPr>
          <p:nvPr/>
        </p:nvSpPr>
        <p:spPr bwMode="auto">
          <a:xfrm>
            <a:off x="7653338" y="4552950"/>
            <a:ext cx="107950" cy="125413"/>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5090" name="Line 34"/>
          <p:cNvSpPr>
            <a:spLocks noChangeShapeType="1"/>
          </p:cNvSpPr>
          <p:nvPr/>
        </p:nvSpPr>
        <p:spPr bwMode="auto">
          <a:xfrm flipH="1">
            <a:off x="5680075" y="4130675"/>
            <a:ext cx="2620963" cy="2105025"/>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91" name="Text Box 35"/>
          <p:cNvSpPr txBox="1">
            <a:spLocks noChangeArrowheads="1"/>
          </p:cNvSpPr>
          <p:nvPr/>
        </p:nvSpPr>
        <p:spPr bwMode="auto">
          <a:xfrm>
            <a:off x="3302000" y="1922463"/>
            <a:ext cx="5842000" cy="946150"/>
          </a:xfrm>
          <a:prstGeom prst="rect">
            <a:avLst/>
          </a:prstGeom>
          <a:solidFill>
            <a:srgbClr val="0092DF"/>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Graph the line, use a solid line because the inequality is </a:t>
            </a:r>
            <a:r>
              <a:rPr lang="en-US" sz="2800" b="1" u="sng"/>
              <a:t>&lt;</a:t>
            </a:r>
            <a:r>
              <a:rPr lang="en-US" sz="2800" b="1"/>
              <a:t> and not &lt;.</a:t>
            </a:r>
          </a:p>
        </p:txBody>
      </p:sp>
      <p:sp>
        <p:nvSpPr>
          <p:cNvPr id="45092" name="Text Box 36"/>
          <p:cNvSpPr txBox="1">
            <a:spLocks noChangeArrowheads="1"/>
          </p:cNvSpPr>
          <p:nvPr/>
        </p:nvSpPr>
        <p:spPr bwMode="auto">
          <a:xfrm>
            <a:off x="573088" y="4386263"/>
            <a:ext cx="2506662" cy="519112"/>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solidFill>
                  <a:schemeClr val="bg1"/>
                </a:solidFill>
              </a:rPr>
              <a:t>0 + 0 </a:t>
            </a:r>
            <a:r>
              <a:rPr lang="en-US" sz="2800" b="1" u="sng">
                <a:solidFill>
                  <a:schemeClr val="bg1"/>
                </a:solidFill>
              </a:rPr>
              <a:t>&lt;</a:t>
            </a:r>
            <a:r>
              <a:rPr lang="en-US" sz="2800" b="1">
                <a:solidFill>
                  <a:schemeClr val="bg1"/>
                </a:solidFill>
              </a:rPr>
              <a:t> -12</a:t>
            </a:r>
          </a:p>
        </p:txBody>
      </p:sp>
      <p:sp>
        <p:nvSpPr>
          <p:cNvPr id="45093" name="Text Box 37"/>
          <p:cNvSpPr txBox="1">
            <a:spLocks noChangeArrowheads="1"/>
          </p:cNvSpPr>
          <p:nvPr/>
        </p:nvSpPr>
        <p:spPr bwMode="auto">
          <a:xfrm>
            <a:off x="573088" y="5114925"/>
            <a:ext cx="2386012" cy="946150"/>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solidFill>
                  <a:schemeClr val="bg1"/>
                </a:solidFill>
              </a:rPr>
              <a:t>0 </a:t>
            </a:r>
            <a:r>
              <a:rPr lang="en-US" sz="2800" b="1" u="sng">
                <a:solidFill>
                  <a:schemeClr val="bg1"/>
                </a:solidFill>
              </a:rPr>
              <a:t>&lt;</a:t>
            </a:r>
            <a:r>
              <a:rPr lang="en-US" sz="2800" b="1">
                <a:solidFill>
                  <a:schemeClr val="bg1"/>
                </a:solidFill>
              </a:rPr>
              <a:t> -12, which is false.</a:t>
            </a:r>
          </a:p>
        </p:txBody>
      </p:sp>
      <p:sp>
        <p:nvSpPr>
          <p:cNvPr id="56358" name="Text Box 38"/>
          <p:cNvSpPr txBox="1">
            <a:spLocks noChangeArrowheads="1"/>
          </p:cNvSpPr>
          <p:nvPr/>
        </p:nvSpPr>
        <p:spPr bwMode="auto">
          <a:xfrm>
            <a:off x="3509963" y="6286500"/>
            <a:ext cx="1960562" cy="457200"/>
          </a:xfrm>
          <a:prstGeom prst="rect">
            <a:avLst/>
          </a:prstGeom>
          <a:solidFill>
            <a:srgbClr val="FFFF00"/>
          </a:solidFill>
          <a:ln>
            <a:noFill/>
          </a:ln>
          <a:extLs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TRY THIS</a:t>
            </a:r>
          </a:p>
        </p:txBody>
      </p:sp>
      <p:sp>
        <p:nvSpPr>
          <p:cNvPr id="45095" name="Line 39"/>
          <p:cNvSpPr>
            <a:spLocks noChangeShapeType="1"/>
          </p:cNvSpPr>
          <p:nvPr/>
        </p:nvSpPr>
        <p:spPr bwMode="auto">
          <a:xfrm>
            <a:off x="8026400" y="4368800"/>
            <a:ext cx="725488" cy="827088"/>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96" name="Line 40"/>
          <p:cNvSpPr>
            <a:spLocks noChangeShapeType="1"/>
          </p:cNvSpPr>
          <p:nvPr/>
        </p:nvSpPr>
        <p:spPr bwMode="auto">
          <a:xfrm>
            <a:off x="8164513" y="4246563"/>
            <a:ext cx="725487" cy="827087"/>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97" name="Line 41"/>
          <p:cNvSpPr>
            <a:spLocks noChangeShapeType="1"/>
          </p:cNvSpPr>
          <p:nvPr/>
        </p:nvSpPr>
        <p:spPr bwMode="auto">
          <a:xfrm>
            <a:off x="6313488" y="5734050"/>
            <a:ext cx="725487" cy="827088"/>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98" name="Line 42"/>
          <p:cNvSpPr>
            <a:spLocks noChangeShapeType="1"/>
          </p:cNvSpPr>
          <p:nvPr/>
        </p:nvSpPr>
        <p:spPr bwMode="auto">
          <a:xfrm>
            <a:off x="7845425" y="4478338"/>
            <a:ext cx="725488" cy="827087"/>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99" name="Line 43"/>
          <p:cNvSpPr>
            <a:spLocks noChangeShapeType="1"/>
          </p:cNvSpPr>
          <p:nvPr/>
        </p:nvSpPr>
        <p:spPr bwMode="auto">
          <a:xfrm>
            <a:off x="7577138" y="4746625"/>
            <a:ext cx="725487" cy="827088"/>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100" name="Line 44"/>
          <p:cNvSpPr>
            <a:spLocks noChangeShapeType="1"/>
          </p:cNvSpPr>
          <p:nvPr/>
        </p:nvSpPr>
        <p:spPr bwMode="auto">
          <a:xfrm>
            <a:off x="7278688" y="4999038"/>
            <a:ext cx="725487" cy="827087"/>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101" name="Line 45"/>
          <p:cNvSpPr>
            <a:spLocks noChangeShapeType="1"/>
          </p:cNvSpPr>
          <p:nvPr/>
        </p:nvSpPr>
        <p:spPr bwMode="auto">
          <a:xfrm>
            <a:off x="6908800" y="5268913"/>
            <a:ext cx="725488" cy="827087"/>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102" name="Line 46"/>
          <p:cNvSpPr>
            <a:spLocks noChangeShapeType="1"/>
          </p:cNvSpPr>
          <p:nvPr/>
        </p:nvSpPr>
        <p:spPr bwMode="auto">
          <a:xfrm>
            <a:off x="6494463" y="5592763"/>
            <a:ext cx="725487" cy="827087"/>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103" name="Line 47"/>
          <p:cNvSpPr>
            <a:spLocks noChangeShapeType="1"/>
          </p:cNvSpPr>
          <p:nvPr/>
        </p:nvSpPr>
        <p:spPr bwMode="auto">
          <a:xfrm>
            <a:off x="5980113" y="5949950"/>
            <a:ext cx="725487" cy="827088"/>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062"/>
                                        </p:tgtEl>
                                        <p:attrNameLst>
                                          <p:attrName>style.visibility</p:attrName>
                                        </p:attrNameLst>
                                      </p:cBhvr>
                                      <p:to>
                                        <p:strVal val="visible"/>
                                      </p:to>
                                    </p:set>
                                    <p:animEffect transition="in" filter="blinds(horizontal)">
                                      <p:cBhvr>
                                        <p:cTn id="7" dur="500"/>
                                        <p:tgtEl>
                                          <p:spTgt spid="450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5065"/>
                                        </p:tgtEl>
                                        <p:attrNameLst>
                                          <p:attrName>style.visibility</p:attrName>
                                        </p:attrNameLst>
                                      </p:cBhvr>
                                      <p:to>
                                        <p:strVal val="visible"/>
                                      </p:to>
                                    </p:set>
                                    <p:animEffect transition="in" filter="blinds(horizontal)">
                                      <p:cBhvr>
                                        <p:cTn id="12" dur="500"/>
                                        <p:tgtEl>
                                          <p:spTgt spid="45065"/>
                                        </p:tgtEl>
                                      </p:cBhvr>
                                    </p:animEffect>
                                  </p:childTnLst>
                                </p:cTn>
                              </p:par>
                            </p:childTnLst>
                          </p:cTn>
                        </p:par>
                        <p:par>
                          <p:cTn id="13" fill="hold" nodeType="afterGroup">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45064"/>
                                        </p:tgtEl>
                                        <p:attrNameLst>
                                          <p:attrName>style.visibility</p:attrName>
                                        </p:attrNameLst>
                                      </p:cBhvr>
                                      <p:to>
                                        <p:strVal val="visible"/>
                                      </p:to>
                                    </p:set>
                                    <p:animEffect transition="in" filter="blinds(horizontal)">
                                      <p:cBhvr>
                                        <p:cTn id="16" dur="500"/>
                                        <p:tgtEl>
                                          <p:spTgt spid="4506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5063"/>
                                        </p:tgtEl>
                                        <p:attrNameLst>
                                          <p:attrName>style.visibility</p:attrName>
                                        </p:attrNameLst>
                                      </p:cBhvr>
                                      <p:to>
                                        <p:strVal val="visible"/>
                                      </p:to>
                                    </p:set>
                                    <p:animEffect transition="in" filter="blinds(horizontal)">
                                      <p:cBhvr>
                                        <p:cTn id="19" dur="500"/>
                                        <p:tgtEl>
                                          <p:spTgt spid="4506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45066"/>
                                        </p:tgtEl>
                                        <p:attrNameLst>
                                          <p:attrName>style.visibility</p:attrName>
                                        </p:attrNameLst>
                                      </p:cBhvr>
                                      <p:to>
                                        <p:strVal val="visible"/>
                                      </p:to>
                                    </p:set>
                                    <p:animEffect transition="in" filter="blinds(horizontal)">
                                      <p:cBhvr>
                                        <p:cTn id="24" dur="500"/>
                                        <p:tgtEl>
                                          <p:spTgt spid="4506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5067"/>
                                        </p:tgtEl>
                                        <p:attrNameLst>
                                          <p:attrName>style.visibility</p:attrName>
                                        </p:attrNameLst>
                                      </p:cBhvr>
                                      <p:to>
                                        <p:strVal val="visible"/>
                                      </p:to>
                                    </p:set>
                                    <p:animEffect transition="in" filter="blinds(horizontal)">
                                      <p:cBhvr>
                                        <p:cTn id="29" dur="500"/>
                                        <p:tgtEl>
                                          <p:spTgt spid="4506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45069"/>
                                        </p:tgtEl>
                                        <p:attrNameLst>
                                          <p:attrName>style.visibility</p:attrName>
                                        </p:attrNameLst>
                                      </p:cBhvr>
                                      <p:to>
                                        <p:strVal val="visible"/>
                                      </p:to>
                                    </p:set>
                                    <p:animEffect transition="in" filter="blinds(horizontal)">
                                      <p:cBhvr>
                                        <p:cTn id="34" dur="500"/>
                                        <p:tgtEl>
                                          <p:spTgt spid="4506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45068"/>
                                        </p:tgtEl>
                                        <p:attrNameLst>
                                          <p:attrName>style.visibility</p:attrName>
                                        </p:attrNameLst>
                                      </p:cBhvr>
                                      <p:to>
                                        <p:strVal val="visible"/>
                                      </p:to>
                                    </p:set>
                                    <p:animEffect transition="in" filter="blinds(horizontal)">
                                      <p:cBhvr>
                                        <p:cTn id="39" dur="500"/>
                                        <p:tgtEl>
                                          <p:spTgt spid="4506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xit" presetSubtype="16" fill="hold" grpId="1" nodeType="clickEffect">
                                  <p:stCondLst>
                                    <p:cond delay="0"/>
                                  </p:stCondLst>
                                  <p:childTnLst>
                                    <p:animEffect transition="out" filter="box(in)">
                                      <p:cBhvr>
                                        <p:cTn id="43" dur="500"/>
                                        <p:tgtEl>
                                          <p:spTgt spid="45062"/>
                                        </p:tgtEl>
                                      </p:cBhvr>
                                    </p:animEffect>
                                    <p:set>
                                      <p:cBhvr>
                                        <p:cTn id="44" dur="1" fill="hold">
                                          <p:stCondLst>
                                            <p:cond delay="499"/>
                                          </p:stCondLst>
                                        </p:cTn>
                                        <p:tgtEl>
                                          <p:spTgt spid="45062"/>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5091"/>
                                        </p:tgtEl>
                                        <p:attrNameLst>
                                          <p:attrName>style.visibility</p:attrName>
                                        </p:attrNameLst>
                                      </p:cBhvr>
                                      <p:to>
                                        <p:strVal val="visible"/>
                                      </p:to>
                                    </p:set>
                                    <p:animEffect transition="in" filter="blinds(horizontal)">
                                      <p:cBhvr>
                                        <p:cTn id="49" dur="500"/>
                                        <p:tgtEl>
                                          <p:spTgt spid="45091"/>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45088"/>
                                        </p:tgtEl>
                                        <p:attrNameLst>
                                          <p:attrName>style.visibility</p:attrName>
                                        </p:attrNameLst>
                                      </p:cBhvr>
                                      <p:to>
                                        <p:strVal val="visible"/>
                                      </p:to>
                                    </p:set>
                                    <p:animEffect transition="in" filter="blinds(horizontal)">
                                      <p:cBhvr>
                                        <p:cTn id="54" dur="500"/>
                                        <p:tgtEl>
                                          <p:spTgt spid="45088"/>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45089"/>
                                        </p:tgtEl>
                                        <p:attrNameLst>
                                          <p:attrName>style.visibility</p:attrName>
                                        </p:attrNameLst>
                                      </p:cBhvr>
                                      <p:to>
                                        <p:strVal val="visible"/>
                                      </p:to>
                                    </p:set>
                                    <p:animEffect transition="in" filter="blinds(horizontal)">
                                      <p:cBhvr>
                                        <p:cTn id="59" dur="500"/>
                                        <p:tgtEl>
                                          <p:spTgt spid="45089"/>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45090"/>
                                        </p:tgtEl>
                                        <p:attrNameLst>
                                          <p:attrName>style.visibility</p:attrName>
                                        </p:attrNameLst>
                                      </p:cBhvr>
                                      <p:to>
                                        <p:strVal val="visible"/>
                                      </p:to>
                                    </p:set>
                                    <p:animEffect transition="in" filter="blinds(horizontal)">
                                      <p:cBhvr>
                                        <p:cTn id="64" dur="500"/>
                                        <p:tgtEl>
                                          <p:spTgt spid="45090"/>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xit" presetSubtype="10" fill="hold" grpId="1" nodeType="clickEffect">
                                  <p:stCondLst>
                                    <p:cond delay="0"/>
                                  </p:stCondLst>
                                  <p:childTnLst>
                                    <p:animEffect transition="out" filter="blinds(horizontal)">
                                      <p:cBhvr>
                                        <p:cTn id="68" dur="500"/>
                                        <p:tgtEl>
                                          <p:spTgt spid="45091"/>
                                        </p:tgtEl>
                                      </p:cBhvr>
                                    </p:animEffect>
                                    <p:set>
                                      <p:cBhvr>
                                        <p:cTn id="69" dur="1" fill="hold">
                                          <p:stCondLst>
                                            <p:cond delay="499"/>
                                          </p:stCondLst>
                                        </p:cTn>
                                        <p:tgtEl>
                                          <p:spTgt spid="45091"/>
                                        </p:tgtEl>
                                        <p:attrNameLst>
                                          <p:attrName>style.visibility</p:attrName>
                                        </p:attrNameLst>
                                      </p:cBhvr>
                                      <p:to>
                                        <p:strVal val="hidden"/>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45058"/>
                                        </p:tgtEl>
                                        <p:attrNameLst>
                                          <p:attrName>style.visibility</p:attrName>
                                        </p:attrNameLst>
                                      </p:cBhvr>
                                      <p:to>
                                        <p:strVal val="visible"/>
                                      </p:to>
                                    </p:set>
                                    <p:animEffect transition="in" filter="blinds(horizontal)">
                                      <p:cBhvr>
                                        <p:cTn id="74" dur="500"/>
                                        <p:tgtEl>
                                          <p:spTgt spid="45058"/>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45092"/>
                                        </p:tgtEl>
                                        <p:attrNameLst>
                                          <p:attrName>style.visibility</p:attrName>
                                        </p:attrNameLst>
                                      </p:cBhvr>
                                      <p:to>
                                        <p:strVal val="visible"/>
                                      </p:to>
                                    </p:set>
                                    <p:animEffect transition="in" filter="blinds(horizontal)">
                                      <p:cBhvr>
                                        <p:cTn id="79" dur="500"/>
                                        <p:tgtEl>
                                          <p:spTgt spid="45092"/>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45093"/>
                                        </p:tgtEl>
                                        <p:attrNameLst>
                                          <p:attrName>style.visibility</p:attrName>
                                        </p:attrNameLst>
                                      </p:cBhvr>
                                      <p:to>
                                        <p:strVal val="visible"/>
                                      </p:to>
                                    </p:set>
                                    <p:animEffect transition="in" filter="blinds(horizontal)">
                                      <p:cBhvr>
                                        <p:cTn id="84" dur="500"/>
                                        <p:tgtEl>
                                          <p:spTgt spid="45093"/>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3" presetClass="exit" presetSubtype="10" fill="hold" grpId="1" nodeType="clickEffect">
                                  <p:stCondLst>
                                    <p:cond delay="0"/>
                                  </p:stCondLst>
                                  <p:childTnLst>
                                    <p:animEffect transition="out" filter="blinds(horizontal)">
                                      <p:cBhvr>
                                        <p:cTn id="88" dur="500"/>
                                        <p:tgtEl>
                                          <p:spTgt spid="45058"/>
                                        </p:tgtEl>
                                      </p:cBhvr>
                                    </p:animEffect>
                                    <p:set>
                                      <p:cBhvr>
                                        <p:cTn id="89" dur="1" fill="hold">
                                          <p:stCondLst>
                                            <p:cond delay="499"/>
                                          </p:stCondLst>
                                        </p:cTn>
                                        <p:tgtEl>
                                          <p:spTgt spid="45058"/>
                                        </p:tgtEl>
                                        <p:attrNameLst>
                                          <p:attrName>style.visibility</p:attrName>
                                        </p:attrNameLst>
                                      </p:cBhvr>
                                      <p:to>
                                        <p:strVal val="hidden"/>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45059"/>
                                        </p:tgtEl>
                                        <p:attrNameLst>
                                          <p:attrName>style.visibility</p:attrName>
                                        </p:attrNameLst>
                                      </p:cBhvr>
                                      <p:to>
                                        <p:strVal val="visible"/>
                                      </p:to>
                                    </p:set>
                                    <p:animEffect transition="in" filter="blinds(horizontal)">
                                      <p:cBhvr>
                                        <p:cTn id="94" dur="500"/>
                                        <p:tgtEl>
                                          <p:spTgt spid="45059"/>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0" presetClass="entr" presetSubtype="0" fill="hold" grpId="0" nodeType="clickEffect">
                                  <p:stCondLst>
                                    <p:cond delay="0"/>
                                  </p:stCondLst>
                                  <p:childTnLst>
                                    <p:set>
                                      <p:cBhvr>
                                        <p:cTn id="98" dur="1" fill="hold">
                                          <p:stCondLst>
                                            <p:cond delay="0"/>
                                          </p:stCondLst>
                                        </p:cTn>
                                        <p:tgtEl>
                                          <p:spTgt spid="45096"/>
                                        </p:tgtEl>
                                        <p:attrNameLst>
                                          <p:attrName>style.visibility</p:attrName>
                                        </p:attrNameLst>
                                      </p:cBhvr>
                                      <p:to>
                                        <p:strVal val="visible"/>
                                      </p:to>
                                    </p:set>
                                    <p:animEffect transition="in" filter="wedge">
                                      <p:cBhvr>
                                        <p:cTn id="99" dur="2000"/>
                                        <p:tgtEl>
                                          <p:spTgt spid="45096"/>
                                        </p:tgtEl>
                                      </p:cBhvr>
                                    </p:animEffect>
                                  </p:childTnLst>
                                </p:cTn>
                              </p:par>
                            </p:childTnLst>
                          </p:cTn>
                        </p:par>
                        <p:par>
                          <p:cTn id="100" fill="hold" nodeType="afterGroup">
                            <p:stCondLst>
                              <p:cond delay="2000"/>
                            </p:stCondLst>
                            <p:childTnLst>
                              <p:par>
                                <p:cTn id="101" presetID="20" presetClass="entr" presetSubtype="0" fill="hold" grpId="0" nodeType="afterEffect">
                                  <p:stCondLst>
                                    <p:cond delay="0"/>
                                  </p:stCondLst>
                                  <p:childTnLst>
                                    <p:set>
                                      <p:cBhvr>
                                        <p:cTn id="102" dur="1" fill="hold">
                                          <p:stCondLst>
                                            <p:cond delay="0"/>
                                          </p:stCondLst>
                                        </p:cTn>
                                        <p:tgtEl>
                                          <p:spTgt spid="45095"/>
                                        </p:tgtEl>
                                        <p:attrNameLst>
                                          <p:attrName>style.visibility</p:attrName>
                                        </p:attrNameLst>
                                      </p:cBhvr>
                                      <p:to>
                                        <p:strVal val="visible"/>
                                      </p:to>
                                    </p:set>
                                    <p:animEffect transition="in" filter="wedge">
                                      <p:cBhvr>
                                        <p:cTn id="103" dur="2000"/>
                                        <p:tgtEl>
                                          <p:spTgt spid="45095"/>
                                        </p:tgtEl>
                                      </p:cBhvr>
                                    </p:animEffect>
                                  </p:childTnLst>
                                </p:cTn>
                              </p:par>
                            </p:childTnLst>
                          </p:cTn>
                        </p:par>
                        <p:par>
                          <p:cTn id="104" fill="hold" nodeType="afterGroup">
                            <p:stCondLst>
                              <p:cond delay="4000"/>
                            </p:stCondLst>
                            <p:childTnLst>
                              <p:par>
                                <p:cTn id="105" presetID="20" presetClass="entr" presetSubtype="0" fill="hold" grpId="0" nodeType="afterEffect">
                                  <p:stCondLst>
                                    <p:cond delay="0"/>
                                  </p:stCondLst>
                                  <p:childTnLst>
                                    <p:set>
                                      <p:cBhvr>
                                        <p:cTn id="106" dur="1" fill="hold">
                                          <p:stCondLst>
                                            <p:cond delay="0"/>
                                          </p:stCondLst>
                                        </p:cTn>
                                        <p:tgtEl>
                                          <p:spTgt spid="45098"/>
                                        </p:tgtEl>
                                        <p:attrNameLst>
                                          <p:attrName>style.visibility</p:attrName>
                                        </p:attrNameLst>
                                      </p:cBhvr>
                                      <p:to>
                                        <p:strVal val="visible"/>
                                      </p:to>
                                    </p:set>
                                    <p:animEffect transition="in" filter="wedge">
                                      <p:cBhvr>
                                        <p:cTn id="107" dur="2000"/>
                                        <p:tgtEl>
                                          <p:spTgt spid="45098"/>
                                        </p:tgtEl>
                                      </p:cBhvr>
                                    </p:animEffect>
                                  </p:childTnLst>
                                </p:cTn>
                              </p:par>
                            </p:childTnLst>
                          </p:cTn>
                        </p:par>
                        <p:par>
                          <p:cTn id="108" fill="hold" nodeType="afterGroup">
                            <p:stCondLst>
                              <p:cond delay="6000"/>
                            </p:stCondLst>
                            <p:childTnLst>
                              <p:par>
                                <p:cTn id="109" presetID="20" presetClass="entr" presetSubtype="0" fill="hold" grpId="0" nodeType="afterEffect">
                                  <p:stCondLst>
                                    <p:cond delay="0"/>
                                  </p:stCondLst>
                                  <p:childTnLst>
                                    <p:set>
                                      <p:cBhvr>
                                        <p:cTn id="110" dur="1" fill="hold">
                                          <p:stCondLst>
                                            <p:cond delay="0"/>
                                          </p:stCondLst>
                                        </p:cTn>
                                        <p:tgtEl>
                                          <p:spTgt spid="45099"/>
                                        </p:tgtEl>
                                        <p:attrNameLst>
                                          <p:attrName>style.visibility</p:attrName>
                                        </p:attrNameLst>
                                      </p:cBhvr>
                                      <p:to>
                                        <p:strVal val="visible"/>
                                      </p:to>
                                    </p:set>
                                    <p:animEffect transition="in" filter="wedge">
                                      <p:cBhvr>
                                        <p:cTn id="111" dur="2000"/>
                                        <p:tgtEl>
                                          <p:spTgt spid="45099"/>
                                        </p:tgtEl>
                                      </p:cBhvr>
                                    </p:animEffect>
                                  </p:childTnLst>
                                </p:cTn>
                              </p:par>
                            </p:childTnLst>
                          </p:cTn>
                        </p:par>
                        <p:par>
                          <p:cTn id="112" fill="hold" nodeType="afterGroup">
                            <p:stCondLst>
                              <p:cond delay="8000"/>
                            </p:stCondLst>
                            <p:childTnLst>
                              <p:par>
                                <p:cTn id="113" presetID="20" presetClass="entr" presetSubtype="0" fill="hold" grpId="0" nodeType="afterEffect">
                                  <p:stCondLst>
                                    <p:cond delay="0"/>
                                  </p:stCondLst>
                                  <p:childTnLst>
                                    <p:set>
                                      <p:cBhvr>
                                        <p:cTn id="114" dur="1" fill="hold">
                                          <p:stCondLst>
                                            <p:cond delay="0"/>
                                          </p:stCondLst>
                                        </p:cTn>
                                        <p:tgtEl>
                                          <p:spTgt spid="45100"/>
                                        </p:tgtEl>
                                        <p:attrNameLst>
                                          <p:attrName>style.visibility</p:attrName>
                                        </p:attrNameLst>
                                      </p:cBhvr>
                                      <p:to>
                                        <p:strVal val="visible"/>
                                      </p:to>
                                    </p:set>
                                    <p:animEffect transition="in" filter="wedge">
                                      <p:cBhvr>
                                        <p:cTn id="115" dur="2000"/>
                                        <p:tgtEl>
                                          <p:spTgt spid="45100"/>
                                        </p:tgtEl>
                                      </p:cBhvr>
                                    </p:animEffect>
                                  </p:childTnLst>
                                </p:cTn>
                              </p:par>
                            </p:childTnLst>
                          </p:cTn>
                        </p:par>
                        <p:par>
                          <p:cTn id="116" fill="hold" nodeType="afterGroup">
                            <p:stCondLst>
                              <p:cond delay="10000"/>
                            </p:stCondLst>
                            <p:childTnLst>
                              <p:par>
                                <p:cTn id="117" presetID="20" presetClass="entr" presetSubtype="0" fill="hold" grpId="0" nodeType="afterEffect">
                                  <p:stCondLst>
                                    <p:cond delay="0"/>
                                  </p:stCondLst>
                                  <p:childTnLst>
                                    <p:set>
                                      <p:cBhvr>
                                        <p:cTn id="118" dur="1" fill="hold">
                                          <p:stCondLst>
                                            <p:cond delay="0"/>
                                          </p:stCondLst>
                                        </p:cTn>
                                        <p:tgtEl>
                                          <p:spTgt spid="45101"/>
                                        </p:tgtEl>
                                        <p:attrNameLst>
                                          <p:attrName>style.visibility</p:attrName>
                                        </p:attrNameLst>
                                      </p:cBhvr>
                                      <p:to>
                                        <p:strVal val="visible"/>
                                      </p:to>
                                    </p:set>
                                    <p:animEffect transition="in" filter="wedge">
                                      <p:cBhvr>
                                        <p:cTn id="119" dur="2000"/>
                                        <p:tgtEl>
                                          <p:spTgt spid="45101"/>
                                        </p:tgtEl>
                                      </p:cBhvr>
                                    </p:animEffect>
                                  </p:childTnLst>
                                </p:cTn>
                              </p:par>
                            </p:childTnLst>
                          </p:cTn>
                        </p:par>
                        <p:par>
                          <p:cTn id="120" fill="hold" nodeType="afterGroup">
                            <p:stCondLst>
                              <p:cond delay="12000"/>
                            </p:stCondLst>
                            <p:childTnLst>
                              <p:par>
                                <p:cTn id="121" presetID="20" presetClass="entr" presetSubtype="0" fill="hold" grpId="0" nodeType="afterEffect">
                                  <p:stCondLst>
                                    <p:cond delay="0"/>
                                  </p:stCondLst>
                                  <p:childTnLst>
                                    <p:set>
                                      <p:cBhvr>
                                        <p:cTn id="122" dur="1" fill="hold">
                                          <p:stCondLst>
                                            <p:cond delay="0"/>
                                          </p:stCondLst>
                                        </p:cTn>
                                        <p:tgtEl>
                                          <p:spTgt spid="45102"/>
                                        </p:tgtEl>
                                        <p:attrNameLst>
                                          <p:attrName>style.visibility</p:attrName>
                                        </p:attrNameLst>
                                      </p:cBhvr>
                                      <p:to>
                                        <p:strVal val="visible"/>
                                      </p:to>
                                    </p:set>
                                    <p:animEffect transition="in" filter="wedge">
                                      <p:cBhvr>
                                        <p:cTn id="123" dur="2000"/>
                                        <p:tgtEl>
                                          <p:spTgt spid="45102"/>
                                        </p:tgtEl>
                                      </p:cBhvr>
                                    </p:animEffect>
                                  </p:childTnLst>
                                </p:cTn>
                              </p:par>
                            </p:childTnLst>
                          </p:cTn>
                        </p:par>
                        <p:par>
                          <p:cTn id="124" fill="hold" nodeType="afterGroup">
                            <p:stCondLst>
                              <p:cond delay="14000"/>
                            </p:stCondLst>
                            <p:childTnLst>
                              <p:par>
                                <p:cTn id="125" presetID="20" presetClass="entr" presetSubtype="0" fill="hold" grpId="0" nodeType="afterEffect">
                                  <p:stCondLst>
                                    <p:cond delay="0"/>
                                  </p:stCondLst>
                                  <p:childTnLst>
                                    <p:set>
                                      <p:cBhvr>
                                        <p:cTn id="126" dur="1" fill="hold">
                                          <p:stCondLst>
                                            <p:cond delay="0"/>
                                          </p:stCondLst>
                                        </p:cTn>
                                        <p:tgtEl>
                                          <p:spTgt spid="45097"/>
                                        </p:tgtEl>
                                        <p:attrNameLst>
                                          <p:attrName>style.visibility</p:attrName>
                                        </p:attrNameLst>
                                      </p:cBhvr>
                                      <p:to>
                                        <p:strVal val="visible"/>
                                      </p:to>
                                    </p:set>
                                    <p:animEffect transition="in" filter="wedge">
                                      <p:cBhvr>
                                        <p:cTn id="127" dur="2000"/>
                                        <p:tgtEl>
                                          <p:spTgt spid="45097"/>
                                        </p:tgtEl>
                                      </p:cBhvr>
                                    </p:animEffect>
                                  </p:childTnLst>
                                </p:cTn>
                              </p:par>
                            </p:childTnLst>
                          </p:cTn>
                        </p:par>
                        <p:par>
                          <p:cTn id="128" fill="hold" nodeType="afterGroup">
                            <p:stCondLst>
                              <p:cond delay="16000"/>
                            </p:stCondLst>
                            <p:childTnLst>
                              <p:par>
                                <p:cTn id="129" presetID="20" presetClass="entr" presetSubtype="0" fill="hold" grpId="0" nodeType="afterEffect">
                                  <p:stCondLst>
                                    <p:cond delay="0"/>
                                  </p:stCondLst>
                                  <p:childTnLst>
                                    <p:set>
                                      <p:cBhvr>
                                        <p:cTn id="130" dur="1" fill="hold">
                                          <p:stCondLst>
                                            <p:cond delay="0"/>
                                          </p:stCondLst>
                                        </p:cTn>
                                        <p:tgtEl>
                                          <p:spTgt spid="45103"/>
                                        </p:tgtEl>
                                        <p:attrNameLst>
                                          <p:attrName>style.visibility</p:attrName>
                                        </p:attrNameLst>
                                      </p:cBhvr>
                                      <p:to>
                                        <p:strVal val="visible"/>
                                      </p:to>
                                    </p:set>
                                    <p:animEffect transition="in" filter="wedge">
                                      <p:cBhvr>
                                        <p:cTn id="131" dur="2000"/>
                                        <p:tgtEl>
                                          <p:spTgt spid="45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nimBg="1"/>
      <p:bldP spid="45058" grpId="1" animBg="1"/>
      <p:bldP spid="45059" grpId="0" animBg="1"/>
      <p:bldP spid="45062" grpId="0" animBg="1"/>
      <p:bldP spid="45062" grpId="1" animBg="1"/>
      <p:bldP spid="45063" grpId="0" animBg="1"/>
      <p:bldP spid="45064" grpId="0" animBg="1"/>
      <p:bldP spid="45065" grpId="0"/>
      <p:bldP spid="45066" grpId="0"/>
      <p:bldP spid="45067" grpId="0"/>
      <p:bldP spid="45068" grpId="0"/>
      <p:bldP spid="45069" grpId="0"/>
      <p:bldP spid="45088" grpId="0" animBg="1"/>
      <p:bldP spid="45089" grpId="0" animBg="1"/>
      <p:bldP spid="45090" grpId="0" animBg="1"/>
      <p:bldP spid="45091" grpId="0" animBg="1"/>
      <p:bldP spid="45091" grpId="1" animBg="1"/>
      <p:bldP spid="45092" grpId="0" animBg="1"/>
      <p:bldP spid="45093" grpId="0" animBg="1"/>
      <p:bldP spid="45095" grpId="0" animBg="1"/>
      <p:bldP spid="45096" grpId="0" animBg="1"/>
      <p:bldP spid="45097" grpId="0" animBg="1"/>
      <p:bldP spid="45098" grpId="0" animBg="1"/>
      <p:bldP spid="45099" grpId="0" animBg="1"/>
      <p:bldP spid="45100" grpId="0" animBg="1"/>
      <p:bldP spid="45101" grpId="0" animBg="1"/>
      <p:bldP spid="45102" grpId="0" animBg="1"/>
      <p:bldP spid="45103" grpId="0" animBg="1"/>
    </p:bldLst>
  </p:timing>
</p:sld>
</file>

<file path=ppt/slides/slide4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0" y="868363"/>
            <a:ext cx="7772400" cy="685800"/>
          </a:xfrm>
          <a:prstGeom prst="rect">
            <a:avLst/>
          </a:prstGeom>
          <a:solidFill>
            <a:srgbClr val="FFFF00"/>
          </a:solidFill>
          <a:ln w="9525">
            <a:solidFill>
              <a:srgbClr val="000000"/>
            </a:solidFill>
            <a:miter lim="800000"/>
            <a:headEnd/>
            <a:tailEnd/>
          </a:ln>
        </p:spPr>
        <p:txBody>
          <a:bodyPr/>
          <a:lstStyle/>
          <a:p>
            <a:pPr algn="ctr"/>
            <a:r>
              <a:rPr lang="en-US" altLang="en-US" sz="4400"/>
              <a:t>Key Skill</a:t>
            </a:r>
          </a:p>
        </p:txBody>
      </p:sp>
      <p:sp>
        <p:nvSpPr>
          <p:cNvPr id="57347" name="Text Box 3"/>
          <p:cNvSpPr txBox="1">
            <a:spLocks noChangeArrowheads="1"/>
          </p:cNvSpPr>
          <p:nvPr/>
        </p:nvSpPr>
        <p:spPr bwMode="auto">
          <a:xfrm>
            <a:off x="185738" y="1673225"/>
            <a:ext cx="64706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Graph </a:t>
            </a:r>
            <a:r>
              <a:rPr lang="en-US" sz="2800" b="1">
                <a:solidFill>
                  <a:srgbClr val="FF0000"/>
                </a:solidFill>
              </a:rPr>
              <a:t>y &lt; 2x + 4    </a:t>
            </a:r>
            <a:r>
              <a:rPr lang="en-US" sz="2800" b="1"/>
              <a:t>and     </a:t>
            </a:r>
            <a:r>
              <a:rPr lang="en-US" sz="2800" b="1">
                <a:solidFill>
                  <a:srgbClr val="0092DF"/>
                </a:solidFill>
              </a:rPr>
              <a:t>y </a:t>
            </a:r>
            <a:r>
              <a:rPr lang="en-US" sz="2800" b="1" u="sng">
                <a:solidFill>
                  <a:srgbClr val="0092DF"/>
                </a:solidFill>
              </a:rPr>
              <a:t>&lt;</a:t>
            </a:r>
            <a:r>
              <a:rPr lang="en-US" sz="2800" b="1">
                <a:solidFill>
                  <a:srgbClr val="0092DF"/>
                </a:solidFill>
              </a:rPr>
              <a:t> 3</a:t>
            </a:r>
            <a:endParaRPr lang="en-US" sz="2800" b="1" u="sng">
              <a:solidFill>
                <a:srgbClr val="0092DF"/>
              </a:solidFill>
            </a:endParaRPr>
          </a:p>
        </p:txBody>
      </p:sp>
      <p:sp>
        <p:nvSpPr>
          <p:cNvPr id="46084" name="Line 4"/>
          <p:cNvSpPr>
            <a:spLocks noChangeShapeType="1"/>
          </p:cNvSpPr>
          <p:nvPr/>
        </p:nvSpPr>
        <p:spPr bwMode="auto">
          <a:xfrm>
            <a:off x="0" y="2913063"/>
            <a:ext cx="14874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085" name="Line 5"/>
          <p:cNvSpPr>
            <a:spLocks noChangeShapeType="1"/>
          </p:cNvSpPr>
          <p:nvPr/>
        </p:nvSpPr>
        <p:spPr bwMode="auto">
          <a:xfrm>
            <a:off x="890588" y="2624138"/>
            <a:ext cx="0" cy="12080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086" name="Text Box 6"/>
          <p:cNvSpPr txBox="1">
            <a:spLocks noChangeArrowheads="1"/>
          </p:cNvSpPr>
          <p:nvPr/>
        </p:nvSpPr>
        <p:spPr bwMode="auto">
          <a:xfrm>
            <a:off x="246063" y="2438400"/>
            <a:ext cx="1441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FF0000"/>
                </a:solidFill>
              </a:rPr>
              <a:t>x         y</a:t>
            </a:r>
          </a:p>
        </p:txBody>
      </p:sp>
      <p:sp>
        <p:nvSpPr>
          <p:cNvPr id="46087" name="Text Box 7"/>
          <p:cNvSpPr txBox="1">
            <a:spLocks noChangeArrowheads="1"/>
          </p:cNvSpPr>
          <p:nvPr/>
        </p:nvSpPr>
        <p:spPr bwMode="auto">
          <a:xfrm>
            <a:off x="242888" y="2895600"/>
            <a:ext cx="4175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FF0000"/>
                </a:solidFill>
              </a:rPr>
              <a:t>0</a:t>
            </a:r>
          </a:p>
        </p:txBody>
      </p:sp>
      <p:sp>
        <p:nvSpPr>
          <p:cNvPr id="46088" name="Text Box 8"/>
          <p:cNvSpPr txBox="1">
            <a:spLocks noChangeArrowheads="1"/>
          </p:cNvSpPr>
          <p:nvPr/>
        </p:nvSpPr>
        <p:spPr bwMode="auto">
          <a:xfrm>
            <a:off x="212725" y="3408363"/>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FF0000"/>
                </a:solidFill>
              </a:rPr>
              <a:t>2</a:t>
            </a:r>
          </a:p>
        </p:txBody>
      </p:sp>
      <p:sp>
        <p:nvSpPr>
          <p:cNvPr id="46089" name="Text Box 9"/>
          <p:cNvSpPr txBox="1">
            <a:spLocks noChangeArrowheads="1"/>
          </p:cNvSpPr>
          <p:nvPr/>
        </p:nvSpPr>
        <p:spPr bwMode="auto">
          <a:xfrm>
            <a:off x="955675" y="2916238"/>
            <a:ext cx="511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FF0000"/>
                </a:solidFill>
              </a:rPr>
              <a:t>4</a:t>
            </a:r>
          </a:p>
        </p:txBody>
      </p:sp>
      <p:sp>
        <p:nvSpPr>
          <p:cNvPr id="46090" name="Text Box 10"/>
          <p:cNvSpPr txBox="1">
            <a:spLocks noChangeArrowheads="1"/>
          </p:cNvSpPr>
          <p:nvPr/>
        </p:nvSpPr>
        <p:spPr bwMode="auto">
          <a:xfrm>
            <a:off x="955675" y="3379788"/>
            <a:ext cx="650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FF0000"/>
                </a:solidFill>
              </a:rPr>
              <a:t>8</a:t>
            </a:r>
          </a:p>
        </p:txBody>
      </p:sp>
      <p:sp>
        <p:nvSpPr>
          <p:cNvPr id="57355" name="Line 11"/>
          <p:cNvSpPr>
            <a:spLocks noChangeShapeType="1"/>
          </p:cNvSpPr>
          <p:nvPr/>
        </p:nvSpPr>
        <p:spPr bwMode="auto">
          <a:xfrm>
            <a:off x="6677025" y="3252788"/>
            <a:ext cx="0" cy="3071812"/>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56" name="Line 12"/>
          <p:cNvSpPr>
            <a:spLocks noChangeShapeType="1"/>
          </p:cNvSpPr>
          <p:nvPr/>
        </p:nvSpPr>
        <p:spPr bwMode="auto">
          <a:xfrm>
            <a:off x="5346700" y="4633913"/>
            <a:ext cx="2820988" cy="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57" name="Line 13"/>
          <p:cNvSpPr>
            <a:spLocks noChangeShapeType="1"/>
          </p:cNvSpPr>
          <p:nvPr/>
        </p:nvSpPr>
        <p:spPr bwMode="auto">
          <a:xfrm>
            <a:off x="6524625" y="438626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58" name="Line 14"/>
          <p:cNvSpPr>
            <a:spLocks noChangeShapeType="1"/>
          </p:cNvSpPr>
          <p:nvPr/>
        </p:nvSpPr>
        <p:spPr bwMode="auto">
          <a:xfrm>
            <a:off x="6534150" y="409416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59" name="Line 15"/>
          <p:cNvSpPr>
            <a:spLocks noChangeShapeType="1"/>
          </p:cNvSpPr>
          <p:nvPr/>
        </p:nvSpPr>
        <p:spPr bwMode="auto">
          <a:xfrm>
            <a:off x="6543675" y="381793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60" name="Line 16"/>
          <p:cNvSpPr>
            <a:spLocks noChangeShapeType="1"/>
          </p:cNvSpPr>
          <p:nvPr/>
        </p:nvSpPr>
        <p:spPr bwMode="auto">
          <a:xfrm>
            <a:off x="6537325" y="354171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61" name="Line 17"/>
          <p:cNvSpPr>
            <a:spLocks noChangeShapeType="1"/>
          </p:cNvSpPr>
          <p:nvPr/>
        </p:nvSpPr>
        <p:spPr bwMode="auto">
          <a:xfrm>
            <a:off x="6546850" y="517048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62" name="Line 18"/>
          <p:cNvSpPr>
            <a:spLocks noChangeShapeType="1"/>
          </p:cNvSpPr>
          <p:nvPr/>
        </p:nvSpPr>
        <p:spPr bwMode="auto">
          <a:xfrm>
            <a:off x="6542088" y="5489575"/>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63" name="Line 19"/>
          <p:cNvSpPr>
            <a:spLocks noChangeShapeType="1"/>
          </p:cNvSpPr>
          <p:nvPr/>
        </p:nvSpPr>
        <p:spPr bwMode="auto">
          <a:xfrm>
            <a:off x="6518275" y="490378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64" name="Line 20"/>
          <p:cNvSpPr>
            <a:spLocks noChangeShapeType="1"/>
          </p:cNvSpPr>
          <p:nvPr/>
        </p:nvSpPr>
        <p:spPr bwMode="auto">
          <a:xfrm>
            <a:off x="6535738" y="5816600"/>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65" name="Line 21"/>
          <p:cNvSpPr>
            <a:spLocks noChangeShapeType="1"/>
          </p:cNvSpPr>
          <p:nvPr/>
        </p:nvSpPr>
        <p:spPr bwMode="auto">
          <a:xfrm>
            <a:off x="6400800" y="44481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66" name="Line 22"/>
          <p:cNvSpPr>
            <a:spLocks noChangeShapeType="1"/>
          </p:cNvSpPr>
          <p:nvPr/>
        </p:nvSpPr>
        <p:spPr bwMode="auto">
          <a:xfrm>
            <a:off x="5886450" y="44577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67" name="Line 23"/>
          <p:cNvSpPr>
            <a:spLocks noChangeShapeType="1"/>
          </p:cNvSpPr>
          <p:nvPr/>
        </p:nvSpPr>
        <p:spPr bwMode="auto">
          <a:xfrm>
            <a:off x="5626100" y="446722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68" name="Line 24"/>
          <p:cNvSpPr>
            <a:spLocks noChangeShapeType="1"/>
          </p:cNvSpPr>
          <p:nvPr/>
        </p:nvSpPr>
        <p:spPr bwMode="auto">
          <a:xfrm>
            <a:off x="6159500" y="44608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69" name="Line 25"/>
          <p:cNvSpPr>
            <a:spLocks noChangeShapeType="1"/>
          </p:cNvSpPr>
          <p:nvPr/>
        </p:nvSpPr>
        <p:spPr bwMode="auto">
          <a:xfrm>
            <a:off x="6886575" y="44577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70" name="Line 26"/>
          <p:cNvSpPr>
            <a:spLocks noChangeShapeType="1"/>
          </p:cNvSpPr>
          <p:nvPr/>
        </p:nvSpPr>
        <p:spPr bwMode="auto">
          <a:xfrm>
            <a:off x="7181850" y="446722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71" name="Line 27"/>
          <p:cNvSpPr>
            <a:spLocks noChangeShapeType="1"/>
          </p:cNvSpPr>
          <p:nvPr/>
        </p:nvSpPr>
        <p:spPr bwMode="auto">
          <a:xfrm>
            <a:off x="7445375" y="44608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72" name="Line 28"/>
          <p:cNvSpPr>
            <a:spLocks noChangeShapeType="1"/>
          </p:cNvSpPr>
          <p:nvPr/>
        </p:nvSpPr>
        <p:spPr bwMode="auto">
          <a:xfrm>
            <a:off x="7708900" y="44704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09" name="Oval 29"/>
          <p:cNvSpPr>
            <a:spLocks noChangeArrowheads="1"/>
          </p:cNvSpPr>
          <p:nvPr/>
        </p:nvSpPr>
        <p:spPr bwMode="auto">
          <a:xfrm>
            <a:off x="6619875" y="4027488"/>
            <a:ext cx="107950" cy="125412"/>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6110" name="Oval 30"/>
          <p:cNvSpPr>
            <a:spLocks noChangeArrowheads="1"/>
          </p:cNvSpPr>
          <p:nvPr/>
        </p:nvSpPr>
        <p:spPr bwMode="auto">
          <a:xfrm>
            <a:off x="7065963" y="3467100"/>
            <a:ext cx="107950" cy="125413"/>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6111" name="Line 31"/>
          <p:cNvSpPr>
            <a:spLocks noChangeShapeType="1"/>
          </p:cNvSpPr>
          <p:nvPr/>
        </p:nvSpPr>
        <p:spPr bwMode="auto">
          <a:xfrm flipH="1">
            <a:off x="5827713" y="3146425"/>
            <a:ext cx="1643062" cy="1874838"/>
          </a:xfrm>
          <a:prstGeom prst="line">
            <a:avLst/>
          </a:prstGeom>
          <a:noFill/>
          <a:ln w="25400">
            <a:solidFill>
              <a:schemeClr val="tx1"/>
            </a:solidFill>
            <a:prstDash val="dash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12" name="Text Box 32"/>
          <p:cNvSpPr txBox="1">
            <a:spLocks noChangeArrowheads="1"/>
          </p:cNvSpPr>
          <p:nvPr/>
        </p:nvSpPr>
        <p:spPr bwMode="auto">
          <a:xfrm>
            <a:off x="293688" y="3902075"/>
            <a:ext cx="9144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FF0000"/>
                </a:solidFill>
              </a:rPr>
              <a:t>0 &lt; 4</a:t>
            </a:r>
          </a:p>
          <a:p>
            <a:pPr>
              <a:spcBef>
                <a:spcPct val="50000"/>
              </a:spcBef>
            </a:pPr>
            <a:r>
              <a:rPr lang="en-US">
                <a:solidFill>
                  <a:srgbClr val="FF0000"/>
                </a:solidFill>
              </a:rPr>
              <a:t>true</a:t>
            </a:r>
          </a:p>
        </p:txBody>
      </p:sp>
      <p:sp>
        <p:nvSpPr>
          <p:cNvPr id="46113" name="Line 33"/>
          <p:cNvSpPr>
            <a:spLocks noChangeShapeType="1"/>
          </p:cNvSpPr>
          <p:nvPr/>
        </p:nvSpPr>
        <p:spPr bwMode="auto">
          <a:xfrm>
            <a:off x="2468563" y="2906713"/>
            <a:ext cx="10445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14" name="Line 34"/>
          <p:cNvSpPr>
            <a:spLocks noChangeShapeType="1"/>
          </p:cNvSpPr>
          <p:nvPr/>
        </p:nvSpPr>
        <p:spPr bwMode="auto">
          <a:xfrm>
            <a:off x="2971800" y="2644775"/>
            <a:ext cx="15875" cy="11763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115" name="Text Box 35"/>
          <p:cNvSpPr txBox="1">
            <a:spLocks noChangeArrowheads="1"/>
          </p:cNvSpPr>
          <p:nvPr/>
        </p:nvSpPr>
        <p:spPr bwMode="auto">
          <a:xfrm>
            <a:off x="2351088" y="2466975"/>
            <a:ext cx="1339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92DF"/>
                </a:solidFill>
              </a:rPr>
              <a:t>x       y</a:t>
            </a:r>
          </a:p>
        </p:txBody>
      </p:sp>
      <p:sp>
        <p:nvSpPr>
          <p:cNvPr id="46116" name="Text Box 36"/>
          <p:cNvSpPr txBox="1">
            <a:spLocks noChangeArrowheads="1"/>
          </p:cNvSpPr>
          <p:nvPr/>
        </p:nvSpPr>
        <p:spPr bwMode="auto">
          <a:xfrm>
            <a:off x="2433638" y="2922588"/>
            <a:ext cx="4079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92DF"/>
                </a:solidFill>
              </a:rPr>
              <a:t>0</a:t>
            </a:r>
          </a:p>
        </p:txBody>
      </p:sp>
      <p:sp>
        <p:nvSpPr>
          <p:cNvPr id="46117" name="Text Box 37"/>
          <p:cNvSpPr txBox="1">
            <a:spLocks noChangeArrowheads="1"/>
          </p:cNvSpPr>
          <p:nvPr/>
        </p:nvSpPr>
        <p:spPr bwMode="auto">
          <a:xfrm>
            <a:off x="3086100" y="2954338"/>
            <a:ext cx="473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92DF"/>
                </a:solidFill>
              </a:rPr>
              <a:t>3</a:t>
            </a:r>
          </a:p>
        </p:txBody>
      </p:sp>
      <p:sp>
        <p:nvSpPr>
          <p:cNvPr id="46118" name="Text Box 38"/>
          <p:cNvSpPr txBox="1">
            <a:spLocks noChangeArrowheads="1"/>
          </p:cNvSpPr>
          <p:nvPr/>
        </p:nvSpPr>
        <p:spPr bwMode="auto">
          <a:xfrm>
            <a:off x="2433638" y="3413125"/>
            <a:ext cx="374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92DF"/>
                </a:solidFill>
              </a:rPr>
              <a:t>2</a:t>
            </a:r>
          </a:p>
        </p:txBody>
      </p:sp>
      <p:sp>
        <p:nvSpPr>
          <p:cNvPr id="46119" name="Text Box 39"/>
          <p:cNvSpPr txBox="1">
            <a:spLocks noChangeArrowheads="1"/>
          </p:cNvSpPr>
          <p:nvPr/>
        </p:nvSpPr>
        <p:spPr bwMode="auto">
          <a:xfrm>
            <a:off x="3086100" y="3381375"/>
            <a:ext cx="4238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92DF"/>
                </a:solidFill>
              </a:rPr>
              <a:t>3</a:t>
            </a:r>
          </a:p>
        </p:txBody>
      </p:sp>
      <p:sp>
        <p:nvSpPr>
          <p:cNvPr id="46120" name="Text Box 40"/>
          <p:cNvSpPr txBox="1">
            <a:spLocks noChangeArrowheads="1"/>
          </p:cNvSpPr>
          <p:nvPr/>
        </p:nvSpPr>
        <p:spPr bwMode="auto">
          <a:xfrm>
            <a:off x="2546350" y="3935413"/>
            <a:ext cx="1028700"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92DF"/>
                </a:solidFill>
              </a:rPr>
              <a:t>0 </a:t>
            </a:r>
            <a:r>
              <a:rPr lang="en-US" u="sng">
                <a:solidFill>
                  <a:srgbClr val="0092DF"/>
                </a:solidFill>
              </a:rPr>
              <a:t>&lt;</a:t>
            </a:r>
            <a:r>
              <a:rPr lang="en-US">
                <a:solidFill>
                  <a:srgbClr val="0092DF"/>
                </a:solidFill>
              </a:rPr>
              <a:t> 3</a:t>
            </a:r>
          </a:p>
          <a:p>
            <a:pPr>
              <a:spcBef>
                <a:spcPct val="50000"/>
              </a:spcBef>
            </a:pPr>
            <a:r>
              <a:rPr lang="en-US">
                <a:solidFill>
                  <a:srgbClr val="0092DF"/>
                </a:solidFill>
              </a:rPr>
              <a:t>true</a:t>
            </a:r>
          </a:p>
        </p:txBody>
      </p:sp>
      <p:sp>
        <p:nvSpPr>
          <p:cNvPr id="46121" name="Line 41"/>
          <p:cNvSpPr>
            <a:spLocks noChangeShapeType="1"/>
          </p:cNvSpPr>
          <p:nvPr/>
        </p:nvSpPr>
        <p:spPr bwMode="auto">
          <a:xfrm>
            <a:off x="4948238" y="4224338"/>
            <a:ext cx="4195762" cy="15875"/>
          </a:xfrm>
          <a:prstGeom prst="line">
            <a:avLst/>
          </a:prstGeom>
          <a:noFill/>
          <a:ln w="28575">
            <a:solidFill>
              <a:srgbClr val="0092DF"/>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22" name="Text Box 42"/>
          <p:cNvSpPr txBox="1">
            <a:spLocks noChangeArrowheads="1"/>
          </p:cNvSpPr>
          <p:nvPr/>
        </p:nvSpPr>
        <p:spPr bwMode="auto">
          <a:xfrm>
            <a:off x="261938" y="5289550"/>
            <a:ext cx="326548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Fill in the region of intersection.</a:t>
            </a:r>
          </a:p>
        </p:txBody>
      </p:sp>
      <p:sp>
        <p:nvSpPr>
          <p:cNvPr id="46123" name="Line 43"/>
          <p:cNvSpPr>
            <a:spLocks noChangeShapeType="1"/>
          </p:cNvSpPr>
          <p:nvPr/>
        </p:nvSpPr>
        <p:spPr bwMode="auto">
          <a:xfrm>
            <a:off x="5951538" y="4891088"/>
            <a:ext cx="1044575" cy="1001712"/>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24" name="Line 44"/>
          <p:cNvSpPr>
            <a:spLocks noChangeShapeType="1"/>
          </p:cNvSpPr>
          <p:nvPr/>
        </p:nvSpPr>
        <p:spPr bwMode="auto">
          <a:xfrm>
            <a:off x="6292850" y="4506913"/>
            <a:ext cx="1044575" cy="1001712"/>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25" name="Line 45"/>
          <p:cNvSpPr>
            <a:spLocks noChangeShapeType="1"/>
          </p:cNvSpPr>
          <p:nvPr/>
        </p:nvSpPr>
        <p:spPr bwMode="auto">
          <a:xfrm>
            <a:off x="6596063" y="4202113"/>
            <a:ext cx="1044575" cy="1001712"/>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26" name="Line 46"/>
          <p:cNvSpPr>
            <a:spLocks noChangeShapeType="1"/>
          </p:cNvSpPr>
          <p:nvPr/>
        </p:nvSpPr>
        <p:spPr bwMode="auto">
          <a:xfrm>
            <a:off x="6858000" y="3868738"/>
            <a:ext cx="1044575" cy="1001712"/>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27" name="Line 47"/>
          <p:cNvSpPr>
            <a:spLocks noChangeShapeType="1"/>
          </p:cNvSpPr>
          <p:nvPr/>
        </p:nvSpPr>
        <p:spPr bwMode="auto">
          <a:xfrm>
            <a:off x="7192963" y="3475038"/>
            <a:ext cx="1044575" cy="1001712"/>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28" name="Line 48"/>
          <p:cNvSpPr>
            <a:spLocks noChangeShapeType="1"/>
          </p:cNvSpPr>
          <p:nvPr/>
        </p:nvSpPr>
        <p:spPr bwMode="auto">
          <a:xfrm flipH="1">
            <a:off x="5497513" y="4237038"/>
            <a:ext cx="33337" cy="1739900"/>
          </a:xfrm>
          <a:prstGeom prst="line">
            <a:avLst/>
          </a:prstGeom>
          <a:noFill/>
          <a:ln w="508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29" name="Line 49"/>
          <p:cNvSpPr>
            <a:spLocks noChangeShapeType="1"/>
          </p:cNvSpPr>
          <p:nvPr/>
        </p:nvSpPr>
        <p:spPr bwMode="auto">
          <a:xfrm flipH="1">
            <a:off x="6100763" y="4216400"/>
            <a:ext cx="19050" cy="1709738"/>
          </a:xfrm>
          <a:prstGeom prst="line">
            <a:avLst/>
          </a:prstGeom>
          <a:noFill/>
          <a:ln w="508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30" name="Line 50"/>
          <p:cNvSpPr>
            <a:spLocks noChangeShapeType="1"/>
          </p:cNvSpPr>
          <p:nvPr/>
        </p:nvSpPr>
        <p:spPr bwMode="auto">
          <a:xfrm flipH="1">
            <a:off x="6502400" y="4237038"/>
            <a:ext cx="19050" cy="1622425"/>
          </a:xfrm>
          <a:prstGeom prst="line">
            <a:avLst/>
          </a:prstGeom>
          <a:noFill/>
          <a:ln w="508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31" name="Line 51"/>
          <p:cNvSpPr>
            <a:spLocks noChangeShapeType="1"/>
          </p:cNvSpPr>
          <p:nvPr/>
        </p:nvSpPr>
        <p:spPr bwMode="auto">
          <a:xfrm flipH="1">
            <a:off x="6853238" y="4216400"/>
            <a:ext cx="19050" cy="1724025"/>
          </a:xfrm>
          <a:prstGeom prst="line">
            <a:avLst/>
          </a:prstGeom>
          <a:noFill/>
          <a:ln w="508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32" name="Line 52"/>
          <p:cNvSpPr>
            <a:spLocks noChangeShapeType="1"/>
          </p:cNvSpPr>
          <p:nvPr/>
        </p:nvSpPr>
        <p:spPr bwMode="auto">
          <a:xfrm flipH="1">
            <a:off x="7272338" y="4257675"/>
            <a:ext cx="19050" cy="1695450"/>
          </a:xfrm>
          <a:prstGeom prst="line">
            <a:avLst/>
          </a:prstGeom>
          <a:noFill/>
          <a:ln w="508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133" name="Line 53"/>
          <p:cNvSpPr>
            <a:spLocks noChangeShapeType="1"/>
          </p:cNvSpPr>
          <p:nvPr/>
        </p:nvSpPr>
        <p:spPr bwMode="auto">
          <a:xfrm>
            <a:off x="7715250" y="4244975"/>
            <a:ext cx="9525" cy="1709738"/>
          </a:xfrm>
          <a:prstGeom prst="line">
            <a:avLst/>
          </a:prstGeom>
          <a:noFill/>
          <a:ln w="508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6086"/>
                                        </p:tgtEl>
                                        <p:attrNameLst>
                                          <p:attrName>style.visibility</p:attrName>
                                        </p:attrNameLst>
                                      </p:cBhvr>
                                      <p:to>
                                        <p:strVal val="visible"/>
                                      </p:to>
                                    </p:set>
                                    <p:animEffect transition="in" filter="blinds(horizontal)">
                                      <p:cBhvr>
                                        <p:cTn id="7" dur="500"/>
                                        <p:tgtEl>
                                          <p:spTgt spid="46086"/>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46085"/>
                                        </p:tgtEl>
                                        <p:attrNameLst>
                                          <p:attrName>style.visibility</p:attrName>
                                        </p:attrNameLst>
                                      </p:cBhvr>
                                      <p:to>
                                        <p:strVal val="visible"/>
                                      </p:to>
                                    </p:set>
                                    <p:animEffect transition="in" filter="blinds(horizontal)">
                                      <p:cBhvr>
                                        <p:cTn id="11" dur="500"/>
                                        <p:tgtEl>
                                          <p:spTgt spid="46085"/>
                                        </p:tgtEl>
                                      </p:cBhvr>
                                    </p:animEffect>
                                  </p:childTnLst>
                                </p:cTn>
                              </p:par>
                              <p:par>
                                <p:cTn id="12" presetID="3" presetClass="entr" presetSubtype="10" fill="hold" grpId="0" nodeType="withEffect">
                                  <p:stCondLst>
                                    <p:cond delay="0"/>
                                  </p:stCondLst>
                                  <p:childTnLst>
                                    <p:set>
                                      <p:cBhvr>
                                        <p:cTn id="13" dur="1" fill="hold">
                                          <p:stCondLst>
                                            <p:cond delay="0"/>
                                          </p:stCondLst>
                                        </p:cTn>
                                        <p:tgtEl>
                                          <p:spTgt spid="46084"/>
                                        </p:tgtEl>
                                        <p:attrNameLst>
                                          <p:attrName>style.visibility</p:attrName>
                                        </p:attrNameLst>
                                      </p:cBhvr>
                                      <p:to>
                                        <p:strVal val="visible"/>
                                      </p:to>
                                    </p:set>
                                    <p:animEffect transition="in" filter="blinds(horizontal)">
                                      <p:cBhvr>
                                        <p:cTn id="14" dur="500"/>
                                        <p:tgtEl>
                                          <p:spTgt spid="4608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46087"/>
                                        </p:tgtEl>
                                        <p:attrNameLst>
                                          <p:attrName>style.visibility</p:attrName>
                                        </p:attrNameLst>
                                      </p:cBhvr>
                                      <p:to>
                                        <p:strVal val="visible"/>
                                      </p:to>
                                    </p:set>
                                    <p:animEffect transition="in" filter="blinds(horizontal)">
                                      <p:cBhvr>
                                        <p:cTn id="19" dur="500"/>
                                        <p:tgtEl>
                                          <p:spTgt spid="4608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46088"/>
                                        </p:tgtEl>
                                        <p:attrNameLst>
                                          <p:attrName>style.visibility</p:attrName>
                                        </p:attrNameLst>
                                      </p:cBhvr>
                                      <p:to>
                                        <p:strVal val="visible"/>
                                      </p:to>
                                    </p:set>
                                    <p:animEffect transition="in" filter="blinds(horizontal)">
                                      <p:cBhvr>
                                        <p:cTn id="24" dur="500"/>
                                        <p:tgtEl>
                                          <p:spTgt spid="4608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6089"/>
                                        </p:tgtEl>
                                        <p:attrNameLst>
                                          <p:attrName>style.visibility</p:attrName>
                                        </p:attrNameLst>
                                      </p:cBhvr>
                                      <p:to>
                                        <p:strVal val="visible"/>
                                      </p:to>
                                    </p:set>
                                    <p:animEffect transition="in" filter="blinds(horizontal)">
                                      <p:cBhvr>
                                        <p:cTn id="29" dur="500"/>
                                        <p:tgtEl>
                                          <p:spTgt spid="4608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46090"/>
                                        </p:tgtEl>
                                        <p:attrNameLst>
                                          <p:attrName>style.visibility</p:attrName>
                                        </p:attrNameLst>
                                      </p:cBhvr>
                                      <p:to>
                                        <p:strVal val="visible"/>
                                      </p:to>
                                    </p:set>
                                    <p:animEffect transition="in" filter="blinds(horizontal)">
                                      <p:cBhvr>
                                        <p:cTn id="34" dur="500"/>
                                        <p:tgtEl>
                                          <p:spTgt spid="4609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46109"/>
                                        </p:tgtEl>
                                        <p:attrNameLst>
                                          <p:attrName>style.visibility</p:attrName>
                                        </p:attrNameLst>
                                      </p:cBhvr>
                                      <p:to>
                                        <p:strVal val="visible"/>
                                      </p:to>
                                    </p:set>
                                    <p:animEffect transition="in" filter="blinds(horizontal)">
                                      <p:cBhvr>
                                        <p:cTn id="39" dur="500"/>
                                        <p:tgtEl>
                                          <p:spTgt spid="4610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46110"/>
                                        </p:tgtEl>
                                        <p:attrNameLst>
                                          <p:attrName>style.visibility</p:attrName>
                                        </p:attrNameLst>
                                      </p:cBhvr>
                                      <p:to>
                                        <p:strVal val="visible"/>
                                      </p:to>
                                    </p:set>
                                    <p:animEffect transition="in" filter="blinds(horizontal)">
                                      <p:cBhvr>
                                        <p:cTn id="44" dur="500"/>
                                        <p:tgtEl>
                                          <p:spTgt spid="4611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6111"/>
                                        </p:tgtEl>
                                        <p:attrNameLst>
                                          <p:attrName>style.visibility</p:attrName>
                                        </p:attrNameLst>
                                      </p:cBhvr>
                                      <p:to>
                                        <p:strVal val="visible"/>
                                      </p:to>
                                    </p:set>
                                    <p:animEffect transition="in" filter="blinds(horizontal)">
                                      <p:cBhvr>
                                        <p:cTn id="49" dur="500"/>
                                        <p:tgtEl>
                                          <p:spTgt spid="46111"/>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46112"/>
                                        </p:tgtEl>
                                        <p:attrNameLst>
                                          <p:attrName>style.visibility</p:attrName>
                                        </p:attrNameLst>
                                      </p:cBhvr>
                                      <p:to>
                                        <p:strVal val="visible"/>
                                      </p:to>
                                    </p:set>
                                    <p:animEffect transition="in" filter="blinds(horizontal)">
                                      <p:cBhvr>
                                        <p:cTn id="54" dur="500"/>
                                        <p:tgtEl>
                                          <p:spTgt spid="46112"/>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46123"/>
                                        </p:tgtEl>
                                        <p:attrNameLst>
                                          <p:attrName>style.visibility</p:attrName>
                                        </p:attrNameLst>
                                      </p:cBhvr>
                                      <p:to>
                                        <p:strVal val="visible"/>
                                      </p:to>
                                    </p:set>
                                    <p:animEffect transition="in" filter="blinds(horizontal)">
                                      <p:cBhvr>
                                        <p:cTn id="59" dur="500"/>
                                        <p:tgtEl>
                                          <p:spTgt spid="46123"/>
                                        </p:tgtEl>
                                      </p:cBhvr>
                                    </p:animEffect>
                                  </p:childTnLst>
                                </p:cTn>
                              </p:par>
                            </p:childTnLst>
                          </p:cTn>
                        </p:par>
                        <p:par>
                          <p:cTn id="60" fill="hold" nodeType="afterGroup">
                            <p:stCondLst>
                              <p:cond delay="500"/>
                            </p:stCondLst>
                            <p:childTnLst>
                              <p:par>
                                <p:cTn id="61" presetID="3" presetClass="entr" presetSubtype="10" fill="hold" grpId="0" nodeType="afterEffect">
                                  <p:stCondLst>
                                    <p:cond delay="0"/>
                                  </p:stCondLst>
                                  <p:childTnLst>
                                    <p:set>
                                      <p:cBhvr>
                                        <p:cTn id="62" dur="1" fill="hold">
                                          <p:stCondLst>
                                            <p:cond delay="0"/>
                                          </p:stCondLst>
                                        </p:cTn>
                                        <p:tgtEl>
                                          <p:spTgt spid="46124"/>
                                        </p:tgtEl>
                                        <p:attrNameLst>
                                          <p:attrName>style.visibility</p:attrName>
                                        </p:attrNameLst>
                                      </p:cBhvr>
                                      <p:to>
                                        <p:strVal val="visible"/>
                                      </p:to>
                                    </p:set>
                                    <p:animEffect transition="in" filter="blinds(horizontal)">
                                      <p:cBhvr>
                                        <p:cTn id="63" dur="500"/>
                                        <p:tgtEl>
                                          <p:spTgt spid="46124"/>
                                        </p:tgtEl>
                                      </p:cBhvr>
                                    </p:animEffect>
                                  </p:childTnLst>
                                </p:cTn>
                              </p:par>
                            </p:childTnLst>
                          </p:cTn>
                        </p:par>
                        <p:par>
                          <p:cTn id="64" fill="hold" nodeType="afterGroup">
                            <p:stCondLst>
                              <p:cond delay="1000"/>
                            </p:stCondLst>
                            <p:childTnLst>
                              <p:par>
                                <p:cTn id="65" presetID="3" presetClass="entr" presetSubtype="10" fill="hold" grpId="0" nodeType="afterEffect">
                                  <p:stCondLst>
                                    <p:cond delay="0"/>
                                  </p:stCondLst>
                                  <p:childTnLst>
                                    <p:set>
                                      <p:cBhvr>
                                        <p:cTn id="66" dur="1" fill="hold">
                                          <p:stCondLst>
                                            <p:cond delay="0"/>
                                          </p:stCondLst>
                                        </p:cTn>
                                        <p:tgtEl>
                                          <p:spTgt spid="46125"/>
                                        </p:tgtEl>
                                        <p:attrNameLst>
                                          <p:attrName>style.visibility</p:attrName>
                                        </p:attrNameLst>
                                      </p:cBhvr>
                                      <p:to>
                                        <p:strVal val="visible"/>
                                      </p:to>
                                    </p:set>
                                    <p:animEffect transition="in" filter="blinds(horizontal)">
                                      <p:cBhvr>
                                        <p:cTn id="67" dur="500"/>
                                        <p:tgtEl>
                                          <p:spTgt spid="46125"/>
                                        </p:tgtEl>
                                      </p:cBhvr>
                                    </p:animEffect>
                                  </p:childTnLst>
                                </p:cTn>
                              </p:par>
                            </p:childTnLst>
                          </p:cTn>
                        </p:par>
                        <p:par>
                          <p:cTn id="68" fill="hold" nodeType="afterGroup">
                            <p:stCondLst>
                              <p:cond delay="1500"/>
                            </p:stCondLst>
                            <p:childTnLst>
                              <p:par>
                                <p:cTn id="69" presetID="3" presetClass="entr" presetSubtype="10" fill="hold" grpId="0" nodeType="afterEffect">
                                  <p:stCondLst>
                                    <p:cond delay="0"/>
                                  </p:stCondLst>
                                  <p:childTnLst>
                                    <p:set>
                                      <p:cBhvr>
                                        <p:cTn id="70" dur="1" fill="hold">
                                          <p:stCondLst>
                                            <p:cond delay="0"/>
                                          </p:stCondLst>
                                        </p:cTn>
                                        <p:tgtEl>
                                          <p:spTgt spid="46126"/>
                                        </p:tgtEl>
                                        <p:attrNameLst>
                                          <p:attrName>style.visibility</p:attrName>
                                        </p:attrNameLst>
                                      </p:cBhvr>
                                      <p:to>
                                        <p:strVal val="visible"/>
                                      </p:to>
                                    </p:set>
                                    <p:animEffect transition="in" filter="blinds(horizontal)">
                                      <p:cBhvr>
                                        <p:cTn id="71" dur="500"/>
                                        <p:tgtEl>
                                          <p:spTgt spid="46126"/>
                                        </p:tgtEl>
                                      </p:cBhvr>
                                    </p:animEffect>
                                  </p:childTnLst>
                                </p:cTn>
                              </p:par>
                            </p:childTnLst>
                          </p:cTn>
                        </p:par>
                        <p:par>
                          <p:cTn id="72" fill="hold" nodeType="afterGroup">
                            <p:stCondLst>
                              <p:cond delay="2000"/>
                            </p:stCondLst>
                            <p:childTnLst>
                              <p:par>
                                <p:cTn id="73" presetID="3" presetClass="entr" presetSubtype="10" fill="hold" grpId="0" nodeType="afterEffect">
                                  <p:stCondLst>
                                    <p:cond delay="0"/>
                                  </p:stCondLst>
                                  <p:childTnLst>
                                    <p:set>
                                      <p:cBhvr>
                                        <p:cTn id="74" dur="1" fill="hold">
                                          <p:stCondLst>
                                            <p:cond delay="0"/>
                                          </p:stCondLst>
                                        </p:cTn>
                                        <p:tgtEl>
                                          <p:spTgt spid="46127"/>
                                        </p:tgtEl>
                                        <p:attrNameLst>
                                          <p:attrName>style.visibility</p:attrName>
                                        </p:attrNameLst>
                                      </p:cBhvr>
                                      <p:to>
                                        <p:strVal val="visible"/>
                                      </p:to>
                                    </p:set>
                                    <p:animEffect transition="in" filter="blinds(horizontal)">
                                      <p:cBhvr>
                                        <p:cTn id="75" dur="500"/>
                                        <p:tgtEl>
                                          <p:spTgt spid="46127"/>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46115"/>
                                        </p:tgtEl>
                                        <p:attrNameLst>
                                          <p:attrName>style.visibility</p:attrName>
                                        </p:attrNameLst>
                                      </p:cBhvr>
                                      <p:to>
                                        <p:strVal val="visible"/>
                                      </p:to>
                                    </p:set>
                                    <p:animEffect transition="in" filter="blinds(horizontal)">
                                      <p:cBhvr>
                                        <p:cTn id="80" dur="500"/>
                                        <p:tgtEl>
                                          <p:spTgt spid="46115"/>
                                        </p:tgtEl>
                                      </p:cBhvr>
                                    </p:animEffect>
                                  </p:childTnLst>
                                </p:cTn>
                              </p:par>
                              <p:par>
                                <p:cTn id="81" presetID="55" presetClass="entr" presetSubtype="0" fill="hold" grpId="0" nodeType="withEffect">
                                  <p:stCondLst>
                                    <p:cond delay="0"/>
                                  </p:stCondLst>
                                  <p:childTnLst>
                                    <p:set>
                                      <p:cBhvr>
                                        <p:cTn id="82" dur="1" fill="hold">
                                          <p:stCondLst>
                                            <p:cond delay="0"/>
                                          </p:stCondLst>
                                        </p:cTn>
                                        <p:tgtEl>
                                          <p:spTgt spid="46114"/>
                                        </p:tgtEl>
                                        <p:attrNameLst>
                                          <p:attrName>style.visibility</p:attrName>
                                        </p:attrNameLst>
                                      </p:cBhvr>
                                      <p:to>
                                        <p:strVal val="visible"/>
                                      </p:to>
                                    </p:set>
                                    <p:anim calcmode="lin" valueType="num">
                                      <p:cBhvr>
                                        <p:cTn id="83" dur="1000" fill="hold"/>
                                        <p:tgtEl>
                                          <p:spTgt spid="46114"/>
                                        </p:tgtEl>
                                        <p:attrNameLst>
                                          <p:attrName>ppt_w</p:attrName>
                                        </p:attrNameLst>
                                      </p:cBhvr>
                                      <p:tavLst>
                                        <p:tav tm="0">
                                          <p:val>
                                            <p:strVal val="#ppt_w*0.70"/>
                                          </p:val>
                                        </p:tav>
                                        <p:tav tm="100000">
                                          <p:val>
                                            <p:strVal val="#ppt_w"/>
                                          </p:val>
                                        </p:tav>
                                      </p:tavLst>
                                    </p:anim>
                                    <p:anim calcmode="lin" valueType="num">
                                      <p:cBhvr>
                                        <p:cTn id="84" dur="1000" fill="hold"/>
                                        <p:tgtEl>
                                          <p:spTgt spid="46114"/>
                                        </p:tgtEl>
                                        <p:attrNameLst>
                                          <p:attrName>ppt_h</p:attrName>
                                        </p:attrNameLst>
                                      </p:cBhvr>
                                      <p:tavLst>
                                        <p:tav tm="0">
                                          <p:val>
                                            <p:strVal val="#ppt_h"/>
                                          </p:val>
                                        </p:tav>
                                        <p:tav tm="100000">
                                          <p:val>
                                            <p:strVal val="#ppt_h"/>
                                          </p:val>
                                        </p:tav>
                                      </p:tavLst>
                                    </p:anim>
                                    <p:animEffect transition="in" filter="fade">
                                      <p:cBhvr>
                                        <p:cTn id="85" dur="1000"/>
                                        <p:tgtEl>
                                          <p:spTgt spid="46114"/>
                                        </p:tgtEl>
                                      </p:cBhvr>
                                    </p:animEffect>
                                  </p:childTnLst>
                                </p:cTn>
                              </p:par>
                              <p:par>
                                <p:cTn id="86" presetID="55" presetClass="entr" presetSubtype="0" fill="hold" grpId="0" nodeType="withEffect">
                                  <p:stCondLst>
                                    <p:cond delay="0"/>
                                  </p:stCondLst>
                                  <p:childTnLst>
                                    <p:set>
                                      <p:cBhvr>
                                        <p:cTn id="87" dur="1" fill="hold">
                                          <p:stCondLst>
                                            <p:cond delay="0"/>
                                          </p:stCondLst>
                                        </p:cTn>
                                        <p:tgtEl>
                                          <p:spTgt spid="46113"/>
                                        </p:tgtEl>
                                        <p:attrNameLst>
                                          <p:attrName>style.visibility</p:attrName>
                                        </p:attrNameLst>
                                      </p:cBhvr>
                                      <p:to>
                                        <p:strVal val="visible"/>
                                      </p:to>
                                    </p:set>
                                    <p:anim calcmode="lin" valueType="num">
                                      <p:cBhvr>
                                        <p:cTn id="88" dur="1000" fill="hold"/>
                                        <p:tgtEl>
                                          <p:spTgt spid="46113"/>
                                        </p:tgtEl>
                                        <p:attrNameLst>
                                          <p:attrName>ppt_w</p:attrName>
                                        </p:attrNameLst>
                                      </p:cBhvr>
                                      <p:tavLst>
                                        <p:tav tm="0">
                                          <p:val>
                                            <p:strVal val="#ppt_w*0.70"/>
                                          </p:val>
                                        </p:tav>
                                        <p:tav tm="100000">
                                          <p:val>
                                            <p:strVal val="#ppt_w"/>
                                          </p:val>
                                        </p:tav>
                                      </p:tavLst>
                                    </p:anim>
                                    <p:anim calcmode="lin" valueType="num">
                                      <p:cBhvr>
                                        <p:cTn id="89" dur="1000" fill="hold"/>
                                        <p:tgtEl>
                                          <p:spTgt spid="46113"/>
                                        </p:tgtEl>
                                        <p:attrNameLst>
                                          <p:attrName>ppt_h</p:attrName>
                                        </p:attrNameLst>
                                      </p:cBhvr>
                                      <p:tavLst>
                                        <p:tav tm="0">
                                          <p:val>
                                            <p:strVal val="#ppt_h"/>
                                          </p:val>
                                        </p:tav>
                                        <p:tav tm="100000">
                                          <p:val>
                                            <p:strVal val="#ppt_h"/>
                                          </p:val>
                                        </p:tav>
                                      </p:tavLst>
                                    </p:anim>
                                    <p:animEffect transition="in" filter="fade">
                                      <p:cBhvr>
                                        <p:cTn id="90" dur="1000"/>
                                        <p:tgtEl>
                                          <p:spTgt spid="46113"/>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5" presetClass="entr" presetSubtype="10" fill="hold" grpId="0" nodeType="clickEffect">
                                  <p:stCondLst>
                                    <p:cond delay="0"/>
                                  </p:stCondLst>
                                  <p:childTnLst>
                                    <p:set>
                                      <p:cBhvr>
                                        <p:cTn id="94" dur="1" fill="hold">
                                          <p:stCondLst>
                                            <p:cond delay="0"/>
                                          </p:stCondLst>
                                        </p:cTn>
                                        <p:tgtEl>
                                          <p:spTgt spid="46116"/>
                                        </p:tgtEl>
                                        <p:attrNameLst>
                                          <p:attrName>style.visibility</p:attrName>
                                        </p:attrNameLst>
                                      </p:cBhvr>
                                      <p:to>
                                        <p:strVal val="visible"/>
                                      </p:to>
                                    </p:set>
                                    <p:animEffect transition="in" filter="checkerboard(across)">
                                      <p:cBhvr>
                                        <p:cTn id="95" dur="500"/>
                                        <p:tgtEl>
                                          <p:spTgt spid="46116"/>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46117"/>
                                        </p:tgtEl>
                                        <p:attrNameLst>
                                          <p:attrName>style.visibility</p:attrName>
                                        </p:attrNameLst>
                                      </p:cBhvr>
                                      <p:to>
                                        <p:strVal val="visible"/>
                                      </p:to>
                                    </p:set>
                                    <p:animEffect transition="in" filter="blinds(horizontal)">
                                      <p:cBhvr>
                                        <p:cTn id="100" dur="500"/>
                                        <p:tgtEl>
                                          <p:spTgt spid="46117"/>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3" presetClass="entr" presetSubtype="10" fill="hold" grpId="0" nodeType="clickEffect">
                                  <p:stCondLst>
                                    <p:cond delay="0"/>
                                  </p:stCondLst>
                                  <p:childTnLst>
                                    <p:set>
                                      <p:cBhvr>
                                        <p:cTn id="104" dur="1" fill="hold">
                                          <p:stCondLst>
                                            <p:cond delay="0"/>
                                          </p:stCondLst>
                                        </p:cTn>
                                        <p:tgtEl>
                                          <p:spTgt spid="46118"/>
                                        </p:tgtEl>
                                        <p:attrNameLst>
                                          <p:attrName>style.visibility</p:attrName>
                                        </p:attrNameLst>
                                      </p:cBhvr>
                                      <p:to>
                                        <p:strVal val="visible"/>
                                      </p:to>
                                    </p:set>
                                    <p:animEffect transition="in" filter="blinds(horizontal)">
                                      <p:cBhvr>
                                        <p:cTn id="105" dur="500"/>
                                        <p:tgtEl>
                                          <p:spTgt spid="46118"/>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46119"/>
                                        </p:tgtEl>
                                        <p:attrNameLst>
                                          <p:attrName>style.visibility</p:attrName>
                                        </p:attrNameLst>
                                      </p:cBhvr>
                                      <p:to>
                                        <p:strVal val="visible"/>
                                      </p:to>
                                    </p:set>
                                    <p:animEffect transition="in" filter="blinds(horizontal)">
                                      <p:cBhvr>
                                        <p:cTn id="110" dur="500"/>
                                        <p:tgtEl>
                                          <p:spTgt spid="46119"/>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46120"/>
                                        </p:tgtEl>
                                        <p:attrNameLst>
                                          <p:attrName>style.visibility</p:attrName>
                                        </p:attrNameLst>
                                      </p:cBhvr>
                                      <p:to>
                                        <p:strVal val="visible"/>
                                      </p:to>
                                    </p:set>
                                    <p:animEffect transition="in" filter="blinds(horizontal)">
                                      <p:cBhvr>
                                        <p:cTn id="115" dur="500"/>
                                        <p:tgtEl>
                                          <p:spTgt spid="46120"/>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55" presetClass="entr" presetSubtype="0" fill="hold" grpId="0" nodeType="clickEffect">
                                  <p:stCondLst>
                                    <p:cond delay="0"/>
                                  </p:stCondLst>
                                  <p:childTnLst>
                                    <p:set>
                                      <p:cBhvr>
                                        <p:cTn id="119" dur="1" fill="hold">
                                          <p:stCondLst>
                                            <p:cond delay="0"/>
                                          </p:stCondLst>
                                        </p:cTn>
                                        <p:tgtEl>
                                          <p:spTgt spid="46121"/>
                                        </p:tgtEl>
                                        <p:attrNameLst>
                                          <p:attrName>style.visibility</p:attrName>
                                        </p:attrNameLst>
                                      </p:cBhvr>
                                      <p:to>
                                        <p:strVal val="visible"/>
                                      </p:to>
                                    </p:set>
                                    <p:anim calcmode="lin" valueType="num">
                                      <p:cBhvr>
                                        <p:cTn id="120" dur="1000" fill="hold"/>
                                        <p:tgtEl>
                                          <p:spTgt spid="46121"/>
                                        </p:tgtEl>
                                        <p:attrNameLst>
                                          <p:attrName>ppt_w</p:attrName>
                                        </p:attrNameLst>
                                      </p:cBhvr>
                                      <p:tavLst>
                                        <p:tav tm="0">
                                          <p:val>
                                            <p:strVal val="#ppt_w*0.70"/>
                                          </p:val>
                                        </p:tav>
                                        <p:tav tm="100000">
                                          <p:val>
                                            <p:strVal val="#ppt_w"/>
                                          </p:val>
                                        </p:tav>
                                      </p:tavLst>
                                    </p:anim>
                                    <p:anim calcmode="lin" valueType="num">
                                      <p:cBhvr>
                                        <p:cTn id="121" dur="1000" fill="hold"/>
                                        <p:tgtEl>
                                          <p:spTgt spid="46121"/>
                                        </p:tgtEl>
                                        <p:attrNameLst>
                                          <p:attrName>ppt_h</p:attrName>
                                        </p:attrNameLst>
                                      </p:cBhvr>
                                      <p:tavLst>
                                        <p:tav tm="0">
                                          <p:val>
                                            <p:strVal val="#ppt_h"/>
                                          </p:val>
                                        </p:tav>
                                        <p:tav tm="100000">
                                          <p:val>
                                            <p:strVal val="#ppt_h"/>
                                          </p:val>
                                        </p:tav>
                                      </p:tavLst>
                                    </p:anim>
                                    <p:animEffect transition="in" filter="fade">
                                      <p:cBhvr>
                                        <p:cTn id="122" dur="1000"/>
                                        <p:tgtEl>
                                          <p:spTgt spid="46121"/>
                                        </p:tgtEl>
                                      </p:cBhvr>
                                    </p:animEffect>
                                  </p:childTnLst>
                                </p:cTn>
                              </p:par>
                            </p:childTnLst>
                          </p:cTn>
                        </p:par>
                        <p:par>
                          <p:cTn id="123" fill="hold" nodeType="afterGroup">
                            <p:stCondLst>
                              <p:cond delay="1000"/>
                            </p:stCondLst>
                            <p:childTnLst>
                              <p:par>
                                <p:cTn id="124" presetID="3" presetClass="entr" presetSubtype="10" fill="hold" grpId="0" nodeType="afterEffect">
                                  <p:stCondLst>
                                    <p:cond delay="0"/>
                                  </p:stCondLst>
                                  <p:childTnLst>
                                    <p:set>
                                      <p:cBhvr>
                                        <p:cTn id="125" dur="1" fill="hold">
                                          <p:stCondLst>
                                            <p:cond delay="0"/>
                                          </p:stCondLst>
                                        </p:cTn>
                                        <p:tgtEl>
                                          <p:spTgt spid="46128"/>
                                        </p:tgtEl>
                                        <p:attrNameLst>
                                          <p:attrName>style.visibility</p:attrName>
                                        </p:attrNameLst>
                                      </p:cBhvr>
                                      <p:to>
                                        <p:strVal val="visible"/>
                                      </p:to>
                                    </p:set>
                                    <p:animEffect transition="in" filter="blinds(horizontal)">
                                      <p:cBhvr>
                                        <p:cTn id="126" dur="500"/>
                                        <p:tgtEl>
                                          <p:spTgt spid="46128"/>
                                        </p:tgtEl>
                                      </p:cBhvr>
                                    </p:animEffect>
                                  </p:childTnLst>
                                </p:cTn>
                              </p:par>
                            </p:childTnLst>
                          </p:cTn>
                        </p:par>
                        <p:par>
                          <p:cTn id="127" fill="hold" nodeType="afterGroup">
                            <p:stCondLst>
                              <p:cond delay="1500"/>
                            </p:stCondLst>
                            <p:childTnLst>
                              <p:par>
                                <p:cTn id="128" presetID="3" presetClass="entr" presetSubtype="10" fill="hold" grpId="0" nodeType="afterEffect">
                                  <p:stCondLst>
                                    <p:cond delay="0"/>
                                  </p:stCondLst>
                                  <p:childTnLst>
                                    <p:set>
                                      <p:cBhvr>
                                        <p:cTn id="129" dur="1" fill="hold">
                                          <p:stCondLst>
                                            <p:cond delay="0"/>
                                          </p:stCondLst>
                                        </p:cTn>
                                        <p:tgtEl>
                                          <p:spTgt spid="46129"/>
                                        </p:tgtEl>
                                        <p:attrNameLst>
                                          <p:attrName>style.visibility</p:attrName>
                                        </p:attrNameLst>
                                      </p:cBhvr>
                                      <p:to>
                                        <p:strVal val="visible"/>
                                      </p:to>
                                    </p:set>
                                    <p:animEffect transition="in" filter="blinds(horizontal)">
                                      <p:cBhvr>
                                        <p:cTn id="130" dur="500"/>
                                        <p:tgtEl>
                                          <p:spTgt spid="46129"/>
                                        </p:tgtEl>
                                      </p:cBhvr>
                                    </p:animEffect>
                                  </p:childTnLst>
                                </p:cTn>
                              </p:par>
                            </p:childTnLst>
                          </p:cTn>
                        </p:par>
                        <p:par>
                          <p:cTn id="131" fill="hold" nodeType="afterGroup">
                            <p:stCondLst>
                              <p:cond delay="2000"/>
                            </p:stCondLst>
                            <p:childTnLst>
                              <p:par>
                                <p:cTn id="132" presetID="3" presetClass="entr" presetSubtype="10" fill="hold" grpId="0" nodeType="afterEffect">
                                  <p:stCondLst>
                                    <p:cond delay="0"/>
                                  </p:stCondLst>
                                  <p:childTnLst>
                                    <p:set>
                                      <p:cBhvr>
                                        <p:cTn id="133" dur="1" fill="hold">
                                          <p:stCondLst>
                                            <p:cond delay="0"/>
                                          </p:stCondLst>
                                        </p:cTn>
                                        <p:tgtEl>
                                          <p:spTgt spid="46130"/>
                                        </p:tgtEl>
                                        <p:attrNameLst>
                                          <p:attrName>style.visibility</p:attrName>
                                        </p:attrNameLst>
                                      </p:cBhvr>
                                      <p:to>
                                        <p:strVal val="visible"/>
                                      </p:to>
                                    </p:set>
                                    <p:animEffect transition="in" filter="blinds(horizontal)">
                                      <p:cBhvr>
                                        <p:cTn id="134" dur="500"/>
                                        <p:tgtEl>
                                          <p:spTgt spid="46130"/>
                                        </p:tgtEl>
                                      </p:cBhvr>
                                    </p:animEffect>
                                  </p:childTnLst>
                                </p:cTn>
                              </p:par>
                            </p:childTnLst>
                          </p:cTn>
                        </p:par>
                        <p:par>
                          <p:cTn id="135" fill="hold" nodeType="afterGroup">
                            <p:stCondLst>
                              <p:cond delay="2500"/>
                            </p:stCondLst>
                            <p:childTnLst>
                              <p:par>
                                <p:cTn id="136" presetID="3" presetClass="entr" presetSubtype="10" fill="hold" grpId="0" nodeType="afterEffect">
                                  <p:stCondLst>
                                    <p:cond delay="0"/>
                                  </p:stCondLst>
                                  <p:childTnLst>
                                    <p:set>
                                      <p:cBhvr>
                                        <p:cTn id="137" dur="1" fill="hold">
                                          <p:stCondLst>
                                            <p:cond delay="0"/>
                                          </p:stCondLst>
                                        </p:cTn>
                                        <p:tgtEl>
                                          <p:spTgt spid="46131"/>
                                        </p:tgtEl>
                                        <p:attrNameLst>
                                          <p:attrName>style.visibility</p:attrName>
                                        </p:attrNameLst>
                                      </p:cBhvr>
                                      <p:to>
                                        <p:strVal val="visible"/>
                                      </p:to>
                                    </p:set>
                                    <p:animEffect transition="in" filter="blinds(horizontal)">
                                      <p:cBhvr>
                                        <p:cTn id="138" dur="500"/>
                                        <p:tgtEl>
                                          <p:spTgt spid="46131"/>
                                        </p:tgtEl>
                                      </p:cBhvr>
                                    </p:animEffect>
                                  </p:childTnLst>
                                </p:cTn>
                              </p:par>
                            </p:childTnLst>
                          </p:cTn>
                        </p:par>
                        <p:par>
                          <p:cTn id="139" fill="hold" nodeType="afterGroup">
                            <p:stCondLst>
                              <p:cond delay="3000"/>
                            </p:stCondLst>
                            <p:childTnLst>
                              <p:par>
                                <p:cTn id="140" presetID="3" presetClass="entr" presetSubtype="10" fill="hold" grpId="0" nodeType="afterEffect">
                                  <p:stCondLst>
                                    <p:cond delay="0"/>
                                  </p:stCondLst>
                                  <p:childTnLst>
                                    <p:set>
                                      <p:cBhvr>
                                        <p:cTn id="141" dur="1" fill="hold">
                                          <p:stCondLst>
                                            <p:cond delay="0"/>
                                          </p:stCondLst>
                                        </p:cTn>
                                        <p:tgtEl>
                                          <p:spTgt spid="46132"/>
                                        </p:tgtEl>
                                        <p:attrNameLst>
                                          <p:attrName>style.visibility</p:attrName>
                                        </p:attrNameLst>
                                      </p:cBhvr>
                                      <p:to>
                                        <p:strVal val="visible"/>
                                      </p:to>
                                    </p:set>
                                    <p:animEffect transition="in" filter="blinds(horizontal)">
                                      <p:cBhvr>
                                        <p:cTn id="142" dur="500"/>
                                        <p:tgtEl>
                                          <p:spTgt spid="46132"/>
                                        </p:tgtEl>
                                      </p:cBhvr>
                                    </p:animEffect>
                                  </p:childTnLst>
                                </p:cTn>
                              </p:par>
                            </p:childTnLst>
                          </p:cTn>
                        </p:par>
                        <p:par>
                          <p:cTn id="143" fill="hold" nodeType="afterGroup">
                            <p:stCondLst>
                              <p:cond delay="3500"/>
                            </p:stCondLst>
                            <p:childTnLst>
                              <p:par>
                                <p:cTn id="144" presetID="3" presetClass="entr" presetSubtype="10" fill="hold" grpId="0" nodeType="afterEffect">
                                  <p:stCondLst>
                                    <p:cond delay="0"/>
                                  </p:stCondLst>
                                  <p:childTnLst>
                                    <p:set>
                                      <p:cBhvr>
                                        <p:cTn id="145" dur="1" fill="hold">
                                          <p:stCondLst>
                                            <p:cond delay="0"/>
                                          </p:stCondLst>
                                        </p:cTn>
                                        <p:tgtEl>
                                          <p:spTgt spid="46133"/>
                                        </p:tgtEl>
                                        <p:attrNameLst>
                                          <p:attrName>style.visibility</p:attrName>
                                        </p:attrNameLst>
                                      </p:cBhvr>
                                      <p:to>
                                        <p:strVal val="visible"/>
                                      </p:to>
                                    </p:set>
                                    <p:animEffect transition="in" filter="blinds(horizontal)">
                                      <p:cBhvr>
                                        <p:cTn id="146" dur="500"/>
                                        <p:tgtEl>
                                          <p:spTgt spid="46133"/>
                                        </p:tgtEl>
                                      </p:cBhvr>
                                    </p:animEffec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3" presetClass="entr" presetSubtype="10" fill="hold" grpId="0" nodeType="clickEffect">
                                  <p:stCondLst>
                                    <p:cond delay="0"/>
                                  </p:stCondLst>
                                  <p:childTnLst>
                                    <p:set>
                                      <p:cBhvr>
                                        <p:cTn id="150" dur="1" fill="hold">
                                          <p:stCondLst>
                                            <p:cond delay="0"/>
                                          </p:stCondLst>
                                        </p:cTn>
                                        <p:tgtEl>
                                          <p:spTgt spid="46122"/>
                                        </p:tgtEl>
                                        <p:attrNameLst>
                                          <p:attrName>style.visibility</p:attrName>
                                        </p:attrNameLst>
                                      </p:cBhvr>
                                      <p:to>
                                        <p:strVal val="visible"/>
                                      </p:to>
                                    </p:set>
                                    <p:animEffect transition="in" filter="blinds(horizontal)">
                                      <p:cBhvr>
                                        <p:cTn id="151" dur="500"/>
                                        <p:tgtEl>
                                          <p:spTgt spid="46122"/>
                                        </p:tgtEl>
                                      </p:cBhvr>
                                    </p:animEffect>
                                  </p:childTnLst>
                                </p:cTn>
                              </p:par>
                            </p:childTnLst>
                          </p:cTn>
                        </p:par>
                      </p:childTnLst>
                    </p:cTn>
                  </p:par>
                  <p:par>
                    <p:cTn id="152" fill="hold" nodeType="clickPar">
                      <p:stCondLst>
                        <p:cond delay="indefinite"/>
                      </p:stCondLst>
                      <p:childTnLst>
                        <p:par>
                          <p:cTn id="153" fill="hold" nodeType="withGroup">
                            <p:stCondLst>
                              <p:cond delay="0"/>
                            </p:stCondLst>
                            <p:childTnLst>
                              <p:par>
                                <p:cTn id="154" presetID="3" presetClass="exit" presetSubtype="10" fill="hold" grpId="1" nodeType="clickEffect">
                                  <p:stCondLst>
                                    <p:cond delay="0"/>
                                  </p:stCondLst>
                                  <p:childTnLst>
                                    <p:animEffect transition="out" filter="blinds(horizontal)">
                                      <p:cBhvr>
                                        <p:cTn id="155" dur="500"/>
                                        <p:tgtEl>
                                          <p:spTgt spid="46127"/>
                                        </p:tgtEl>
                                      </p:cBhvr>
                                    </p:animEffect>
                                    <p:set>
                                      <p:cBhvr>
                                        <p:cTn id="156" dur="1" fill="hold">
                                          <p:stCondLst>
                                            <p:cond delay="499"/>
                                          </p:stCondLst>
                                        </p:cTn>
                                        <p:tgtEl>
                                          <p:spTgt spid="46127"/>
                                        </p:tgtEl>
                                        <p:attrNameLst>
                                          <p:attrName>style.visibility</p:attrName>
                                        </p:attrNameLst>
                                      </p:cBhvr>
                                      <p:to>
                                        <p:strVal val="hidden"/>
                                      </p:to>
                                    </p:set>
                                  </p:childTnLst>
                                </p:cTn>
                              </p:par>
                            </p:childTnLst>
                          </p:cTn>
                        </p:par>
                        <p:par>
                          <p:cTn id="157" fill="hold" nodeType="afterGroup">
                            <p:stCondLst>
                              <p:cond delay="500"/>
                            </p:stCondLst>
                            <p:childTnLst>
                              <p:par>
                                <p:cTn id="158" presetID="3" presetClass="exit" presetSubtype="10" fill="hold" grpId="1" nodeType="afterEffect">
                                  <p:stCondLst>
                                    <p:cond delay="0"/>
                                  </p:stCondLst>
                                  <p:childTnLst>
                                    <p:animEffect transition="out" filter="blinds(horizontal)">
                                      <p:cBhvr>
                                        <p:cTn id="159" dur="500"/>
                                        <p:tgtEl>
                                          <p:spTgt spid="46126"/>
                                        </p:tgtEl>
                                      </p:cBhvr>
                                    </p:animEffect>
                                    <p:set>
                                      <p:cBhvr>
                                        <p:cTn id="160" dur="1" fill="hold">
                                          <p:stCondLst>
                                            <p:cond delay="499"/>
                                          </p:stCondLst>
                                        </p:cTn>
                                        <p:tgtEl>
                                          <p:spTgt spid="46126"/>
                                        </p:tgtEl>
                                        <p:attrNameLst>
                                          <p:attrName>style.visibility</p:attrName>
                                        </p:attrNameLst>
                                      </p:cBhvr>
                                      <p:to>
                                        <p:strVal val="hidden"/>
                                      </p:to>
                                    </p:set>
                                  </p:childTnLst>
                                </p:cTn>
                              </p:par>
                            </p:childTnLst>
                          </p:cTn>
                        </p:par>
                        <p:par>
                          <p:cTn id="161" fill="hold" nodeType="afterGroup">
                            <p:stCondLst>
                              <p:cond delay="1000"/>
                            </p:stCondLst>
                            <p:childTnLst>
                              <p:par>
                                <p:cTn id="162" presetID="3" presetClass="exit" presetSubtype="10" fill="hold" grpId="1" nodeType="afterEffect">
                                  <p:stCondLst>
                                    <p:cond delay="0"/>
                                  </p:stCondLst>
                                  <p:childTnLst>
                                    <p:animEffect transition="out" filter="blinds(horizontal)">
                                      <p:cBhvr>
                                        <p:cTn id="163" dur="500"/>
                                        <p:tgtEl>
                                          <p:spTgt spid="46128"/>
                                        </p:tgtEl>
                                      </p:cBhvr>
                                    </p:animEffect>
                                    <p:set>
                                      <p:cBhvr>
                                        <p:cTn id="164" dur="1" fill="hold">
                                          <p:stCondLst>
                                            <p:cond delay="499"/>
                                          </p:stCondLst>
                                        </p:cTn>
                                        <p:tgtEl>
                                          <p:spTgt spid="46128"/>
                                        </p:tgtEl>
                                        <p:attrNameLst>
                                          <p:attrName>style.visibility</p:attrName>
                                        </p:attrNameLst>
                                      </p:cBhvr>
                                      <p:to>
                                        <p:strVal val="hidden"/>
                                      </p:to>
                                    </p:set>
                                  </p:childTnLst>
                                </p:cTn>
                              </p:par>
                            </p:childTnLst>
                          </p:cTn>
                        </p:par>
                        <p:par>
                          <p:cTn id="165" fill="hold" nodeType="afterGroup">
                            <p:stCondLst>
                              <p:cond delay="1500"/>
                            </p:stCondLst>
                            <p:childTnLst>
                              <p:par>
                                <p:cTn id="166" presetID="3" presetClass="exit" presetSubtype="10" fill="hold" grpId="1" nodeType="afterEffect">
                                  <p:stCondLst>
                                    <p:cond delay="0"/>
                                  </p:stCondLst>
                                  <p:childTnLst>
                                    <p:animEffect transition="out" filter="blinds(horizontal)">
                                      <p:cBhvr>
                                        <p:cTn id="167" dur="500"/>
                                        <p:tgtEl>
                                          <p:spTgt spid="46129"/>
                                        </p:tgtEl>
                                      </p:cBhvr>
                                    </p:animEffect>
                                    <p:set>
                                      <p:cBhvr>
                                        <p:cTn id="168" dur="1" fill="hold">
                                          <p:stCondLst>
                                            <p:cond delay="499"/>
                                          </p:stCondLst>
                                        </p:cTn>
                                        <p:tgtEl>
                                          <p:spTgt spid="461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animBg="1"/>
      <p:bldP spid="46085" grpId="0" animBg="1"/>
      <p:bldP spid="46086" grpId="0"/>
      <p:bldP spid="46087" grpId="0"/>
      <p:bldP spid="46088" grpId="0"/>
      <p:bldP spid="46089" grpId="0"/>
      <p:bldP spid="46090" grpId="0"/>
      <p:bldP spid="46109" grpId="0" animBg="1"/>
      <p:bldP spid="46110" grpId="0" animBg="1"/>
      <p:bldP spid="46111" grpId="0" animBg="1"/>
      <p:bldP spid="46112" grpId="0"/>
      <p:bldP spid="46113" grpId="0" animBg="1"/>
      <p:bldP spid="46114" grpId="0" animBg="1"/>
      <p:bldP spid="46115" grpId="0"/>
      <p:bldP spid="46116" grpId="0"/>
      <p:bldP spid="46117" grpId="0"/>
      <p:bldP spid="46118" grpId="0"/>
      <p:bldP spid="46119" grpId="0"/>
      <p:bldP spid="46120" grpId="0"/>
      <p:bldP spid="46121" grpId="0" animBg="1"/>
      <p:bldP spid="46122" grpId="0"/>
      <p:bldP spid="46123" grpId="0" animBg="1"/>
      <p:bldP spid="46124" grpId="0" animBg="1"/>
      <p:bldP spid="46125" grpId="0" animBg="1"/>
      <p:bldP spid="46126" grpId="0" animBg="1"/>
      <p:bldP spid="46126" grpId="1" animBg="1"/>
      <p:bldP spid="46127" grpId="0" animBg="1"/>
      <p:bldP spid="46127" grpId="1" animBg="1"/>
      <p:bldP spid="46128" grpId="0" animBg="1"/>
      <p:bldP spid="46128" grpId="1" animBg="1"/>
      <p:bldP spid="46129" grpId="0" animBg="1"/>
      <p:bldP spid="46129" grpId="1" animBg="1"/>
      <p:bldP spid="46130" grpId="0" animBg="1"/>
      <p:bldP spid="46131" grpId="0" animBg="1"/>
      <p:bldP spid="46132" grpId="0" animBg="1"/>
      <p:bldP spid="46133" grpId="0" animBg="1"/>
    </p:bldLst>
  </p:timing>
</p:sld>
</file>

<file path=ppt/slides/slide45.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0" y="868363"/>
            <a:ext cx="7772400" cy="685800"/>
          </a:xfrm>
          <a:prstGeom prst="rect">
            <a:avLst/>
          </a:prstGeom>
          <a:solidFill>
            <a:srgbClr val="FFFF00"/>
          </a:solidFill>
          <a:ln w="9525">
            <a:solidFill>
              <a:srgbClr val="000000"/>
            </a:solidFill>
            <a:miter lim="800000"/>
            <a:headEnd/>
            <a:tailEnd/>
          </a:ln>
        </p:spPr>
        <p:txBody>
          <a:bodyPr/>
          <a:lstStyle/>
          <a:p>
            <a:pPr algn="ctr"/>
            <a:r>
              <a:rPr lang="en-US" altLang="en-US" sz="4400"/>
              <a:t>Key Skill</a:t>
            </a:r>
          </a:p>
        </p:txBody>
      </p:sp>
      <p:sp>
        <p:nvSpPr>
          <p:cNvPr id="58371" name="Text Box 3"/>
          <p:cNvSpPr txBox="1">
            <a:spLocks noChangeArrowheads="1"/>
          </p:cNvSpPr>
          <p:nvPr/>
        </p:nvSpPr>
        <p:spPr bwMode="auto">
          <a:xfrm>
            <a:off x="185738" y="1673225"/>
            <a:ext cx="64706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Graph </a:t>
            </a:r>
            <a:r>
              <a:rPr lang="en-US" sz="2800" b="1">
                <a:solidFill>
                  <a:srgbClr val="FF0000"/>
                </a:solidFill>
              </a:rPr>
              <a:t>y &gt; -2x + 1   </a:t>
            </a:r>
            <a:r>
              <a:rPr lang="en-US" sz="2800" b="1"/>
              <a:t>and    </a:t>
            </a:r>
            <a:r>
              <a:rPr lang="en-US" sz="2800" b="1">
                <a:solidFill>
                  <a:srgbClr val="0092DF"/>
                </a:solidFill>
              </a:rPr>
              <a:t>y </a:t>
            </a:r>
            <a:r>
              <a:rPr lang="en-US" sz="2800" b="1" u="sng">
                <a:solidFill>
                  <a:srgbClr val="0092DF"/>
                </a:solidFill>
              </a:rPr>
              <a:t>&lt;</a:t>
            </a:r>
            <a:r>
              <a:rPr lang="en-US" sz="2800" b="1">
                <a:solidFill>
                  <a:srgbClr val="0092DF"/>
                </a:solidFill>
              </a:rPr>
              <a:t> x + 5</a:t>
            </a:r>
            <a:endParaRPr lang="en-US" sz="2800" b="1" u="sng">
              <a:solidFill>
                <a:srgbClr val="0092DF"/>
              </a:solidFill>
            </a:endParaRPr>
          </a:p>
        </p:txBody>
      </p:sp>
      <p:sp>
        <p:nvSpPr>
          <p:cNvPr id="47108" name="Line 4"/>
          <p:cNvSpPr>
            <a:spLocks noChangeShapeType="1"/>
          </p:cNvSpPr>
          <p:nvPr/>
        </p:nvSpPr>
        <p:spPr bwMode="auto">
          <a:xfrm>
            <a:off x="0" y="2913063"/>
            <a:ext cx="14874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09" name="Line 5"/>
          <p:cNvSpPr>
            <a:spLocks noChangeShapeType="1"/>
          </p:cNvSpPr>
          <p:nvPr/>
        </p:nvSpPr>
        <p:spPr bwMode="auto">
          <a:xfrm>
            <a:off x="890588" y="2624138"/>
            <a:ext cx="0" cy="12080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10" name="Text Box 6"/>
          <p:cNvSpPr txBox="1">
            <a:spLocks noChangeArrowheads="1"/>
          </p:cNvSpPr>
          <p:nvPr/>
        </p:nvSpPr>
        <p:spPr bwMode="auto">
          <a:xfrm>
            <a:off x="246063" y="2438400"/>
            <a:ext cx="1441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FF0000"/>
                </a:solidFill>
              </a:rPr>
              <a:t>x         y</a:t>
            </a:r>
          </a:p>
        </p:txBody>
      </p:sp>
      <p:sp>
        <p:nvSpPr>
          <p:cNvPr id="47111" name="Text Box 7"/>
          <p:cNvSpPr txBox="1">
            <a:spLocks noChangeArrowheads="1"/>
          </p:cNvSpPr>
          <p:nvPr/>
        </p:nvSpPr>
        <p:spPr bwMode="auto">
          <a:xfrm>
            <a:off x="242888" y="2895600"/>
            <a:ext cx="4175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FF0000"/>
                </a:solidFill>
              </a:rPr>
              <a:t>0</a:t>
            </a:r>
          </a:p>
        </p:txBody>
      </p:sp>
      <p:sp>
        <p:nvSpPr>
          <p:cNvPr id="47112" name="Text Box 8"/>
          <p:cNvSpPr txBox="1">
            <a:spLocks noChangeArrowheads="1"/>
          </p:cNvSpPr>
          <p:nvPr/>
        </p:nvSpPr>
        <p:spPr bwMode="auto">
          <a:xfrm>
            <a:off x="212725" y="3408363"/>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FF0000"/>
                </a:solidFill>
              </a:rPr>
              <a:t>2</a:t>
            </a:r>
          </a:p>
        </p:txBody>
      </p:sp>
      <p:sp>
        <p:nvSpPr>
          <p:cNvPr id="47113" name="Text Box 9"/>
          <p:cNvSpPr txBox="1">
            <a:spLocks noChangeArrowheads="1"/>
          </p:cNvSpPr>
          <p:nvPr/>
        </p:nvSpPr>
        <p:spPr bwMode="auto">
          <a:xfrm>
            <a:off x="955675" y="2916238"/>
            <a:ext cx="511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FF0000"/>
                </a:solidFill>
              </a:rPr>
              <a:t>1</a:t>
            </a:r>
          </a:p>
        </p:txBody>
      </p:sp>
      <p:sp>
        <p:nvSpPr>
          <p:cNvPr id="47114" name="Text Box 10"/>
          <p:cNvSpPr txBox="1">
            <a:spLocks noChangeArrowheads="1"/>
          </p:cNvSpPr>
          <p:nvPr/>
        </p:nvSpPr>
        <p:spPr bwMode="auto">
          <a:xfrm>
            <a:off x="955675" y="3379788"/>
            <a:ext cx="650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FF0000"/>
                </a:solidFill>
              </a:rPr>
              <a:t>-3</a:t>
            </a:r>
          </a:p>
        </p:txBody>
      </p:sp>
      <p:sp>
        <p:nvSpPr>
          <p:cNvPr id="58379" name="Line 11"/>
          <p:cNvSpPr>
            <a:spLocks noChangeShapeType="1"/>
          </p:cNvSpPr>
          <p:nvPr/>
        </p:nvSpPr>
        <p:spPr bwMode="auto">
          <a:xfrm>
            <a:off x="6677025" y="3252788"/>
            <a:ext cx="0" cy="3071812"/>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8380" name="Line 12"/>
          <p:cNvSpPr>
            <a:spLocks noChangeShapeType="1"/>
          </p:cNvSpPr>
          <p:nvPr/>
        </p:nvSpPr>
        <p:spPr bwMode="auto">
          <a:xfrm>
            <a:off x="5346700" y="4633913"/>
            <a:ext cx="2820988" cy="0"/>
          </a:xfrm>
          <a:prstGeom prst="line">
            <a:avLst/>
          </a:prstGeom>
          <a:noFill/>
          <a:ln w="254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8381" name="Line 13"/>
          <p:cNvSpPr>
            <a:spLocks noChangeShapeType="1"/>
          </p:cNvSpPr>
          <p:nvPr/>
        </p:nvSpPr>
        <p:spPr bwMode="auto">
          <a:xfrm>
            <a:off x="6524625" y="438626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2" name="Line 14"/>
          <p:cNvSpPr>
            <a:spLocks noChangeShapeType="1"/>
          </p:cNvSpPr>
          <p:nvPr/>
        </p:nvSpPr>
        <p:spPr bwMode="auto">
          <a:xfrm>
            <a:off x="6534150" y="409416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3" name="Line 15"/>
          <p:cNvSpPr>
            <a:spLocks noChangeShapeType="1"/>
          </p:cNvSpPr>
          <p:nvPr/>
        </p:nvSpPr>
        <p:spPr bwMode="auto">
          <a:xfrm>
            <a:off x="6543675" y="381793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4" name="Line 16"/>
          <p:cNvSpPr>
            <a:spLocks noChangeShapeType="1"/>
          </p:cNvSpPr>
          <p:nvPr/>
        </p:nvSpPr>
        <p:spPr bwMode="auto">
          <a:xfrm>
            <a:off x="6537325" y="3541713"/>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5" name="Line 17"/>
          <p:cNvSpPr>
            <a:spLocks noChangeShapeType="1"/>
          </p:cNvSpPr>
          <p:nvPr/>
        </p:nvSpPr>
        <p:spPr bwMode="auto">
          <a:xfrm>
            <a:off x="6546850" y="517048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6" name="Line 18"/>
          <p:cNvSpPr>
            <a:spLocks noChangeShapeType="1"/>
          </p:cNvSpPr>
          <p:nvPr/>
        </p:nvSpPr>
        <p:spPr bwMode="auto">
          <a:xfrm>
            <a:off x="6542088" y="5489575"/>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7" name="Line 19"/>
          <p:cNvSpPr>
            <a:spLocks noChangeShapeType="1"/>
          </p:cNvSpPr>
          <p:nvPr/>
        </p:nvSpPr>
        <p:spPr bwMode="auto">
          <a:xfrm>
            <a:off x="6518275" y="4903788"/>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8" name="Line 20"/>
          <p:cNvSpPr>
            <a:spLocks noChangeShapeType="1"/>
          </p:cNvSpPr>
          <p:nvPr/>
        </p:nvSpPr>
        <p:spPr bwMode="auto">
          <a:xfrm>
            <a:off x="6535738" y="5816600"/>
            <a:ext cx="29527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89" name="Line 21"/>
          <p:cNvSpPr>
            <a:spLocks noChangeShapeType="1"/>
          </p:cNvSpPr>
          <p:nvPr/>
        </p:nvSpPr>
        <p:spPr bwMode="auto">
          <a:xfrm>
            <a:off x="6400800" y="44481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90" name="Line 22"/>
          <p:cNvSpPr>
            <a:spLocks noChangeShapeType="1"/>
          </p:cNvSpPr>
          <p:nvPr/>
        </p:nvSpPr>
        <p:spPr bwMode="auto">
          <a:xfrm>
            <a:off x="5886450" y="44577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91" name="Line 23"/>
          <p:cNvSpPr>
            <a:spLocks noChangeShapeType="1"/>
          </p:cNvSpPr>
          <p:nvPr/>
        </p:nvSpPr>
        <p:spPr bwMode="auto">
          <a:xfrm>
            <a:off x="5626100" y="446722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92" name="Line 24"/>
          <p:cNvSpPr>
            <a:spLocks noChangeShapeType="1"/>
          </p:cNvSpPr>
          <p:nvPr/>
        </p:nvSpPr>
        <p:spPr bwMode="auto">
          <a:xfrm>
            <a:off x="6159500" y="44608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93" name="Line 25"/>
          <p:cNvSpPr>
            <a:spLocks noChangeShapeType="1"/>
          </p:cNvSpPr>
          <p:nvPr/>
        </p:nvSpPr>
        <p:spPr bwMode="auto">
          <a:xfrm>
            <a:off x="6886575" y="44577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94" name="Line 26"/>
          <p:cNvSpPr>
            <a:spLocks noChangeShapeType="1"/>
          </p:cNvSpPr>
          <p:nvPr/>
        </p:nvSpPr>
        <p:spPr bwMode="auto">
          <a:xfrm>
            <a:off x="7181850" y="446722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95" name="Line 27"/>
          <p:cNvSpPr>
            <a:spLocks noChangeShapeType="1"/>
          </p:cNvSpPr>
          <p:nvPr/>
        </p:nvSpPr>
        <p:spPr bwMode="auto">
          <a:xfrm>
            <a:off x="7445375" y="4460875"/>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396" name="Line 28"/>
          <p:cNvSpPr>
            <a:spLocks noChangeShapeType="1"/>
          </p:cNvSpPr>
          <p:nvPr/>
        </p:nvSpPr>
        <p:spPr bwMode="auto">
          <a:xfrm>
            <a:off x="7708900" y="4470400"/>
            <a:ext cx="0" cy="3254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33" name="Oval 29"/>
          <p:cNvSpPr>
            <a:spLocks noChangeArrowheads="1"/>
          </p:cNvSpPr>
          <p:nvPr/>
        </p:nvSpPr>
        <p:spPr bwMode="auto">
          <a:xfrm>
            <a:off x="6589713" y="4430713"/>
            <a:ext cx="107950" cy="125412"/>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7134" name="Oval 30"/>
          <p:cNvSpPr>
            <a:spLocks noChangeArrowheads="1"/>
          </p:cNvSpPr>
          <p:nvPr/>
        </p:nvSpPr>
        <p:spPr bwMode="auto">
          <a:xfrm>
            <a:off x="7173913" y="4970463"/>
            <a:ext cx="107950" cy="125412"/>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7135" name="Line 31"/>
          <p:cNvSpPr>
            <a:spLocks noChangeShapeType="1"/>
          </p:cNvSpPr>
          <p:nvPr/>
        </p:nvSpPr>
        <p:spPr bwMode="auto">
          <a:xfrm flipH="1" flipV="1">
            <a:off x="5657850" y="3376613"/>
            <a:ext cx="1892300" cy="2062162"/>
          </a:xfrm>
          <a:prstGeom prst="line">
            <a:avLst/>
          </a:prstGeom>
          <a:noFill/>
          <a:ln w="25400">
            <a:solidFill>
              <a:srgbClr val="FF0000"/>
            </a:solidFill>
            <a:prstDash val="dashDot"/>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36" name="Text Box 32"/>
          <p:cNvSpPr txBox="1">
            <a:spLocks noChangeArrowheads="1"/>
          </p:cNvSpPr>
          <p:nvPr/>
        </p:nvSpPr>
        <p:spPr bwMode="auto">
          <a:xfrm>
            <a:off x="293688" y="3902075"/>
            <a:ext cx="9144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FF0000"/>
                </a:solidFill>
              </a:rPr>
              <a:t>0 &gt; 1</a:t>
            </a:r>
          </a:p>
          <a:p>
            <a:pPr>
              <a:spcBef>
                <a:spcPct val="50000"/>
              </a:spcBef>
            </a:pPr>
            <a:r>
              <a:rPr lang="en-US">
                <a:solidFill>
                  <a:srgbClr val="FF0000"/>
                </a:solidFill>
              </a:rPr>
              <a:t>false</a:t>
            </a:r>
          </a:p>
        </p:txBody>
      </p:sp>
      <p:sp>
        <p:nvSpPr>
          <p:cNvPr id="47137" name="Line 33"/>
          <p:cNvSpPr>
            <a:spLocks noChangeShapeType="1"/>
          </p:cNvSpPr>
          <p:nvPr/>
        </p:nvSpPr>
        <p:spPr bwMode="auto">
          <a:xfrm>
            <a:off x="2468563" y="2906713"/>
            <a:ext cx="10445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38" name="Line 34"/>
          <p:cNvSpPr>
            <a:spLocks noChangeShapeType="1"/>
          </p:cNvSpPr>
          <p:nvPr/>
        </p:nvSpPr>
        <p:spPr bwMode="auto">
          <a:xfrm>
            <a:off x="2971800" y="2644775"/>
            <a:ext cx="15875" cy="11763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139" name="Text Box 35"/>
          <p:cNvSpPr txBox="1">
            <a:spLocks noChangeArrowheads="1"/>
          </p:cNvSpPr>
          <p:nvPr/>
        </p:nvSpPr>
        <p:spPr bwMode="auto">
          <a:xfrm>
            <a:off x="2351088" y="2466975"/>
            <a:ext cx="1339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92DF"/>
                </a:solidFill>
              </a:rPr>
              <a:t>x       y</a:t>
            </a:r>
          </a:p>
        </p:txBody>
      </p:sp>
      <p:sp>
        <p:nvSpPr>
          <p:cNvPr id="47140" name="Text Box 36"/>
          <p:cNvSpPr txBox="1">
            <a:spLocks noChangeArrowheads="1"/>
          </p:cNvSpPr>
          <p:nvPr/>
        </p:nvSpPr>
        <p:spPr bwMode="auto">
          <a:xfrm>
            <a:off x="2433638" y="2922588"/>
            <a:ext cx="4079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92DF"/>
                </a:solidFill>
              </a:rPr>
              <a:t>0</a:t>
            </a:r>
          </a:p>
        </p:txBody>
      </p:sp>
      <p:sp>
        <p:nvSpPr>
          <p:cNvPr id="47141" name="Text Box 37"/>
          <p:cNvSpPr txBox="1">
            <a:spLocks noChangeArrowheads="1"/>
          </p:cNvSpPr>
          <p:nvPr/>
        </p:nvSpPr>
        <p:spPr bwMode="auto">
          <a:xfrm>
            <a:off x="3086100" y="2954338"/>
            <a:ext cx="473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92DF"/>
                </a:solidFill>
              </a:rPr>
              <a:t>5</a:t>
            </a:r>
          </a:p>
        </p:txBody>
      </p:sp>
      <p:sp>
        <p:nvSpPr>
          <p:cNvPr id="47142" name="Text Box 38"/>
          <p:cNvSpPr txBox="1">
            <a:spLocks noChangeArrowheads="1"/>
          </p:cNvSpPr>
          <p:nvPr/>
        </p:nvSpPr>
        <p:spPr bwMode="auto">
          <a:xfrm>
            <a:off x="2433638" y="3413125"/>
            <a:ext cx="374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92DF"/>
                </a:solidFill>
              </a:rPr>
              <a:t>2</a:t>
            </a:r>
          </a:p>
        </p:txBody>
      </p:sp>
      <p:sp>
        <p:nvSpPr>
          <p:cNvPr id="47143" name="Text Box 39"/>
          <p:cNvSpPr txBox="1">
            <a:spLocks noChangeArrowheads="1"/>
          </p:cNvSpPr>
          <p:nvPr/>
        </p:nvSpPr>
        <p:spPr bwMode="auto">
          <a:xfrm>
            <a:off x="3086100" y="3381375"/>
            <a:ext cx="4238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92DF"/>
                </a:solidFill>
              </a:rPr>
              <a:t>7</a:t>
            </a:r>
          </a:p>
        </p:txBody>
      </p:sp>
      <p:sp>
        <p:nvSpPr>
          <p:cNvPr id="47144" name="Text Box 40"/>
          <p:cNvSpPr txBox="1">
            <a:spLocks noChangeArrowheads="1"/>
          </p:cNvSpPr>
          <p:nvPr/>
        </p:nvSpPr>
        <p:spPr bwMode="auto">
          <a:xfrm>
            <a:off x="2546350" y="3935413"/>
            <a:ext cx="1028700"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rgbClr val="0092DF"/>
                </a:solidFill>
              </a:rPr>
              <a:t>0 </a:t>
            </a:r>
            <a:r>
              <a:rPr lang="en-US" u="sng">
                <a:solidFill>
                  <a:srgbClr val="0092DF"/>
                </a:solidFill>
              </a:rPr>
              <a:t>&lt;</a:t>
            </a:r>
            <a:r>
              <a:rPr lang="en-US">
                <a:solidFill>
                  <a:srgbClr val="0092DF"/>
                </a:solidFill>
              </a:rPr>
              <a:t> 5</a:t>
            </a:r>
          </a:p>
          <a:p>
            <a:pPr>
              <a:spcBef>
                <a:spcPct val="50000"/>
              </a:spcBef>
            </a:pPr>
            <a:r>
              <a:rPr lang="en-US">
                <a:solidFill>
                  <a:srgbClr val="0092DF"/>
                </a:solidFill>
              </a:rPr>
              <a:t>true</a:t>
            </a:r>
          </a:p>
        </p:txBody>
      </p:sp>
      <p:sp>
        <p:nvSpPr>
          <p:cNvPr id="47145" name="Line 41"/>
          <p:cNvSpPr>
            <a:spLocks noChangeShapeType="1"/>
          </p:cNvSpPr>
          <p:nvPr/>
        </p:nvSpPr>
        <p:spPr bwMode="auto">
          <a:xfrm flipV="1">
            <a:off x="5273675" y="2601913"/>
            <a:ext cx="3870325" cy="2044700"/>
          </a:xfrm>
          <a:prstGeom prst="line">
            <a:avLst/>
          </a:prstGeom>
          <a:noFill/>
          <a:ln w="28575">
            <a:solidFill>
              <a:srgbClr val="0092DF"/>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46" name="Text Box 42"/>
          <p:cNvSpPr txBox="1">
            <a:spLocks noChangeArrowheads="1"/>
          </p:cNvSpPr>
          <p:nvPr/>
        </p:nvSpPr>
        <p:spPr bwMode="auto">
          <a:xfrm>
            <a:off x="261938" y="5289550"/>
            <a:ext cx="326548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a:t>Fill in the region of intersection.</a:t>
            </a:r>
          </a:p>
        </p:txBody>
      </p:sp>
      <p:sp>
        <p:nvSpPr>
          <p:cNvPr id="47147" name="Oval 43"/>
          <p:cNvSpPr>
            <a:spLocks noChangeArrowheads="1"/>
          </p:cNvSpPr>
          <p:nvPr/>
        </p:nvSpPr>
        <p:spPr bwMode="auto">
          <a:xfrm>
            <a:off x="6597650" y="3867150"/>
            <a:ext cx="107950" cy="125413"/>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7148" name="Oval 44"/>
          <p:cNvSpPr>
            <a:spLocks noChangeArrowheads="1"/>
          </p:cNvSpPr>
          <p:nvPr/>
        </p:nvSpPr>
        <p:spPr bwMode="auto">
          <a:xfrm>
            <a:off x="7129463" y="3576638"/>
            <a:ext cx="107950" cy="125412"/>
          </a:xfrm>
          <a:prstGeom prst="ellipse">
            <a:avLst/>
          </a:prstGeom>
          <a:solidFill>
            <a:schemeClr val="accent1"/>
          </a:solidFill>
          <a:ln w="25400">
            <a:solidFill>
              <a:schemeClr val="tx1"/>
            </a:solidFill>
            <a:round/>
            <a:headEnd/>
            <a:tailEnd/>
          </a:ln>
        </p:spPr>
        <p:txBody>
          <a:bodyPr wrap="none" anchor="ctr"/>
          <a:lstStyle/>
          <a:p>
            <a:endParaRPr lang="en-US"/>
          </a:p>
        </p:txBody>
      </p:sp>
      <p:sp>
        <p:nvSpPr>
          <p:cNvPr id="47149" name="Line 45"/>
          <p:cNvSpPr>
            <a:spLocks noChangeShapeType="1"/>
          </p:cNvSpPr>
          <p:nvPr/>
        </p:nvSpPr>
        <p:spPr bwMode="auto">
          <a:xfrm flipV="1">
            <a:off x="5768975" y="2833688"/>
            <a:ext cx="914400" cy="669925"/>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50" name="Line 46"/>
          <p:cNvSpPr>
            <a:spLocks noChangeShapeType="1"/>
          </p:cNvSpPr>
          <p:nvPr/>
        </p:nvSpPr>
        <p:spPr bwMode="auto">
          <a:xfrm flipV="1">
            <a:off x="6143625" y="3206750"/>
            <a:ext cx="849313" cy="708025"/>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51" name="Line 47"/>
          <p:cNvSpPr>
            <a:spLocks noChangeShapeType="1"/>
          </p:cNvSpPr>
          <p:nvPr/>
        </p:nvSpPr>
        <p:spPr bwMode="auto">
          <a:xfrm flipV="1">
            <a:off x="6554788" y="3838575"/>
            <a:ext cx="979487" cy="501650"/>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52" name="Line 48"/>
          <p:cNvSpPr>
            <a:spLocks noChangeShapeType="1"/>
          </p:cNvSpPr>
          <p:nvPr/>
        </p:nvSpPr>
        <p:spPr bwMode="auto">
          <a:xfrm flipV="1">
            <a:off x="7108825" y="4327525"/>
            <a:ext cx="927100" cy="579438"/>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53" name="Line 49"/>
          <p:cNvSpPr>
            <a:spLocks noChangeShapeType="1"/>
          </p:cNvSpPr>
          <p:nvPr/>
        </p:nvSpPr>
        <p:spPr bwMode="auto">
          <a:xfrm flipV="1">
            <a:off x="7496175" y="4700588"/>
            <a:ext cx="874713" cy="669925"/>
          </a:xfrm>
          <a:prstGeom prst="line">
            <a:avLst/>
          </a:prstGeom>
          <a:noFill/>
          <a:ln w="508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54" name="Line 50"/>
          <p:cNvSpPr>
            <a:spLocks noChangeShapeType="1"/>
          </p:cNvSpPr>
          <p:nvPr/>
        </p:nvSpPr>
        <p:spPr bwMode="auto">
          <a:xfrm>
            <a:off x="5446713" y="4541838"/>
            <a:ext cx="968375" cy="1160462"/>
          </a:xfrm>
          <a:prstGeom prst="line">
            <a:avLst/>
          </a:prstGeom>
          <a:noFill/>
          <a:ln w="508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55" name="Line 51"/>
          <p:cNvSpPr>
            <a:spLocks noChangeShapeType="1"/>
          </p:cNvSpPr>
          <p:nvPr/>
        </p:nvSpPr>
        <p:spPr bwMode="auto">
          <a:xfrm>
            <a:off x="5788025" y="4389438"/>
            <a:ext cx="911225" cy="1087437"/>
          </a:xfrm>
          <a:prstGeom prst="line">
            <a:avLst/>
          </a:prstGeom>
          <a:noFill/>
          <a:ln w="508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56" name="Line 52"/>
          <p:cNvSpPr>
            <a:spLocks noChangeShapeType="1"/>
          </p:cNvSpPr>
          <p:nvPr/>
        </p:nvSpPr>
        <p:spPr bwMode="auto">
          <a:xfrm>
            <a:off x="6042025" y="4251325"/>
            <a:ext cx="968375" cy="1160463"/>
          </a:xfrm>
          <a:prstGeom prst="line">
            <a:avLst/>
          </a:prstGeom>
          <a:noFill/>
          <a:ln w="508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57" name="Line 53"/>
          <p:cNvSpPr>
            <a:spLocks noChangeShapeType="1"/>
          </p:cNvSpPr>
          <p:nvPr/>
        </p:nvSpPr>
        <p:spPr bwMode="auto">
          <a:xfrm>
            <a:off x="6688138" y="3925888"/>
            <a:ext cx="968375" cy="1160462"/>
          </a:xfrm>
          <a:prstGeom prst="line">
            <a:avLst/>
          </a:prstGeom>
          <a:noFill/>
          <a:ln w="508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58" name="Line 54"/>
          <p:cNvSpPr>
            <a:spLocks noChangeShapeType="1"/>
          </p:cNvSpPr>
          <p:nvPr/>
        </p:nvSpPr>
        <p:spPr bwMode="auto">
          <a:xfrm>
            <a:off x="7204075" y="3627438"/>
            <a:ext cx="968375" cy="1160462"/>
          </a:xfrm>
          <a:prstGeom prst="line">
            <a:avLst/>
          </a:prstGeom>
          <a:noFill/>
          <a:ln w="508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59" name="Line 55"/>
          <p:cNvSpPr>
            <a:spLocks noChangeShapeType="1"/>
          </p:cNvSpPr>
          <p:nvPr/>
        </p:nvSpPr>
        <p:spPr bwMode="auto">
          <a:xfrm>
            <a:off x="7572375" y="3460750"/>
            <a:ext cx="968375" cy="1160463"/>
          </a:xfrm>
          <a:prstGeom prst="line">
            <a:avLst/>
          </a:prstGeom>
          <a:noFill/>
          <a:ln w="508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8424" name="Text Box 56"/>
          <p:cNvSpPr txBox="1">
            <a:spLocks noChangeArrowheads="1"/>
          </p:cNvSpPr>
          <p:nvPr/>
        </p:nvSpPr>
        <p:spPr bwMode="auto">
          <a:xfrm>
            <a:off x="6748463" y="2119313"/>
            <a:ext cx="16843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0800">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1800">
                <a:latin typeface="Arial" pitchFamily="34" charset="0"/>
                <a:cs typeface="Arial" pitchFamily="34" charset="0"/>
              </a:rPr>
              <a:t>Scale of 2</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7110"/>
                                        </p:tgtEl>
                                        <p:attrNameLst>
                                          <p:attrName>style.visibility</p:attrName>
                                        </p:attrNameLst>
                                      </p:cBhvr>
                                      <p:to>
                                        <p:strVal val="visible"/>
                                      </p:to>
                                    </p:set>
                                    <p:animEffect transition="in" filter="blinds(horizontal)">
                                      <p:cBhvr>
                                        <p:cTn id="7" dur="500"/>
                                        <p:tgtEl>
                                          <p:spTgt spid="47110"/>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47109"/>
                                        </p:tgtEl>
                                        <p:attrNameLst>
                                          <p:attrName>style.visibility</p:attrName>
                                        </p:attrNameLst>
                                      </p:cBhvr>
                                      <p:to>
                                        <p:strVal val="visible"/>
                                      </p:to>
                                    </p:set>
                                    <p:animEffect transition="in" filter="blinds(horizontal)">
                                      <p:cBhvr>
                                        <p:cTn id="11" dur="500"/>
                                        <p:tgtEl>
                                          <p:spTgt spid="47109"/>
                                        </p:tgtEl>
                                      </p:cBhvr>
                                    </p:animEffect>
                                  </p:childTnLst>
                                </p:cTn>
                              </p:par>
                              <p:par>
                                <p:cTn id="12" presetID="3" presetClass="entr" presetSubtype="10" fill="hold" grpId="0" nodeType="withEffect">
                                  <p:stCondLst>
                                    <p:cond delay="0"/>
                                  </p:stCondLst>
                                  <p:childTnLst>
                                    <p:set>
                                      <p:cBhvr>
                                        <p:cTn id="13" dur="1" fill="hold">
                                          <p:stCondLst>
                                            <p:cond delay="0"/>
                                          </p:stCondLst>
                                        </p:cTn>
                                        <p:tgtEl>
                                          <p:spTgt spid="47108"/>
                                        </p:tgtEl>
                                        <p:attrNameLst>
                                          <p:attrName>style.visibility</p:attrName>
                                        </p:attrNameLst>
                                      </p:cBhvr>
                                      <p:to>
                                        <p:strVal val="visible"/>
                                      </p:to>
                                    </p:set>
                                    <p:animEffect transition="in" filter="blinds(horizontal)">
                                      <p:cBhvr>
                                        <p:cTn id="14" dur="500"/>
                                        <p:tgtEl>
                                          <p:spTgt spid="4710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47111"/>
                                        </p:tgtEl>
                                        <p:attrNameLst>
                                          <p:attrName>style.visibility</p:attrName>
                                        </p:attrNameLst>
                                      </p:cBhvr>
                                      <p:to>
                                        <p:strVal val="visible"/>
                                      </p:to>
                                    </p:set>
                                    <p:animEffect transition="in" filter="blinds(horizontal)">
                                      <p:cBhvr>
                                        <p:cTn id="19" dur="500"/>
                                        <p:tgtEl>
                                          <p:spTgt spid="4711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47112"/>
                                        </p:tgtEl>
                                        <p:attrNameLst>
                                          <p:attrName>style.visibility</p:attrName>
                                        </p:attrNameLst>
                                      </p:cBhvr>
                                      <p:to>
                                        <p:strVal val="visible"/>
                                      </p:to>
                                    </p:set>
                                    <p:animEffect transition="in" filter="blinds(horizontal)">
                                      <p:cBhvr>
                                        <p:cTn id="24" dur="500"/>
                                        <p:tgtEl>
                                          <p:spTgt spid="4711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7113"/>
                                        </p:tgtEl>
                                        <p:attrNameLst>
                                          <p:attrName>style.visibility</p:attrName>
                                        </p:attrNameLst>
                                      </p:cBhvr>
                                      <p:to>
                                        <p:strVal val="visible"/>
                                      </p:to>
                                    </p:set>
                                    <p:animEffect transition="in" filter="blinds(horizontal)">
                                      <p:cBhvr>
                                        <p:cTn id="29" dur="500"/>
                                        <p:tgtEl>
                                          <p:spTgt spid="4711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47114"/>
                                        </p:tgtEl>
                                        <p:attrNameLst>
                                          <p:attrName>style.visibility</p:attrName>
                                        </p:attrNameLst>
                                      </p:cBhvr>
                                      <p:to>
                                        <p:strVal val="visible"/>
                                      </p:to>
                                    </p:set>
                                    <p:animEffect transition="in" filter="blinds(horizontal)">
                                      <p:cBhvr>
                                        <p:cTn id="34" dur="500"/>
                                        <p:tgtEl>
                                          <p:spTgt spid="4711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47133"/>
                                        </p:tgtEl>
                                        <p:attrNameLst>
                                          <p:attrName>style.visibility</p:attrName>
                                        </p:attrNameLst>
                                      </p:cBhvr>
                                      <p:to>
                                        <p:strVal val="visible"/>
                                      </p:to>
                                    </p:set>
                                    <p:animEffect transition="in" filter="blinds(horizontal)">
                                      <p:cBhvr>
                                        <p:cTn id="39" dur="500"/>
                                        <p:tgtEl>
                                          <p:spTgt spid="4713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47134"/>
                                        </p:tgtEl>
                                        <p:attrNameLst>
                                          <p:attrName>style.visibility</p:attrName>
                                        </p:attrNameLst>
                                      </p:cBhvr>
                                      <p:to>
                                        <p:strVal val="visible"/>
                                      </p:to>
                                    </p:set>
                                    <p:animEffect transition="in" filter="blinds(horizontal)">
                                      <p:cBhvr>
                                        <p:cTn id="44" dur="500"/>
                                        <p:tgtEl>
                                          <p:spTgt spid="4713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47135"/>
                                        </p:tgtEl>
                                        <p:attrNameLst>
                                          <p:attrName>style.visibility</p:attrName>
                                        </p:attrNameLst>
                                      </p:cBhvr>
                                      <p:to>
                                        <p:strVal val="visible"/>
                                      </p:to>
                                    </p:set>
                                    <p:animEffect transition="in" filter="blinds(horizontal)">
                                      <p:cBhvr>
                                        <p:cTn id="49" dur="500"/>
                                        <p:tgtEl>
                                          <p:spTgt spid="47135"/>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47136"/>
                                        </p:tgtEl>
                                        <p:attrNameLst>
                                          <p:attrName>style.visibility</p:attrName>
                                        </p:attrNameLst>
                                      </p:cBhvr>
                                      <p:to>
                                        <p:strVal val="visible"/>
                                      </p:to>
                                    </p:set>
                                    <p:animEffect transition="in" filter="blinds(horizontal)">
                                      <p:cBhvr>
                                        <p:cTn id="54" dur="500"/>
                                        <p:tgtEl>
                                          <p:spTgt spid="47136"/>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47139"/>
                                        </p:tgtEl>
                                        <p:attrNameLst>
                                          <p:attrName>style.visibility</p:attrName>
                                        </p:attrNameLst>
                                      </p:cBhvr>
                                      <p:to>
                                        <p:strVal val="visible"/>
                                      </p:to>
                                    </p:set>
                                    <p:animEffect transition="in" filter="blinds(horizontal)">
                                      <p:cBhvr>
                                        <p:cTn id="59" dur="500"/>
                                        <p:tgtEl>
                                          <p:spTgt spid="47139"/>
                                        </p:tgtEl>
                                      </p:cBhvr>
                                    </p:animEffect>
                                  </p:childTnLst>
                                </p:cTn>
                              </p:par>
                              <p:par>
                                <p:cTn id="60" presetID="55" presetClass="entr" presetSubtype="0" fill="hold" grpId="0" nodeType="withEffect">
                                  <p:stCondLst>
                                    <p:cond delay="0"/>
                                  </p:stCondLst>
                                  <p:childTnLst>
                                    <p:set>
                                      <p:cBhvr>
                                        <p:cTn id="61" dur="1" fill="hold">
                                          <p:stCondLst>
                                            <p:cond delay="0"/>
                                          </p:stCondLst>
                                        </p:cTn>
                                        <p:tgtEl>
                                          <p:spTgt spid="47138"/>
                                        </p:tgtEl>
                                        <p:attrNameLst>
                                          <p:attrName>style.visibility</p:attrName>
                                        </p:attrNameLst>
                                      </p:cBhvr>
                                      <p:to>
                                        <p:strVal val="visible"/>
                                      </p:to>
                                    </p:set>
                                    <p:anim calcmode="lin" valueType="num">
                                      <p:cBhvr>
                                        <p:cTn id="62" dur="1000" fill="hold"/>
                                        <p:tgtEl>
                                          <p:spTgt spid="47138"/>
                                        </p:tgtEl>
                                        <p:attrNameLst>
                                          <p:attrName>ppt_w</p:attrName>
                                        </p:attrNameLst>
                                      </p:cBhvr>
                                      <p:tavLst>
                                        <p:tav tm="0">
                                          <p:val>
                                            <p:strVal val="#ppt_w*0.70"/>
                                          </p:val>
                                        </p:tav>
                                        <p:tav tm="100000">
                                          <p:val>
                                            <p:strVal val="#ppt_w"/>
                                          </p:val>
                                        </p:tav>
                                      </p:tavLst>
                                    </p:anim>
                                    <p:anim calcmode="lin" valueType="num">
                                      <p:cBhvr>
                                        <p:cTn id="63" dur="1000" fill="hold"/>
                                        <p:tgtEl>
                                          <p:spTgt spid="47138"/>
                                        </p:tgtEl>
                                        <p:attrNameLst>
                                          <p:attrName>ppt_h</p:attrName>
                                        </p:attrNameLst>
                                      </p:cBhvr>
                                      <p:tavLst>
                                        <p:tav tm="0">
                                          <p:val>
                                            <p:strVal val="#ppt_h"/>
                                          </p:val>
                                        </p:tav>
                                        <p:tav tm="100000">
                                          <p:val>
                                            <p:strVal val="#ppt_h"/>
                                          </p:val>
                                        </p:tav>
                                      </p:tavLst>
                                    </p:anim>
                                    <p:animEffect transition="in" filter="fade">
                                      <p:cBhvr>
                                        <p:cTn id="64" dur="1000"/>
                                        <p:tgtEl>
                                          <p:spTgt spid="47138"/>
                                        </p:tgtEl>
                                      </p:cBhvr>
                                    </p:animEffect>
                                  </p:childTnLst>
                                </p:cTn>
                              </p:par>
                              <p:par>
                                <p:cTn id="65" presetID="55" presetClass="entr" presetSubtype="0" fill="hold" grpId="0" nodeType="withEffect">
                                  <p:stCondLst>
                                    <p:cond delay="0"/>
                                  </p:stCondLst>
                                  <p:childTnLst>
                                    <p:set>
                                      <p:cBhvr>
                                        <p:cTn id="66" dur="1" fill="hold">
                                          <p:stCondLst>
                                            <p:cond delay="0"/>
                                          </p:stCondLst>
                                        </p:cTn>
                                        <p:tgtEl>
                                          <p:spTgt spid="47137"/>
                                        </p:tgtEl>
                                        <p:attrNameLst>
                                          <p:attrName>style.visibility</p:attrName>
                                        </p:attrNameLst>
                                      </p:cBhvr>
                                      <p:to>
                                        <p:strVal val="visible"/>
                                      </p:to>
                                    </p:set>
                                    <p:anim calcmode="lin" valueType="num">
                                      <p:cBhvr>
                                        <p:cTn id="67" dur="1000" fill="hold"/>
                                        <p:tgtEl>
                                          <p:spTgt spid="47137"/>
                                        </p:tgtEl>
                                        <p:attrNameLst>
                                          <p:attrName>ppt_w</p:attrName>
                                        </p:attrNameLst>
                                      </p:cBhvr>
                                      <p:tavLst>
                                        <p:tav tm="0">
                                          <p:val>
                                            <p:strVal val="#ppt_w*0.70"/>
                                          </p:val>
                                        </p:tav>
                                        <p:tav tm="100000">
                                          <p:val>
                                            <p:strVal val="#ppt_w"/>
                                          </p:val>
                                        </p:tav>
                                      </p:tavLst>
                                    </p:anim>
                                    <p:anim calcmode="lin" valueType="num">
                                      <p:cBhvr>
                                        <p:cTn id="68" dur="1000" fill="hold"/>
                                        <p:tgtEl>
                                          <p:spTgt spid="47137"/>
                                        </p:tgtEl>
                                        <p:attrNameLst>
                                          <p:attrName>ppt_h</p:attrName>
                                        </p:attrNameLst>
                                      </p:cBhvr>
                                      <p:tavLst>
                                        <p:tav tm="0">
                                          <p:val>
                                            <p:strVal val="#ppt_h"/>
                                          </p:val>
                                        </p:tav>
                                        <p:tav tm="100000">
                                          <p:val>
                                            <p:strVal val="#ppt_h"/>
                                          </p:val>
                                        </p:tav>
                                      </p:tavLst>
                                    </p:anim>
                                    <p:animEffect transition="in" filter="fade">
                                      <p:cBhvr>
                                        <p:cTn id="69" dur="1000"/>
                                        <p:tgtEl>
                                          <p:spTgt spid="47137"/>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5" presetClass="entr" presetSubtype="10" fill="hold" grpId="0" nodeType="clickEffect">
                                  <p:stCondLst>
                                    <p:cond delay="0"/>
                                  </p:stCondLst>
                                  <p:childTnLst>
                                    <p:set>
                                      <p:cBhvr>
                                        <p:cTn id="73" dur="1" fill="hold">
                                          <p:stCondLst>
                                            <p:cond delay="0"/>
                                          </p:stCondLst>
                                        </p:cTn>
                                        <p:tgtEl>
                                          <p:spTgt spid="47140"/>
                                        </p:tgtEl>
                                        <p:attrNameLst>
                                          <p:attrName>style.visibility</p:attrName>
                                        </p:attrNameLst>
                                      </p:cBhvr>
                                      <p:to>
                                        <p:strVal val="visible"/>
                                      </p:to>
                                    </p:set>
                                    <p:animEffect transition="in" filter="checkerboard(across)">
                                      <p:cBhvr>
                                        <p:cTn id="74" dur="500"/>
                                        <p:tgtEl>
                                          <p:spTgt spid="47140"/>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47141"/>
                                        </p:tgtEl>
                                        <p:attrNameLst>
                                          <p:attrName>style.visibility</p:attrName>
                                        </p:attrNameLst>
                                      </p:cBhvr>
                                      <p:to>
                                        <p:strVal val="visible"/>
                                      </p:to>
                                    </p:set>
                                    <p:animEffect transition="in" filter="blinds(horizontal)">
                                      <p:cBhvr>
                                        <p:cTn id="79" dur="500"/>
                                        <p:tgtEl>
                                          <p:spTgt spid="47141"/>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47142"/>
                                        </p:tgtEl>
                                        <p:attrNameLst>
                                          <p:attrName>style.visibility</p:attrName>
                                        </p:attrNameLst>
                                      </p:cBhvr>
                                      <p:to>
                                        <p:strVal val="visible"/>
                                      </p:to>
                                    </p:set>
                                    <p:animEffect transition="in" filter="blinds(horizontal)">
                                      <p:cBhvr>
                                        <p:cTn id="84" dur="500"/>
                                        <p:tgtEl>
                                          <p:spTgt spid="47142"/>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47143"/>
                                        </p:tgtEl>
                                        <p:attrNameLst>
                                          <p:attrName>style.visibility</p:attrName>
                                        </p:attrNameLst>
                                      </p:cBhvr>
                                      <p:to>
                                        <p:strVal val="visible"/>
                                      </p:to>
                                    </p:set>
                                    <p:animEffect transition="in" filter="blinds(horizontal)">
                                      <p:cBhvr>
                                        <p:cTn id="89" dur="500"/>
                                        <p:tgtEl>
                                          <p:spTgt spid="47143"/>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47144"/>
                                        </p:tgtEl>
                                        <p:attrNameLst>
                                          <p:attrName>style.visibility</p:attrName>
                                        </p:attrNameLst>
                                      </p:cBhvr>
                                      <p:to>
                                        <p:strVal val="visible"/>
                                      </p:to>
                                    </p:set>
                                    <p:animEffect transition="in" filter="blinds(horizontal)">
                                      <p:cBhvr>
                                        <p:cTn id="94" dur="500"/>
                                        <p:tgtEl>
                                          <p:spTgt spid="47144"/>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3" presetClass="entr" presetSubtype="10" fill="hold" grpId="0" nodeType="clickEffect">
                                  <p:stCondLst>
                                    <p:cond delay="0"/>
                                  </p:stCondLst>
                                  <p:childTnLst>
                                    <p:set>
                                      <p:cBhvr>
                                        <p:cTn id="98" dur="1" fill="hold">
                                          <p:stCondLst>
                                            <p:cond delay="0"/>
                                          </p:stCondLst>
                                        </p:cTn>
                                        <p:tgtEl>
                                          <p:spTgt spid="47147"/>
                                        </p:tgtEl>
                                        <p:attrNameLst>
                                          <p:attrName>style.visibility</p:attrName>
                                        </p:attrNameLst>
                                      </p:cBhvr>
                                      <p:to>
                                        <p:strVal val="visible"/>
                                      </p:to>
                                    </p:set>
                                    <p:animEffect transition="in" filter="blinds(horizontal)">
                                      <p:cBhvr>
                                        <p:cTn id="99" dur="500"/>
                                        <p:tgtEl>
                                          <p:spTgt spid="47147"/>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47148"/>
                                        </p:tgtEl>
                                        <p:attrNameLst>
                                          <p:attrName>style.visibility</p:attrName>
                                        </p:attrNameLst>
                                      </p:cBhvr>
                                      <p:to>
                                        <p:strVal val="visible"/>
                                      </p:to>
                                    </p:set>
                                    <p:animEffect transition="in" filter="blinds(horizontal)">
                                      <p:cBhvr>
                                        <p:cTn id="104" dur="500"/>
                                        <p:tgtEl>
                                          <p:spTgt spid="47148"/>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55" presetClass="entr" presetSubtype="0" fill="hold" grpId="0" nodeType="clickEffect">
                                  <p:stCondLst>
                                    <p:cond delay="0"/>
                                  </p:stCondLst>
                                  <p:childTnLst>
                                    <p:set>
                                      <p:cBhvr>
                                        <p:cTn id="108" dur="1" fill="hold">
                                          <p:stCondLst>
                                            <p:cond delay="0"/>
                                          </p:stCondLst>
                                        </p:cTn>
                                        <p:tgtEl>
                                          <p:spTgt spid="47145"/>
                                        </p:tgtEl>
                                        <p:attrNameLst>
                                          <p:attrName>style.visibility</p:attrName>
                                        </p:attrNameLst>
                                      </p:cBhvr>
                                      <p:to>
                                        <p:strVal val="visible"/>
                                      </p:to>
                                    </p:set>
                                    <p:anim calcmode="lin" valueType="num">
                                      <p:cBhvr>
                                        <p:cTn id="109" dur="1000" fill="hold"/>
                                        <p:tgtEl>
                                          <p:spTgt spid="47145"/>
                                        </p:tgtEl>
                                        <p:attrNameLst>
                                          <p:attrName>ppt_w</p:attrName>
                                        </p:attrNameLst>
                                      </p:cBhvr>
                                      <p:tavLst>
                                        <p:tav tm="0">
                                          <p:val>
                                            <p:strVal val="#ppt_w*0.70"/>
                                          </p:val>
                                        </p:tav>
                                        <p:tav tm="100000">
                                          <p:val>
                                            <p:strVal val="#ppt_w"/>
                                          </p:val>
                                        </p:tav>
                                      </p:tavLst>
                                    </p:anim>
                                    <p:anim calcmode="lin" valueType="num">
                                      <p:cBhvr>
                                        <p:cTn id="110" dur="1000" fill="hold"/>
                                        <p:tgtEl>
                                          <p:spTgt spid="47145"/>
                                        </p:tgtEl>
                                        <p:attrNameLst>
                                          <p:attrName>ppt_h</p:attrName>
                                        </p:attrNameLst>
                                      </p:cBhvr>
                                      <p:tavLst>
                                        <p:tav tm="0">
                                          <p:val>
                                            <p:strVal val="#ppt_h"/>
                                          </p:val>
                                        </p:tav>
                                        <p:tav tm="100000">
                                          <p:val>
                                            <p:strVal val="#ppt_h"/>
                                          </p:val>
                                        </p:tav>
                                      </p:tavLst>
                                    </p:anim>
                                    <p:animEffect transition="in" filter="fade">
                                      <p:cBhvr>
                                        <p:cTn id="111" dur="1000"/>
                                        <p:tgtEl>
                                          <p:spTgt spid="47145"/>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47149"/>
                                        </p:tgtEl>
                                        <p:attrNameLst>
                                          <p:attrName>style.visibility</p:attrName>
                                        </p:attrNameLst>
                                      </p:cBhvr>
                                      <p:to>
                                        <p:strVal val="visible"/>
                                      </p:to>
                                    </p:set>
                                    <p:animEffect transition="in" filter="blinds(horizontal)">
                                      <p:cBhvr>
                                        <p:cTn id="116" dur="500"/>
                                        <p:tgtEl>
                                          <p:spTgt spid="47149"/>
                                        </p:tgtEl>
                                      </p:cBhvr>
                                    </p:animEffect>
                                  </p:childTnLst>
                                </p:cTn>
                              </p:par>
                            </p:childTnLst>
                          </p:cTn>
                        </p:par>
                        <p:par>
                          <p:cTn id="117" fill="hold" nodeType="afterGroup">
                            <p:stCondLst>
                              <p:cond delay="500"/>
                            </p:stCondLst>
                            <p:childTnLst>
                              <p:par>
                                <p:cTn id="118" presetID="3" presetClass="entr" presetSubtype="10" fill="hold" grpId="0" nodeType="afterEffect">
                                  <p:stCondLst>
                                    <p:cond delay="0"/>
                                  </p:stCondLst>
                                  <p:childTnLst>
                                    <p:set>
                                      <p:cBhvr>
                                        <p:cTn id="119" dur="1" fill="hold">
                                          <p:stCondLst>
                                            <p:cond delay="0"/>
                                          </p:stCondLst>
                                        </p:cTn>
                                        <p:tgtEl>
                                          <p:spTgt spid="47150"/>
                                        </p:tgtEl>
                                        <p:attrNameLst>
                                          <p:attrName>style.visibility</p:attrName>
                                        </p:attrNameLst>
                                      </p:cBhvr>
                                      <p:to>
                                        <p:strVal val="visible"/>
                                      </p:to>
                                    </p:set>
                                    <p:animEffect transition="in" filter="blinds(horizontal)">
                                      <p:cBhvr>
                                        <p:cTn id="120" dur="500"/>
                                        <p:tgtEl>
                                          <p:spTgt spid="47150"/>
                                        </p:tgtEl>
                                      </p:cBhvr>
                                    </p:animEffect>
                                  </p:childTnLst>
                                </p:cTn>
                              </p:par>
                            </p:childTnLst>
                          </p:cTn>
                        </p:par>
                        <p:par>
                          <p:cTn id="121" fill="hold" nodeType="afterGroup">
                            <p:stCondLst>
                              <p:cond delay="1000"/>
                            </p:stCondLst>
                            <p:childTnLst>
                              <p:par>
                                <p:cTn id="122" presetID="3" presetClass="entr" presetSubtype="10" fill="hold" grpId="0" nodeType="afterEffect">
                                  <p:stCondLst>
                                    <p:cond delay="0"/>
                                  </p:stCondLst>
                                  <p:childTnLst>
                                    <p:set>
                                      <p:cBhvr>
                                        <p:cTn id="123" dur="1" fill="hold">
                                          <p:stCondLst>
                                            <p:cond delay="0"/>
                                          </p:stCondLst>
                                        </p:cTn>
                                        <p:tgtEl>
                                          <p:spTgt spid="47151"/>
                                        </p:tgtEl>
                                        <p:attrNameLst>
                                          <p:attrName>style.visibility</p:attrName>
                                        </p:attrNameLst>
                                      </p:cBhvr>
                                      <p:to>
                                        <p:strVal val="visible"/>
                                      </p:to>
                                    </p:set>
                                    <p:animEffect transition="in" filter="blinds(horizontal)">
                                      <p:cBhvr>
                                        <p:cTn id="124" dur="500"/>
                                        <p:tgtEl>
                                          <p:spTgt spid="47151"/>
                                        </p:tgtEl>
                                      </p:cBhvr>
                                    </p:animEffect>
                                  </p:childTnLst>
                                </p:cTn>
                              </p:par>
                            </p:childTnLst>
                          </p:cTn>
                        </p:par>
                        <p:par>
                          <p:cTn id="125" fill="hold" nodeType="afterGroup">
                            <p:stCondLst>
                              <p:cond delay="1500"/>
                            </p:stCondLst>
                            <p:childTnLst>
                              <p:par>
                                <p:cTn id="126" presetID="3" presetClass="entr" presetSubtype="10" fill="hold" grpId="0" nodeType="afterEffect">
                                  <p:stCondLst>
                                    <p:cond delay="0"/>
                                  </p:stCondLst>
                                  <p:childTnLst>
                                    <p:set>
                                      <p:cBhvr>
                                        <p:cTn id="127" dur="1" fill="hold">
                                          <p:stCondLst>
                                            <p:cond delay="0"/>
                                          </p:stCondLst>
                                        </p:cTn>
                                        <p:tgtEl>
                                          <p:spTgt spid="47152"/>
                                        </p:tgtEl>
                                        <p:attrNameLst>
                                          <p:attrName>style.visibility</p:attrName>
                                        </p:attrNameLst>
                                      </p:cBhvr>
                                      <p:to>
                                        <p:strVal val="visible"/>
                                      </p:to>
                                    </p:set>
                                    <p:animEffect transition="in" filter="blinds(horizontal)">
                                      <p:cBhvr>
                                        <p:cTn id="128" dur="500"/>
                                        <p:tgtEl>
                                          <p:spTgt spid="47152"/>
                                        </p:tgtEl>
                                      </p:cBhvr>
                                    </p:animEffect>
                                  </p:childTnLst>
                                </p:cTn>
                              </p:par>
                            </p:childTnLst>
                          </p:cTn>
                        </p:par>
                        <p:par>
                          <p:cTn id="129" fill="hold" nodeType="afterGroup">
                            <p:stCondLst>
                              <p:cond delay="2000"/>
                            </p:stCondLst>
                            <p:childTnLst>
                              <p:par>
                                <p:cTn id="130" presetID="3" presetClass="entr" presetSubtype="10" fill="hold" grpId="0" nodeType="afterEffect">
                                  <p:stCondLst>
                                    <p:cond delay="0"/>
                                  </p:stCondLst>
                                  <p:childTnLst>
                                    <p:set>
                                      <p:cBhvr>
                                        <p:cTn id="131" dur="1" fill="hold">
                                          <p:stCondLst>
                                            <p:cond delay="0"/>
                                          </p:stCondLst>
                                        </p:cTn>
                                        <p:tgtEl>
                                          <p:spTgt spid="47153"/>
                                        </p:tgtEl>
                                        <p:attrNameLst>
                                          <p:attrName>style.visibility</p:attrName>
                                        </p:attrNameLst>
                                      </p:cBhvr>
                                      <p:to>
                                        <p:strVal val="visible"/>
                                      </p:to>
                                    </p:set>
                                    <p:animEffect transition="in" filter="blinds(horizontal)">
                                      <p:cBhvr>
                                        <p:cTn id="132" dur="500"/>
                                        <p:tgtEl>
                                          <p:spTgt spid="47153"/>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47154"/>
                                        </p:tgtEl>
                                        <p:attrNameLst>
                                          <p:attrName>style.visibility</p:attrName>
                                        </p:attrNameLst>
                                      </p:cBhvr>
                                      <p:to>
                                        <p:strVal val="visible"/>
                                      </p:to>
                                    </p:set>
                                    <p:animEffect transition="in" filter="blinds(horizontal)">
                                      <p:cBhvr>
                                        <p:cTn id="137" dur="500"/>
                                        <p:tgtEl>
                                          <p:spTgt spid="47154"/>
                                        </p:tgtEl>
                                      </p:cBhvr>
                                    </p:animEffect>
                                  </p:childTnLst>
                                </p:cTn>
                              </p:par>
                            </p:childTnLst>
                          </p:cTn>
                        </p:par>
                        <p:par>
                          <p:cTn id="138" fill="hold" nodeType="afterGroup">
                            <p:stCondLst>
                              <p:cond delay="500"/>
                            </p:stCondLst>
                            <p:childTnLst>
                              <p:par>
                                <p:cTn id="139" presetID="3" presetClass="entr" presetSubtype="10" fill="hold" grpId="0" nodeType="afterEffect">
                                  <p:stCondLst>
                                    <p:cond delay="0"/>
                                  </p:stCondLst>
                                  <p:childTnLst>
                                    <p:set>
                                      <p:cBhvr>
                                        <p:cTn id="140" dur="1" fill="hold">
                                          <p:stCondLst>
                                            <p:cond delay="0"/>
                                          </p:stCondLst>
                                        </p:cTn>
                                        <p:tgtEl>
                                          <p:spTgt spid="47155"/>
                                        </p:tgtEl>
                                        <p:attrNameLst>
                                          <p:attrName>style.visibility</p:attrName>
                                        </p:attrNameLst>
                                      </p:cBhvr>
                                      <p:to>
                                        <p:strVal val="visible"/>
                                      </p:to>
                                    </p:set>
                                    <p:animEffect transition="in" filter="blinds(horizontal)">
                                      <p:cBhvr>
                                        <p:cTn id="141" dur="500"/>
                                        <p:tgtEl>
                                          <p:spTgt spid="47155"/>
                                        </p:tgtEl>
                                      </p:cBhvr>
                                    </p:animEffect>
                                  </p:childTnLst>
                                </p:cTn>
                              </p:par>
                            </p:childTnLst>
                          </p:cTn>
                        </p:par>
                        <p:par>
                          <p:cTn id="142" fill="hold" nodeType="afterGroup">
                            <p:stCondLst>
                              <p:cond delay="1000"/>
                            </p:stCondLst>
                            <p:childTnLst>
                              <p:par>
                                <p:cTn id="143" presetID="3" presetClass="entr" presetSubtype="10" fill="hold" grpId="0" nodeType="afterEffect">
                                  <p:stCondLst>
                                    <p:cond delay="0"/>
                                  </p:stCondLst>
                                  <p:childTnLst>
                                    <p:set>
                                      <p:cBhvr>
                                        <p:cTn id="144" dur="1" fill="hold">
                                          <p:stCondLst>
                                            <p:cond delay="0"/>
                                          </p:stCondLst>
                                        </p:cTn>
                                        <p:tgtEl>
                                          <p:spTgt spid="47156"/>
                                        </p:tgtEl>
                                        <p:attrNameLst>
                                          <p:attrName>style.visibility</p:attrName>
                                        </p:attrNameLst>
                                      </p:cBhvr>
                                      <p:to>
                                        <p:strVal val="visible"/>
                                      </p:to>
                                    </p:set>
                                    <p:animEffect transition="in" filter="blinds(horizontal)">
                                      <p:cBhvr>
                                        <p:cTn id="145" dur="500"/>
                                        <p:tgtEl>
                                          <p:spTgt spid="47156"/>
                                        </p:tgtEl>
                                      </p:cBhvr>
                                    </p:animEffect>
                                  </p:childTnLst>
                                </p:cTn>
                              </p:par>
                            </p:childTnLst>
                          </p:cTn>
                        </p:par>
                        <p:par>
                          <p:cTn id="146" fill="hold" nodeType="afterGroup">
                            <p:stCondLst>
                              <p:cond delay="1500"/>
                            </p:stCondLst>
                            <p:childTnLst>
                              <p:par>
                                <p:cTn id="147" presetID="3" presetClass="entr" presetSubtype="10" fill="hold" grpId="0" nodeType="afterEffect">
                                  <p:stCondLst>
                                    <p:cond delay="0"/>
                                  </p:stCondLst>
                                  <p:childTnLst>
                                    <p:set>
                                      <p:cBhvr>
                                        <p:cTn id="148" dur="1" fill="hold">
                                          <p:stCondLst>
                                            <p:cond delay="0"/>
                                          </p:stCondLst>
                                        </p:cTn>
                                        <p:tgtEl>
                                          <p:spTgt spid="47157"/>
                                        </p:tgtEl>
                                        <p:attrNameLst>
                                          <p:attrName>style.visibility</p:attrName>
                                        </p:attrNameLst>
                                      </p:cBhvr>
                                      <p:to>
                                        <p:strVal val="visible"/>
                                      </p:to>
                                    </p:set>
                                    <p:animEffect transition="in" filter="blinds(horizontal)">
                                      <p:cBhvr>
                                        <p:cTn id="149" dur="500"/>
                                        <p:tgtEl>
                                          <p:spTgt spid="47157"/>
                                        </p:tgtEl>
                                      </p:cBhvr>
                                    </p:animEffect>
                                  </p:childTnLst>
                                </p:cTn>
                              </p:par>
                            </p:childTnLst>
                          </p:cTn>
                        </p:par>
                        <p:par>
                          <p:cTn id="150" fill="hold" nodeType="afterGroup">
                            <p:stCondLst>
                              <p:cond delay="2000"/>
                            </p:stCondLst>
                            <p:childTnLst>
                              <p:par>
                                <p:cTn id="151" presetID="3" presetClass="entr" presetSubtype="10" fill="hold" grpId="0" nodeType="afterEffect">
                                  <p:stCondLst>
                                    <p:cond delay="0"/>
                                  </p:stCondLst>
                                  <p:childTnLst>
                                    <p:set>
                                      <p:cBhvr>
                                        <p:cTn id="152" dur="1" fill="hold">
                                          <p:stCondLst>
                                            <p:cond delay="0"/>
                                          </p:stCondLst>
                                        </p:cTn>
                                        <p:tgtEl>
                                          <p:spTgt spid="47158"/>
                                        </p:tgtEl>
                                        <p:attrNameLst>
                                          <p:attrName>style.visibility</p:attrName>
                                        </p:attrNameLst>
                                      </p:cBhvr>
                                      <p:to>
                                        <p:strVal val="visible"/>
                                      </p:to>
                                    </p:set>
                                    <p:animEffect transition="in" filter="blinds(horizontal)">
                                      <p:cBhvr>
                                        <p:cTn id="153" dur="500"/>
                                        <p:tgtEl>
                                          <p:spTgt spid="47158"/>
                                        </p:tgtEl>
                                      </p:cBhvr>
                                    </p:animEffect>
                                  </p:childTnLst>
                                </p:cTn>
                              </p:par>
                            </p:childTnLst>
                          </p:cTn>
                        </p:par>
                        <p:par>
                          <p:cTn id="154" fill="hold" nodeType="afterGroup">
                            <p:stCondLst>
                              <p:cond delay="2500"/>
                            </p:stCondLst>
                            <p:childTnLst>
                              <p:par>
                                <p:cTn id="155" presetID="3" presetClass="entr" presetSubtype="10" fill="hold" grpId="0" nodeType="afterEffect">
                                  <p:stCondLst>
                                    <p:cond delay="0"/>
                                  </p:stCondLst>
                                  <p:childTnLst>
                                    <p:set>
                                      <p:cBhvr>
                                        <p:cTn id="156" dur="1" fill="hold">
                                          <p:stCondLst>
                                            <p:cond delay="0"/>
                                          </p:stCondLst>
                                        </p:cTn>
                                        <p:tgtEl>
                                          <p:spTgt spid="47159"/>
                                        </p:tgtEl>
                                        <p:attrNameLst>
                                          <p:attrName>style.visibility</p:attrName>
                                        </p:attrNameLst>
                                      </p:cBhvr>
                                      <p:to>
                                        <p:strVal val="visible"/>
                                      </p:to>
                                    </p:set>
                                    <p:animEffect transition="in" filter="blinds(horizontal)">
                                      <p:cBhvr>
                                        <p:cTn id="157" dur="500"/>
                                        <p:tgtEl>
                                          <p:spTgt spid="47159"/>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3" presetClass="entr" presetSubtype="10" fill="hold" grpId="0" nodeType="clickEffect">
                                  <p:stCondLst>
                                    <p:cond delay="0"/>
                                  </p:stCondLst>
                                  <p:childTnLst>
                                    <p:set>
                                      <p:cBhvr>
                                        <p:cTn id="161" dur="1" fill="hold">
                                          <p:stCondLst>
                                            <p:cond delay="0"/>
                                          </p:stCondLst>
                                        </p:cTn>
                                        <p:tgtEl>
                                          <p:spTgt spid="47146"/>
                                        </p:tgtEl>
                                        <p:attrNameLst>
                                          <p:attrName>style.visibility</p:attrName>
                                        </p:attrNameLst>
                                      </p:cBhvr>
                                      <p:to>
                                        <p:strVal val="visible"/>
                                      </p:to>
                                    </p:set>
                                    <p:animEffect transition="in" filter="blinds(horizontal)">
                                      <p:cBhvr>
                                        <p:cTn id="162" dur="500"/>
                                        <p:tgtEl>
                                          <p:spTgt spid="47146"/>
                                        </p:tgtEl>
                                      </p:cBhvr>
                                    </p:animEffec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3" presetClass="exit" presetSubtype="10" fill="hold" grpId="1" nodeType="clickEffect">
                                  <p:stCondLst>
                                    <p:cond delay="0"/>
                                  </p:stCondLst>
                                  <p:childTnLst>
                                    <p:animEffect transition="out" filter="blinds(horizontal)">
                                      <p:cBhvr>
                                        <p:cTn id="166" dur="500"/>
                                        <p:tgtEl>
                                          <p:spTgt spid="47149"/>
                                        </p:tgtEl>
                                      </p:cBhvr>
                                    </p:animEffect>
                                    <p:set>
                                      <p:cBhvr>
                                        <p:cTn id="167" dur="1" fill="hold">
                                          <p:stCondLst>
                                            <p:cond delay="499"/>
                                          </p:stCondLst>
                                        </p:cTn>
                                        <p:tgtEl>
                                          <p:spTgt spid="47149"/>
                                        </p:tgtEl>
                                        <p:attrNameLst>
                                          <p:attrName>style.visibility</p:attrName>
                                        </p:attrNameLst>
                                      </p:cBhvr>
                                      <p:to>
                                        <p:strVal val="hidden"/>
                                      </p:to>
                                    </p:set>
                                  </p:childTnLst>
                                </p:cTn>
                              </p:par>
                              <p:par>
                                <p:cTn id="168" presetID="3" presetClass="exit" presetSubtype="10" fill="hold" grpId="1" nodeType="withEffect">
                                  <p:stCondLst>
                                    <p:cond delay="0"/>
                                  </p:stCondLst>
                                  <p:childTnLst>
                                    <p:animEffect transition="out" filter="blinds(horizontal)">
                                      <p:cBhvr>
                                        <p:cTn id="169" dur="500"/>
                                        <p:tgtEl>
                                          <p:spTgt spid="47150"/>
                                        </p:tgtEl>
                                      </p:cBhvr>
                                    </p:animEffect>
                                    <p:set>
                                      <p:cBhvr>
                                        <p:cTn id="170" dur="1" fill="hold">
                                          <p:stCondLst>
                                            <p:cond delay="499"/>
                                          </p:stCondLst>
                                        </p:cTn>
                                        <p:tgtEl>
                                          <p:spTgt spid="47150"/>
                                        </p:tgtEl>
                                        <p:attrNameLst>
                                          <p:attrName>style.visibility</p:attrName>
                                        </p:attrNameLst>
                                      </p:cBhvr>
                                      <p:to>
                                        <p:strVal val="hidden"/>
                                      </p:to>
                                    </p:set>
                                  </p:childTnLst>
                                </p:cTn>
                              </p:par>
                              <p:par>
                                <p:cTn id="171" presetID="3" presetClass="exit" presetSubtype="10" fill="hold" grpId="1" nodeType="withEffect">
                                  <p:stCondLst>
                                    <p:cond delay="0"/>
                                  </p:stCondLst>
                                  <p:childTnLst>
                                    <p:animEffect transition="out" filter="blinds(horizontal)">
                                      <p:cBhvr>
                                        <p:cTn id="172" dur="500"/>
                                        <p:tgtEl>
                                          <p:spTgt spid="47156"/>
                                        </p:tgtEl>
                                      </p:cBhvr>
                                    </p:animEffect>
                                    <p:set>
                                      <p:cBhvr>
                                        <p:cTn id="173" dur="1" fill="hold">
                                          <p:stCondLst>
                                            <p:cond delay="499"/>
                                          </p:stCondLst>
                                        </p:cTn>
                                        <p:tgtEl>
                                          <p:spTgt spid="47156"/>
                                        </p:tgtEl>
                                        <p:attrNameLst>
                                          <p:attrName>style.visibility</p:attrName>
                                        </p:attrNameLst>
                                      </p:cBhvr>
                                      <p:to>
                                        <p:strVal val="hidden"/>
                                      </p:to>
                                    </p:set>
                                  </p:childTnLst>
                                </p:cTn>
                              </p:par>
                              <p:par>
                                <p:cTn id="174" presetID="3" presetClass="exit" presetSubtype="10" fill="hold" grpId="1" nodeType="withEffect">
                                  <p:stCondLst>
                                    <p:cond delay="0"/>
                                  </p:stCondLst>
                                  <p:childTnLst>
                                    <p:animEffect transition="out" filter="blinds(horizontal)">
                                      <p:cBhvr>
                                        <p:cTn id="175" dur="500"/>
                                        <p:tgtEl>
                                          <p:spTgt spid="47155"/>
                                        </p:tgtEl>
                                      </p:cBhvr>
                                    </p:animEffect>
                                    <p:set>
                                      <p:cBhvr>
                                        <p:cTn id="176" dur="1" fill="hold">
                                          <p:stCondLst>
                                            <p:cond delay="499"/>
                                          </p:stCondLst>
                                        </p:cTn>
                                        <p:tgtEl>
                                          <p:spTgt spid="47155"/>
                                        </p:tgtEl>
                                        <p:attrNameLst>
                                          <p:attrName>style.visibility</p:attrName>
                                        </p:attrNameLst>
                                      </p:cBhvr>
                                      <p:to>
                                        <p:strVal val="hidden"/>
                                      </p:to>
                                    </p:set>
                                  </p:childTnLst>
                                </p:cTn>
                              </p:par>
                              <p:par>
                                <p:cTn id="177" presetID="3" presetClass="exit" presetSubtype="10" fill="hold" grpId="1" nodeType="withEffect">
                                  <p:stCondLst>
                                    <p:cond delay="0"/>
                                  </p:stCondLst>
                                  <p:childTnLst>
                                    <p:animEffect transition="out" filter="blinds(horizontal)">
                                      <p:cBhvr>
                                        <p:cTn id="178" dur="500"/>
                                        <p:tgtEl>
                                          <p:spTgt spid="47154"/>
                                        </p:tgtEl>
                                      </p:cBhvr>
                                    </p:animEffect>
                                    <p:set>
                                      <p:cBhvr>
                                        <p:cTn id="179" dur="1" fill="hold">
                                          <p:stCondLst>
                                            <p:cond delay="499"/>
                                          </p:stCondLst>
                                        </p:cTn>
                                        <p:tgtEl>
                                          <p:spTgt spid="471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animBg="1"/>
      <p:bldP spid="47109" grpId="0" animBg="1"/>
      <p:bldP spid="47110" grpId="0"/>
      <p:bldP spid="47111" grpId="0"/>
      <p:bldP spid="47112" grpId="0"/>
      <p:bldP spid="47113" grpId="0"/>
      <p:bldP spid="47114" grpId="0"/>
      <p:bldP spid="47133" grpId="0" animBg="1"/>
      <p:bldP spid="47134" grpId="0" animBg="1"/>
      <p:bldP spid="47135" grpId="0" animBg="1"/>
      <p:bldP spid="47136" grpId="0"/>
      <p:bldP spid="47137" grpId="0" animBg="1"/>
      <p:bldP spid="47138" grpId="0" animBg="1"/>
      <p:bldP spid="47139" grpId="0"/>
      <p:bldP spid="47140" grpId="0"/>
      <p:bldP spid="47141" grpId="0"/>
      <p:bldP spid="47142" grpId="0"/>
      <p:bldP spid="47143" grpId="0"/>
      <p:bldP spid="47144" grpId="0"/>
      <p:bldP spid="47145" grpId="0" animBg="1"/>
      <p:bldP spid="47146" grpId="0"/>
      <p:bldP spid="47147" grpId="0" animBg="1"/>
      <p:bldP spid="47148" grpId="0" animBg="1"/>
      <p:bldP spid="47149" grpId="0" animBg="1"/>
      <p:bldP spid="47149" grpId="1" animBg="1"/>
      <p:bldP spid="47150" grpId="0" animBg="1"/>
      <p:bldP spid="47150" grpId="1" animBg="1"/>
      <p:bldP spid="47151" grpId="0" animBg="1"/>
      <p:bldP spid="47152" grpId="0" animBg="1"/>
      <p:bldP spid="47153" grpId="0" animBg="1"/>
      <p:bldP spid="47154" grpId="0" animBg="1"/>
      <p:bldP spid="47154" grpId="1" animBg="1"/>
      <p:bldP spid="47155" grpId="0" animBg="1"/>
      <p:bldP spid="47155" grpId="1" animBg="1"/>
      <p:bldP spid="47156" grpId="0" animBg="1"/>
      <p:bldP spid="47156" grpId="1" animBg="1"/>
      <p:bldP spid="47157" grpId="0" animBg="1"/>
      <p:bldP spid="47158" grpId="0" animBg="1"/>
      <p:bldP spid="47159"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31"/>
          <p:cNvSpPr>
            <a:spLocks noChangeArrowheads="1"/>
          </p:cNvSpPr>
          <p:nvPr/>
        </p:nvSpPr>
        <p:spPr bwMode="auto">
          <a:xfrm>
            <a:off x="773113" y="1585913"/>
            <a:ext cx="79629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lstStyle/>
          <a:p>
            <a:pPr marL="533400" indent="-533400">
              <a:spcBef>
                <a:spcPct val="20000"/>
              </a:spcBef>
            </a:pPr>
            <a:r>
              <a:rPr lang="en-US"/>
              <a:t>Solve 			   and graph the solution set.</a:t>
            </a:r>
          </a:p>
          <a:p>
            <a:pPr marL="533400" indent="-533400">
              <a:spcBef>
                <a:spcPct val="20000"/>
              </a:spcBef>
            </a:pPr>
            <a:endParaRPr lang="en-US"/>
          </a:p>
        </p:txBody>
      </p:sp>
      <p:pic>
        <p:nvPicPr>
          <p:cNvPr id="215058" name="Picture 18" descr="Example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4438650"/>
            <a:ext cx="5286375"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Oval 3"/>
          <p:cNvSpPr>
            <a:spLocks noChangeArrowheads="1"/>
          </p:cNvSpPr>
          <p:nvPr/>
        </p:nvSpPr>
        <p:spPr bwMode="auto">
          <a:xfrm>
            <a:off x="644525" y="511175"/>
            <a:ext cx="3346450" cy="762000"/>
          </a:xfrm>
          <a:prstGeom prst="ellipse">
            <a:avLst/>
          </a:prstGeom>
          <a:solidFill>
            <a:srgbClr val="00CC99"/>
          </a:solidFill>
          <a:ln w="9525" algn="ctr">
            <a:solidFill>
              <a:srgbClr val="00CC99"/>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17413" name="Rectangle 4"/>
          <p:cNvSpPr>
            <a:spLocks noGrp="1" noChangeArrowheads="1"/>
          </p:cNvSpPr>
          <p:nvPr>
            <p:ph type="title"/>
          </p:nvPr>
        </p:nvSpPr>
        <p:spPr>
          <a:noFill/>
        </p:spPr>
        <p:txBody>
          <a:bodyPr/>
          <a:lstStyle/>
          <a:p>
            <a:r>
              <a:rPr lang="en-US" smtClean="0"/>
              <a:t>EXAMPLE 7</a:t>
            </a:r>
            <a:endParaRPr lang="en-US" sz="1600" smtClean="0"/>
          </a:p>
        </p:txBody>
      </p:sp>
      <p:sp>
        <p:nvSpPr>
          <p:cNvPr id="215045" name="Text Box 5"/>
          <p:cNvSpPr txBox="1">
            <a:spLocks noChangeArrowheads="1"/>
          </p:cNvSpPr>
          <p:nvPr/>
        </p:nvSpPr>
        <p:spPr bwMode="auto">
          <a:xfrm>
            <a:off x="1828800" y="2328863"/>
            <a:ext cx="1600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solidFill>
                  <a:schemeClr val="hlink"/>
                </a:solidFill>
              </a:rPr>
              <a:t>Solution:</a:t>
            </a:r>
            <a:endParaRPr lang="en-US">
              <a:solidFill>
                <a:schemeClr val="hlink"/>
              </a:solidFill>
              <a:cs typeface="Times New Roman" pitchFamily="18" charset="0"/>
            </a:endParaRPr>
          </a:p>
        </p:txBody>
      </p:sp>
      <p:sp>
        <p:nvSpPr>
          <p:cNvPr id="17415" name="Rectangle 6"/>
          <p:cNvSpPr>
            <a:spLocks noChangeArrowheads="1"/>
          </p:cNvSpPr>
          <p:nvPr/>
        </p:nvSpPr>
        <p:spPr bwMode="auto">
          <a:xfrm>
            <a:off x="4038600" y="533400"/>
            <a:ext cx="5105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p>
            <a:r>
              <a:rPr lang="en-US" sz="2200" b="1">
                <a:latin typeface="Arial Black" pitchFamily="34" charset="0"/>
              </a:rPr>
              <a:t>Solving Three-Part Inequalities</a:t>
            </a:r>
          </a:p>
        </p:txBody>
      </p:sp>
      <p:graphicFrame>
        <p:nvGraphicFramePr>
          <p:cNvPr id="17416" name="Object 7"/>
          <p:cNvGraphicFramePr>
            <a:graphicFrameLocks noChangeAspect="1"/>
          </p:cNvGraphicFramePr>
          <p:nvPr/>
        </p:nvGraphicFramePr>
        <p:xfrm>
          <a:off x="1752600" y="1628775"/>
          <a:ext cx="2022475" cy="441325"/>
        </p:xfrm>
        <a:graphic>
          <a:graphicData uri="http://schemas.openxmlformats.org/presentationml/2006/ole">
            <mc:AlternateContent xmlns:mc="http://schemas.openxmlformats.org/markup-compatibility/2006">
              <mc:Choice xmlns:v="urn:schemas-microsoft-com:vml" Requires="v">
                <p:oleObj spid="_x0000_s17422" name="Equation" r:id="rId4" imgW="812447" imgH="177723" progId="Equation.DSMT4">
                  <p:embed/>
                </p:oleObj>
              </mc:Choice>
              <mc:Fallback>
                <p:oleObj name="Equation" r:id="rId4" imgW="812447" imgH="177723" progId="Equation.DSMT4">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1628775"/>
                        <a:ext cx="2022475" cy="44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48" name="Object 8"/>
          <p:cNvGraphicFramePr>
            <a:graphicFrameLocks noChangeAspect="1"/>
          </p:cNvGraphicFramePr>
          <p:nvPr/>
        </p:nvGraphicFramePr>
        <p:xfrm>
          <a:off x="3751263" y="2362200"/>
          <a:ext cx="3411537" cy="444500"/>
        </p:xfrm>
        <a:graphic>
          <a:graphicData uri="http://schemas.openxmlformats.org/presentationml/2006/ole">
            <mc:AlternateContent xmlns:mc="http://schemas.openxmlformats.org/markup-compatibility/2006">
              <mc:Choice xmlns:v="urn:schemas-microsoft-com:vml" Requires="v">
                <p:oleObj spid="_x0000_s17423" name="Equation" r:id="rId6" imgW="1371600" imgH="177800" progId="Equation.DSMT4">
                  <p:embed/>
                </p:oleObj>
              </mc:Choice>
              <mc:Fallback>
                <p:oleObj name="Equation" r:id="rId6" imgW="1371600" imgH="177800" progId="Equation.DSMT4">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51263" y="2362200"/>
                        <a:ext cx="3411537"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53" name="Object 13"/>
          <p:cNvGraphicFramePr>
            <a:graphicFrameLocks noChangeAspect="1"/>
          </p:cNvGraphicFramePr>
          <p:nvPr/>
        </p:nvGraphicFramePr>
        <p:xfrm>
          <a:off x="1374775" y="4876800"/>
          <a:ext cx="790575" cy="630238"/>
        </p:xfrm>
        <a:graphic>
          <a:graphicData uri="http://schemas.openxmlformats.org/presentationml/2006/ole">
            <mc:AlternateContent xmlns:mc="http://schemas.openxmlformats.org/markup-compatibility/2006">
              <mc:Choice xmlns:v="urn:schemas-microsoft-com:vml" Requires="v">
                <p:oleObj spid="_x0000_s17424" name="Equation" r:id="rId8" imgW="317225" imgH="253780" progId="Equation.DSMT4">
                  <p:embed/>
                </p:oleObj>
              </mc:Choice>
              <mc:Fallback>
                <p:oleObj name="Equation" r:id="rId8" imgW="317225" imgH="253780" progId="Equation.DSMT4">
                  <p:embed/>
                  <p:pic>
                    <p:nvPicPr>
                      <p:cNvPr id="0" name="Object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74775" y="4876800"/>
                        <a:ext cx="790575"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55" name="Object 15"/>
          <p:cNvGraphicFramePr>
            <a:graphicFrameLocks noChangeAspect="1"/>
          </p:cNvGraphicFramePr>
          <p:nvPr/>
        </p:nvGraphicFramePr>
        <p:xfrm>
          <a:off x="4495800" y="2895600"/>
          <a:ext cx="1735138" cy="984250"/>
        </p:xfrm>
        <a:graphic>
          <a:graphicData uri="http://schemas.openxmlformats.org/presentationml/2006/ole">
            <mc:AlternateContent xmlns:mc="http://schemas.openxmlformats.org/markup-compatibility/2006">
              <mc:Choice xmlns:v="urn:schemas-microsoft-com:vml" Requires="v">
                <p:oleObj spid="_x0000_s17425" name="Equation" r:id="rId10" imgW="698197" imgH="393529" progId="Equation.DSMT4">
                  <p:embed/>
                </p:oleObj>
              </mc:Choice>
              <mc:Fallback>
                <p:oleObj name="Equation" r:id="rId10" imgW="698197" imgH="393529" progId="Equation.DSMT4">
                  <p:embed/>
                  <p:pic>
                    <p:nvPicPr>
                      <p:cNvPr id="0"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95800" y="2895600"/>
                        <a:ext cx="1735138" cy="98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5057" name="Object 17"/>
          <p:cNvGraphicFramePr>
            <a:graphicFrameLocks noChangeAspect="1"/>
          </p:cNvGraphicFramePr>
          <p:nvPr/>
        </p:nvGraphicFramePr>
        <p:xfrm>
          <a:off x="4738688" y="3962400"/>
          <a:ext cx="1357312" cy="444500"/>
        </p:xfrm>
        <a:graphic>
          <a:graphicData uri="http://schemas.openxmlformats.org/presentationml/2006/ole">
            <mc:AlternateContent xmlns:mc="http://schemas.openxmlformats.org/markup-compatibility/2006">
              <mc:Choice xmlns:v="urn:schemas-microsoft-com:vml" Requires="v">
                <p:oleObj spid="_x0000_s17426" name="Equation" r:id="rId12" imgW="545626" imgH="177646" progId="Equation.DSMT4">
                  <p:embed/>
                </p:oleObj>
              </mc:Choice>
              <mc:Fallback>
                <p:oleObj name="Equation" r:id="rId12" imgW="545626" imgH="177646" progId="Equation.DSMT4">
                  <p:embed/>
                  <p:pic>
                    <p:nvPicPr>
                      <p:cNvPr id="0" name="Object 1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38688" y="3962400"/>
                        <a:ext cx="1357312"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070" name="Text Box 30"/>
          <p:cNvSpPr txBox="1">
            <a:spLocks noChangeArrowheads="1"/>
          </p:cNvSpPr>
          <p:nvPr/>
        </p:nvSpPr>
        <p:spPr bwMode="auto">
          <a:xfrm>
            <a:off x="1905000" y="6083300"/>
            <a:ext cx="6400800" cy="396875"/>
          </a:xfrm>
          <a:prstGeom prst="rect">
            <a:avLst/>
          </a:prstGeom>
          <a:noFill/>
          <a:ln>
            <a:noFill/>
          </a:ln>
          <a:effectLst/>
          <a:extLst>
            <a:ext uri="{909E8E84-426E-40DD-AFC4-6F175D3DCCD1}">
              <a14:hiddenFill xmlns:a14="http://schemas.microsoft.com/office/drawing/2010/main">
                <a:solidFill>
                  <a:srgbClr val="003399"/>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2000">
                <a:latin typeface="Arial Narrow" pitchFamily="34" charset="0"/>
              </a:rPr>
              <a:t>Remember to work with all three parts of the inequality.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15045"/>
                                        </p:tgtEl>
                                        <p:attrNameLst>
                                          <p:attrName>style.visibility</p:attrName>
                                        </p:attrNameLst>
                                      </p:cBhvr>
                                      <p:to>
                                        <p:strVal val="visible"/>
                                      </p:to>
                                    </p:set>
                                    <p:anim calcmode="lin" valueType="num">
                                      <p:cBhvr>
                                        <p:cTn id="7" dur="500" decel="50000" fill="hold">
                                          <p:stCondLst>
                                            <p:cond delay="0"/>
                                          </p:stCondLst>
                                        </p:cTn>
                                        <p:tgtEl>
                                          <p:spTgt spid="21504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1504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15045"/>
                                        </p:tgtEl>
                                        <p:attrNameLst>
                                          <p:attrName>ppt_w</p:attrName>
                                        </p:attrNameLst>
                                      </p:cBhvr>
                                      <p:tavLst>
                                        <p:tav tm="0">
                                          <p:val>
                                            <p:strVal val="#ppt_w*.05"/>
                                          </p:val>
                                        </p:tav>
                                        <p:tav tm="100000">
                                          <p:val>
                                            <p:strVal val="#ppt_w"/>
                                          </p:val>
                                        </p:tav>
                                      </p:tavLst>
                                    </p:anim>
                                    <p:anim calcmode="lin" valueType="num">
                                      <p:cBhvr>
                                        <p:cTn id="10" dur="1000" fill="hold"/>
                                        <p:tgtEl>
                                          <p:spTgt spid="21504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1504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1504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1504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15045"/>
                                        </p:tgtEl>
                                      </p:cBhvr>
                                    </p:animEffect>
                                  </p:childTnLst>
                                </p:cTn>
                              </p:par>
                              <p:par>
                                <p:cTn id="15" presetID="25" presetClass="entr" presetSubtype="0" fill="hold" nodeType="withEffect">
                                  <p:stCondLst>
                                    <p:cond delay="0"/>
                                  </p:stCondLst>
                                  <p:childTnLst>
                                    <p:set>
                                      <p:cBhvr>
                                        <p:cTn id="16" dur="1" fill="hold">
                                          <p:stCondLst>
                                            <p:cond delay="0"/>
                                          </p:stCondLst>
                                        </p:cTn>
                                        <p:tgtEl>
                                          <p:spTgt spid="215048"/>
                                        </p:tgtEl>
                                        <p:attrNameLst>
                                          <p:attrName>style.visibility</p:attrName>
                                        </p:attrNameLst>
                                      </p:cBhvr>
                                      <p:to>
                                        <p:strVal val="visible"/>
                                      </p:to>
                                    </p:set>
                                    <p:anim calcmode="lin" valueType="num">
                                      <p:cBhvr>
                                        <p:cTn id="17" dur="500" decel="50000" fill="hold">
                                          <p:stCondLst>
                                            <p:cond delay="0"/>
                                          </p:stCondLst>
                                        </p:cTn>
                                        <p:tgtEl>
                                          <p:spTgt spid="215048"/>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215048"/>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215048"/>
                                        </p:tgtEl>
                                        <p:attrNameLst>
                                          <p:attrName>ppt_w</p:attrName>
                                        </p:attrNameLst>
                                      </p:cBhvr>
                                      <p:tavLst>
                                        <p:tav tm="0">
                                          <p:val>
                                            <p:strVal val="#ppt_w*.05"/>
                                          </p:val>
                                        </p:tav>
                                        <p:tav tm="100000">
                                          <p:val>
                                            <p:strVal val="#ppt_w"/>
                                          </p:val>
                                        </p:tav>
                                      </p:tavLst>
                                    </p:anim>
                                    <p:anim calcmode="lin" valueType="num">
                                      <p:cBhvr>
                                        <p:cTn id="20" dur="1000" fill="hold"/>
                                        <p:tgtEl>
                                          <p:spTgt spid="215048"/>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215048"/>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215048"/>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215048"/>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21504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4" presetClass="entr" presetSubtype="0" accel="100000" fill="hold" nodeType="clickEffect">
                                  <p:stCondLst>
                                    <p:cond delay="0"/>
                                  </p:stCondLst>
                                  <p:childTnLst>
                                    <p:set>
                                      <p:cBhvr>
                                        <p:cTn id="28" dur="1" fill="hold">
                                          <p:stCondLst>
                                            <p:cond delay="0"/>
                                          </p:stCondLst>
                                        </p:cTn>
                                        <p:tgtEl>
                                          <p:spTgt spid="215055"/>
                                        </p:tgtEl>
                                        <p:attrNameLst>
                                          <p:attrName>style.visibility</p:attrName>
                                        </p:attrNameLst>
                                      </p:cBhvr>
                                      <p:to>
                                        <p:strVal val="visible"/>
                                      </p:to>
                                    </p:set>
                                    <p:anim calcmode="lin" valueType="num">
                                      <p:cBhvr>
                                        <p:cTn id="29" dur="500" fill="hold"/>
                                        <p:tgtEl>
                                          <p:spTgt spid="215055"/>
                                        </p:tgtEl>
                                        <p:attrNameLst>
                                          <p:attrName>ppt_w</p:attrName>
                                        </p:attrNameLst>
                                      </p:cBhvr>
                                      <p:tavLst>
                                        <p:tav tm="0">
                                          <p:val>
                                            <p:strVal val="#ppt_w*0.05"/>
                                          </p:val>
                                        </p:tav>
                                        <p:tav tm="100000">
                                          <p:val>
                                            <p:strVal val="#ppt_w"/>
                                          </p:val>
                                        </p:tav>
                                      </p:tavLst>
                                    </p:anim>
                                    <p:anim calcmode="lin" valueType="num">
                                      <p:cBhvr>
                                        <p:cTn id="30" dur="500" fill="hold"/>
                                        <p:tgtEl>
                                          <p:spTgt spid="215055"/>
                                        </p:tgtEl>
                                        <p:attrNameLst>
                                          <p:attrName>ppt_h</p:attrName>
                                        </p:attrNameLst>
                                      </p:cBhvr>
                                      <p:tavLst>
                                        <p:tav tm="0">
                                          <p:val>
                                            <p:strVal val="#ppt_h"/>
                                          </p:val>
                                        </p:tav>
                                        <p:tav tm="100000">
                                          <p:val>
                                            <p:strVal val="#ppt_h"/>
                                          </p:val>
                                        </p:tav>
                                      </p:tavLst>
                                    </p:anim>
                                    <p:anim calcmode="lin" valueType="num">
                                      <p:cBhvr>
                                        <p:cTn id="31" dur="500" fill="hold"/>
                                        <p:tgtEl>
                                          <p:spTgt spid="215055"/>
                                        </p:tgtEl>
                                        <p:attrNameLst>
                                          <p:attrName>ppt_x</p:attrName>
                                        </p:attrNameLst>
                                      </p:cBhvr>
                                      <p:tavLst>
                                        <p:tav tm="0">
                                          <p:val>
                                            <p:strVal val="#ppt_x-.2"/>
                                          </p:val>
                                        </p:tav>
                                        <p:tav tm="100000">
                                          <p:val>
                                            <p:strVal val="#ppt_x"/>
                                          </p:val>
                                        </p:tav>
                                      </p:tavLst>
                                    </p:anim>
                                    <p:anim calcmode="lin" valueType="num">
                                      <p:cBhvr>
                                        <p:cTn id="32" dur="500" fill="hold"/>
                                        <p:tgtEl>
                                          <p:spTgt spid="215055"/>
                                        </p:tgtEl>
                                        <p:attrNameLst>
                                          <p:attrName>ppt_y</p:attrName>
                                        </p:attrNameLst>
                                      </p:cBhvr>
                                      <p:tavLst>
                                        <p:tav tm="0">
                                          <p:val>
                                            <p:strVal val="#ppt_y"/>
                                          </p:val>
                                        </p:tav>
                                        <p:tav tm="100000">
                                          <p:val>
                                            <p:strVal val="#ppt_y"/>
                                          </p:val>
                                        </p:tav>
                                      </p:tavLst>
                                    </p:anim>
                                    <p:animEffect transition="in" filter="fade">
                                      <p:cBhvr>
                                        <p:cTn id="33" dur="500"/>
                                        <p:tgtEl>
                                          <p:spTgt spid="21505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3" presetClass="entr" presetSubtype="0" fill="hold" nodeType="clickEffect">
                                  <p:stCondLst>
                                    <p:cond delay="0"/>
                                  </p:stCondLst>
                                  <p:childTnLst>
                                    <p:set>
                                      <p:cBhvr>
                                        <p:cTn id="37" dur="1" fill="hold">
                                          <p:stCondLst>
                                            <p:cond delay="0"/>
                                          </p:stCondLst>
                                        </p:cTn>
                                        <p:tgtEl>
                                          <p:spTgt spid="215057"/>
                                        </p:tgtEl>
                                        <p:attrNameLst>
                                          <p:attrName>style.visibility</p:attrName>
                                        </p:attrNameLst>
                                      </p:cBhvr>
                                      <p:to>
                                        <p:strVal val="visible"/>
                                      </p:to>
                                    </p:set>
                                    <p:animEffect transition="in" filter="fade">
                                      <p:cBhvr>
                                        <p:cTn id="38" dur="100"/>
                                        <p:tgtEl>
                                          <p:spTgt spid="215057"/>
                                        </p:tgtEl>
                                      </p:cBhvr>
                                    </p:animEffect>
                                    <p:anim calcmode="lin" valueType="num">
                                      <p:cBhvr>
                                        <p:cTn id="39" dur="400" fill="hold"/>
                                        <p:tgtEl>
                                          <p:spTgt spid="215057"/>
                                        </p:tgtEl>
                                        <p:attrNameLst>
                                          <p:attrName>ppt_x</p:attrName>
                                        </p:attrNameLst>
                                      </p:cBhvr>
                                      <p:tavLst>
                                        <p:tav tm="0">
                                          <p:val>
                                            <p:strVal val="#ppt_x"/>
                                          </p:val>
                                        </p:tav>
                                        <p:tav tm="100000">
                                          <p:val>
                                            <p:strVal val="#ppt_x"/>
                                          </p:val>
                                        </p:tav>
                                      </p:tavLst>
                                    </p:anim>
                                    <p:anim calcmode="lin" valueType="num">
                                      <p:cBhvr>
                                        <p:cTn id="40" dur="400" fill="hold"/>
                                        <p:tgtEl>
                                          <p:spTgt spid="215057"/>
                                        </p:tgtEl>
                                        <p:attrNameLst>
                                          <p:attrName>ppt_y</p:attrName>
                                        </p:attrNameLst>
                                      </p:cBhvr>
                                      <p:tavLst>
                                        <p:tav tm="0">
                                          <p:val>
                                            <p:strVal val="#ppt_y+0.31"/>
                                          </p:val>
                                        </p:tav>
                                        <p:tav tm="100000">
                                          <p:val>
                                            <p:strVal val="#ppt_y+0.31"/>
                                          </p:val>
                                        </p:tav>
                                      </p:tavLst>
                                    </p:anim>
                                    <p:anim calcmode="lin" valueType="num">
                                      <p:cBhvr>
                                        <p:cTn id="41" dur="600" decel="50000" fill="hold">
                                          <p:stCondLst>
                                            <p:cond delay="400"/>
                                          </p:stCondLst>
                                        </p:cTn>
                                        <p:tgtEl>
                                          <p:spTgt spid="21505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2" dur="600" decel="50000" fill="hold">
                                          <p:stCondLst>
                                            <p:cond delay="400"/>
                                          </p:stCondLst>
                                        </p:cTn>
                                        <p:tgtEl>
                                          <p:spTgt spid="21505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21505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15058"/>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8" presetClass="entr" presetSubtype="16" fill="hold" grpId="0" nodeType="clickEffect">
                                  <p:stCondLst>
                                    <p:cond delay="0"/>
                                  </p:stCondLst>
                                  <p:childTnLst>
                                    <p:set>
                                      <p:cBhvr>
                                        <p:cTn id="52" dur="1" fill="hold">
                                          <p:stCondLst>
                                            <p:cond delay="0"/>
                                          </p:stCondLst>
                                        </p:cTn>
                                        <p:tgtEl>
                                          <p:spTgt spid="215070"/>
                                        </p:tgtEl>
                                        <p:attrNameLst>
                                          <p:attrName>style.visibility</p:attrName>
                                        </p:attrNameLst>
                                      </p:cBhvr>
                                      <p:to>
                                        <p:strVal val="visible"/>
                                      </p:to>
                                    </p:set>
                                    <p:animEffect transition="in" filter="diamond(in)">
                                      <p:cBhvr>
                                        <p:cTn id="53" dur="2000"/>
                                        <p:tgtEl>
                                          <p:spTgt spid="2150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5" grpId="0"/>
      <p:bldP spid="215070"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t>Graphing Inequalities</a:t>
            </a:r>
          </a:p>
        </p:txBody>
      </p:sp>
      <p:sp>
        <p:nvSpPr>
          <p:cNvPr id="18435" name="Rectangle 3"/>
          <p:cNvSpPr>
            <a:spLocks noGrp="1" noChangeArrowheads="1"/>
          </p:cNvSpPr>
          <p:nvPr>
            <p:ph type="body" idx="1"/>
          </p:nvPr>
        </p:nvSpPr>
        <p:spPr/>
        <p:txBody>
          <a:bodyPr/>
          <a:lstStyle/>
          <a:p>
            <a:r>
              <a:rPr lang="en-US" sz="4000" smtClean="0"/>
              <a:t>The solution set for an inequality contain many ordered pairs.  The graphs of these ordered pairs fill in an area of the coordinate plane and may or may not include points on the boundary line.</a:t>
            </a:r>
          </a:p>
        </p:txBody>
      </p:sp>
      <p:sp>
        <p:nvSpPr>
          <p:cNvPr id="18436" name="Text Box 4">
            <a:hlinkClick r:id="" action="ppaction://hlinkshowjump?jump=previousslide"/>
          </p:cNvPr>
          <p:cNvSpPr txBox="1">
            <a:spLocks noChangeArrowheads="1"/>
          </p:cNvSpPr>
          <p:nvPr/>
        </p:nvSpPr>
        <p:spPr bwMode="auto">
          <a:xfrm>
            <a:off x="8153400" y="6400800"/>
            <a:ext cx="685800" cy="254000"/>
          </a:xfrm>
          <a:prstGeom prst="rect">
            <a:avLst/>
          </a:prstGeom>
          <a:solidFill>
            <a:srgbClr val="FF9900"/>
          </a:solidFill>
          <a:ln w="9525">
            <a:solidFill>
              <a:schemeClr val="bg2"/>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1000" b="1">
                <a:latin typeface="Arial" pitchFamily="34" charset="0"/>
              </a:rPr>
              <a:t>BACK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838200"/>
          </a:xfrm>
          <a:solidFill>
            <a:schemeClr val="accent1"/>
          </a:solidFill>
        </p:spPr>
        <p:txBody>
          <a:bodyPr/>
          <a:lstStyle/>
          <a:p>
            <a:r>
              <a:rPr lang="en-US" sz="6600" smtClean="0"/>
              <a:t>Graph x &lt; -3</a:t>
            </a:r>
            <a:endParaRPr lang="en-US" smtClean="0"/>
          </a:p>
        </p:txBody>
      </p:sp>
      <p:sp>
        <p:nvSpPr>
          <p:cNvPr id="19459"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9460"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9461"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X</a:t>
            </a:r>
          </a:p>
        </p:txBody>
      </p:sp>
      <p:sp>
        <p:nvSpPr>
          <p:cNvPr id="19462"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latin typeface="Times New Roman"/>
                <a:cs typeface="Times New Roman"/>
              </a:rPr>
              <a:t>Y</a:t>
            </a:r>
          </a:p>
        </p:txBody>
      </p:sp>
      <p:sp>
        <p:nvSpPr>
          <p:cNvPr id="19463"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4"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5"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6"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7"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8"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69"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70"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71"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72"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73"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74"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75"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76"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77"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78"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79"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80"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81"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82"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83"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84"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85"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86"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87"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88"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89"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90"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91"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92"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93"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94"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95"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9496"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13" name="Line 41"/>
          <p:cNvSpPr>
            <a:spLocks noChangeShapeType="1"/>
          </p:cNvSpPr>
          <p:nvPr/>
        </p:nvSpPr>
        <p:spPr bwMode="auto">
          <a:xfrm>
            <a:off x="3581400" y="2057400"/>
            <a:ext cx="0" cy="4572000"/>
          </a:xfrm>
          <a:prstGeom prst="line">
            <a:avLst/>
          </a:prstGeom>
          <a:noFill/>
          <a:ln w="762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15" name="Text Box 43"/>
          <p:cNvSpPr txBox="1">
            <a:spLocks noChangeArrowheads="1"/>
          </p:cNvSpPr>
          <p:nvPr/>
        </p:nvSpPr>
        <p:spPr bwMode="auto">
          <a:xfrm>
            <a:off x="0" y="838200"/>
            <a:ext cx="9144000" cy="1098550"/>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6600"/>
              <a:t>Sketch x = -3</a:t>
            </a:r>
            <a:endParaRPr lang="en-US"/>
          </a:p>
        </p:txBody>
      </p:sp>
      <p:sp>
        <p:nvSpPr>
          <p:cNvPr id="3116" name="Text Box 44"/>
          <p:cNvSpPr txBox="1">
            <a:spLocks noChangeArrowheads="1"/>
          </p:cNvSpPr>
          <p:nvPr/>
        </p:nvSpPr>
        <p:spPr bwMode="auto">
          <a:xfrm>
            <a:off x="914400" y="2362200"/>
            <a:ext cx="2362200" cy="1016000"/>
          </a:xfrm>
          <a:prstGeom prst="rect">
            <a:avLst/>
          </a:prstGeom>
          <a:solidFill>
            <a:srgbClr val="FF9900"/>
          </a:solidFill>
          <a:ln w="9525">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6000"/>
              <a:t>x = -3</a:t>
            </a:r>
          </a:p>
        </p:txBody>
      </p:sp>
      <p:sp>
        <p:nvSpPr>
          <p:cNvPr id="3117" name="AutoShape 45"/>
          <p:cNvSpPr>
            <a:spLocks noChangeArrowheads="1"/>
          </p:cNvSpPr>
          <p:nvPr/>
        </p:nvSpPr>
        <p:spPr bwMode="auto">
          <a:xfrm>
            <a:off x="4953000" y="2362200"/>
            <a:ext cx="3276600" cy="3505200"/>
          </a:xfrm>
          <a:prstGeom prst="roundRect">
            <a:avLst>
              <a:gd name="adj" fmla="val 16667"/>
            </a:avLst>
          </a:prstGeom>
          <a:solidFill>
            <a:schemeClr val="accent1"/>
          </a:solidFill>
          <a:ln w="9525">
            <a:solidFill>
              <a:schemeClr val="tx1"/>
            </a:solidFill>
            <a:round/>
            <a:headEnd/>
            <a:tailEnd/>
          </a:ln>
        </p:spPr>
        <p:txBody>
          <a:bodyPr anchor="ctr"/>
          <a:lstStyle/>
          <a:p>
            <a:pPr algn="ctr"/>
            <a:r>
              <a:rPr lang="en-US" sz="3600" b="1"/>
              <a:t>Now pick a test point on one side of the dotted line like  (0,0)</a:t>
            </a:r>
            <a:r>
              <a:rPr lang="en-US" sz="2000"/>
              <a:t> </a:t>
            </a:r>
          </a:p>
        </p:txBody>
      </p:sp>
      <p:sp>
        <p:nvSpPr>
          <p:cNvPr id="19501" name="Text Box 46">
            <a:hlinkClick r:id="" action="ppaction://hlinkshowjump?jump=previousslide"/>
          </p:cNvPr>
          <p:cNvSpPr txBox="1">
            <a:spLocks noChangeArrowheads="1"/>
          </p:cNvSpPr>
          <p:nvPr/>
        </p:nvSpPr>
        <p:spPr bwMode="auto">
          <a:xfrm>
            <a:off x="8153400" y="6400800"/>
            <a:ext cx="685800" cy="254000"/>
          </a:xfrm>
          <a:prstGeom prst="rect">
            <a:avLst/>
          </a:prstGeom>
          <a:solidFill>
            <a:srgbClr val="FF9900"/>
          </a:solidFill>
          <a:ln w="9525">
            <a:solidFill>
              <a:schemeClr val="bg2"/>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1000" b="1">
                <a:latin typeface="Arial" pitchFamily="34" charset="0"/>
              </a:rPr>
              <a:t>BACK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115"/>
                                        </p:tgtEl>
                                        <p:attrNameLst>
                                          <p:attrName>style.visibility</p:attrName>
                                        </p:attrNameLst>
                                      </p:cBhvr>
                                      <p:to>
                                        <p:strVal val="visible"/>
                                      </p:to>
                                    </p:set>
                                    <p:animEffect transition="in" filter="box(out)">
                                      <p:cBhvr>
                                        <p:cTn id="7" dur="500"/>
                                        <p:tgtEl>
                                          <p:spTgt spid="311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113"/>
                                        </p:tgtEl>
                                        <p:attrNameLst>
                                          <p:attrName>style.visibility</p:attrName>
                                        </p:attrNameLst>
                                      </p:cBhvr>
                                      <p:to>
                                        <p:strVal val="visible"/>
                                      </p:to>
                                    </p:set>
                                    <p:animEffect transition="in" filter="box(out)">
                                      <p:cBhvr>
                                        <p:cTn id="12" dur="500"/>
                                        <p:tgtEl>
                                          <p:spTgt spid="3113"/>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par>
                                <p:cTn id="13" presetID="4" presetClass="entr" presetSubtype="32" fill="hold" grpId="0" nodeType="withEffect">
                                  <p:stCondLst>
                                    <p:cond delay="0"/>
                                  </p:stCondLst>
                                  <p:childTnLst>
                                    <p:set>
                                      <p:cBhvr>
                                        <p:cTn id="14" dur="1" fill="hold">
                                          <p:stCondLst>
                                            <p:cond delay="0"/>
                                          </p:stCondLst>
                                        </p:cTn>
                                        <p:tgtEl>
                                          <p:spTgt spid="3116"/>
                                        </p:tgtEl>
                                        <p:attrNameLst>
                                          <p:attrName>style.visibility</p:attrName>
                                        </p:attrNameLst>
                                      </p:cBhvr>
                                      <p:to>
                                        <p:strVal val="visible"/>
                                      </p:to>
                                    </p:set>
                                    <p:animEffect transition="in" filter="box(out)">
                                      <p:cBhvr>
                                        <p:cTn id="15" dur="500"/>
                                        <p:tgtEl>
                                          <p:spTgt spid="3116"/>
                                        </p:tgtEl>
                                      </p:cBhvr>
                                    </p:animEffect>
                                  </p:childTnLst>
                                  <p:subTnLst>
                                    <p:audio>
                                      <p:cMediaNode>
                                        <p:cTn display="0" masterRel="sameClick">
                                          <p:stCondLst>
                                            <p:cond evt="begin" delay="0">
                                              <p:tn val="13"/>
                                            </p:cond>
                                          </p:stCondLst>
                                          <p:endCondLst>
                                            <p:cond evt="onStopAudio" delay="0">
                                              <p:tgtEl>
                                                <p:sldTgt/>
                                              </p:tgtEl>
                                            </p:cond>
                                          </p:endCondLst>
                                        </p:cTn>
                                        <p:tgtEl>
                                          <p:sndTgt r:embed="rId2" name="CAMERA.WAV"/>
                                        </p:tgtEl>
                                      </p:cMediaNode>
                                    </p:audio>
                                  </p:sub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3117"/>
                                        </p:tgtEl>
                                        <p:attrNameLst>
                                          <p:attrName>style.visibility</p:attrName>
                                        </p:attrNameLst>
                                      </p:cBhvr>
                                      <p:to>
                                        <p:strVal val="visible"/>
                                      </p:to>
                                    </p:set>
                                    <p:animEffect transition="in" filter="box(out)">
                                      <p:cBhvr>
                                        <p:cTn id="20" dur="500"/>
                                        <p:tgtEl>
                                          <p:spTgt spid="3117"/>
                                        </p:tgtEl>
                                      </p:cBhvr>
                                    </p:animEffect>
                                  </p:childTnLst>
                                  <p:subTnLst>
                                    <p:audio>
                                      <p:cMediaNode>
                                        <p:cTn display="0" masterRel="sameClick">
                                          <p:stCondLst>
                                            <p:cond evt="begin" delay="0">
                                              <p:tn val="18"/>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3" grpId="0" animBg="1"/>
      <p:bldP spid="3115" grpId="0" animBg="1" autoUpdateAnimBg="0"/>
      <p:bldP spid="3116" grpId="0" animBg="1" autoUpdateAnimBg="0"/>
      <p:bldP spid="3117"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0"/>
            <a:ext cx="9144000" cy="1143000"/>
          </a:xfrm>
          <a:solidFill>
            <a:schemeClr val="accent1"/>
          </a:solidFill>
        </p:spPr>
        <p:txBody>
          <a:bodyPr/>
          <a:lstStyle/>
          <a:p>
            <a:r>
              <a:rPr lang="en-US" sz="6600" smtClean="0"/>
              <a:t>Test a Point</a:t>
            </a:r>
            <a:endParaRPr lang="en-US" smtClean="0"/>
          </a:p>
        </p:txBody>
      </p:sp>
      <p:sp>
        <p:nvSpPr>
          <p:cNvPr id="4099" name="Rectangle 3"/>
          <p:cNvSpPr>
            <a:spLocks noGrp="1" noChangeArrowheads="1"/>
          </p:cNvSpPr>
          <p:nvPr>
            <p:ph type="body" idx="1"/>
          </p:nvPr>
        </p:nvSpPr>
        <p:spPr>
          <a:xfrm>
            <a:off x="0" y="1143000"/>
            <a:ext cx="9144000" cy="5715000"/>
          </a:xfrm>
        </p:spPr>
        <p:txBody>
          <a:bodyPr/>
          <a:lstStyle/>
          <a:p>
            <a:r>
              <a:rPr lang="en-US" sz="6000" smtClean="0"/>
              <a:t>Take the point (0,0) and plug in the x value in x &lt; -3</a:t>
            </a:r>
          </a:p>
          <a:p>
            <a:pPr>
              <a:lnSpc>
                <a:spcPct val="80000"/>
              </a:lnSpc>
            </a:pPr>
            <a:r>
              <a:rPr lang="en-US" sz="8000" smtClean="0"/>
              <a:t>x &lt; -3</a:t>
            </a:r>
          </a:p>
          <a:p>
            <a:pPr>
              <a:lnSpc>
                <a:spcPct val="60000"/>
              </a:lnSpc>
            </a:pPr>
            <a:r>
              <a:rPr lang="en-US" sz="8000" smtClean="0"/>
              <a:t>0 &lt; -3</a:t>
            </a:r>
          </a:p>
        </p:txBody>
      </p:sp>
      <p:sp>
        <p:nvSpPr>
          <p:cNvPr id="4100" name="WordArt 4"/>
          <p:cNvSpPr>
            <a:spLocks noChangeArrowheads="1" noChangeShapeType="1" noTextEdit="1"/>
          </p:cNvSpPr>
          <p:nvPr/>
        </p:nvSpPr>
        <p:spPr bwMode="auto">
          <a:xfrm>
            <a:off x="4038600" y="2971800"/>
            <a:ext cx="4694238" cy="1905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Impact"/>
              </a:rPr>
              <a:t>False</a:t>
            </a:r>
          </a:p>
        </p:txBody>
      </p:sp>
      <p:sp>
        <p:nvSpPr>
          <p:cNvPr id="4101" name="Text Box 5"/>
          <p:cNvSpPr txBox="1">
            <a:spLocks noChangeArrowheads="1"/>
          </p:cNvSpPr>
          <p:nvPr/>
        </p:nvSpPr>
        <p:spPr bwMode="auto">
          <a:xfrm>
            <a:off x="1143000" y="5181600"/>
            <a:ext cx="7467600" cy="1563688"/>
          </a:xfrm>
          <a:prstGeom prst="rect">
            <a:avLst/>
          </a:prstGeom>
          <a:solidFill>
            <a:srgbClr val="FF9900"/>
          </a:solidFill>
          <a:ln w="9525">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80000"/>
              </a:lnSpc>
            </a:pPr>
            <a:r>
              <a:rPr lang="en-US" sz="5400"/>
              <a:t>Since it’s false, shade the side opposite of (0,0).</a:t>
            </a:r>
            <a:r>
              <a:rPr lang="en-US" sz="6600"/>
              <a:t>        </a:t>
            </a:r>
            <a:endParaRPr lang="en-US"/>
          </a:p>
        </p:txBody>
      </p:sp>
      <p:grpSp>
        <p:nvGrpSpPr>
          <p:cNvPr id="2" name="Group 6"/>
          <p:cNvGrpSpPr>
            <a:grpSpLocks/>
          </p:cNvGrpSpPr>
          <p:nvPr/>
        </p:nvGrpSpPr>
        <p:grpSpPr bwMode="auto">
          <a:xfrm>
            <a:off x="5181600" y="609600"/>
            <a:ext cx="401638" cy="781050"/>
            <a:chOff x="2418" y="900"/>
            <a:chExt cx="253" cy="492"/>
          </a:xfrm>
        </p:grpSpPr>
        <p:sp>
          <p:nvSpPr>
            <p:cNvPr id="20490" name="Line 7"/>
            <p:cNvSpPr>
              <a:spLocks noChangeShapeType="1"/>
            </p:cNvSpPr>
            <p:nvPr/>
          </p:nvSpPr>
          <p:spPr bwMode="auto">
            <a:xfrm flipH="1">
              <a:off x="2544" y="1152"/>
              <a:ext cx="0" cy="240"/>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aphicFrame>
          <p:nvGraphicFramePr>
            <p:cNvPr id="20491" name="Object 8"/>
            <p:cNvGraphicFramePr>
              <a:graphicFrameLocks noChangeAspect="1"/>
            </p:cNvGraphicFramePr>
            <p:nvPr/>
          </p:nvGraphicFramePr>
          <p:xfrm>
            <a:off x="2418" y="900"/>
            <a:ext cx="253" cy="234"/>
          </p:xfrm>
          <a:graphic>
            <a:graphicData uri="http://schemas.openxmlformats.org/presentationml/2006/ole">
              <mc:AlternateContent xmlns:mc="http://schemas.openxmlformats.org/markup-compatibility/2006">
                <mc:Choice xmlns:v="urn:schemas-microsoft-com:vml" Requires="v">
                  <p:oleObj spid="_x0000_s20492" name="Equation" r:id="rId5" imgW="177492" imgH="164814" progId="Equation.3">
                    <p:embed/>
                  </p:oleObj>
                </mc:Choice>
                <mc:Fallback>
                  <p:oleObj name="Equation" r:id="rId5" imgW="177492" imgH="164814"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18" y="900"/>
                          <a:ext cx="253" cy="234"/>
                        </a:xfrm>
                        <a:prstGeom prst="rect">
                          <a:avLst/>
                        </a:prstGeom>
                        <a:solidFill>
                          <a:srgbClr val="FFFF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3" name="Group 9"/>
          <p:cNvGrpSpPr>
            <a:grpSpLocks/>
          </p:cNvGrpSpPr>
          <p:nvPr/>
        </p:nvGrpSpPr>
        <p:grpSpPr bwMode="auto">
          <a:xfrm>
            <a:off x="5881688" y="590550"/>
            <a:ext cx="314325" cy="781050"/>
            <a:chOff x="2889" y="900"/>
            <a:chExt cx="198" cy="492"/>
          </a:xfrm>
        </p:grpSpPr>
        <p:sp>
          <p:nvSpPr>
            <p:cNvPr id="20488" name="Line 10"/>
            <p:cNvSpPr>
              <a:spLocks noChangeShapeType="1"/>
            </p:cNvSpPr>
            <p:nvPr/>
          </p:nvSpPr>
          <p:spPr bwMode="auto">
            <a:xfrm flipH="1">
              <a:off x="2976" y="1152"/>
              <a:ext cx="0" cy="240"/>
            </a:xfrm>
            <a:prstGeom prst="line">
              <a:avLst/>
            </a:prstGeom>
            <a:noFill/>
            <a:ln w="57150">
              <a:solidFill>
                <a:srgbClr val="FF33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aphicFrame>
          <p:nvGraphicFramePr>
            <p:cNvPr id="20489" name="Object 11"/>
            <p:cNvGraphicFramePr>
              <a:graphicFrameLocks noChangeAspect="1"/>
            </p:cNvGraphicFramePr>
            <p:nvPr/>
          </p:nvGraphicFramePr>
          <p:xfrm>
            <a:off x="2889" y="900"/>
            <a:ext cx="198" cy="235"/>
          </p:xfrm>
          <a:graphic>
            <a:graphicData uri="http://schemas.openxmlformats.org/presentationml/2006/ole">
              <mc:AlternateContent xmlns:mc="http://schemas.openxmlformats.org/markup-compatibility/2006">
                <mc:Choice xmlns:v="urn:schemas-microsoft-com:vml" Requires="v">
                  <p:oleObj spid="_x0000_s20493" name="Equation" r:id="rId7" imgW="139579" imgH="164957" progId="Equation.3">
                    <p:embed/>
                  </p:oleObj>
                </mc:Choice>
                <mc:Fallback>
                  <p:oleObj name="Equation" r:id="rId7" imgW="139579" imgH="164957" progId="Equation.3">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89" y="900"/>
                          <a:ext cx="198" cy="235"/>
                        </a:xfrm>
                        <a:prstGeom prst="rect">
                          <a:avLst/>
                        </a:prstGeom>
                        <a:solidFill>
                          <a:srgbClr val="FFFFFF"/>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box(out)">
                                      <p:cBhvr>
                                        <p:cTn id="7" dur="500"/>
                                        <p:tgtEl>
                                          <p:spTgt spid="409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box(out)">
                                      <p:cBhvr>
                                        <p:cTn id="12" dur="500"/>
                                        <p:tgtEl>
                                          <p:spTgt spid="4099">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1+#ppt_w/2"/>
                                          </p:val>
                                        </p:tav>
                                        <p:tav tm="100000">
                                          <p:val>
                                            <p:strVal val="#ppt_x"/>
                                          </p:val>
                                        </p:tav>
                                      </p:tavLst>
                                    </p:anim>
                                    <p:anim calcmode="lin" valueType="num">
                                      <p:cBhvr additive="base">
                                        <p:cTn id="2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4099">
                                            <p:txEl>
                                              <p:pRg st="2" end="2"/>
                                            </p:txEl>
                                          </p:spTgt>
                                        </p:tgtEl>
                                        <p:attrNameLst>
                                          <p:attrName>style.visibility</p:attrName>
                                        </p:attrNameLst>
                                      </p:cBhvr>
                                      <p:to>
                                        <p:strVal val="visible"/>
                                      </p:to>
                                    </p:set>
                                    <p:animEffect transition="in" filter="box(out)">
                                      <p:cBhvr>
                                        <p:cTn id="27" dur="500"/>
                                        <p:tgtEl>
                                          <p:spTgt spid="4099">
                                            <p:txEl>
                                              <p:pRg st="2" end="2"/>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3" name="CAMERA.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4100"/>
                                        </p:tgtEl>
                                        <p:attrNameLst>
                                          <p:attrName>style.visibility</p:attrName>
                                        </p:attrNameLst>
                                      </p:cBhvr>
                                      <p:to>
                                        <p:strVal val="visible"/>
                                      </p:to>
                                    </p:set>
                                    <p:anim calcmode="lin" valueType="num">
                                      <p:cBhvr additive="base">
                                        <p:cTn id="32" dur="500" fill="hold"/>
                                        <p:tgtEl>
                                          <p:spTgt spid="4100"/>
                                        </p:tgtEl>
                                        <p:attrNameLst>
                                          <p:attrName>ppt_x</p:attrName>
                                        </p:attrNameLst>
                                      </p:cBhvr>
                                      <p:tavLst>
                                        <p:tav tm="0">
                                          <p:val>
                                            <p:strVal val="0-#ppt_w/2"/>
                                          </p:val>
                                        </p:tav>
                                        <p:tav tm="100000">
                                          <p:val>
                                            <p:strVal val="#ppt_x"/>
                                          </p:val>
                                        </p:tav>
                                      </p:tavLst>
                                    </p:anim>
                                    <p:anim calcmode="lin" valueType="num">
                                      <p:cBhvr additive="base">
                                        <p:cTn id="33" dur="500" fill="hold"/>
                                        <p:tgtEl>
                                          <p:spTgt spid="410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4" name="WHOOSH.WAV"/>
                                        </p:tgtEl>
                                      </p:cMediaNode>
                                    </p:audio>
                                  </p:sub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4101"/>
                                        </p:tgtEl>
                                        <p:attrNameLst>
                                          <p:attrName>style.visibility</p:attrName>
                                        </p:attrNameLst>
                                      </p:cBhvr>
                                      <p:to>
                                        <p:strVal val="visible"/>
                                      </p:to>
                                    </p:set>
                                    <p:animEffect transition="in" filter="box(in)">
                                      <p:cBhvr>
                                        <p:cTn id="38"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P spid="4100" grpId="0" animBg="1"/>
      <p:bldP spid="4101"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9144000" cy="838200"/>
          </a:xfrm>
          <a:solidFill>
            <a:schemeClr val="accent1"/>
          </a:solidFill>
        </p:spPr>
        <p:txBody>
          <a:bodyPr/>
          <a:lstStyle/>
          <a:p>
            <a:r>
              <a:rPr lang="en-US" sz="2400" smtClean="0"/>
              <a:t>Graph x &lt; -3</a:t>
            </a:r>
          </a:p>
        </p:txBody>
      </p:sp>
      <p:sp>
        <p:nvSpPr>
          <p:cNvPr id="21507" name="Line 3"/>
          <p:cNvSpPr>
            <a:spLocks noChangeShapeType="1"/>
          </p:cNvSpPr>
          <p:nvPr/>
        </p:nvSpPr>
        <p:spPr bwMode="auto">
          <a:xfrm>
            <a:off x="762000" y="4114800"/>
            <a:ext cx="7543800" cy="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1508" name="Line 4"/>
          <p:cNvSpPr>
            <a:spLocks noChangeShapeType="1"/>
          </p:cNvSpPr>
          <p:nvPr/>
        </p:nvSpPr>
        <p:spPr bwMode="auto">
          <a:xfrm flipV="1">
            <a:off x="4495800" y="1981200"/>
            <a:ext cx="0" cy="4114800"/>
          </a:xfrm>
          <a:prstGeom prst="line">
            <a:avLst/>
          </a:prstGeom>
          <a:noFill/>
          <a:ln w="76200">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1509" name="WordArt 5"/>
          <p:cNvSpPr>
            <a:spLocks noChangeArrowheads="1" noChangeShapeType="1" noTextEdit="1"/>
          </p:cNvSpPr>
          <p:nvPr/>
        </p:nvSpPr>
        <p:spPr bwMode="auto">
          <a:xfrm>
            <a:off x="7924800" y="3505200"/>
            <a:ext cx="4572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kern="10">
                <a:latin typeface="Times New Roman"/>
                <a:cs typeface="Times New Roman"/>
              </a:rPr>
              <a:t>X</a:t>
            </a:r>
          </a:p>
        </p:txBody>
      </p:sp>
      <p:sp>
        <p:nvSpPr>
          <p:cNvPr id="21510" name="WordArt 6"/>
          <p:cNvSpPr>
            <a:spLocks noChangeArrowheads="1" noChangeShapeType="1" noTextEdit="1"/>
          </p:cNvSpPr>
          <p:nvPr/>
        </p:nvSpPr>
        <p:spPr bwMode="auto">
          <a:xfrm>
            <a:off x="4495800" y="1905000"/>
            <a:ext cx="533400" cy="523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kern="10">
                <a:latin typeface="Times New Roman"/>
                <a:cs typeface="Times New Roman"/>
              </a:rPr>
              <a:t>Y</a:t>
            </a:r>
          </a:p>
        </p:txBody>
      </p:sp>
      <p:sp>
        <p:nvSpPr>
          <p:cNvPr id="21511" name="Line 7"/>
          <p:cNvSpPr>
            <a:spLocks noChangeShapeType="1"/>
          </p:cNvSpPr>
          <p:nvPr/>
        </p:nvSpPr>
        <p:spPr bwMode="auto">
          <a:xfrm>
            <a:off x="4800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2" name="Line 8"/>
          <p:cNvSpPr>
            <a:spLocks noChangeShapeType="1"/>
          </p:cNvSpPr>
          <p:nvPr/>
        </p:nvSpPr>
        <p:spPr bwMode="auto">
          <a:xfrm>
            <a:off x="5105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3" name="Line 9"/>
          <p:cNvSpPr>
            <a:spLocks noChangeShapeType="1"/>
          </p:cNvSpPr>
          <p:nvPr/>
        </p:nvSpPr>
        <p:spPr bwMode="auto">
          <a:xfrm>
            <a:off x="5410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4" name="Line 10"/>
          <p:cNvSpPr>
            <a:spLocks noChangeShapeType="1"/>
          </p:cNvSpPr>
          <p:nvPr/>
        </p:nvSpPr>
        <p:spPr bwMode="auto">
          <a:xfrm>
            <a:off x="4191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5" name="Line 11"/>
          <p:cNvSpPr>
            <a:spLocks noChangeShapeType="1"/>
          </p:cNvSpPr>
          <p:nvPr/>
        </p:nvSpPr>
        <p:spPr bwMode="auto">
          <a:xfrm>
            <a:off x="3886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6" name="Line 12"/>
          <p:cNvSpPr>
            <a:spLocks noChangeShapeType="1"/>
          </p:cNvSpPr>
          <p:nvPr/>
        </p:nvSpPr>
        <p:spPr bwMode="auto">
          <a:xfrm>
            <a:off x="5715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7" name="Line 13"/>
          <p:cNvSpPr>
            <a:spLocks noChangeShapeType="1"/>
          </p:cNvSpPr>
          <p:nvPr/>
        </p:nvSpPr>
        <p:spPr bwMode="auto">
          <a:xfrm>
            <a:off x="990600" y="3810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8" name="Line 14"/>
          <p:cNvSpPr>
            <a:spLocks noChangeShapeType="1"/>
          </p:cNvSpPr>
          <p:nvPr/>
        </p:nvSpPr>
        <p:spPr bwMode="auto">
          <a:xfrm>
            <a:off x="990600" y="4419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9" name="Line 15"/>
          <p:cNvSpPr>
            <a:spLocks noChangeShapeType="1"/>
          </p:cNvSpPr>
          <p:nvPr/>
        </p:nvSpPr>
        <p:spPr bwMode="auto">
          <a:xfrm>
            <a:off x="990600" y="4724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20" name="Line 16"/>
          <p:cNvSpPr>
            <a:spLocks noChangeShapeType="1"/>
          </p:cNvSpPr>
          <p:nvPr/>
        </p:nvSpPr>
        <p:spPr bwMode="auto">
          <a:xfrm>
            <a:off x="990600" y="3505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21" name="Line 17"/>
          <p:cNvSpPr>
            <a:spLocks noChangeShapeType="1"/>
          </p:cNvSpPr>
          <p:nvPr/>
        </p:nvSpPr>
        <p:spPr bwMode="auto">
          <a:xfrm>
            <a:off x="990600" y="50292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22" name="Line 18"/>
          <p:cNvSpPr>
            <a:spLocks noChangeShapeType="1"/>
          </p:cNvSpPr>
          <p:nvPr/>
        </p:nvSpPr>
        <p:spPr bwMode="auto">
          <a:xfrm>
            <a:off x="990600" y="5334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23" name="Line 19"/>
          <p:cNvSpPr>
            <a:spLocks noChangeShapeType="1"/>
          </p:cNvSpPr>
          <p:nvPr/>
        </p:nvSpPr>
        <p:spPr bwMode="auto">
          <a:xfrm>
            <a:off x="990600" y="5638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24" name="Line 20"/>
          <p:cNvSpPr>
            <a:spLocks noChangeShapeType="1"/>
          </p:cNvSpPr>
          <p:nvPr/>
        </p:nvSpPr>
        <p:spPr bwMode="auto">
          <a:xfrm>
            <a:off x="990600" y="22860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25" name="Line 21"/>
          <p:cNvSpPr>
            <a:spLocks noChangeShapeType="1"/>
          </p:cNvSpPr>
          <p:nvPr/>
        </p:nvSpPr>
        <p:spPr bwMode="auto">
          <a:xfrm>
            <a:off x="990600" y="25908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26" name="Line 22"/>
          <p:cNvSpPr>
            <a:spLocks noChangeShapeType="1"/>
          </p:cNvSpPr>
          <p:nvPr/>
        </p:nvSpPr>
        <p:spPr bwMode="auto">
          <a:xfrm>
            <a:off x="990600" y="28956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27" name="Line 23"/>
          <p:cNvSpPr>
            <a:spLocks noChangeShapeType="1"/>
          </p:cNvSpPr>
          <p:nvPr/>
        </p:nvSpPr>
        <p:spPr bwMode="auto">
          <a:xfrm>
            <a:off x="990600" y="3200400"/>
            <a:ext cx="7162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28" name="Line 24"/>
          <p:cNvSpPr>
            <a:spLocks noChangeShapeType="1"/>
          </p:cNvSpPr>
          <p:nvPr/>
        </p:nvSpPr>
        <p:spPr bwMode="auto">
          <a:xfrm>
            <a:off x="6019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29" name="Line 25"/>
          <p:cNvSpPr>
            <a:spLocks noChangeShapeType="1"/>
          </p:cNvSpPr>
          <p:nvPr/>
        </p:nvSpPr>
        <p:spPr bwMode="auto">
          <a:xfrm>
            <a:off x="6324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30" name="Line 26"/>
          <p:cNvSpPr>
            <a:spLocks noChangeShapeType="1"/>
          </p:cNvSpPr>
          <p:nvPr/>
        </p:nvSpPr>
        <p:spPr bwMode="auto">
          <a:xfrm>
            <a:off x="7239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31" name="Line 27"/>
          <p:cNvSpPr>
            <a:spLocks noChangeShapeType="1"/>
          </p:cNvSpPr>
          <p:nvPr/>
        </p:nvSpPr>
        <p:spPr bwMode="auto">
          <a:xfrm>
            <a:off x="7543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32" name="Line 28"/>
          <p:cNvSpPr>
            <a:spLocks noChangeShapeType="1"/>
          </p:cNvSpPr>
          <p:nvPr/>
        </p:nvSpPr>
        <p:spPr bwMode="auto">
          <a:xfrm>
            <a:off x="7848600" y="21336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33" name="Line 29"/>
          <p:cNvSpPr>
            <a:spLocks noChangeShapeType="1"/>
          </p:cNvSpPr>
          <p:nvPr/>
        </p:nvSpPr>
        <p:spPr bwMode="auto">
          <a:xfrm>
            <a:off x="1066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34" name="Line 30"/>
          <p:cNvSpPr>
            <a:spLocks noChangeShapeType="1"/>
          </p:cNvSpPr>
          <p:nvPr/>
        </p:nvSpPr>
        <p:spPr bwMode="auto">
          <a:xfrm>
            <a:off x="1371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35" name="Line 31"/>
          <p:cNvSpPr>
            <a:spLocks noChangeShapeType="1"/>
          </p:cNvSpPr>
          <p:nvPr/>
        </p:nvSpPr>
        <p:spPr bwMode="auto">
          <a:xfrm>
            <a:off x="1676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36" name="Line 32"/>
          <p:cNvSpPr>
            <a:spLocks noChangeShapeType="1"/>
          </p:cNvSpPr>
          <p:nvPr/>
        </p:nvSpPr>
        <p:spPr bwMode="auto">
          <a:xfrm>
            <a:off x="29718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37" name="Line 33"/>
          <p:cNvSpPr>
            <a:spLocks noChangeShapeType="1"/>
          </p:cNvSpPr>
          <p:nvPr/>
        </p:nvSpPr>
        <p:spPr bwMode="auto">
          <a:xfrm>
            <a:off x="32766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38" name="Line 34"/>
          <p:cNvSpPr>
            <a:spLocks noChangeShapeType="1"/>
          </p:cNvSpPr>
          <p:nvPr/>
        </p:nvSpPr>
        <p:spPr bwMode="auto">
          <a:xfrm>
            <a:off x="3581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39" name="Line 35"/>
          <p:cNvSpPr>
            <a:spLocks noChangeShapeType="1"/>
          </p:cNvSpPr>
          <p:nvPr/>
        </p:nvSpPr>
        <p:spPr bwMode="auto">
          <a:xfrm>
            <a:off x="1981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40" name="Line 36"/>
          <p:cNvSpPr>
            <a:spLocks noChangeShapeType="1"/>
          </p:cNvSpPr>
          <p:nvPr/>
        </p:nvSpPr>
        <p:spPr bwMode="auto">
          <a:xfrm>
            <a:off x="2286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41" name="Line 37"/>
          <p:cNvSpPr>
            <a:spLocks noChangeShapeType="1"/>
          </p:cNvSpPr>
          <p:nvPr/>
        </p:nvSpPr>
        <p:spPr bwMode="auto">
          <a:xfrm>
            <a:off x="26670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42" name="Line 38"/>
          <p:cNvSpPr>
            <a:spLocks noChangeShapeType="1"/>
          </p:cNvSpPr>
          <p:nvPr/>
        </p:nvSpPr>
        <p:spPr bwMode="auto">
          <a:xfrm>
            <a:off x="66294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43" name="Line 39"/>
          <p:cNvSpPr>
            <a:spLocks noChangeShapeType="1"/>
          </p:cNvSpPr>
          <p:nvPr/>
        </p:nvSpPr>
        <p:spPr bwMode="auto">
          <a:xfrm>
            <a:off x="6934200" y="2209800"/>
            <a:ext cx="0" cy="3733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44" name="Line 40"/>
          <p:cNvSpPr>
            <a:spLocks noChangeShapeType="1"/>
          </p:cNvSpPr>
          <p:nvPr/>
        </p:nvSpPr>
        <p:spPr bwMode="auto">
          <a:xfrm>
            <a:off x="4495800" y="2590800"/>
            <a:ext cx="0" cy="304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61" name="Line 41"/>
          <p:cNvSpPr>
            <a:spLocks noChangeShapeType="1"/>
          </p:cNvSpPr>
          <p:nvPr/>
        </p:nvSpPr>
        <p:spPr bwMode="auto">
          <a:xfrm>
            <a:off x="3581400" y="2057400"/>
            <a:ext cx="0" cy="4572000"/>
          </a:xfrm>
          <a:prstGeom prst="line">
            <a:avLst/>
          </a:prstGeom>
          <a:noFill/>
          <a:ln w="76200">
            <a:solidFill>
              <a:schemeClr val="tx1"/>
            </a:solidFill>
            <a:prstDash val="dash"/>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63" name="Text Box 43"/>
          <p:cNvSpPr txBox="1">
            <a:spLocks noChangeArrowheads="1"/>
          </p:cNvSpPr>
          <p:nvPr/>
        </p:nvSpPr>
        <p:spPr bwMode="auto">
          <a:xfrm>
            <a:off x="3810000" y="2286000"/>
            <a:ext cx="2362200" cy="461963"/>
          </a:xfrm>
          <a:prstGeom prst="rect">
            <a:avLst/>
          </a:prstGeom>
          <a:solidFill>
            <a:srgbClr val="FF9900"/>
          </a:solidFill>
          <a:ln w="9525">
            <a:solidFill>
              <a:schemeClr val="tx1"/>
            </a:solidFill>
            <a:miter lim="800000"/>
            <a:headEnd/>
            <a:tailEnd/>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a:t>x = -3</a:t>
            </a:r>
          </a:p>
        </p:txBody>
      </p:sp>
      <p:sp>
        <p:nvSpPr>
          <p:cNvPr id="5165" name="WordArt 45"/>
          <p:cNvSpPr>
            <a:spLocks noChangeArrowheads="1" noChangeShapeType="1" noTextEdit="1"/>
          </p:cNvSpPr>
          <p:nvPr/>
        </p:nvSpPr>
        <p:spPr bwMode="auto">
          <a:xfrm>
            <a:off x="4572000" y="4191000"/>
            <a:ext cx="1143000" cy="838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b="1" kern="10">
                <a:latin typeface="Times New Roman"/>
                <a:cs typeface="Times New Roman"/>
              </a:rPr>
              <a:t>(0,0)</a:t>
            </a:r>
          </a:p>
        </p:txBody>
      </p:sp>
      <p:sp>
        <p:nvSpPr>
          <p:cNvPr id="5164" name="Text Box 44"/>
          <p:cNvSpPr txBox="1">
            <a:spLocks noChangeArrowheads="1"/>
          </p:cNvSpPr>
          <p:nvPr/>
        </p:nvSpPr>
        <p:spPr bwMode="auto">
          <a:xfrm>
            <a:off x="990600" y="2209800"/>
            <a:ext cx="2514600" cy="3733800"/>
          </a:xfrm>
          <a:prstGeom prst="rect">
            <a:avLst/>
          </a:prstGeom>
          <a:solidFill>
            <a:schemeClr val="bg2">
              <a:alpha val="50195"/>
            </a:schemeClr>
          </a:solidFill>
          <a:ln w="9525">
            <a:solidFill>
              <a:schemeClr val="tx1"/>
            </a:solidFill>
            <a:miter lim="800000"/>
            <a:headEnd/>
            <a:tailEnd/>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en-US"/>
          </a:p>
        </p:txBody>
      </p:sp>
      <p:sp>
        <p:nvSpPr>
          <p:cNvPr id="5166" name="Text Box 46"/>
          <p:cNvSpPr txBox="1">
            <a:spLocks noChangeArrowheads="1"/>
          </p:cNvSpPr>
          <p:nvPr/>
        </p:nvSpPr>
        <p:spPr bwMode="auto">
          <a:xfrm>
            <a:off x="3870325" y="6010275"/>
            <a:ext cx="4445000" cy="461963"/>
          </a:xfrm>
          <a:prstGeom prst="rect">
            <a:avLst/>
          </a:prstGeom>
          <a:solidFill>
            <a:schemeClr val="accent1"/>
          </a:solidFill>
          <a:ln w="9525">
            <a:solidFill>
              <a:schemeClr val="tx1"/>
            </a:solidFill>
            <a:miter lim="800000"/>
            <a:headEnd/>
            <a:tailEnd/>
          </a:ln>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t>Shade the area with true solutions!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161"/>
                                        </p:tgtEl>
                                        <p:attrNameLst>
                                          <p:attrName>style.visibility</p:attrName>
                                        </p:attrNameLst>
                                      </p:cBhvr>
                                      <p:to>
                                        <p:strVal val="visible"/>
                                      </p:to>
                                    </p:set>
                                    <p:animEffect transition="in" filter="box(out)">
                                      <p:cBhvr>
                                        <p:cTn id="7" dur="500"/>
                                        <p:tgtEl>
                                          <p:spTgt spid="5161"/>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par>
                                <p:cTn id="8" presetID="4" presetClass="entr" presetSubtype="32" fill="hold" grpId="0" nodeType="withEffect">
                                  <p:stCondLst>
                                    <p:cond delay="0"/>
                                  </p:stCondLst>
                                  <p:childTnLst>
                                    <p:set>
                                      <p:cBhvr>
                                        <p:cTn id="9" dur="1" fill="hold">
                                          <p:stCondLst>
                                            <p:cond delay="0"/>
                                          </p:stCondLst>
                                        </p:cTn>
                                        <p:tgtEl>
                                          <p:spTgt spid="5163"/>
                                        </p:tgtEl>
                                        <p:attrNameLst>
                                          <p:attrName>style.visibility</p:attrName>
                                        </p:attrNameLst>
                                      </p:cBhvr>
                                      <p:to>
                                        <p:strVal val="visible"/>
                                      </p:to>
                                    </p:set>
                                    <p:animEffect transition="in" filter="box(out)">
                                      <p:cBhvr>
                                        <p:cTn id="10" dur="500"/>
                                        <p:tgtEl>
                                          <p:spTgt spid="5163"/>
                                        </p:tgtEl>
                                      </p:cBhvr>
                                    </p:animEffect>
                                  </p:childTnLst>
                                  <p:subTnLst>
                                    <p:audio>
                                      <p:cMediaNode>
                                        <p:cTn display="0" masterRel="sameClick">
                                          <p:stCondLst>
                                            <p:cond evt="begin" delay="0">
                                              <p:tn val="8"/>
                                            </p:cond>
                                          </p:stCondLst>
                                          <p:endCondLst>
                                            <p:cond evt="onStopAudio" delay="0">
                                              <p:tgtEl>
                                                <p:sldTgt/>
                                              </p:tgtEl>
                                            </p:cond>
                                          </p:endCondLst>
                                        </p:cTn>
                                        <p:tgtEl>
                                          <p:sndTgt r:embed="rId2" name="CAMERA.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32" fill="hold" grpId="0" nodeType="clickEffect">
                                  <p:stCondLst>
                                    <p:cond delay="0"/>
                                  </p:stCondLst>
                                  <p:childTnLst>
                                    <p:set>
                                      <p:cBhvr>
                                        <p:cTn id="14" dur="1" fill="hold">
                                          <p:stCondLst>
                                            <p:cond delay="0"/>
                                          </p:stCondLst>
                                        </p:cTn>
                                        <p:tgtEl>
                                          <p:spTgt spid="5165"/>
                                        </p:tgtEl>
                                        <p:attrNameLst>
                                          <p:attrName>style.visibility</p:attrName>
                                        </p:attrNameLst>
                                      </p:cBhvr>
                                      <p:to>
                                        <p:strVal val="visible"/>
                                      </p:to>
                                    </p:set>
                                    <p:animEffect transition="in" filter="box(out)">
                                      <p:cBhvr>
                                        <p:cTn id="15" dur="500"/>
                                        <p:tgtEl>
                                          <p:spTgt spid="5165"/>
                                        </p:tgtEl>
                                      </p:cBhvr>
                                    </p:animEffect>
                                  </p:childTnLst>
                                  <p:subTnLst>
                                    <p:audio>
                                      <p:cMediaNode>
                                        <p:cTn display="0" masterRel="sameClick">
                                          <p:stCondLst>
                                            <p:cond evt="begin" delay="0">
                                              <p:tn val="13"/>
                                            </p:cond>
                                          </p:stCondLst>
                                          <p:endCondLst>
                                            <p:cond evt="onStopAudio" delay="0">
                                              <p:tgtEl>
                                                <p:sldTgt/>
                                              </p:tgtEl>
                                            </p:cond>
                                          </p:endCondLst>
                                        </p:cTn>
                                        <p:tgtEl>
                                          <p:sndTgt r:embed="rId2" name="CAMERA.WAV"/>
                                        </p:tgtEl>
                                      </p:cMediaNode>
                                    </p:audio>
                                  </p:subTnLst>
                                </p:cTn>
                              </p:par>
                              <p:par>
                                <p:cTn id="16" presetID="4" presetClass="entr" presetSubtype="32" fill="hold" grpId="0" nodeType="withEffect">
                                  <p:stCondLst>
                                    <p:cond delay="0"/>
                                  </p:stCondLst>
                                  <p:childTnLst>
                                    <p:set>
                                      <p:cBhvr>
                                        <p:cTn id="17" dur="1" fill="hold">
                                          <p:stCondLst>
                                            <p:cond delay="0"/>
                                          </p:stCondLst>
                                        </p:cTn>
                                        <p:tgtEl>
                                          <p:spTgt spid="5164"/>
                                        </p:tgtEl>
                                        <p:attrNameLst>
                                          <p:attrName>style.visibility</p:attrName>
                                        </p:attrNameLst>
                                      </p:cBhvr>
                                      <p:to>
                                        <p:strVal val="visible"/>
                                      </p:to>
                                    </p:set>
                                    <p:animEffect transition="in" filter="box(out)">
                                      <p:cBhvr>
                                        <p:cTn id="18" dur="500"/>
                                        <p:tgtEl>
                                          <p:spTgt spid="5164"/>
                                        </p:tgtEl>
                                      </p:cBhvr>
                                    </p:animEffect>
                                  </p:childTnLst>
                                  <p:subTnLst>
                                    <p:audio>
                                      <p:cMediaNode>
                                        <p:cTn display="0" masterRel="sameClick">
                                          <p:stCondLst>
                                            <p:cond evt="begin" delay="0">
                                              <p:tn val="16"/>
                                            </p:cond>
                                          </p:stCondLst>
                                          <p:endCondLst>
                                            <p:cond evt="onStopAudio" delay="0">
                                              <p:tgtEl>
                                                <p:sldTgt/>
                                              </p:tgtEl>
                                            </p:cond>
                                          </p:endCondLst>
                                        </p:cTn>
                                        <p:tgtEl>
                                          <p:sndTgt r:embed="rId2" name="CAMERA.WAV"/>
                                        </p:tgtEl>
                                      </p:cMediaNode>
                                    </p:audio>
                                  </p:subTnLst>
                                </p:cTn>
                              </p:par>
                              <p:par>
                                <p:cTn id="19" presetID="4" presetClass="entr" presetSubtype="16" fill="hold" grpId="0" nodeType="withEffect">
                                  <p:stCondLst>
                                    <p:cond delay="0"/>
                                  </p:stCondLst>
                                  <p:childTnLst>
                                    <p:set>
                                      <p:cBhvr>
                                        <p:cTn id="20" dur="1" fill="hold">
                                          <p:stCondLst>
                                            <p:cond delay="0"/>
                                          </p:stCondLst>
                                        </p:cTn>
                                        <p:tgtEl>
                                          <p:spTgt spid="5166"/>
                                        </p:tgtEl>
                                        <p:attrNameLst>
                                          <p:attrName>style.visibility</p:attrName>
                                        </p:attrNameLst>
                                      </p:cBhvr>
                                      <p:to>
                                        <p:strVal val="visible"/>
                                      </p:to>
                                    </p:set>
                                    <p:animEffect transition="in" filter="box(in)">
                                      <p:cBhvr>
                                        <p:cTn id="21" dur="500"/>
                                        <p:tgtEl>
                                          <p:spTgt spid="5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1" grpId="0" animBg="1"/>
      <p:bldP spid="5163" grpId="0" animBg="1" autoUpdateAnimBg="0"/>
      <p:bldP spid="5165" grpId="0" animBg="1"/>
      <p:bldP spid="5164" grpId="0" animBg="1" autoUpdateAnimBg="0"/>
      <p:bldP spid="5166" grpId="0" animBg="1"/>
    </p:bldLst>
  </p:timing>
</p:sld>
</file>

<file path=ppt/theme/theme1.xml><?xml version="1.0" encoding="utf-8"?>
<a:theme xmlns:a="http://schemas.openxmlformats.org/drawingml/2006/main" name="Default Design">
  <a:themeElements>
    <a:clrScheme name="">
      <a:dk1>
        <a:srgbClr val="000000"/>
      </a:dk1>
      <a:lt1>
        <a:srgbClr val="FFFFCC"/>
      </a:lt1>
      <a:dk2>
        <a:srgbClr val="000000"/>
      </a:dk2>
      <a:lt2>
        <a:srgbClr val="808080"/>
      </a:lt2>
      <a:accent1>
        <a:srgbClr val="00CC99"/>
      </a:accent1>
      <a:accent2>
        <a:srgbClr val="3333CC"/>
      </a:accent2>
      <a:accent3>
        <a:srgbClr val="FFFFE2"/>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Office\Templates\SC-Templates\Clambake.pot</Template>
  <TotalTime>1037</TotalTime>
  <Words>1672</Words>
  <Application>Microsoft Office PowerPoint</Application>
  <PresentationFormat>On-screen Show (4:3)</PresentationFormat>
  <Paragraphs>291</Paragraphs>
  <Slides>45</Slides>
  <Notes>0</Notes>
  <HiddenSlides>21</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4</vt:i4>
      </vt:variant>
      <vt:variant>
        <vt:lpstr>Slide Titles</vt:lpstr>
      </vt:variant>
      <vt:variant>
        <vt:i4>45</vt:i4>
      </vt:variant>
    </vt:vector>
  </HeadingPairs>
  <TitlesOfParts>
    <vt:vector size="57" baseType="lpstr">
      <vt:lpstr>Times New Roman</vt:lpstr>
      <vt:lpstr>Arial</vt:lpstr>
      <vt:lpstr>Calibri</vt:lpstr>
      <vt:lpstr>Arial Black</vt:lpstr>
      <vt:lpstr>Arial Narrow</vt:lpstr>
      <vt:lpstr>MT Symbol</vt:lpstr>
      <vt:lpstr>Verdana</vt:lpstr>
      <vt:lpstr>Default Design</vt:lpstr>
      <vt:lpstr>MathType 5.0 Equation</vt:lpstr>
      <vt:lpstr>Microsoft Equation 3.0</vt:lpstr>
      <vt:lpstr>CorelEquation! 2.0 Equation</vt:lpstr>
      <vt:lpstr>Microsoft PowerPoint Slide</vt:lpstr>
      <vt:lpstr>Linear Inequalities in Two Variables</vt:lpstr>
      <vt:lpstr>EXAMPLE 1</vt:lpstr>
      <vt:lpstr>EXAMPLE 5</vt:lpstr>
      <vt:lpstr>EXAMPLE 6</vt:lpstr>
      <vt:lpstr>EXAMPLE 7</vt:lpstr>
      <vt:lpstr>Graphing Inequalities</vt:lpstr>
      <vt:lpstr>Graph x &lt; -3</vt:lpstr>
      <vt:lpstr>Test a Point</vt:lpstr>
      <vt:lpstr>Graph x &lt; -3</vt:lpstr>
      <vt:lpstr>Graph y ≤ 4</vt:lpstr>
      <vt:lpstr>Test a Point</vt:lpstr>
      <vt:lpstr>Graph x &lt; -3 &amp; y ≤ 4</vt:lpstr>
      <vt:lpstr>Graph x &lt; -3 &amp; y ≤ 4</vt:lpstr>
      <vt:lpstr>Dotted or Solid Lines???</vt:lpstr>
      <vt:lpstr>Graph x + y &lt; 3</vt:lpstr>
      <vt:lpstr>Test a Point</vt:lpstr>
      <vt:lpstr>Graph x + y &lt; 3</vt:lpstr>
      <vt:lpstr>You try this one</vt:lpstr>
      <vt:lpstr>Graph y ≤ 2x - 1</vt:lpstr>
      <vt:lpstr>Test a Point</vt:lpstr>
      <vt:lpstr>Graph y &gt; 2x - 1</vt:lpstr>
      <vt:lpstr>PowerPoint Presentation</vt:lpstr>
      <vt:lpstr>PowerPoint Presentation</vt:lpstr>
      <vt:lpstr>PowerPoint Presentation</vt:lpstr>
      <vt:lpstr> (1 of 2)</vt:lpstr>
      <vt:lpstr> (2 of 2)</vt:lpstr>
      <vt:lpstr> Today’s Objective </vt:lpstr>
      <vt:lpstr>Graph y &lt; 2x - 1</vt:lpstr>
      <vt:lpstr>Test a Point</vt:lpstr>
      <vt:lpstr>Graph y &lt; 2x - 1</vt:lpstr>
      <vt:lpstr> Solve by Graphing </vt:lpstr>
      <vt:lpstr>Graph y &lt; x + 2</vt:lpstr>
      <vt:lpstr>Solve by Graphing  </vt:lpstr>
      <vt:lpstr>Graph y &lt; x + 2</vt:lpstr>
      <vt:lpstr>Graph y &gt; -1/2x + 5</vt:lpstr>
      <vt:lpstr>Solve by Graphing  </vt:lpstr>
      <vt:lpstr>Graph y &gt; -1/2x + 5</vt:lpstr>
      <vt:lpstr>Graph y &lt; x + 2</vt:lpstr>
      <vt:lpstr>Graph y &lt; x + 2</vt:lpstr>
      <vt:lpstr>PowerPoint Presentation</vt:lpstr>
      <vt:lpstr>PowerPoint Presentation</vt:lpstr>
      <vt:lpstr>PowerPoint Presentation</vt:lpstr>
      <vt:lpstr>PowerPoint Presentation</vt:lpstr>
      <vt:lpstr>PowerPoint Presentation</vt:lpstr>
      <vt:lpstr>PowerPoint Presentation</vt:lpstr>
    </vt:vector>
  </TitlesOfParts>
  <Company>Landrum Middle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Inequalities in Two Variables</dc:title>
  <dc:creator>AKOBIA</dc:creator>
  <cp:lastModifiedBy>Teacher E-Solutions</cp:lastModifiedBy>
  <cp:revision>20</cp:revision>
  <dcterms:created xsi:type="dcterms:W3CDTF">2002-01-14T20:11:51Z</dcterms:created>
  <dcterms:modified xsi:type="dcterms:W3CDTF">2019-01-18T17:09:57Z</dcterms:modified>
</cp:coreProperties>
</file>