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255" r:id="rId2"/>
    <p:sldMasterId id="2147484416" r:id="rId3"/>
    <p:sldMasterId id="2147484618" r:id="rId4"/>
  </p:sldMasterIdLst>
  <p:notesMasterIdLst>
    <p:notesMasterId r:id="rId98"/>
  </p:notesMasterIdLst>
  <p:handoutMasterIdLst>
    <p:handoutMasterId r:id="rId99"/>
  </p:handoutMasterIdLst>
  <p:sldIdLst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397" r:id="rId14"/>
    <p:sldId id="283" r:id="rId15"/>
    <p:sldId id="284" r:id="rId16"/>
    <p:sldId id="396" r:id="rId17"/>
    <p:sldId id="356" r:id="rId18"/>
    <p:sldId id="384" r:id="rId19"/>
    <p:sldId id="391" r:id="rId20"/>
    <p:sldId id="281" r:id="rId21"/>
    <p:sldId id="282" r:id="rId22"/>
    <p:sldId id="285" r:id="rId23"/>
    <p:sldId id="286" r:id="rId24"/>
    <p:sldId id="358" r:id="rId25"/>
    <p:sldId id="363" r:id="rId26"/>
    <p:sldId id="361" r:id="rId27"/>
    <p:sldId id="382" r:id="rId28"/>
    <p:sldId id="359" r:id="rId29"/>
    <p:sldId id="383" r:id="rId30"/>
    <p:sldId id="388" r:id="rId31"/>
    <p:sldId id="295" r:id="rId32"/>
    <p:sldId id="360" r:id="rId33"/>
    <p:sldId id="362" r:id="rId34"/>
    <p:sldId id="364" r:id="rId35"/>
    <p:sldId id="386" r:id="rId36"/>
    <p:sldId id="365" r:id="rId37"/>
    <p:sldId id="389" r:id="rId38"/>
    <p:sldId id="296" r:id="rId39"/>
    <p:sldId id="297" r:id="rId40"/>
    <p:sldId id="357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39" r:id="rId81"/>
    <p:sldId id="340" r:id="rId82"/>
    <p:sldId id="341" r:id="rId83"/>
    <p:sldId id="342" r:id="rId84"/>
    <p:sldId id="343" r:id="rId85"/>
    <p:sldId id="344" r:id="rId86"/>
    <p:sldId id="345" r:id="rId87"/>
    <p:sldId id="346" r:id="rId88"/>
    <p:sldId id="347" r:id="rId89"/>
    <p:sldId id="348" r:id="rId90"/>
    <p:sldId id="349" r:id="rId91"/>
    <p:sldId id="350" r:id="rId92"/>
    <p:sldId id="351" r:id="rId93"/>
    <p:sldId id="352" r:id="rId94"/>
    <p:sldId id="353" r:id="rId95"/>
    <p:sldId id="354" r:id="rId96"/>
    <p:sldId id="395" r:id="rId97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0000"/>
    <a:srgbClr val="00FF00"/>
    <a:srgbClr val="FF0000"/>
    <a:srgbClr val="FFFFCC"/>
    <a:srgbClr val="333300"/>
    <a:srgbClr val="FF99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370" autoAdjust="0"/>
    <p:restoredTop sz="99472" autoAdjust="0"/>
  </p:normalViewPr>
  <p:slideViewPr>
    <p:cSldViewPr snapToGrid="0">
      <p:cViewPr>
        <p:scale>
          <a:sx n="56" d="100"/>
          <a:sy n="56" d="100"/>
        </p:scale>
        <p:origin x="-58" y="-58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48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628" y="-10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slide" Target="slides/slide83.xml"/><Relationship Id="rId102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100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slide" Target="slides/slide89.xml"/><Relationship Id="rId9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103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handoutMaster" Target="handoutMasters/handoutMaster1.xml"/><Relationship Id="rId10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4" Type="http://schemas.openxmlformats.org/officeDocument/2006/relationships/image" Target="../media/image96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0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4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18" Type="http://schemas.openxmlformats.org/officeDocument/2006/relationships/image" Target="../media/image27.wmf"/><Relationship Id="rId26" Type="http://schemas.openxmlformats.org/officeDocument/2006/relationships/image" Target="../media/image35.wmf"/><Relationship Id="rId3" Type="http://schemas.openxmlformats.org/officeDocument/2006/relationships/image" Target="../media/image12.wmf"/><Relationship Id="rId21" Type="http://schemas.openxmlformats.org/officeDocument/2006/relationships/image" Target="../media/image30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17" Type="http://schemas.openxmlformats.org/officeDocument/2006/relationships/image" Target="../media/image26.wmf"/><Relationship Id="rId25" Type="http://schemas.openxmlformats.org/officeDocument/2006/relationships/image" Target="../media/image34.wmf"/><Relationship Id="rId2" Type="http://schemas.openxmlformats.org/officeDocument/2006/relationships/image" Target="../media/image11.wmf"/><Relationship Id="rId16" Type="http://schemas.openxmlformats.org/officeDocument/2006/relationships/image" Target="../media/image25.wmf"/><Relationship Id="rId20" Type="http://schemas.openxmlformats.org/officeDocument/2006/relationships/image" Target="../media/image29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24" Type="http://schemas.openxmlformats.org/officeDocument/2006/relationships/image" Target="../media/image33.wmf"/><Relationship Id="rId5" Type="http://schemas.openxmlformats.org/officeDocument/2006/relationships/image" Target="../media/image14.wmf"/><Relationship Id="rId15" Type="http://schemas.openxmlformats.org/officeDocument/2006/relationships/image" Target="../media/image24.wmf"/><Relationship Id="rId23" Type="http://schemas.openxmlformats.org/officeDocument/2006/relationships/image" Target="../media/image32.wmf"/><Relationship Id="rId28" Type="http://schemas.openxmlformats.org/officeDocument/2006/relationships/image" Target="../media/image37.wmf"/><Relationship Id="rId10" Type="http://schemas.openxmlformats.org/officeDocument/2006/relationships/image" Target="../media/image19.wmf"/><Relationship Id="rId19" Type="http://schemas.openxmlformats.org/officeDocument/2006/relationships/image" Target="../media/image28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Relationship Id="rId14" Type="http://schemas.openxmlformats.org/officeDocument/2006/relationships/image" Target="../media/image23.wmf"/><Relationship Id="rId22" Type="http://schemas.openxmlformats.org/officeDocument/2006/relationships/image" Target="../media/image31.wmf"/><Relationship Id="rId27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D42E11B-6201-45DF-8E59-83FA1841711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0DAE6F8-AC78-4117-9B83-A4DD4C9397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197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C54F7F-5AD2-4D22-A671-636FBE07FF9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F8AD73C-CAF7-4B8F-8FA9-5F4E0481E4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30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A89AFFDA-0177-42DD-A34A-BD6FF387402F}" type="slidenum">
              <a:rPr lang="en-GB" sz="1200" smtClean="0"/>
              <a:pPr eaLnBrk="1" hangingPunct="1"/>
              <a:t>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8AECEF0B-86DE-44C3-BDDE-77B095018DCA}" type="slidenum">
              <a:rPr lang="en-GB" sz="1200" smtClean="0"/>
              <a:pPr eaLnBrk="1" hangingPunct="1"/>
              <a:t>20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B15A6830-7559-4A4B-9C8C-175642783E4F}" type="slidenum">
              <a:rPr lang="en-GB" sz="1200" smtClean="0"/>
              <a:pPr eaLnBrk="1" hangingPunct="1"/>
              <a:t>36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581E3F65-1D91-4371-B7FB-039FB4DA8DED}" type="slidenum">
              <a:rPr lang="en-GB" sz="1200" smtClean="0"/>
              <a:pPr eaLnBrk="1" hangingPunct="1"/>
              <a:t>45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E835DF9D-5210-4272-881C-FCBC1A078A40}" type="slidenum">
              <a:rPr lang="en-GB" sz="1200" smtClean="0"/>
              <a:pPr eaLnBrk="1" hangingPunct="1"/>
              <a:t>53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96B08FBD-2DD2-4124-BE7D-F7455255136E}" type="slidenum">
              <a:rPr lang="en-GB" sz="1200" smtClean="0"/>
              <a:pPr eaLnBrk="1" hangingPunct="1"/>
              <a:t>68</a:t>
            </a:fld>
            <a:endParaRPr lang="en-GB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/>
              </a:p>
            </p:txBody>
          </p:sp>
        </p:grpSp>
      </p:grpSp>
      <p:pic>
        <p:nvPicPr>
          <p:cNvPr id="18" name="Picture 2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</a:p>
        </p:txBody>
      </p:sp>
      <p:pic>
        <p:nvPicPr>
          <p:cNvPr id="20" name="Picture 2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D3921375-038D-47EE-9965-70BEFDBA638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57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6A713-7483-4DFF-B642-B9B1201877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53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EDEC0-36EB-4A49-9914-E248143604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177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47462-E96F-4954-88B4-A7E8CDD43BB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925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F67BF-DA65-461F-8BFD-5C40AA8BC1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769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68A38-CBDF-456F-B409-405EE03D5D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4159958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8B53-5EF0-4DF1-832E-F1E1CB7FC68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396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463B2-6DD4-4543-A116-010A13AB6EC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8011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04EBD-F527-4E07-A190-330FCF9E72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3354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5BA7-401B-432E-BC92-7EFEC27DAA8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620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E3B5D-45C0-44F3-BCB8-DC48924623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229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391E5-CF17-4C48-8184-D1E4933D93D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28808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942B2-27B6-4DFE-8155-BC3F7FB830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278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5F688-C5F6-45C2-9BC2-4378E7FF2D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1645061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66CC6-0877-45E6-B617-3F55420429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2864943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8CFD9-97EC-492D-9ED7-2EA1553C7D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81827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57499-5B49-4CF1-BEA0-D0C24A94652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3664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4BBF0-732B-4C3B-86E2-02E9F3FD07BD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5D5C1-9791-4331-902E-56FE4E9AC9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4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7CDD1-CC5E-4065-8BDC-6CA7505894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886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BEB9D-D08E-4A3C-B58A-A31495E80C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7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928D6-5B1E-4E40-AA40-FFE93B766D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DE77E-EEAB-4353-91DA-89AC20E85B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216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59FAC-E065-48E1-9EC5-CB10339AFEC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235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BE039-9E21-4156-808E-B56558AE34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01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52270-6A32-473A-8D6F-13EA621A78F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29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9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4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/>
              </a:p>
            </p:txBody>
          </p:sp>
          <p:sp>
            <p:nvSpPr>
              <p:cNvPr id="104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/>
              </a:p>
            </p:txBody>
          </p:sp>
        </p:grpSp>
      </p:grpSp>
      <p:sp>
        <p:nvSpPr>
          <p:cNvPr id="204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fld id="{11FDCFCA-2FD1-4A4C-982A-B04685FC2DC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32" name="Text Box 20"/>
          <p:cNvSpPr txBox="1">
            <a:spLocks noChangeArrowheads="1"/>
          </p:cNvSpPr>
          <p:nvPr userDrawn="1"/>
        </p:nvSpPr>
        <p:spPr bwMode="auto">
          <a:xfrm rot="-5400000">
            <a:off x="-1589087" y="4030662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2800">
                <a:solidFill>
                  <a:srgbClr val="EEF82A"/>
                </a:solidFill>
                <a:latin typeface="Comic Sans MS" pitchFamily="66" charset="0"/>
              </a:rPr>
              <a:t>www.mathsrevision.com</a:t>
            </a:r>
          </a:p>
        </p:txBody>
      </p:sp>
      <p:pic>
        <p:nvPicPr>
          <p:cNvPr id="1033" name="Picture 21" descr="scottishflag"/>
          <p:cNvPicPr>
            <a:picLocks noChangeAspect="1" noChangeArrowheads="1" noCrop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22" descr="Office Objects 057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Box 22"/>
          <p:cNvSpPr txBox="1">
            <a:spLocks noChangeArrowheads="1"/>
          </p:cNvSpPr>
          <p:nvPr userDrawn="1"/>
        </p:nvSpPr>
        <p:spPr bwMode="auto">
          <a:xfrm>
            <a:off x="142875" y="1428750"/>
            <a:ext cx="755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FF00"/>
                </a:solidFill>
                <a:latin typeface="Comic Sans MS" pitchFamily="66" charset="0"/>
              </a:rPr>
              <a:t>Higher</a:t>
            </a:r>
          </a:p>
        </p:txBody>
      </p:sp>
      <p:sp>
        <p:nvSpPr>
          <p:cNvPr id="1036" name="TextBox 23"/>
          <p:cNvSpPr txBox="1">
            <a:spLocks noChangeArrowheads="1"/>
          </p:cNvSpPr>
          <p:nvPr userDrawn="1"/>
        </p:nvSpPr>
        <p:spPr bwMode="auto">
          <a:xfrm>
            <a:off x="3857625" y="1323975"/>
            <a:ext cx="169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Outcome 1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800" r:id="rId1"/>
    <p:sldLayoutId id="2147484801" r:id="rId2"/>
    <p:sldLayoutId id="2147484802" r:id="rId3"/>
    <p:sldLayoutId id="2147484803" r:id="rId4"/>
    <p:sldLayoutId id="2147484804" r:id="rId5"/>
    <p:sldLayoutId id="2147484805" r:id="rId6"/>
    <p:sldLayoutId id="2147484806" r:id="rId7"/>
    <p:sldLayoutId id="2147484807" r:id="rId8"/>
    <p:sldLayoutId id="2147484808" r:id="rId9"/>
    <p:sldLayoutId id="2147484809" r:id="rId10"/>
    <p:sldLayoutId id="2147484810" r:id="rId11"/>
    <p:sldLayoutId id="2147484811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6647FC-45DA-40A8-AAA0-FE085DD9B6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20266BB-26C5-4E7F-81E1-89C752DD85C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9" name="Text Box 20"/>
          <p:cNvSpPr txBox="1">
            <a:spLocks noChangeArrowheads="1"/>
          </p:cNvSpPr>
          <p:nvPr userDrawn="1"/>
        </p:nvSpPr>
        <p:spPr bwMode="auto">
          <a:xfrm rot="-5400000">
            <a:off x="-1589087" y="4030662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2800">
                <a:solidFill>
                  <a:srgbClr val="EEF82A"/>
                </a:solidFill>
                <a:latin typeface="Comic Sans MS" pitchFamily="66" charset="0"/>
              </a:rPr>
              <a:t>www.mathsrevision.com</a:t>
            </a:r>
          </a:p>
        </p:txBody>
      </p:sp>
      <p:pic>
        <p:nvPicPr>
          <p:cNvPr id="3080" name="Picture 21" descr="scottishflag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2" descr="Office Objects 057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1"/>
          <p:cNvSpPr txBox="1">
            <a:spLocks noChangeArrowheads="1"/>
          </p:cNvSpPr>
          <p:nvPr userDrawn="1"/>
        </p:nvSpPr>
        <p:spPr bwMode="auto">
          <a:xfrm>
            <a:off x="142875" y="1428750"/>
            <a:ext cx="755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FF00"/>
                </a:solidFill>
                <a:latin typeface="Constantia" pitchFamily="18" charset="0"/>
              </a:rPr>
              <a:t>Higher</a:t>
            </a:r>
          </a:p>
        </p:txBody>
      </p:sp>
      <p:sp>
        <p:nvSpPr>
          <p:cNvPr id="3083" name="TextBox 12"/>
          <p:cNvSpPr txBox="1">
            <a:spLocks noChangeArrowheads="1"/>
          </p:cNvSpPr>
          <p:nvPr userDrawn="1"/>
        </p:nvSpPr>
        <p:spPr bwMode="auto">
          <a:xfrm>
            <a:off x="3857625" y="1323975"/>
            <a:ext cx="169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latin typeface="Constantia" pitchFamily="18" charset="0"/>
              </a:rPr>
              <a:t>Outcome 1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813" r:id="rId1"/>
    <p:sldLayoutId id="2147484814" r:id="rId2"/>
    <p:sldLayoutId id="2147484815" r:id="rId3"/>
    <p:sldLayoutId id="2147484816" r:id="rId4"/>
    <p:sldLayoutId id="2147484817" r:id="rId5"/>
    <p:sldLayoutId id="2147484818" r:id="rId6"/>
    <p:sldLayoutId id="2147484819" r:id="rId7"/>
    <p:sldLayoutId id="2147484820" r:id="rId8"/>
    <p:sldLayoutId id="2147484821" r:id="rId9"/>
    <p:sldLayoutId id="2147484822" r:id="rId10"/>
    <p:sldLayoutId id="2147484823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73FF6B-E528-49F3-ABD6-2A8787892E70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D01062-04B1-41E6-A582-D521D06F91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7.xml"/><Relationship Id="rId13" Type="http://schemas.openxmlformats.org/officeDocument/2006/relationships/slide" Target="slide93.xml"/><Relationship Id="rId3" Type="http://schemas.openxmlformats.org/officeDocument/2006/relationships/slide" Target="slide2.xml"/><Relationship Id="rId7" Type="http://schemas.openxmlformats.org/officeDocument/2006/relationships/slide" Target="slide41.xml"/><Relationship Id="rId12" Type="http://schemas.openxmlformats.org/officeDocument/2006/relationships/slide" Target="slide8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8.xml"/><Relationship Id="rId11" Type="http://schemas.openxmlformats.org/officeDocument/2006/relationships/slide" Target="slide76.xml"/><Relationship Id="rId5" Type="http://schemas.openxmlformats.org/officeDocument/2006/relationships/slide" Target="slide35.xml"/><Relationship Id="rId10" Type="http://schemas.openxmlformats.org/officeDocument/2006/relationships/slide" Target="slide64.xml"/><Relationship Id="rId4" Type="http://schemas.openxmlformats.org/officeDocument/2006/relationships/slide" Target="slide28.xml"/><Relationship Id="rId9" Type="http://schemas.openxmlformats.org/officeDocument/2006/relationships/slide" Target="slide5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9" Type="http://schemas.openxmlformats.org/officeDocument/2006/relationships/oleObject" Target="../embeddings/oleObject21.bin"/><Relationship Id="rId21" Type="http://schemas.openxmlformats.org/officeDocument/2006/relationships/oleObject" Target="../embeddings/oleObject12.bin"/><Relationship Id="rId34" Type="http://schemas.openxmlformats.org/officeDocument/2006/relationships/image" Target="../media/image25.wmf"/><Relationship Id="rId42" Type="http://schemas.openxmlformats.org/officeDocument/2006/relationships/image" Target="../media/image29.wmf"/><Relationship Id="rId47" Type="http://schemas.openxmlformats.org/officeDocument/2006/relationships/oleObject" Target="../embeddings/oleObject25.bin"/><Relationship Id="rId50" Type="http://schemas.openxmlformats.org/officeDocument/2006/relationships/image" Target="../media/image33.wmf"/><Relationship Id="rId55" Type="http://schemas.openxmlformats.org/officeDocument/2006/relationships/oleObject" Target="../embeddings/oleObject29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33" Type="http://schemas.openxmlformats.org/officeDocument/2006/relationships/oleObject" Target="../embeddings/oleObject18.bin"/><Relationship Id="rId38" Type="http://schemas.openxmlformats.org/officeDocument/2006/relationships/image" Target="../media/image27.wmf"/><Relationship Id="rId46" Type="http://schemas.openxmlformats.org/officeDocument/2006/relationships/image" Target="../media/image31.wmf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29" Type="http://schemas.openxmlformats.org/officeDocument/2006/relationships/oleObject" Target="../embeddings/oleObject16.bin"/><Relationship Id="rId41" Type="http://schemas.openxmlformats.org/officeDocument/2006/relationships/oleObject" Target="../embeddings/oleObject22.bin"/><Relationship Id="rId54" Type="http://schemas.openxmlformats.org/officeDocument/2006/relationships/image" Target="../media/image3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20.wmf"/><Relationship Id="rId32" Type="http://schemas.openxmlformats.org/officeDocument/2006/relationships/image" Target="../media/image24.wmf"/><Relationship Id="rId37" Type="http://schemas.openxmlformats.org/officeDocument/2006/relationships/oleObject" Target="../embeddings/oleObject20.bin"/><Relationship Id="rId40" Type="http://schemas.openxmlformats.org/officeDocument/2006/relationships/image" Target="../media/image28.wmf"/><Relationship Id="rId45" Type="http://schemas.openxmlformats.org/officeDocument/2006/relationships/oleObject" Target="../embeddings/oleObject24.bin"/><Relationship Id="rId53" Type="http://schemas.openxmlformats.org/officeDocument/2006/relationships/oleObject" Target="../embeddings/oleObject28.bin"/><Relationship Id="rId58" Type="http://schemas.openxmlformats.org/officeDocument/2006/relationships/image" Target="../media/image37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22.wmf"/><Relationship Id="rId36" Type="http://schemas.openxmlformats.org/officeDocument/2006/relationships/image" Target="../media/image26.wmf"/><Relationship Id="rId49" Type="http://schemas.openxmlformats.org/officeDocument/2006/relationships/oleObject" Target="../embeddings/oleObject26.bin"/><Relationship Id="rId57" Type="http://schemas.openxmlformats.org/officeDocument/2006/relationships/oleObject" Target="../embeddings/oleObject30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4" Type="http://schemas.openxmlformats.org/officeDocument/2006/relationships/image" Target="../media/image30.wmf"/><Relationship Id="rId52" Type="http://schemas.openxmlformats.org/officeDocument/2006/relationships/image" Target="../media/image34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23.wmf"/><Relationship Id="rId35" Type="http://schemas.openxmlformats.org/officeDocument/2006/relationships/oleObject" Target="../embeddings/oleObject19.bin"/><Relationship Id="rId43" Type="http://schemas.openxmlformats.org/officeDocument/2006/relationships/oleObject" Target="../embeddings/oleObject23.bin"/><Relationship Id="rId48" Type="http://schemas.openxmlformats.org/officeDocument/2006/relationships/image" Target="../media/image32.wmf"/><Relationship Id="rId56" Type="http://schemas.openxmlformats.org/officeDocument/2006/relationships/image" Target="../media/image36.wmf"/><Relationship Id="rId8" Type="http://schemas.openxmlformats.org/officeDocument/2006/relationships/image" Target="../media/image12.wmf"/><Relationship Id="rId51" Type="http://schemas.openxmlformats.org/officeDocument/2006/relationships/oleObject" Target="../embeddings/oleObject27.bin"/><Relationship Id="rId3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revision.com/index_files/Maths/Geogebra/RateofChange.html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4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65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6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72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1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9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78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3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91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4.wmf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6.wmf"/><Relationship Id="rId4" Type="http://schemas.openxmlformats.org/officeDocument/2006/relationships/image" Target="../media/image93.wmf"/><Relationship Id="rId9" Type="http://schemas.openxmlformats.org/officeDocument/2006/relationships/oleObject" Target="../embeddings/oleObject89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.wmf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8.wmf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9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0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101.wmf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104.wmf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112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02.bin"/><Relationship Id="rId2" Type="http://schemas.openxmlformats.org/officeDocument/2006/relationships/slideLayout" Target="../slideLayouts/slideLayout21.xml"/><Relationship Id="rId16" Type="http://schemas.openxmlformats.org/officeDocument/2006/relationships/image" Target="../media/image111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1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442913"/>
            <a:ext cx="7086600" cy="9048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 smtClean="0">
                <a:solidFill>
                  <a:srgbClr val="FFFF00"/>
                </a:solidFill>
              </a:rPr>
              <a:t>DIFFERENTIATION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1495425" y="2162175"/>
            <a:ext cx="3438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Finding the gradient for a polynomial</a:t>
            </a:r>
          </a:p>
        </p:txBody>
      </p:sp>
      <p:sp>
        <p:nvSpPr>
          <p:cNvPr id="30724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16000" y="2130425"/>
            <a:ext cx="409575" cy="268288"/>
          </a:xfrm>
          <a:prstGeom prst="actionButtonForwardNext">
            <a:avLst/>
          </a:prstGeom>
          <a:solidFill>
            <a:srgbClr val="66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25" name="Text Box 10"/>
          <p:cNvSpPr txBox="1">
            <a:spLocks noChangeArrowheads="1"/>
          </p:cNvSpPr>
          <p:nvPr/>
        </p:nvSpPr>
        <p:spPr bwMode="auto">
          <a:xfrm>
            <a:off x="1495425" y="2651125"/>
            <a:ext cx="3352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Differentiating Brackets ( </a:t>
            </a:r>
            <a:r>
              <a:rPr lang="en-GB" sz="1400" b="1">
                <a:latin typeface="Comic Sans MS" pitchFamily="66" charset="0"/>
                <a:cs typeface="Arial" pitchFamily="34" charset="0"/>
              </a:rPr>
              <a:t>Type 1 ) </a:t>
            </a:r>
          </a:p>
        </p:txBody>
      </p:sp>
      <p:sp>
        <p:nvSpPr>
          <p:cNvPr id="30726" name="Text Box 10"/>
          <p:cNvSpPr txBox="1">
            <a:spLocks noChangeArrowheads="1"/>
          </p:cNvSpPr>
          <p:nvPr/>
        </p:nvSpPr>
        <p:spPr bwMode="auto">
          <a:xfrm>
            <a:off x="1495425" y="3098800"/>
            <a:ext cx="3679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Differentiating Harder Terms </a:t>
            </a:r>
            <a:r>
              <a:rPr lang="en-GB" sz="1400" b="1">
                <a:latin typeface="Comic Sans MS" pitchFamily="66" charset="0"/>
                <a:cs typeface="Arial" pitchFamily="34" charset="0"/>
              </a:rPr>
              <a:t>(Type 2)</a:t>
            </a:r>
          </a:p>
        </p:txBody>
      </p:sp>
      <p:sp>
        <p:nvSpPr>
          <p:cNvPr id="30727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16000" y="2609850"/>
            <a:ext cx="409575" cy="268288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28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16000" y="3049588"/>
            <a:ext cx="409575" cy="268287"/>
          </a:xfrm>
          <a:prstGeom prst="actionButtonForwardNext">
            <a:avLst/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29" name="AutoShape 1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16000" y="3489325"/>
            <a:ext cx="409575" cy="268288"/>
          </a:xfrm>
          <a:prstGeom prst="actionButtonForwardNex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14" name="Text Box 10"/>
          <p:cNvSpPr txBox="1">
            <a:spLocks noChangeArrowheads="1"/>
          </p:cNvSpPr>
          <p:nvPr/>
        </p:nvSpPr>
        <p:spPr bwMode="auto">
          <a:xfrm>
            <a:off x="1495425" y="3544888"/>
            <a:ext cx="34385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en-GB" sz="1400" b="1" dirty="0">
                <a:solidFill>
                  <a:srgbClr val="F9F911"/>
                </a:solidFill>
                <a:latin typeface="Comic Sans MS" pitchFamily="66" charset="0"/>
                <a:cs typeface="Arial" charset="0"/>
              </a:rPr>
              <a:t>Differentiating with </a:t>
            </a:r>
            <a:r>
              <a:rPr lang="en-GB" sz="1400" b="1" dirty="0">
                <a:solidFill>
                  <a:srgbClr val="FFFF00"/>
                </a:solidFill>
                <a:latin typeface="+mj-lt"/>
              </a:rPr>
              <a:t>Leibniz</a:t>
            </a:r>
            <a:r>
              <a:rPr lang="en-GB" sz="1400" b="1" dirty="0">
                <a:solidFill>
                  <a:srgbClr val="F9F911"/>
                </a:solidFill>
                <a:latin typeface="Comic Sans MS" pitchFamily="66" charset="0"/>
                <a:cs typeface="Arial" charset="0"/>
              </a:rPr>
              <a:t> Notation</a:t>
            </a:r>
          </a:p>
        </p:txBody>
      </p:sp>
      <p:sp>
        <p:nvSpPr>
          <p:cNvPr id="30731" name="AutoShape 1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16000" y="3929063"/>
            <a:ext cx="409575" cy="268287"/>
          </a:xfrm>
          <a:prstGeom prst="actionButtonForwardNex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1495425" y="3992563"/>
            <a:ext cx="3594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Equation of a Tangent Line </a:t>
            </a:r>
            <a:r>
              <a:rPr lang="en-GB" sz="1400" b="1">
                <a:latin typeface="Comic Sans MS" pitchFamily="66" charset="0"/>
                <a:cs typeface="Arial" pitchFamily="34" charset="0"/>
              </a:rPr>
              <a:t>( Type 3 )</a:t>
            </a:r>
          </a:p>
        </p:txBody>
      </p:sp>
      <p:sp>
        <p:nvSpPr>
          <p:cNvPr id="30733" name="Text Box 5"/>
          <p:cNvSpPr txBox="1">
            <a:spLocks noChangeArrowheads="1"/>
          </p:cNvSpPr>
          <p:nvPr/>
        </p:nvSpPr>
        <p:spPr bwMode="auto">
          <a:xfrm>
            <a:off x="5700713" y="2193925"/>
            <a:ext cx="3438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Increasing / Decreasing functions</a:t>
            </a:r>
          </a:p>
        </p:txBody>
      </p:sp>
      <p:sp>
        <p:nvSpPr>
          <p:cNvPr id="30734" name="AutoShape 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21288" y="2162175"/>
            <a:ext cx="409575" cy="268288"/>
          </a:xfrm>
          <a:prstGeom prst="actionButtonForwardNext">
            <a:avLst/>
          </a:prstGeom>
          <a:solidFill>
            <a:srgbClr val="66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35" name="Text Box 5"/>
          <p:cNvSpPr txBox="1">
            <a:spLocks noChangeArrowheads="1"/>
          </p:cNvSpPr>
          <p:nvPr/>
        </p:nvSpPr>
        <p:spPr bwMode="auto">
          <a:xfrm>
            <a:off x="5700713" y="2638425"/>
            <a:ext cx="3438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Max / Min and inflexion Points</a:t>
            </a:r>
          </a:p>
        </p:txBody>
      </p:sp>
      <p:sp>
        <p:nvSpPr>
          <p:cNvPr id="30736" name="AutoShape 7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21288" y="2613025"/>
            <a:ext cx="409575" cy="268288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37" name="Text Box 10"/>
          <p:cNvSpPr txBox="1">
            <a:spLocks noChangeArrowheads="1"/>
          </p:cNvSpPr>
          <p:nvPr/>
        </p:nvSpPr>
        <p:spPr bwMode="auto">
          <a:xfrm>
            <a:off x="5700713" y="3082925"/>
            <a:ext cx="31670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Curve Sketching</a:t>
            </a:r>
          </a:p>
        </p:txBody>
      </p:sp>
      <p:sp>
        <p:nvSpPr>
          <p:cNvPr id="30738" name="AutoShape 11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21288" y="3065463"/>
            <a:ext cx="409575" cy="287337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39" name="Text Box 10"/>
          <p:cNvSpPr txBox="1">
            <a:spLocks noChangeArrowheads="1"/>
          </p:cNvSpPr>
          <p:nvPr/>
        </p:nvSpPr>
        <p:spPr bwMode="auto">
          <a:xfrm>
            <a:off x="5700713" y="3527425"/>
            <a:ext cx="3667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Max &amp; Min Values on closed Intervals</a:t>
            </a:r>
          </a:p>
        </p:txBody>
      </p:sp>
      <p:sp>
        <p:nvSpPr>
          <p:cNvPr id="30740" name="AutoShape 11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21288" y="3535363"/>
            <a:ext cx="409575" cy="268287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41" name="Text Box 10"/>
          <p:cNvSpPr txBox="1">
            <a:spLocks noChangeArrowheads="1"/>
          </p:cNvSpPr>
          <p:nvPr/>
        </p:nvSpPr>
        <p:spPr bwMode="auto">
          <a:xfrm>
            <a:off x="5727700" y="3971925"/>
            <a:ext cx="3022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Optimization</a:t>
            </a:r>
          </a:p>
        </p:txBody>
      </p:sp>
      <p:sp>
        <p:nvSpPr>
          <p:cNvPr id="30742" name="AutoShape 7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21288" y="3986213"/>
            <a:ext cx="409575" cy="268287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30744" name="Text Box 10"/>
          <p:cNvSpPr txBox="1">
            <a:spLocks noChangeArrowheads="1"/>
          </p:cNvSpPr>
          <p:nvPr/>
        </p:nvSpPr>
        <p:spPr bwMode="auto">
          <a:xfrm>
            <a:off x="5741988" y="4432300"/>
            <a:ext cx="3022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4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Mind Map of Chapter</a:t>
            </a:r>
          </a:p>
        </p:txBody>
      </p:sp>
      <p:sp>
        <p:nvSpPr>
          <p:cNvPr id="30745" name="AutoShape 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35575" y="4446588"/>
            <a:ext cx="409575" cy="268287"/>
          </a:xfrm>
          <a:prstGeom prst="actionButtonForwardNex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" name="TextBox 28"/>
          <p:cNvSpPr txBox="1"/>
          <p:nvPr/>
        </p:nvSpPr>
        <p:spPr>
          <a:xfrm>
            <a:off x="5834063" y="1897063"/>
            <a:ext cx="3078162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latin typeface="+mj-lt"/>
              </a:rPr>
              <a:t>Using differentiation (Application)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133600" y="960438"/>
            <a:ext cx="5121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Rule for Differentiating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84238" y="1798638"/>
            <a:ext cx="8001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To be able to differentiate 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it is </a:t>
            </a:r>
            <a:r>
              <a:rPr lang="en-GB" u="sng" dirty="0">
                <a:latin typeface="+mj-lt"/>
              </a:rPr>
              <a:t>VERY IMPORTANT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that you are 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comfortable using indices rules 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1054100" y="188913"/>
            <a:ext cx="719772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Derivative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2624138" y="3413125"/>
          <a:ext cx="45212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3" imgW="2260600" imgH="1676400" progId="Equation.DSMT4">
                  <p:embed/>
                </p:oleObj>
              </mc:Choice>
              <mc:Fallback>
                <p:oleObj name="Equation" r:id="rId3" imgW="2260600" imgH="167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138" y="3413125"/>
                        <a:ext cx="4521200" cy="33528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C0C0C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6659563" y="2422525"/>
            <a:ext cx="2362200" cy="12954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368300"/>
            <a:ext cx="7086600" cy="979488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Special Points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020763" y="1935163"/>
            <a:ext cx="647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(I)  f(x)  =  </a:t>
            </a:r>
            <a:r>
              <a:rPr lang="en-GB" u="sng" dirty="0" err="1">
                <a:solidFill>
                  <a:srgbClr val="FFFF00"/>
                </a:solidFill>
                <a:latin typeface="+mj-lt"/>
              </a:rPr>
              <a:t>ax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(Straight line function)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096963" y="2773363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If  f(x)  =  ax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154363" y="27733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  =  ax</a:t>
            </a:r>
            <a:r>
              <a:rPr lang="en-GB" baseline="30000">
                <a:solidFill>
                  <a:srgbClr val="FFFF00"/>
                </a:solidFill>
                <a:latin typeface="+mj-lt"/>
              </a:rPr>
              <a:t>1</a:t>
            </a: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096963" y="3535363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then  f '(x)  =  1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ax</a:t>
            </a:r>
            <a:r>
              <a:rPr lang="en-GB" baseline="30000" dirty="0">
                <a:latin typeface="+mj-lt"/>
              </a:rPr>
              <a:t>0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4297363" y="3535363"/>
            <a:ext cx="274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  =   a</a:t>
            </a:r>
            <a:r>
              <a:rPr lang="en-GB" sz="1100" dirty="0">
                <a:latin typeface="+mj-lt"/>
              </a:rPr>
              <a:t> X </a:t>
            </a:r>
            <a:r>
              <a:rPr lang="en-GB" dirty="0">
                <a:latin typeface="+mj-lt"/>
              </a:rPr>
              <a:t>1  =  </a:t>
            </a:r>
            <a:r>
              <a:rPr lang="en-GB" u="sng" dirty="0">
                <a:latin typeface="+mj-lt"/>
              </a:rPr>
              <a:t>a</a:t>
            </a:r>
            <a:endParaRPr lang="en-GB" dirty="0">
              <a:latin typeface="+mj-lt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751638" y="2560638"/>
            <a:ext cx="21478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Index Laws   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     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0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 = 1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203325" y="41910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So if   g(x) = 12x  then    g '(x)  =  12 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1203325" y="4876800"/>
            <a:ext cx="586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Also  using    y  =  mx + c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203325" y="55626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line   y = 12x  has gradient  12,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1203325" y="61722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and derivative = gradient !!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 animBg="1"/>
      <p:bldP spid="16392" grpId="0" autoUpdateAnimBg="0"/>
      <p:bldP spid="16393" grpId="0" autoUpdateAnimBg="0"/>
      <p:bldP spid="16394" grpId="0" autoUpdateAnimBg="0"/>
      <p:bldP spid="16395" grpId="0" autoUpdateAnimBg="0"/>
      <p:bldP spid="16397" grpId="0" autoUpdateAnimBg="0"/>
      <p:bldP spid="16398" grpId="0" autoUpdateAnimBg="0"/>
      <p:bldP spid="16399" grpId="0" autoUpdateAnimBg="0"/>
      <p:bldP spid="1640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689725" y="2560638"/>
            <a:ext cx="2362200" cy="12954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127125" y="2041525"/>
            <a:ext cx="647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(II)  f(x)  =  a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,  (Horizontal Line)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127125" y="3032125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If  f(x)  =  a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032125" y="3032125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  =   a </a:t>
            </a:r>
            <a:r>
              <a:rPr lang="en-GB" sz="10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1  =   ax</a:t>
            </a:r>
            <a:r>
              <a:rPr lang="en-GB" baseline="30000" dirty="0">
                <a:latin typeface="+mj-lt"/>
              </a:rPr>
              <a:t>0</a:t>
            </a:r>
            <a:endParaRPr lang="en-GB" dirty="0">
              <a:latin typeface="+mj-lt"/>
            </a:endParaRP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127125" y="3717925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then  f '(x)  =  0 </a:t>
            </a:r>
            <a:r>
              <a:rPr lang="en-GB" sz="1050" dirty="0">
                <a:latin typeface="+mj-lt"/>
              </a:rPr>
              <a:t>X</a:t>
            </a:r>
            <a:r>
              <a:rPr lang="en-GB" dirty="0">
                <a:latin typeface="+mj-lt"/>
              </a:rPr>
              <a:t> ax</a:t>
            </a:r>
            <a:r>
              <a:rPr lang="en-GB" baseline="30000" dirty="0">
                <a:latin typeface="+mj-lt"/>
              </a:rPr>
              <a:t>-1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556125" y="3717925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=  </a:t>
            </a:r>
            <a:r>
              <a:rPr lang="en-GB" u="sng">
                <a:latin typeface="+mj-lt"/>
              </a:rPr>
              <a:t>0</a:t>
            </a:r>
            <a:endParaRPr lang="en-GB">
              <a:latin typeface="+mj-lt"/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765925" y="2682875"/>
            <a:ext cx="21653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Index Laws   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     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0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 = 1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050925" y="45720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So if   g(x) = -2  then    g '(x)  =  0 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050925" y="5211763"/>
            <a:ext cx="7377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Also  using  formula    y  =  c ,  (see outcome 1 !)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050925" y="6248400"/>
            <a:ext cx="7529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line   y = -2   is horizontal so has gradient 0 !</a:t>
            </a:r>
          </a:p>
        </p:txBody>
      </p:sp>
      <p:sp>
        <p:nvSpPr>
          <p:cNvPr id="4199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352425"/>
            <a:ext cx="7086600" cy="889000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Special Points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81" grpId="0" autoUpdateAnimBg="0"/>
      <p:bldP spid="24582" grpId="0" autoUpdateAnimBg="0"/>
      <p:bldP spid="24583" grpId="0" autoUpdateAnimBg="0"/>
      <p:bldP spid="24584" grpId="0" autoUpdateAnimBg="0"/>
      <p:bldP spid="24585" grpId="0" autoUpdateAnimBg="0"/>
      <p:bldP spid="24586" grpId="0" autoUpdateAnimBg="0"/>
      <p:bldP spid="24587" grpId="0" autoUpdateAnimBg="0"/>
      <p:bldP spid="2458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16"/>
          <p:cNvSpPr txBox="1">
            <a:spLocks noChangeArrowheads="1"/>
          </p:cNvSpPr>
          <p:nvPr/>
        </p:nvSpPr>
        <p:spPr bwMode="auto">
          <a:xfrm>
            <a:off x="-14288" y="6572250"/>
            <a:ext cx="803276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200" b="1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Name : </a:t>
            </a:r>
          </a:p>
        </p:txBody>
      </p:sp>
      <p:graphicFrame>
        <p:nvGraphicFramePr>
          <p:cNvPr id="43011" name="Object 18"/>
          <p:cNvGraphicFramePr>
            <a:graphicFrameLocks noChangeAspect="1"/>
          </p:cNvGraphicFramePr>
          <p:nvPr/>
        </p:nvGraphicFramePr>
        <p:xfrm>
          <a:off x="361950" y="265113"/>
          <a:ext cx="11747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4" name="Equation" r:id="rId3" imgW="698500" imgH="228600" progId="Equation.DSMT4">
                  <p:embed/>
                </p:oleObj>
              </mc:Choice>
              <mc:Fallback>
                <p:oleObj name="Equation" r:id="rId3" imgW="6985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265113"/>
                        <a:ext cx="11747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19"/>
          <p:cNvGraphicFramePr>
            <a:graphicFrameLocks noChangeAspect="1"/>
          </p:cNvGraphicFramePr>
          <p:nvPr/>
        </p:nvGraphicFramePr>
        <p:xfrm>
          <a:off x="3681413" y="125413"/>
          <a:ext cx="12382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5" name="Equation" r:id="rId5" imgW="736280" imgH="393529" progId="Equation.DSMT4">
                  <p:embed/>
                </p:oleObj>
              </mc:Choice>
              <mc:Fallback>
                <p:oleObj name="Equation" r:id="rId5" imgW="736280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413" y="125413"/>
                        <a:ext cx="123825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20"/>
          <p:cNvGraphicFramePr>
            <a:graphicFrameLocks noChangeAspect="1"/>
          </p:cNvGraphicFramePr>
          <p:nvPr/>
        </p:nvGraphicFramePr>
        <p:xfrm>
          <a:off x="1973263" y="254000"/>
          <a:ext cx="1282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6" name="Equation" r:id="rId7" imgW="761669" imgH="241195" progId="Equation.DSMT4">
                  <p:embed/>
                </p:oleObj>
              </mc:Choice>
              <mc:Fallback>
                <p:oleObj name="Equation" r:id="rId7" imgW="761669" imgH="241195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63" y="254000"/>
                        <a:ext cx="1282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21"/>
          <p:cNvGraphicFramePr>
            <a:graphicFrameLocks noChangeAspect="1"/>
          </p:cNvGraphicFramePr>
          <p:nvPr/>
        </p:nvGraphicFramePr>
        <p:xfrm>
          <a:off x="5262563" y="82550"/>
          <a:ext cx="1430337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7" name="Equation" r:id="rId9" imgW="850531" imgH="444307" progId="Equation.DSMT4">
                  <p:embed/>
                </p:oleObj>
              </mc:Choice>
              <mc:Fallback>
                <p:oleObj name="Equation" r:id="rId9" imgW="850531" imgH="444307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563" y="82550"/>
                        <a:ext cx="1430337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22"/>
          <p:cNvGraphicFramePr>
            <a:graphicFrameLocks noChangeAspect="1"/>
          </p:cNvGraphicFramePr>
          <p:nvPr/>
        </p:nvGraphicFramePr>
        <p:xfrm>
          <a:off x="7077075" y="125413"/>
          <a:ext cx="1516063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8" name="Equation" r:id="rId11" imgW="901309" imgH="393529" progId="Equation.DSMT4">
                  <p:embed/>
                </p:oleObj>
              </mc:Choice>
              <mc:Fallback>
                <p:oleObj name="Equation" r:id="rId11" imgW="901309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7075" y="125413"/>
                        <a:ext cx="1516063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23"/>
          <p:cNvGraphicFramePr>
            <a:graphicFrameLocks noChangeAspect="1"/>
          </p:cNvGraphicFramePr>
          <p:nvPr/>
        </p:nvGraphicFramePr>
        <p:xfrm>
          <a:off x="3344863" y="4051300"/>
          <a:ext cx="2220912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9" name="Equation" r:id="rId13" imgW="1320227" imgH="203112" progId="Equation.DSMT4">
                  <p:embed/>
                </p:oleObj>
              </mc:Choice>
              <mc:Fallback>
                <p:oleObj name="Equation" r:id="rId13" imgW="1320227" imgH="20311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4051300"/>
                        <a:ext cx="2220912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24"/>
          <p:cNvGraphicFramePr>
            <a:graphicFrameLocks noChangeAspect="1"/>
          </p:cNvGraphicFramePr>
          <p:nvPr/>
        </p:nvGraphicFramePr>
        <p:xfrm>
          <a:off x="6848475" y="3870325"/>
          <a:ext cx="1474788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0" name="Equation" r:id="rId15" imgW="876300" imgH="419100" progId="Equation.DSMT4">
                  <p:embed/>
                </p:oleObj>
              </mc:Choice>
              <mc:Fallback>
                <p:oleObj name="Equation" r:id="rId15" imgW="876300" imgH="4191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3870325"/>
                        <a:ext cx="1474788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25"/>
          <p:cNvGraphicFramePr>
            <a:graphicFrameLocks noChangeAspect="1"/>
          </p:cNvGraphicFramePr>
          <p:nvPr/>
        </p:nvGraphicFramePr>
        <p:xfrm>
          <a:off x="549275" y="3870325"/>
          <a:ext cx="18796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1" name="Equation" r:id="rId17" imgW="1117600" imgH="419100" progId="Equation.DSMT4">
                  <p:embed/>
                </p:oleObj>
              </mc:Choice>
              <mc:Fallback>
                <p:oleObj name="Equation" r:id="rId17" imgW="1117600" imgH="4191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3870325"/>
                        <a:ext cx="1879600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179388" y="96838"/>
            <a:ext cx="1538287" cy="2728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46263" y="96838"/>
            <a:ext cx="1536700" cy="2728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532188" y="96838"/>
            <a:ext cx="1538287" cy="2728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08588" y="96838"/>
            <a:ext cx="1538287" cy="2728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884988" y="96838"/>
            <a:ext cx="1898650" cy="2728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18" name="Cloud 17"/>
          <p:cNvSpPr/>
          <p:nvPr/>
        </p:nvSpPr>
        <p:spPr>
          <a:xfrm>
            <a:off x="2936875" y="2784475"/>
            <a:ext cx="3006725" cy="103981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en-GB" sz="1800" dirty="0">
                <a:solidFill>
                  <a:prstClr val="black"/>
                </a:solidFill>
                <a:latin typeface="Comic Sans MS" pitchFamily="66" charset="0"/>
              </a:rPr>
              <a:t>Differentiation techniques</a:t>
            </a:r>
            <a:endParaRPr lang="en-GB" sz="1800" dirty="0">
              <a:solidFill>
                <a:prstClr val="black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303963" y="3851275"/>
            <a:ext cx="2562225" cy="2728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173413" y="3851275"/>
            <a:ext cx="2562225" cy="2728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07963" y="3851275"/>
            <a:ext cx="2562225" cy="2728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43028" name="TextBox 35"/>
          <p:cNvSpPr txBox="1">
            <a:spLocks noChangeArrowheads="1"/>
          </p:cNvSpPr>
          <p:nvPr/>
        </p:nvSpPr>
        <p:spPr bwMode="auto">
          <a:xfrm rot="-1209482">
            <a:off x="1855788" y="3159125"/>
            <a:ext cx="1128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80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Gradient</a:t>
            </a:r>
          </a:p>
        </p:txBody>
      </p:sp>
      <p:sp>
        <p:nvSpPr>
          <p:cNvPr id="43029" name="TextBox 37"/>
          <p:cNvSpPr txBox="1">
            <a:spLocks noChangeArrowheads="1"/>
          </p:cNvSpPr>
          <p:nvPr/>
        </p:nvSpPr>
        <p:spPr bwMode="auto">
          <a:xfrm>
            <a:off x="1617663" y="3144838"/>
            <a:ext cx="3032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80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=</a:t>
            </a:r>
          </a:p>
        </p:txBody>
      </p:sp>
      <p:sp>
        <p:nvSpPr>
          <p:cNvPr id="43030" name="TextBox 38"/>
          <p:cNvSpPr txBox="1">
            <a:spLocks noChangeArrowheads="1"/>
          </p:cNvSpPr>
          <p:nvPr/>
        </p:nvSpPr>
        <p:spPr bwMode="auto">
          <a:xfrm rot="-1200000">
            <a:off x="7335838" y="3168650"/>
            <a:ext cx="1798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80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Rate of change</a:t>
            </a:r>
          </a:p>
        </p:txBody>
      </p:sp>
      <p:sp>
        <p:nvSpPr>
          <p:cNvPr id="43031" name="TextBox 39"/>
          <p:cNvSpPr txBox="1">
            <a:spLocks noChangeArrowheads="1"/>
          </p:cNvSpPr>
          <p:nvPr/>
        </p:nvSpPr>
        <p:spPr bwMode="auto">
          <a:xfrm>
            <a:off x="7326313" y="316865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80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=</a:t>
            </a:r>
          </a:p>
        </p:txBody>
      </p:sp>
      <p:sp>
        <p:nvSpPr>
          <p:cNvPr id="43032" name="TextBox 40"/>
          <p:cNvSpPr txBox="1">
            <a:spLocks noChangeArrowheads="1"/>
          </p:cNvSpPr>
          <p:nvPr/>
        </p:nvSpPr>
        <p:spPr bwMode="auto">
          <a:xfrm rot="-1200000">
            <a:off x="5749925" y="3168650"/>
            <a:ext cx="1839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80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Differentiation</a:t>
            </a:r>
          </a:p>
        </p:txBody>
      </p:sp>
      <p:sp>
        <p:nvSpPr>
          <p:cNvPr id="43033" name="TextBox 41"/>
          <p:cNvSpPr txBox="1">
            <a:spLocks noChangeArrowheads="1"/>
          </p:cNvSpPr>
          <p:nvPr/>
        </p:nvSpPr>
        <p:spPr bwMode="auto">
          <a:xfrm rot="-1200000">
            <a:off x="7938" y="3062288"/>
            <a:ext cx="1839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GB" sz="180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Differentiation</a:t>
            </a:r>
          </a:p>
        </p:txBody>
      </p:sp>
      <p:graphicFrame>
        <p:nvGraphicFramePr>
          <p:cNvPr id="1050" name="Object 18"/>
          <p:cNvGraphicFramePr>
            <a:graphicFrameLocks noChangeAspect="1"/>
          </p:cNvGraphicFramePr>
          <p:nvPr/>
        </p:nvGraphicFramePr>
        <p:xfrm>
          <a:off x="277813" y="1039813"/>
          <a:ext cx="13446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2" name="Equation" r:id="rId19" imgW="800100" imgH="228600" progId="Equation.DSMT4">
                  <p:embed/>
                </p:oleObj>
              </mc:Choice>
              <mc:Fallback>
                <p:oleObj name="Equation" r:id="rId19" imgW="8001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3" y="1039813"/>
                        <a:ext cx="13446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0"/>
          <p:cNvGraphicFramePr>
            <a:graphicFrameLocks noChangeAspect="1"/>
          </p:cNvGraphicFramePr>
          <p:nvPr/>
        </p:nvGraphicFramePr>
        <p:xfrm>
          <a:off x="2017713" y="746125"/>
          <a:ext cx="11938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3" name="Equation" r:id="rId21" imgW="710891" imgH="330057" progId="Equation.DSMT4">
                  <p:embed/>
                </p:oleObj>
              </mc:Choice>
              <mc:Fallback>
                <p:oleObj name="Equation" r:id="rId21" imgW="710891" imgH="330057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746125"/>
                        <a:ext cx="11938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0"/>
          <p:cNvGraphicFramePr>
            <a:graphicFrameLocks noChangeAspect="1"/>
          </p:cNvGraphicFramePr>
          <p:nvPr/>
        </p:nvGraphicFramePr>
        <p:xfrm>
          <a:off x="1900238" y="1289050"/>
          <a:ext cx="14287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4" name="Equation" r:id="rId23" imgW="850531" imgH="418918" progId="Equation.DSMT4">
                  <p:embed/>
                </p:oleObj>
              </mc:Choice>
              <mc:Fallback>
                <p:oleObj name="Equation" r:id="rId23" imgW="850531" imgH="418918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1289050"/>
                        <a:ext cx="14287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3" name="Object 20"/>
          <p:cNvGraphicFramePr>
            <a:graphicFrameLocks noChangeAspect="1"/>
          </p:cNvGraphicFramePr>
          <p:nvPr/>
        </p:nvGraphicFramePr>
        <p:xfrm>
          <a:off x="1919288" y="2001838"/>
          <a:ext cx="13874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5" name="Equation" r:id="rId25" imgW="825500" imgH="419100" progId="Equation.DSMT4">
                  <p:embed/>
                </p:oleObj>
              </mc:Choice>
              <mc:Fallback>
                <p:oleObj name="Equation" r:id="rId25" imgW="825500" imgH="4191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001838"/>
                        <a:ext cx="138747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9"/>
          <p:cNvGraphicFramePr>
            <a:graphicFrameLocks noChangeAspect="1"/>
          </p:cNvGraphicFramePr>
          <p:nvPr/>
        </p:nvGraphicFramePr>
        <p:xfrm>
          <a:off x="3640138" y="825500"/>
          <a:ext cx="13239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6" name="Equation" r:id="rId27" imgW="787400" imgH="419100" progId="Equation.DSMT4">
                  <p:embed/>
                </p:oleObj>
              </mc:Choice>
              <mc:Fallback>
                <p:oleObj name="Equation" r:id="rId27" imgW="787400" imgH="419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38" y="825500"/>
                        <a:ext cx="132397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19"/>
          <p:cNvGraphicFramePr>
            <a:graphicFrameLocks noChangeAspect="1"/>
          </p:cNvGraphicFramePr>
          <p:nvPr/>
        </p:nvGraphicFramePr>
        <p:xfrm>
          <a:off x="3578225" y="1477963"/>
          <a:ext cx="14843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7" name="Equation" r:id="rId29" imgW="901309" imgH="418918" progId="Equation.DSMT4">
                  <p:embed/>
                </p:oleObj>
              </mc:Choice>
              <mc:Fallback>
                <p:oleObj name="Equation" r:id="rId29" imgW="901309" imgH="41891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1477963"/>
                        <a:ext cx="1484313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19"/>
          <p:cNvGraphicFramePr>
            <a:graphicFrameLocks noChangeAspect="1"/>
          </p:cNvGraphicFramePr>
          <p:nvPr/>
        </p:nvGraphicFramePr>
        <p:xfrm>
          <a:off x="3675063" y="2132013"/>
          <a:ext cx="1255712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8" name="Equation" r:id="rId31" imgW="761669" imgH="393529" progId="Equation.DSMT4">
                  <p:embed/>
                </p:oleObj>
              </mc:Choice>
              <mc:Fallback>
                <p:oleObj name="Equation" r:id="rId31" imgW="761669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2132013"/>
                        <a:ext cx="1255712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21"/>
          <p:cNvGraphicFramePr>
            <a:graphicFrameLocks noChangeAspect="1"/>
          </p:cNvGraphicFramePr>
          <p:nvPr/>
        </p:nvGraphicFramePr>
        <p:xfrm>
          <a:off x="5370513" y="933450"/>
          <a:ext cx="121602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9" name="Equation" r:id="rId33" imgW="723586" imgH="520474" progId="Equation.DSMT4">
                  <p:embed/>
                </p:oleObj>
              </mc:Choice>
              <mc:Fallback>
                <p:oleObj name="Equation" r:id="rId33" imgW="723586" imgH="520474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3" y="933450"/>
                        <a:ext cx="1216025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9" name="Object 21"/>
          <p:cNvGraphicFramePr>
            <a:graphicFrameLocks noChangeAspect="1"/>
          </p:cNvGraphicFramePr>
          <p:nvPr/>
        </p:nvGraphicFramePr>
        <p:xfrm>
          <a:off x="5241925" y="1952625"/>
          <a:ext cx="14716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0" name="Equation" r:id="rId35" imgW="875920" imgH="444307" progId="Equation.DSMT4">
                  <p:embed/>
                </p:oleObj>
              </mc:Choice>
              <mc:Fallback>
                <p:oleObj name="Equation" r:id="rId35" imgW="875920" imgH="444307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925" y="1952625"/>
                        <a:ext cx="14716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" name="Object 22"/>
          <p:cNvGraphicFramePr>
            <a:graphicFrameLocks noChangeAspect="1"/>
          </p:cNvGraphicFramePr>
          <p:nvPr/>
        </p:nvGraphicFramePr>
        <p:xfrm>
          <a:off x="7002463" y="831850"/>
          <a:ext cx="1665287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1" name="Equation" r:id="rId37" imgW="990170" imgH="393529" progId="Equation.DSMT4">
                  <p:embed/>
                </p:oleObj>
              </mc:Choice>
              <mc:Fallback>
                <p:oleObj name="Equation" r:id="rId37" imgW="990170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831850"/>
                        <a:ext cx="1665287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22"/>
          <p:cNvGraphicFramePr>
            <a:graphicFrameLocks noChangeAspect="1"/>
          </p:cNvGraphicFramePr>
          <p:nvPr/>
        </p:nvGraphicFramePr>
        <p:xfrm>
          <a:off x="6980238" y="1474788"/>
          <a:ext cx="17081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2" name="Equation" r:id="rId39" imgW="1016000" imgH="393700" progId="Equation.DSMT4">
                  <p:embed/>
                </p:oleObj>
              </mc:Choice>
              <mc:Fallback>
                <p:oleObj name="Equation" r:id="rId39" imgW="10160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1474788"/>
                        <a:ext cx="170815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22"/>
          <p:cNvGraphicFramePr>
            <a:graphicFrameLocks noChangeAspect="1"/>
          </p:cNvGraphicFramePr>
          <p:nvPr/>
        </p:nvGraphicFramePr>
        <p:xfrm>
          <a:off x="7054850" y="2119313"/>
          <a:ext cx="15589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3" name="Equation" r:id="rId41" imgW="926698" imgH="393529" progId="Equation.DSMT4">
                  <p:embed/>
                </p:oleObj>
              </mc:Choice>
              <mc:Fallback>
                <p:oleObj name="Equation" r:id="rId41" imgW="926698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4850" y="2119313"/>
                        <a:ext cx="1558925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25"/>
          <p:cNvGraphicFramePr>
            <a:graphicFrameLocks noChangeAspect="1"/>
          </p:cNvGraphicFramePr>
          <p:nvPr/>
        </p:nvGraphicFramePr>
        <p:xfrm>
          <a:off x="603250" y="4568825"/>
          <a:ext cx="17732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4" name="Equation" r:id="rId43" imgW="1054100" imgH="330200" progId="Equation.DSMT4">
                  <p:embed/>
                </p:oleObj>
              </mc:Choice>
              <mc:Fallback>
                <p:oleObj name="Equation" r:id="rId43" imgW="1054100" imgH="330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4568825"/>
                        <a:ext cx="17732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5"/>
          <p:cNvGraphicFramePr>
            <a:graphicFrameLocks noChangeAspect="1"/>
          </p:cNvGraphicFramePr>
          <p:nvPr/>
        </p:nvGraphicFramePr>
        <p:xfrm>
          <a:off x="293688" y="5170488"/>
          <a:ext cx="2392362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5" name="Equation" r:id="rId45" imgW="1422400" imgH="419100" progId="Equation.DSMT4">
                  <p:embed/>
                </p:oleObj>
              </mc:Choice>
              <mc:Fallback>
                <p:oleObj name="Equation" r:id="rId45" imgW="1422400" imgH="4191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5170488"/>
                        <a:ext cx="2392362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5"/>
          <p:cNvGraphicFramePr>
            <a:graphicFrameLocks noChangeAspect="1"/>
          </p:cNvGraphicFramePr>
          <p:nvPr/>
        </p:nvGraphicFramePr>
        <p:xfrm>
          <a:off x="239713" y="5827713"/>
          <a:ext cx="24987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6" name="Equation" r:id="rId47" imgW="1485255" imgH="444307" progId="Equation.DSMT4">
                  <p:embed/>
                </p:oleObj>
              </mc:Choice>
              <mc:Fallback>
                <p:oleObj name="Equation" r:id="rId47" imgW="1485255" imgH="444307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5827713"/>
                        <a:ext cx="24987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3"/>
          <p:cNvGraphicFramePr>
            <a:graphicFrameLocks noChangeAspect="1"/>
          </p:cNvGraphicFramePr>
          <p:nvPr/>
        </p:nvGraphicFramePr>
        <p:xfrm>
          <a:off x="3290888" y="4562475"/>
          <a:ext cx="20066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7" name="Equation" r:id="rId49" imgW="1193800" imgH="228600" progId="Equation.DSMT4">
                  <p:embed/>
                </p:oleObj>
              </mc:Choice>
              <mc:Fallback>
                <p:oleObj name="Equation" r:id="rId49" imgW="11938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888" y="4562475"/>
                        <a:ext cx="20066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3"/>
          <p:cNvGraphicFramePr>
            <a:graphicFrameLocks noChangeAspect="1"/>
          </p:cNvGraphicFramePr>
          <p:nvPr/>
        </p:nvGraphicFramePr>
        <p:xfrm>
          <a:off x="3335338" y="5116513"/>
          <a:ext cx="1493837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8" name="Equation" r:id="rId51" imgW="888614" imgH="203112" progId="Equation.DSMT4">
                  <p:embed/>
                </p:oleObj>
              </mc:Choice>
              <mc:Fallback>
                <p:oleObj name="Equation" r:id="rId51" imgW="888614" imgH="20311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338" y="5116513"/>
                        <a:ext cx="1493837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4"/>
          <p:cNvGraphicFramePr>
            <a:graphicFrameLocks noChangeAspect="1"/>
          </p:cNvGraphicFramePr>
          <p:nvPr/>
        </p:nvGraphicFramePr>
        <p:xfrm>
          <a:off x="6672263" y="4478338"/>
          <a:ext cx="1795462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9" name="Equation" r:id="rId53" imgW="1066800" imgH="419100" progId="Equation.DSMT4">
                  <p:embed/>
                </p:oleObj>
              </mc:Choice>
              <mc:Fallback>
                <p:oleObj name="Equation" r:id="rId53" imgW="1066800" imgH="4191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3" y="4478338"/>
                        <a:ext cx="1795462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4"/>
          <p:cNvGraphicFramePr>
            <a:graphicFrameLocks noChangeAspect="1"/>
          </p:cNvGraphicFramePr>
          <p:nvPr/>
        </p:nvGraphicFramePr>
        <p:xfrm>
          <a:off x="6618288" y="5172075"/>
          <a:ext cx="1903412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0" name="Equation" r:id="rId55" imgW="1129810" imgH="330057" progId="Equation.DSMT4">
                  <p:embed/>
                </p:oleObj>
              </mc:Choice>
              <mc:Fallback>
                <p:oleObj name="Equation" r:id="rId55" imgW="1129810" imgH="330057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288" y="5172075"/>
                        <a:ext cx="1903412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24"/>
          <p:cNvGraphicFramePr>
            <a:graphicFrameLocks noChangeAspect="1"/>
          </p:cNvGraphicFramePr>
          <p:nvPr/>
        </p:nvGraphicFramePr>
        <p:xfrm>
          <a:off x="6521450" y="5716588"/>
          <a:ext cx="20955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1" name="Equation" r:id="rId57" imgW="1244600" imgH="444500" progId="Equation.DSMT4">
                  <p:embed/>
                </p:oleObj>
              </mc:Choice>
              <mc:Fallback>
                <p:oleObj name="Equation" r:id="rId57" imgW="1244600" imgH="4445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1450" y="5716588"/>
                        <a:ext cx="20955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44035" name="Text Box 19"/>
          <p:cNvSpPr txBox="1">
            <a:spLocks noChangeArrowheads="1"/>
          </p:cNvSpPr>
          <p:nvPr/>
        </p:nvSpPr>
        <p:spPr bwMode="auto">
          <a:xfrm>
            <a:off x="417513" y="1212850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44036" name="Object 20"/>
          <p:cNvGraphicFramePr>
            <a:graphicFrameLocks noChangeAspect="1"/>
          </p:cNvGraphicFramePr>
          <p:nvPr/>
        </p:nvGraphicFramePr>
        <p:xfrm>
          <a:off x="2293938" y="1114425"/>
          <a:ext cx="197643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8" name="Equation" r:id="rId3" imgW="761669" imgH="203112" progId="Equation.DSMT4">
                  <p:embed/>
                </p:oleObj>
              </mc:Choice>
              <mc:Fallback>
                <p:oleObj name="Equation" r:id="rId3" imgW="761669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1114425"/>
                        <a:ext cx="1976437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93" name="Object 21"/>
          <p:cNvGraphicFramePr>
            <a:graphicFrameLocks noChangeAspect="1"/>
          </p:cNvGraphicFramePr>
          <p:nvPr/>
        </p:nvGraphicFramePr>
        <p:xfrm>
          <a:off x="2798763" y="2157413"/>
          <a:ext cx="10207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Equation" r:id="rId5" imgW="393359" imgH="177646" progId="Equation.DSMT4">
                  <p:embed/>
                </p:oleObj>
              </mc:Choice>
              <mc:Fallback>
                <p:oleObj name="Equation" r:id="rId5" imgW="393359" imgH="17764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2157413"/>
                        <a:ext cx="10207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45059" name="Text Box 9"/>
          <p:cNvSpPr txBox="1">
            <a:spLocks noChangeArrowheads="1"/>
          </p:cNvSpPr>
          <p:nvPr/>
        </p:nvSpPr>
        <p:spPr bwMode="auto">
          <a:xfrm>
            <a:off x="485775" y="181292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45060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1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2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4" name="Object 13"/>
          <p:cNvGraphicFramePr>
            <a:graphicFrameLocks noChangeAspect="1"/>
          </p:cNvGraphicFramePr>
          <p:nvPr/>
        </p:nvGraphicFramePr>
        <p:xfrm>
          <a:off x="2287588" y="1776413"/>
          <a:ext cx="28098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Equation" r:id="rId3" imgW="1358900" imgH="228600" progId="Equation.DSMT4">
                  <p:embed/>
                </p:oleObj>
              </mc:Choice>
              <mc:Fallback>
                <p:oleObj name="Equation" r:id="rId3" imgW="13589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588" y="1776413"/>
                        <a:ext cx="28098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27" name="Object 15"/>
          <p:cNvGraphicFramePr>
            <a:graphicFrameLocks noChangeAspect="1"/>
          </p:cNvGraphicFramePr>
          <p:nvPr/>
        </p:nvGraphicFramePr>
        <p:xfrm>
          <a:off x="2335213" y="2740025"/>
          <a:ext cx="23368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Equation" r:id="rId5" imgW="1130300" imgH="228600" progId="Equation.DSMT4">
                  <p:embed/>
                </p:oleObj>
              </mc:Choice>
              <mc:Fallback>
                <p:oleObj name="Equation" r:id="rId5" imgW="11303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213" y="2740025"/>
                        <a:ext cx="23368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46083" name="Text Box 9"/>
          <p:cNvSpPr txBox="1">
            <a:spLocks noChangeArrowheads="1"/>
          </p:cNvSpPr>
          <p:nvPr/>
        </p:nvSpPr>
        <p:spPr bwMode="auto">
          <a:xfrm>
            <a:off x="485775" y="1995488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46084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5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6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087" name="Object 13"/>
          <p:cNvGraphicFramePr>
            <a:graphicFrameLocks noChangeAspect="1"/>
          </p:cNvGraphicFramePr>
          <p:nvPr/>
        </p:nvGraphicFramePr>
        <p:xfrm>
          <a:off x="2492375" y="1836738"/>
          <a:ext cx="231775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9" name="Equation" r:id="rId3" imgW="1244600" imgH="393700" progId="Equation.DSMT4">
                  <p:embed/>
                </p:oleObj>
              </mc:Choice>
              <mc:Fallback>
                <p:oleObj name="Equation" r:id="rId3" imgW="1244600" imgH="393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5" y="1836738"/>
                        <a:ext cx="2317750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95" name="Object 15"/>
          <p:cNvGraphicFramePr>
            <a:graphicFrameLocks noChangeAspect="1"/>
          </p:cNvGraphicFramePr>
          <p:nvPr/>
        </p:nvGraphicFramePr>
        <p:xfrm>
          <a:off x="2609850" y="3068638"/>
          <a:ext cx="208121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Equation" r:id="rId5" imgW="1117115" imgH="393529" progId="Equation.DSMT4">
                  <p:embed/>
                </p:oleObj>
              </mc:Choice>
              <mc:Fallback>
                <p:oleObj name="Equation" r:id="rId5" imgW="1117115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068638"/>
                        <a:ext cx="2081213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9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69925" y="1874838"/>
            <a:ext cx="2073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1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651125" y="19050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 curve has equation     f(x)  =  3x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4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651125" y="3068638"/>
            <a:ext cx="617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Its gradient is                f '(x)  =  12x</a:t>
            </a:r>
            <a:r>
              <a:rPr lang="en-GB" baseline="30000">
                <a:solidFill>
                  <a:srgbClr val="FFFF00"/>
                </a:solidFill>
                <a:latin typeface="+mj-lt"/>
              </a:rPr>
              <a:t>3</a:t>
            </a:r>
            <a:r>
              <a:rPr lang="en-GB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651125" y="3625850"/>
            <a:ext cx="3124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 '(2)  =  12 </a:t>
            </a:r>
            <a:r>
              <a:rPr lang="en-GB" sz="1100" dirty="0">
                <a:solidFill>
                  <a:srgbClr val="FFFF00"/>
                </a:solidFill>
                <a:latin typeface="+mj-lt"/>
              </a:rPr>
              <a:t>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2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=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622925" y="3625850"/>
            <a:ext cx="1676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12 </a:t>
            </a:r>
            <a:r>
              <a:rPr lang="en-GB" sz="1100" dirty="0">
                <a:solidFill>
                  <a:srgbClr val="FFFF00"/>
                </a:solidFill>
                <a:latin typeface="+mj-lt"/>
              </a:rPr>
              <a:t>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8 =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7146925" y="3625850"/>
            <a:ext cx="1371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 </a:t>
            </a:r>
            <a:r>
              <a:rPr lang="en-GB" u="sng">
                <a:solidFill>
                  <a:srgbClr val="FFFF00"/>
                </a:solidFill>
                <a:latin typeface="+mj-lt"/>
              </a:rPr>
              <a:t> 96</a:t>
            </a: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03238" y="41910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2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682875" y="4221163"/>
            <a:ext cx="640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A curve has equation    f(x)  =  3x</a:t>
            </a:r>
            <a:r>
              <a:rPr lang="en-GB" baseline="30000">
                <a:solidFill>
                  <a:srgbClr val="FFFF00"/>
                </a:solidFill>
                <a:latin typeface="+mj-lt"/>
              </a:rPr>
              <a:t>2</a:t>
            </a: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651125" y="2322513"/>
            <a:ext cx="6096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Find the formula for its gradient and find the gradient when  x = 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682875" y="5440363"/>
            <a:ext cx="601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Its gradient is                f '(x)  =  6x</a:t>
            </a:r>
            <a:endParaRPr lang="en-GB" baseline="3000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2682875" y="5897563"/>
            <a:ext cx="6659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At the point where   x  =  -4   the gradient is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682875" y="6384925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 '(-4)  =  6 </a:t>
            </a:r>
            <a:r>
              <a:rPr lang="en-GB" sz="1100" dirty="0">
                <a:solidFill>
                  <a:srgbClr val="FFFF00"/>
                </a:solidFill>
                <a:latin typeface="+mj-lt"/>
              </a:rPr>
              <a:t>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-4  =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5394325" y="6384925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-24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1054100" y="533400"/>
            <a:ext cx="719772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Derivative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2578100" y="4608513"/>
            <a:ext cx="6096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Find the formula for its gradient and find the gradient when  x = -4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6" grpId="0" autoUpdateAnimBg="0"/>
      <p:bldP spid="20487" grpId="0" autoUpdateAnimBg="0"/>
      <p:bldP spid="20488" grpId="0" autoUpdateAnimBg="0"/>
      <p:bldP spid="20493" grpId="0" autoUpdateAnimBg="0"/>
      <p:bldP spid="20495" grpId="0" autoUpdateAnimBg="0"/>
      <p:bldP spid="20497" grpId="0" autoUpdateAnimBg="0"/>
      <p:bldP spid="2049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914400" y="2193925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3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124200" y="2193925"/>
            <a:ext cx="601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If  g(x)  =  5x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4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- 4x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5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then find  g '(2)  .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955925" y="3108325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g '(x)  =  20x</a:t>
            </a:r>
            <a:r>
              <a:rPr lang="en-GB" baseline="30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 - 20x</a:t>
            </a:r>
            <a:r>
              <a:rPr lang="en-GB" baseline="30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   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955925" y="3667125"/>
            <a:ext cx="396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g '(2)  =  20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2</a:t>
            </a:r>
            <a:r>
              <a:rPr lang="en-GB" baseline="30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 - 20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2</a:t>
            </a:r>
            <a:r>
              <a:rPr lang="en-GB" baseline="30000" dirty="0">
                <a:latin typeface="+mj-lt"/>
              </a:rPr>
              <a:t>4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955925" y="4225925"/>
            <a:ext cx="426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 = 160  -  320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955925" y="4784725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 = </a:t>
            </a:r>
            <a:r>
              <a:rPr lang="en-GB" u="sng" dirty="0">
                <a:latin typeface="+mj-lt"/>
              </a:rPr>
              <a:t>-160</a:t>
            </a:r>
            <a:endParaRPr lang="en-GB" dirty="0">
              <a:latin typeface="+mj-lt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054100" y="533400"/>
            <a:ext cx="719772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Derivative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  <p:bldP spid="21509" grpId="0" autoUpdateAnimBg="0"/>
      <p:bldP spid="21510" grpId="0" autoUpdateAnimBg="0"/>
      <p:bldP spid="2151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822325" y="1844675"/>
            <a:ext cx="2133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4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082675" y="2468563"/>
            <a:ext cx="342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h(x)  =  5x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- 3x + 19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511675" y="2468563"/>
            <a:ext cx="373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so    h '(x)   =   </a:t>
            </a:r>
            <a:r>
              <a:rPr lang="en-GB" u="sng">
                <a:latin typeface="+mj-lt"/>
              </a:rPr>
              <a:t>10x - 3</a:t>
            </a:r>
            <a:endParaRPr lang="en-GB">
              <a:latin typeface="+mj-lt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082675" y="3230563"/>
            <a:ext cx="441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and    h '(-4)   = 10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(-4) - 3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5197475" y="3230563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  =   -40  -  3  =  </a:t>
            </a:r>
            <a:r>
              <a:rPr lang="en-GB" u="sng" dirty="0">
                <a:latin typeface="+mj-lt"/>
              </a:rPr>
              <a:t>-43</a:t>
            </a:r>
            <a:endParaRPr lang="en-GB" dirty="0">
              <a:latin typeface="+mj-lt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112838" y="4022725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5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189038" y="4708525"/>
            <a:ext cx="701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k(x)  =  5x</a:t>
            </a:r>
            <a:r>
              <a:rPr lang="en-GB" baseline="30000">
                <a:solidFill>
                  <a:srgbClr val="FFFF00"/>
                </a:solidFill>
                <a:latin typeface="+mj-lt"/>
              </a:rPr>
              <a:t>4</a:t>
            </a:r>
            <a:r>
              <a:rPr lang="en-GB">
                <a:solidFill>
                  <a:srgbClr val="FFFF00"/>
                </a:solidFill>
                <a:latin typeface="+mj-lt"/>
              </a:rPr>
              <a:t> - 2x</a:t>
            </a:r>
            <a:r>
              <a:rPr lang="en-GB" baseline="30000">
                <a:solidFill>
                  <a:srgbClr val="FFFF00"/>
                </a:solidFill>
                <a:latin typeface="+mj-lt"/>
              </a:rPr>
              <a:t>3</a:t>
            </a:r>
            <a:r>
              <a:rPr lang="en-GB">
                <a:solidFill>
                  <a:srgbClr val="FFFF00"/>
                </a:solidFill>
                <a:latin typeface="+mj-lt"/>
              </a:rPr>
              <a:t> + 19x - 8,    find   k '(10) .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189038" y="5470525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k '(x)  =  20x</a:t>
            </a:r>
            <a:r>
              <a:rPr lang="en-GB" baseline="30000">
                <a:latin typeface="+mj-lt"/>
              </a:rPr>
              <a:t>3</a:t>
            </a:r>
            <a:r>
              <a:rPr lang="en-GB">
                <a:latin typeface="+mj-lt"/>
              </a:rPr>
              <a:t>  - 6x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 + 19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1189038" y="6156325"/>
            <a:ext cx="6461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So   k '(10)  =  20 </a:t>
            </a:r>
            <a:r>
              <a:rPr lang="en-GB" sz="1050" dirty="0">
                <a:latin typeface="+mj-lt"/>
              </a:rPr>
              <a:t>X</a:t>
            </a:r>
            <a:r>
              <a:rPr lang="en-GB" dirty="0">
                <a:latin typeface="+mj-lt"/>
              </a:rPr>
              <a:t> 1000  -  6 </a:t>
            </a:r>
            <a:r>
              <a:rPr lang="en-GB" sz="1050" dirty="0">
                <a:latin typeface="+mj-lt"/>
              </a:rPr>
              <a:t>X</a:t>
            </a:r>
            <a:r>
              <a:rPr lang="en-GB" dirty="0">
                <a:latin typeface="+mj-lt"/>
              </a:rPr>
              <a:t> 100  +  19 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7086600" y="6156325"/>
            <a:ext cx="2041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  =   </a:t>
            </a:r>
            <a:r>
              <a:rPr lang="en-GB" u="sng" dirty="0">
                <a:latin typeface="+mj-lt"/>
              </a:rPr>
              <a:t>19419</a:t>
            </a:r>
            <a:endParaRPr lang="en-GB" dirty="0">
              <a:latin typeface="+mj-lt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655638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Derivative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  <p:bldP spid="25605" grpId="0" autoUpdateAnimBg="0"/>
      <p:bldP spid="25606" grpId="0" autoUpdateAnimBg="0"/>
      <p:bldP spid="25610" grpId="0" autoUpdateAnimBg="0"/>
      <p:bldP spid="25611" grpId="0" autoUpdateAnimBg="0"/>
      <p:bldP spid="256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006475" y="1828800"/>
            <a:ext cx="78787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On a straight line the gradient remains constant, however with curves the gradient changes continually, and the gradient at any point is in fact the same as the gradient of the </a:t>
            </a:r>
            <a:r>
              <a:rPr lang="en-GB" u="sng" dirty="0">
                <a:latin typeface="+mj-lt"/>
              </a:rPr>
              <a:t>tangent</a:t>
            </a:r>
            <a:r>
              <a:rPr lang="en-GB" dirty="0">
                <a:latin typeface="+mj-lt"/>
              </a:rPr>
              <a:t> at that point.</a:t>
            </a:r>
          </a:p>
        </p:txBody>
      </p:sp>
      <p:sp>
        <p:nvSpPr>
          <p:cNvPr id="31747" name="Text Box 9"/>
          <p:cNvSpPr txBox="1">
            <a:spLocks noChangeArrowheads="1"/>
          </p:cNvSpPr>
          <p:nvPr/>
        </p:nvSpPr>
        <p:spPr bwMode="auto">
          <a:xfrm>
            <a:off x="685800" y="3200400"/>
            <a:ext cx="2743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/>
              <a:t>                                                                                                                               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                                 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770438" y="3810000"/>
            <a:ext cx="4191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sides of the half-pipe are very steep(S) but it is not very steep near the base(B).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124075" y="596265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B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029075" y="3962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1981200" y="533400"/>
            <a:ext cx="5486400" cy="1143000"/>
          </a:xfrm>
          <a:prstGeom prst="rect">
            <a:avLst/>
          </a:prstGeom>
        </p:spPr>
        <p:txBody>
          <a:bodyPr/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Gradients &amp; Curves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15" name="Arc 14"/>
          <p:cNvSpPr/>
          <p:nvPr/>
        </p:nvSpPr>
        <p:spPr bwMode="auto">
          <a:xfrm rot="5400000">
            <a:off x="1418432" y="3536156"/>
            <a:ext cx="2808288" cy="2232025"/>
          </a:xfrm>
          <a:prstGeom prst="arc">
            <a:avLst>
              <a:gd name="adj1" fmla="val 16200000"/>
              <a:gd name="adj2" fmla="val 5438761"/>
            </a:avLst>
          </a:prstGeom>
          <a:solidFill>
            <a:srgbClr val="00B0F0"/>
          </a:solidFill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3305175" y="4327525"/>
            <a:ext cx="992188" cy="20875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667125" y="5330825"/>
            <a:ext cx="180975" cy="179388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495425" y="5781675"/>
            <a:ext cx="21336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2490788" y="5962650"/>
            <a:ext cx="180975" cy="179388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TextBox 38"/>
          <p:cNvSpPr txBox="1">
            <a:spLocks noChangeArrowheads="1"/>
          </p:cNvSpPr>
          <p:nvPr/>
        </p:nvSpPr>
        <p:spPr bwMode="auto">
          <a:xfrm>
            <a:off x="6169025" y="5727700"/>
            <a:ext cx="1109663" cy="522288"/>
          </a:xfrm>
          <a:prstGeom prst="rect">
            <a:avLst/>
          </a:prstGeom>
          <a:solidFill>
            <a:srgbClr val="000000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  <a:hlinkClick r:id="rId2"/>
              </a:rPr>
              <a:t>Demo</a:t>
            </a:r>
            <a:endParaRPr lang="en-GB" sz="2800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" grpId="0" autoUpdateAnimBg="0"/>
      <p:bldP spid="2066" grpId="0" autoUpdateAnimBg="0"/>
      <p:bldP spid="2067" grpId="0" autoUpdateAnimBg="0"/>
      <p:bldP spid="2062" grpId="0" animBg="1"/>
      <p:bldP spid="18" grpId="0" animBg="1"/>
      <p:bldP spid="2063" grpId="0" animBg="1"/>
      <p:bldP spid="19" grpId="0" animBg="1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52500" y="1889125"/>
            <a:ext cx="8191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6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: Find the points on the curve    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f(x)  =  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- 3x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+ 2x + 7 where the gradient is 2.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57200" y="2971800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</a:rPr>
              <a:t>NB:  gradient  =  derivative  = f '(x) 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57200" y="3535363"/>
            <a:ext cx="4784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</a:rPr>
              <a:t>We need                 f '(x)  = 2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57200" y="40386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latin typeface="+mj-lt"/>
              </a:rPr>
              <a:t>ie                   3x</a:t>
            </a:r>
            <a:r>
              <a:rPr lang="en-GB" sz="2000" baseline="30000">
                <a:latin typeface="+mj-lt"/>
              </a:rPr>
              <a:t>2 </a:t>
            </a:r>
            <a:r>
              <a:rPr lang="en-GB" sz="2000">
                <a:latin typeface="+mj-lt"/>
              </a:rPr>
              <a:t>- 6x + 2 = 2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7038" y="4525963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</a:rPr>
              <a:t>or                        3x</a:t>
            </a:r>
            <a:r>
              <a:rPr lang="en-GB" sz="2000" baseline="30000" dirty="0">
                <a:latin typeface="+mj-lt"/>
              </a:rPr>
              <a:t>2 </a:t>
            </a:r>
            <a:r>
              <a:rPr lang="en-GB" sz="2000" dirty="0">
                <a:latin typeface="+mj-lt"/>
              </a:rPr>
              <a:t>- 6x  = 0 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87363" y="5045075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latin typeface="+mj-lt"/>
              </a:rPr>
              <a:t>ie                        3x(x - 2) = 0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87363" y="5654675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 err="1">
                <a:latin typeface="+mj-lt"/>
              </a:rPr>
              <a:t>ie</a:t>
            </a:r>
            <a:r>
              <a:rPr lang="en-GB" sz="2000" dirty="0">
                <a:latin typeface="+mj-lt"/>
              </a:rPr>
              <a:t>               3x = 0   or    x - 2 = 0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427038" y="6142038"/>
            <a:ext cx="5638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               </a:t>
            </a:r>
            <a:r>
              <a:rPr lang="en-GB" u="sng" dirty="0">
                <a:solidFill>
                  <a:srgbClr val="FFFF00"/>
                </a:solidFill>
                <a:latin typeface="+mj-lt"/>
              </a:rPr>
              <a:t>x = 0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or   </a:t>
            </a:r>
            <a:r>
              <a:rPr lang="en-GB" u="sng" dirty="0">
                <a:solidFill>
                  <a:srgbClr val="FFFF00"/>
                </a:solidFill>
                <a:latin typeface="+mj-lt"/>
              </a:rPr>
              <a:t>x = 2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5486400" y="3551238"/>
            <a:ext cx="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 sz="2000">
              <a:latin typeface="+mj-lt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791200" y="3382963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latin typeface="+mj-lt"/>
              </a:rPr>
              <a:t>Now using original formula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791200" y="4373563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latin typeface="+mj-lt"/>
              </a:rPr>
              <a:t>f(0) = </a:t>
            </a:r>
            <a:r>
              <a:rPr lang="en-GB" sz="2000" u="sng">
                <a:latin typeface="+mj-lt"/>
              </a:rPr>
              <a:t>7</a:t>
            </a:r>
            <a:endParaRPr lang="en-GB" sz="2000">
              <a:latin typeface="+mj-lt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791200" y="5059363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latin typeface="+mj-lt"/>
              </a:rPr>
              <a:t>f(2) = 8 -12 + 4 + 7 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324600" y="5668963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latin typeface="+mj-lt"/>
              </a:rPr>
              <a:t> = </a:t>
            </a:r>
            <a:r>
              <a:rPr lang="en-GB" sz="2000" u="sng">
                <a:latin typeface="+mj-lt"/>
              </a:rPr>
              <a:t>7</a:t>
            </a:r>
            <a:endParaRPr lang="en-GB" sz="2000">
              <a:latin typeface="+mj-lt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791200" y="6126163"/>
            <a:ext cx="335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Points are </a:t>
            </a:r>
            <a:r>
              <a:rPr lang="en-GB" sz="2000" u="sng" dirty="0">
                <a:solidFill>
                  <a:srgbClr val="FFFF00"/>
                </a:solidFill>
                <a:latin typeface="+mj-lt"/>
              </a:rPr>
              <a:t>(0,7)  &amp;  (2,7</a:t>
            </a:r>
            <a:r>
              <a:rPr lang="en-GB" sz="2000" dirty="0">
                <a:solidFill>
                  <a:srgbClr val="FFFF00"/>
                </a:solidFill>
                <a:latin typeface="+mj-lt"/>
              </a:rPr>
              <a:t>)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655638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Derivative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utoUpdateAnimBg="0"/>
      <p:bldP spid="26629" grpId="0" autoUpdateAnimBg="0"/>
      <p:bldP spid="26630" grpId="0" autoUpdateAnimBg="0"/>
      <p:bldP spid="26631" grpId="0" autoUpdateAnimBg="0"/>
      <p:bldP spid="26632" grpId="0" autoUpdateAnimBg="0"/>
      <p:bldP spid="26633" grpId="0" autoUpdateAnimBg="0"/>
      <p:bldP spid="26634" grpId="0" autoUpdateAnimBg="0"/>
      <p:bldP spid="26636" grpId="0" autoUpdateAnimBg="0"/>
      <p:bldP spid="26637" grpId="0" autoUpdateAnimBg="0"/>
      <p:bldP spid="26638" grpId="0" autoUpdateAnimBg="0"/>
      <p:bldP spid="26639" grpId="0" autoUpdateAnimBg="0"/>
      <p:bldP spid="26640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1203" name="Text Box 9"/>
          <p:cNvSpPr txBox="1">
            <a:spLocks noChangeArrowheads="1"/>
          </p:cNvSpPr>
          <p:nvPr/>
        </p:nvSpPr>
        <p:spPr bwMode="auto">
          <a:xfrm>
            <a:off x="485775" y="1630363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51204" name="Object 10"/>
          <p:cNvGraphicFramePr>
            <a:graphicFrameLocks noChangeAspect="1"/>
          </p:cNvGraphicFramePr>
          <p:nvPr/>
        </p:nvGraphicFramePr>
        <p:xfrm>
          <a:off x="2460625" y="1225550"/>
          <a:ext cx="199866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7" name="Equation" r:id="rId3" imgW="685502" imgH="304668" progId="Equation.DSMT4">
                  <p:embed/>
                </p:oleObj>
              </mc:Choice>
              <mc:Fallback>
                <p:oleObj name="Equation" r:id="rId3" imgW="685502" imgH="304668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1225550"/>
                        <a:ext cx="1998663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56" name="Object 12"/>
          <p:cNvGraphicFramePr>
            <a:graphicFrameLocks noChangeAspect="1"/>
          </p:cNvGraphicFramePr>
          <p:nvPr/>
        </p:nvGraphicFramePr>
        <p:xfrm>
          <a:off x="2676525" y="2546350"/>
          <a:ext cx="33686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Equation" r:id="rId5" imgW="1155700" imgH="393700" progId="Equation.DSMT4">
                  <p:embed/>
                </p:oleObj>
              </mc:Choice>
              <mc:Fallback>
                <p:oleObj name="Equation" r:id="rId5" imgW="1155700" imgH="393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5" y="2546350"/>
                        <a:ext cx="336867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57" name="Object 13"/>
          <p:cNvGraphicFramePr>
            <a:graphicFrameLocks noChangeAspect="1"/>
          </p:cNvGraphicFramePr>
          <p:nvPr/>
        </p:nvGraphicFramePr>
        <p:xfrm>
          <a:off x="3092450" y="4119563"/>
          <a:ext cx="20716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Equation" r:id="rId7" imgW="710891" imgH="380835" progId="Equation.DSMT4">
                  <p:embed/>
                </p:oleObj>
              </mc:Choice>
              <mc:Fallback>
                <p:oleObj name="Equation" r:id="rId7" imgW="710891" imgH="38083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4119563"/>
                        <a:ext cx="20716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2227" name="Text Box 9"/>
          <p:cNvSpPr txBox="1">
            <a:spLocks noChangeArrowheads="1"/>
          </p:cNvSpPr>
          <p:nvPr/>
        </p:nvSpPr>
        <p:spPr bwMode="auto">
          <a:xfrm>
            <a:off x="485775" y="1779588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52228" name="Object 10"/>
          <p:cNvGraphicFramePr>
            <a:graphicFrameLocks noChangeAspect="1"/>
          </p:cNvGraphicFramePr>
          <p:nvPr/>
        </p:nvGraphicFramePr>
        <p:xfrm>
          <a:off x="2449513" y="1457325"/>
          <a:ext cx="129540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Equation" r:id="rId3" imgW="444307" imgH="393529" progId="Equation.DSMT4">
                  <p:embed/>
                </p:oleObj>
              </mc:Choice>
              <mc:Fallback>
                <p:oleObj name="Equation" r:id="rId3" imgW="444307" imgH="39352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513" y="1457325"/>
                        <a:ext cx="1295400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19" name="Object 11"/>
          <p:cNvGraphicFramePr>
            <a:graphicFrameLocks noChangeAspect="1"/>
          </p:cNvGraphicFramePr>
          <p:nvPr/>
        </p:nvGraphicFramePr>
        <p:xfrm>
          <a:off x="3878263" y="2862263"/>
          <a:ext cx="138271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Equation" r:id="rId5" imgW="533169" imgH="203112" progId="Equation.DSMT4">
                  <p:embed/>
                </p:oleObj>
              </mc:Choice>
              <mc:Fallback>
                <p:oleObj name="Equation" r:id="rId5" imgW="533169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263" y="2862263"/>
                        <a:ext cx="1382712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20" name="Text Box 12"/>
          <p:cNvSpPr txBox="1">
            <a:spLocks noChangeArrowheads="1"/>
          </p:cNvSpPr>
          <p:nvPr/>
        </p:nvSpPr>
        <p:spPr bwMode="auto">
          <a:xfrm>
            <a:off x="515938" y="2960688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sp>
        <p:nvSpPr>
          <p:cNvPr id="171021" name="Text Box 13"/>
          <p:cNvSpPr txBox="1">
            <a:spLocks noChangeArrowheads="1"/>
          </p:cNvSpPr>
          <p:nvPr/>
        </p:nvSpPr>
        <p:spPr bwMode="auto">
          <a:xfrm>
            <a:off x="647700" y="3992563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71023" name="Object 15"/>
          <p:cNvGraphicFramePr>
            <a:graphicFrameLocks noChangeAspect="1"/>
          </p:cNvGraphicFramePr>
          <p:nvPr/>
        </p:nvGraphicFramePr>
        <p:xfrm>
          <a:off x="3111500" y="3810000"/>
          <a:ext cx="23368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6" name="Equation" r:id="rId7" imgW="901309" imgH="228501" progId="Equation.DSMT4">
                  <p:embed/>
                </p:oleObj>
              </mc:Choice>
              <mc:Fallback>
                <p:oleObj name="Equation" r:id="rId7" imgW="901309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810000"/>
                        <a:ext cx="233680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4" name="Object 16"/>
          <p:cNvGraphicFramePr>
            <a:graphicFrameLocks noChangeAspect="1"/>
          </p:cNvGraphicFramePr>
          <p:nvPr/>
        </p:nvGraphicFramePr>
        <p:xfrm>
          <a:off x="3357563" y="4757738"/>
          <a:ext cx="1843087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7" name="Equation" r:id="rId9" imgW="710891" imgH="203112" progId="Equation.DSMT4">
                  <p:embed/>
                </p:oleObj>
              </mc:Choice>
              <mc:Fallback>
                <p:oleObj name="Equation" r:id="rId9" imgW="710891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4757738"/>
                        <a:ext cx="1843087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0" grpId="0" animBg="1"/>
      <p:bldP spid="1710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3251" name="Text Box 9"/>
          <p:cNvSpPr txBox="1">
            <a:spLocks noChangeArrowheads="1"/>
          </p:cNvSpPr>
          <p:nvPr/>
        </p:nvSpPr>
        <p:spPr bwMode="auto">
          <a:xfrm>
            <a:off x="417513" y="1587500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53252" name="Object 10"/>
          <p:cNvGraphicFramePr>
            <a:graphicFrameLocks noChangeAspect="1"/>
          </p:cNvGraphicFramePr>
          <p:nvPr/>
        </p:nvGraphicFramePr>
        <p:xfrm>
          <a:off x="2403475" y="1368425"/>
          <a:ext cx="16351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7" name="Equation" r:id="rId3" imgW="723586" imgH="393529" progId="Equation.DSMT4">
                  <p:embed/>
                </p:oleObj>
              </mc:Choice>
              <mc:Fallback>
                <p:oleObj name="Equation" r:id="rId3" imgW="723586" imgH="39352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1368425"/>
                        <a:ext cx="16351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8" name="Object 12"/>
          <p:cNvGraphicFramePr>
            <a:graphicFrameLocks noChangeAspect="1"/>
          </p:cNvGraphicFramePr>
          <p:nvPr/>
        </p:nvGraphicFramePr>
        <p:xfrm>
          <a:off x="3451225" y="2846388"/>
          <a:ext cx="223837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8" name="Equation" r:id="rId5" imgW="863225" imgH="203112" progId="Equation.DSMT4">
                  <p:embed/>
                </p:oleObj>
              </mc:Choice>
              <mc:Fallback>
                <p:oleObj name="Equation" r:id="rId5" imgW="863225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2846388"/>
                        <a:ext cx="223837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29" name="Text Box 13"/>
          <p:cNvSpPr txBox="1">
            <a:spLocks noChangeArrowheads="1"/>
          </p:cNvSpPr>
          <p:nvPr/>
        </p:nvSpPr>
        <p:spPr bwMode="auto">
          <a:xfrm>
            <a:off x="515938" y="2944813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sp>
        <p:nvSpPr>
          <p:cNvPr id="162830" name="Text Box 14"/>
          <p:cNvSpPr txBox="1">
            <a:spLocks noChangeArrowheads="1"/>
          </p:cNvSpPr>
          <p:nvPr/>
        </p:nvSpPr>
        <p:spPr bwMode="auto">
          <a:xfrm>
            <a:off x="661988" y="4238625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62831" name="Object 15"/>
          <p:cNvGraphicFramePr>
            <a:graphicFrameLocks noChangeAspect="1"/>
          </p:cNvGraphicFramePr>
          <p:nvPr/>
        </p:nvGraphicFramePr>
        <p:xfrm>
          <a:off x="3017838" y="4057650"/>
          <a:ext cx="27654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9" name="Equation" r:id="rId7" imgW="1066800" imgH="228600" progId="Equation.DSMT4">
                  <p:embed/>
                </p:oleObj>
              </mc:Choice>
              <mc:Fallback>
                <p:oleObj name="Equation" r:id="rId7" imgW="10668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8" y="4057650"/>
                        <a:ext cx="27654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2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9" grpId="0" animBg="1"/>
      <p:bldP spid="1628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4275" name="Text Box 9"/>
          <p:cNvSpPr txBox="1">
            <a:spLocks noChangeArrowheads="1"/>
          </p:cNvSpPr>
          <p:nvPr/>
        </p:nvSpPr>
        <p:spPr bwMode="auto">
          <a:xfrm>
            <a:off x="485775" y="1712913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54276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77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4278" name="Object 13"/>
          <p:cNvGraphicFramePr>
            <a:graphicFrameLocks noChangeAspect="1"/>
          </p:cNvGraphicFramePr>
          <p:nvPr/>
        </p:nvGraphicFramePr>
        <p:xfrm>
          <a:off x="2260600" y="1527175"/>
          <a:ext cx="230028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6" name="Equation" r:id="rId3" imgW="1167893" imgH="393529" progId="Equation.DSMT4">
                  <p:embed/>
                </p:oleObj>
              </mc:Choice>
              <mc:Fallback>
                <p:oleObj name="Equation" r:id="rId3" imgW="1167893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527175"/>
                        <a:ext cx="2300288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9" name="Rectangle 1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480" name="Text Box 16"/>
          <p:cNvSpPr txBox="1">
            <a:spLocks noChangeArrowheads="1"/>
          </p:cNvSpPr>
          <p:nvPr/>
        </p:nvSpPr>
        <p:spPr bwMode="auto">
          <a:xfrm>
            <a:off x="677863" y="3879850"/>
            <a:ext cx="14430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Chain Rule</a:t>
            </a:r>
          </a:p>
        </p:txBody>
      </p:sp>
      <p:sp>
        <p:nvSpPr>
          <p:cNvPr id="190481" name="Text Box 17"/>
          <p:cNvSpPr txBox="1">
            <a:spLocks noChangeArrowheads="1"/>
          </p:cNvSpPr>
          <p:nvPr/>
        </p:nvSpPr>
        <p:spPr bwMode="auto">
          <a:xfrm>
            <a:off x="693738" y="4829175"/>
            <a:ext cx="10747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Simplify</a:t>
            </a:r>
          </a:p>
        </p:txBody>
      </p:sp>
      <p:sp>
        <p:nvSpPr>
          <p:cNvPr id="190482" name="Text Box 18"/>
          <p:cNvSpPr txBox="1">
            <a:spLocks noChangeArrowheads="1"/>
          </p:cNvSpPr>
          <p:nvPr/>
        </p:nvSpPr>
        <p:spPr bwMode="auto">
          <a:xfrm>
            <a:off x="677863" y="2930525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graphicFrame>
        <p:nvGraphicFramePr>
          <p:cNvPr id="190483" name="Object 19"/>
          <p:cNvGraphicFramePr>
            <a:graphicFrameLocks noChangeAspect="1"/>
          </p:cNvGraphicFramePr>
          <p:nvPr/>
        </p:nvGraphicFramePr>
        <p:xfrm>
          <a:off x="3344863" y="2874963"/>
          <a:ext cx="26003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7" name="Equation" r:id="rId5" imgW="1320800" imgH="228600" progId="Equation.DSMT4">
                  <p:embed/>
                </p:oleObj>
              </mc:Choice>
              <mc:Fallback>
                <p:oleObj name="Equation" r:id="rId5" imgW="132080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2874963"/>
                        <a:ext cx="2600325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84" name="Object 20"/>
          <p:cNvGraphicFramePr>
            <a:graphicFrameLocks noChangeAspect="1"/>
          </p:cNvGraphicFramePr>
          <p:nvPr/>
        </p:nvGraphicFramePr>
        <p:xfrm>
          <a:off x="3295650" y="3794125"/>
          <a:ext cx="270033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8" name="Equation" r:id="rId7" imgW="1371600" imgH="228600" progId="Equation.DSMT4">
                  <p:embed/>
                </p:oleObj>
              </mc:Choice>
              <mc:Fallback>
                <p:oleObj name="Equation" r:id="rId7" imgW="1371600" imgH="228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3794125"/>
                        <a:ext cx="270033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85" name="Object 21"/>
          <p:cNvGraphicFramePr>
            <a:graphicFrameLocks noChangeAspect="1"/>
          </p:cNvGraphicFramePr>
          <p:nvPr/>
        </p:nvGraphicFramePr>
        <p:xfrm>
          <a:off x="3373438" y="4614863"/>
          <a:ext cx="24003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9" name="Equation" r:id="rId9" imgW="1218671" imgH="393529" progId="Equation.DSMT4">
                  <p:embed/>
                </p:oleObj>
              </mc:Choice>
              <mc:Fallback>
                <p:oleObj name="Equation" r:id="rId9" imgW="1218671" imgH="39352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4614863"/>
                        <a:ext cx="24003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0" grpId="0" animBg="1"/>
      <p:bldP spid="190481" grpId="0" animBg="1"/>
      <p:bldP spid="19048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5299" name="Text Box 9"/>
          <p:cNvSpPr txBox="1">
            <a:spLocks noChangeArrowheads="1"/>
          </p:cNvSpPr>
          <p:nvPr/>
        </p:nvSpPr>
        <p:spPr bwMode="auto">
          <a:xfrm>
            <a:off x="417513" y="150177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55300" name="Object 10"/>
          <p:cNvGraphicFramePr>
            <a:graphicFrameLocks noChangeAspect="1"/>
          </p:cNvGraphicFramePr>
          <p:nvPr/>
        </p:nvGraphicFramePr>
        <p:xfrm>
          <a:off x="2289175" y="1252538"/>
          <a:ext cx="1973263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6" name="Equation" r:id="rId3" imgW="838200" imgH="419100" progId="Equation.DSMT4">
                  <p:embed/>
                </p:oleObj>
              </mc:Choice>
              <mc:Fallback>
                <p:oleObj name="Equation" r:id="rId3" imgW="8382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1252538"/>
                        <a:ext cx="1973263" cy="985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81" name="Object 13"/>
          <p:cNvGraphicFramePr>
            <a:graphicFrameLocks noChangeAspect="1"/>
          </p:cNvGraphicFramePr>
          <p:nvPr/>
        </p:nvGraphicFramePr>
        <p:xfrm>
          <a:off x="3435350" y="2581275"/>
          <a:ext cx="227171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7" name="Equation" r:id="rId5" imgW="875920" imgH="304668" progId="Equation.DSMT4">
                  <p:embed/>
                </p:oleObj>
              </mc:Choice>
              <mc:Fallback>
                <p:oleObj name="Equation" r:id="rId5" imgW="875920" imgH="30466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581275"/>
                        <a:ext cx="2271713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83" name="Text Box 15"/>
          <p:cNvSpPr txBox="1">
            <a:spLocks noChangeArrowheads="1"/>
          </p:cNvSpPr>
          <p:nvPr/>
        </p:nvSpPr>
        <p:spPr bwMode="auto">
          <a:xfrm>
            <a:off x="515938" y="2811463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sp>
        <p:nvSpPr>
          <p:cNvPr id="160785" name="Text Box 17"/>
          <p:cNvSpPr txBox="1">
            <a:spLocks noChangeArrowheads="1"/>
          </p:cNvSpPr>
          <p:nvPr/>
        </p:nvSpPr>
        <p:spPr bwMode="auto">
          <a:xfrm>
            <a:off x="661988" y="4105275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60786" name="Object 18"/>
          <p:cNvGraphicFramePr>
            <a:graphicFrameLocks noChangeAspect="1"/>
          </p:cNvGraphicFramePr>
          <p:nvPr/>
        </p:nvGraphicFramePr>
        <p:xfrm>
          <a:off x="2914650" y="3738563"/>
          <a:ext cx="2732088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8" name="Equation" r:id="rId7" imgW="1054100" imgH="419100" progId="Equation.DSMT4">
                  <p:embed/>
                </p:oleObj>
              </mc:Choice>
              <mc:Fallback>
                <p:oleObj name="Equation" r:id="rId7" imgW="1054100" imgH="4191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3738563"/>
                        <a:ext cx="2732088" cy="1087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87" name="Object 19"/>
          <p:cNvGraphicFramePr>
            <a:graphicFrameLocks noChangeAspect="1"/>
          </p:cNvGraphicFramePr>
          <p:nvPr/>
        </p:nvGraphicFramePr>
        <p:xfrm>
          <a:off x="6132513" y="3717925"/>
          <a:ext cx="2568575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9" name="Equation" r:id="rId9" imgW="990600" imgH="419100" progId="Equation.DSMT4">
                  <p:embed/>
                </p:oleObj>
              </mc:Choice>
              <mc:Fallback>
                <p:oleObj name="Equation" r:id="rId9" imgW="990600" imgH="419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513" y="3717925"/>
                        <a:ext cx="2568575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83" grpId="0" animBg="1"/>
      <p:bldP spid="16078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6323" name="Text Box 9"/>
          <p:cNvSpPr txBox="1">
            <a:spLocks noChangeArrowheads="1"/>
          </p:cNvSpPr>
          <p:nvPr/>
        </p:nvSpPr>
        <p:spPr bwMode="auto">
          <a:xfrm>
            <a:off x="485775" y="1879600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56324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5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6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6327" name="Object 15"/>
          <p:cNvGraphicFramePr>
            <a:graphicFrameLocks noChangeAspect="1"/>
          </p:cNvGraphicFramePr>
          <p:nvPr/>
        </p:nvGraphicFramePr>
        <p:xfrm>
          <a:off x="2273300" y="1681163"/>
          <a:ext cx="19161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2" name="Equation" r:id="rId3" imgW="990170" imgH="393529" progId="Equation.DSMT4">
                  <p:embed/>
                </p:oleObj>
              </mc:Choice>
              <mc:Fallback>
                <p:oleObj name="Equation" r:id="rId3" imgW="990170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681163"/>
                        <a:ext cx="1916113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1505" name="Text Box 17"/>
          <p:cNvSpPr txBox="1">
            <a:spLocks noChangeArrowheads="1"/>
          </p:cNvSpPr>
          <p:nvPr/>
        </p:nvSpPr>
        <p:spPr bwMode="auto">
          <a:xfrm>
            <a:off x="677863" y="4046538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191507" name="Text Box 19"/>
          <p:cNvSpPr txBox="1">
            <a:spLocks noChangeArrowheads="1"/>
          </p:cNvSpPr>
          <p:nvPr/>
        </p:nvSpPr>
        <p:spPr bwMode="auto">
          <a:xfrm>
            <a:off x="677863" y="3097213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graphicFrame>
        <p:nvGraphicFramePr>
          <p:cNvPr id="191508" name="Object 20"/>
          <p:cNvGraphicFramePr>
            <a:graphicFrameLocks noChangeAspect="1"/>
          </p:cNvGraphicFramePr>
          <p:nvPr/>
        </p:nvGraphicFramePr>
        <p:xfrm>
          <a:off x="3370263" y="2822575"/>
          <a:ext cx="22002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3" name="Equation" r:id="rId5" imgW="1040948" imgH="330057" progId="Equation.DSMT4">
                  <p:embed/>
                </p:oleObj>
              </mc:Choice>
              <mc:Fallback>
                <p:oleObj name="Equation" r:id="rId5" imgW="1040948" imgH="330057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2822575"/>
                        <a:ext cx="220027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509" name="Object 21"/>
          <p:cNvGraphicFramePr>
            <a:graphicFrameLocks noChangeAspect="1"/>
          </p:cNvGraphicFramePr>
          <p:nvPr/>
        </p:nvGraphicFramePr>
        <p:xfrm>
          <a:off x="3182938" y="3749675"/>
          <a:ext cx="2576512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4" name="Equation" r:id="rId7" imgW="1218671" imgH="380835" progId="Equation.DSMT4">
                  <p:embed/>
                </p:oleObj>
              </mc:Choice>
              <mc:Fallback>
                <p:oleObj name="Equation" r:id="rId7" imgW="1218671" imgH="380835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3749675"/>
                        <a:ext cx="2576512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05" grpId="0" animBg="1"/>
      <p:bldP spid="19150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7347" name="Text Box 9"/>
          <p:cNvSpPr txBox="1">
            <a:spLocks noChangeArrowheads="1"/>
          </p:cNvSpPr>
          <p:nvPr/>
        </p:nvSpPr>
        <p:spPr bwMode="auto">
          <a:xfrm>
            <a:off x="485775" y="1930400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57348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49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50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51" name="Rectangle 1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7352" name="Object 13"/>
          <p:cNvGraphicFramePr>
            <a:graphicFrameLocks noChangeAspect="1"/>
          </p:cNvGraphicFramePr>
          <p:nvPr/>
        </p:nvGraphicFramePr>
        <p:xfrm>
          <a:off x="2244725" y="1703388"/>
          <a:ext cx="23510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7" name="Equation" r:id="rId3" imgW="1130300" imgH="419100" progId="Equation.DSMT4">
                  <p:embed/>
                </p:oleObj>
              </mc:Choice>
              <mc:Fallback>
                <p:oleObj name="Equation" r:id="rId3" imgW="1130300" imgH="4191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1703388"/>
                        <a:ext cx="2351088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23" name="Text Box 15"/>
          <p:cNvSpPr txBox="1">
            <a:spLocks noChangeArrowheads="1"/>
          </p:cNvSpPr>
          <p:nvPr/>
        </p:nvSpPr>
        <p:spPr bwMode="auto">
          <a:xfrm>
            <a:off x="677863" y="4311650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196625" name="Text Box 17"/>
          <p:cNvSpPr txBox="1">
            <a:spLocks noChangeArrowheads="1"/>
          </p:cNvSpPr>
          <p:nvPr/>
        </p:nvSpPr>
        <p:spPr bwMode="auto">
          <a:xfrm>
            <a:off x="677863" y="3148013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graphicFrame>
        <p:nvGraphicFramePr>
          <p:cNvPr id="196626" name="Object 18"/>
          <p:cNvGraphicFramePr>
            <a:graphicFrameLocks noChangeAspect="1"/>
          </p:cNvGraphicFramePr>
          <p:nvPr/>
        </p:nvGraphicFramePr>
        <p:xfrm>
          <a:off x="3622675" y="2906713"/>
          <a:ext cx="1743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8" name="Equation" r:id="rId5" imgW="838200" imgH="330200" progId="Equation.DSMT4">
                  <p:embed/>
                </p:oleObj>
              </mc:Choice>
              <mc:Fallback>
                <p:oleObj name="Equation" r:id="rId5" imgW="838200" imgH="330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5" y="2906713"/>
                        <a:ext cx="17430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627" name="Object 19"/>
          <p:cNvGraphicFramePr>
            <a:graphicFrameLocks noChangeAspect="1"/>
          </p:cNvGraphicFramePr>
          <p:nvPr/>
        </p:nvGraphicFramePr>
        <p:xfrm>
          <a:off x="3635375" y="3989388"/>
          <a:ext cx="171767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9" name="Equation" r:id="rId7" imgW="825500" imgH="419100" progId="Equation.DSMT4">
                  <p:embed/>
                </p:oleObj>
              </mc:Choice>
              <mc:Fallback>
                <p:oleObj name="Equation" r:id="rId7" imgW="825500" imgH="419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989388"/>
                        <a:ext cx="1717675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23" grpId="0" animBg="1"/>
      <p:bldP spid="19662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1"/>
          <p:cNvSpPr>
            <a:spLocks noChangeArrowheads="1"/>
          </p:cNvSpPr>
          <p:nvPr/>
        </p:nvSpPr>
        <p:spPr bwMode="auto">
          <a:xfrm>
            <a:off x="1042988" y="2317750"/>
            <a:ext cx="7962900" cy="461963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71450"/>
            <a:ext cx="7086600" cy="1069975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Brackets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090738" y="2751138"/>
            <a:ext cx="655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1042988" y="2317750"/>
            <a:ext cx="7962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Basic Rule:  Break brackets before you differentiate !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971550" y="297973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3005138" y="2979738"/>
            <a:ext cx="502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h(x) =  2x(x + 3)(x -3) 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3767138" y="3665538"/>
            <a:ext cx="342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=  2x(x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- 9)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3833813" y="4275138"/>
            <a:ext cx="320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=  2x</a:t>
            </a:r>
            <a:r>
              <a:rPr lang="en-GB" baseline="30000">
                <a:latin typeface="+mj-lt"/>
              </a:rPr>
              <a:t>3 </a:t>
            </a:r>
            <a:r>
              <a:rPr lang="en-GB">
                <a:latin typeface="+mj-lt"/>
              </a:rPr>
              <a:t>- 18x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2509838" y="4960938"/>
            <a:ext cx="419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  h'(x)  =  6x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8" grpId="0" autoUpdateAnimBg="0"/>
      <p:bldP spid="16419" grpId="0" autoUpdateAnimBg="0"/>
      <p:bldP spid="1642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59395" name="Text Box 9"/>
          <p:cNvSpPr txBox="1">
            <a:spLocks noChangeArrowheads="1"/>
          </p:cNvSpPr>
          <p:nvPr/>
        </p:nvSpPr>
        <p:spPr bwMode="auto">
          <a:xfrm>
            <a:off x="417513" y="143827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59396" name="Object 10"/>
          <p:cNvGraphicFramePr>
            <a:graphicFrameLocks noChangeAspect="1"/>
          </p:cNvGraphicFramePr>
          <p:nvPr/>
        </p:nvGraphicFramePr>
        <p:xfrm>
          <a:off x="2082800" y="1392238"/>
          <a:ext cx="22177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2" name="Equation" r:id="rId3" imgW="901309" imgH="203112" progId="Equation.DSMT4">
                  <p:embed/>
                </p:oleObj>
              </mc:Choice>
              <mc:Fallback>
                <p:oleObj name="Equation" r:id="rId3" imgW="901309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1392238"/>
                        <a:ext cx="2217738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04" name="Object 12"/>
          <p:cNvGraphicFramePr>
            <a:graphicFrameLocks noChangeAspect="1"/>
          </p:cNvGraphicFramePr>
          <p:nvPr/>
        </p:nvGraphicFramePr>
        <p:xfrm>
          <a:off x="2384425" y="2736850"/>
          <a:ext cx="28638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3" name="Equation" r:id="rId5" imgW="1104900" imgH="203200" progId="Equation.DSMT4">
                  <p:embed/>
                </p:oleObj>
              </mc:Choice>
              <mc:Fallback>
                <p:oleObj name="Equation" r:id="rId5" imgW="1104900" imgH="203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2736850"/>
                        <a:ext cx="286385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05" name="Text Box 13"/>
          <p:cNvSpPr txBox="1">
            <a:spLocks noChangeArrowheads="1"/>
          </p:cNvSpPr>
          <p:nvPr/>
        </p:nvSpPr>
        <p:spPr bwMode="auto">
          <a:xfrm>
            <a:off x="515938" y="2795588"/>
            <a:ext cx="14684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Multiply out</a:t>
            </a:r>
          </a:p>
        </p:txBody>
      </p:sp>
      <p:sp>
        <p:nvSpPr>
          <p:cNvPr id="161806" name="Text Box 14"/>
          <p:cNvSpPr txBox="1">
            <a:spLocks noChangeArrowheads="1"/>
          </p:cNvSpPr>
          <p:nvPr/>
        </p:nvSpPr>
        <p:spPr bwMode="auto">
          <a:xfrm>
            <a:off x="661988" y="4089400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61807" name="Object 15"/>
          <p:cNvGraphicFramePr>
            <a:graphicFrameLocks noChangeAspect="1"/>
          </p:cNvGraphicFramePr>
          <p:nvPr/>
        </p:nvGraphicFramePr>
        <p:xfrm>
          <a:off x="3130550" y="4035425"/>
          <a:ext cx="9874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4" name="Equation" r:id="rId7" imgW="380670" imgH="177646" progId="Equation.DSMT4">
                  <p:embed/>
                </p:oleObj>
              </mc:Choice>
              <mc:Fallback>
                <p:oleObj name="Equation" r:id="rId7" imgW="380670" imgH="17764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4035425"/>
                        <a:ext cx="9874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08" name="Object 16"/>
          <p:cNvGraphicFramePr>
            <a:graphicFrameLocks noChangeAspect="1"/>
          </p:cNvGraphicFramePr>
          <p:nvPr/>
        </p:nvGraphicFramePr>
        <p:xfrm>
          <a:off x="5799138" y="2705100"/>
          <a:ext cx="2566987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5" name="Equation" r:id="rId9" imgW="990600" imgH="228600" progId="Equation.DSMT4">
                  <p:embed/>
                </p:oleObj>
              </mc:Choice>
              <mc:Fallback>
                <p:oleObj name="Equation" r:id="rId9" imgW="9906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138" y="2705100"/>
                        <a:ext cx="2566987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1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5" grpId="0" animBg="1"/>
      <p:bldP spid="1618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31" t="5122" r="45029" b="20488"/>
          <a:stretch>
            <a:fillRect/>
          </a:stretch>
        </p:blipFill>
        <p:spPr bwMode="auto">
          <a:xfrm>
            <a:off x="487363" y="2560638"/>
            <a:ext cx="86106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935163" y="3322638"/>
            <a:ext cx="60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3200">
                <a:solidFill>
                  <a:srgbClr val="333300"/>
                </a:solidFill>
                <a:latin typeface="+mj-lt"/>
              </a:rPr>
              <a:t>A</a:t>
            </a:r>
            <a:endParaRPr lang="en-GB">
              <a:solidFill>
                <a:srgbClr val="333300"/>
              </a:solidFill>
              <a:latin typeface="+mj-lt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H="1">
            <a:off x="563563" y="1951038"/>
            <a:ext cx="2971800" cy="2895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en-GB">
              <a:solidFill>
                <a:srgbClr val="333300"/>
              </a:solidFill>
              <a:latin typeface="+mj-lt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646238" y="2027238"/>
            <a:ext cx="7162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Gradient of tangent = gradient of curve at A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897563" y="5380038"/>
            <a:ext cx="76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3200">
                <a:solidFill>
                  <a:srgbClr val="333300"/>
                </a:solidFill>
                <a:latin typeface="+mj-lt"/>
              </a:rPr>
              <a:t>B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3763963" y="5151438"/>
            <a:ext cx="4495800" cy="1676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endParaRPr lang="en-GB">
              <a:solidFill>
                <a:srgbClr val="333300"/>
              </a:solidFill>
              <a:latin typeface="+mj-lt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371600" y="6396038"/>
            <a:ext cx="708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Gradient of tangent = gradient of curve at B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038350" y="566738"/>
            <a:ext cx="5486400" cy="1143000"/>
          </a:xfrm>
          <a:prstGeom prst="rect">
            <a:avLst/>
          </a:prstGeom>
        </p:spPr>
        <p:txBody>
          <a:bodyPr/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Gradients &amp; Curves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6035675" y="593248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857375" y="3429000"/>
            <a:ext cx="180975" cy="179388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80" grpId="0" autoUpdateAnimBg="0"/>
      <p:bldP spid="3081" grpId="0" autoUpdateAnimBg="0"/>
      <p:bldP spid="3083" grpId="0" autoUpdateAnimBg="0"/>
      <p:bldP spid="12" grpId="0" animBg="1"/>
      <p:bldP spid="1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60419" name="Text Box 9"/>
          <p:cNvSpPr txBox="1">
            <a:spLocks noChangeArrowheads="1"/>
          </p:cNvSpPr>
          <p:nvPr/>
        </p:nvSpPr>
        <p:spPr bwMode="auto">
          <a:xfrm>
            <a:off x="485775" y="173037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60420" name="Object 10"/>
          <p:cNvGraphicFramePr>
            <a:graphicFrameLocks noChangeAspect="1"/>
          </p:cNvGraphicFramePr>
          <p:nvPr/>
        </p:nvGraphicFramePr>
        <p:xfrm>
          <a:off x="2330450" y="1543050"/>
          <a:ext cx="19621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5" name="Equation" r:id="rId3" imgW="672808" imgH="228501" progId="Equation.DSMT4">
                  <p:embed/>
                </p:oleObj>
              </mc:Choice>
              <mc:Fallback>
                <p:oleObj name="Equation" r:id="rId3" imgW="672808" imgH="22850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1543050"/>
                        <a:ext cx="196215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5" name="Text Box 11"/>
          <p:cNvSpPr txBox="1">
            <a:spLocks noChangeArrowheads="1"/>
          </p:cNvSpPr>
          <p:nvPr/>
        </p:nvSpPr>
        <p:spPr bwMode="auto">
          <a:xfrm>
            <a:off x="515938" y="2911475"/>
            <a:ext cx="14684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multiply out</a:t>
            </a:r>
          </a:p>
        </p:txBody>
      </p:sp>
      <p:graphicFrame>
        <p:nvGraphicFramePr>
          <p:cNvPr id="169996" name="Object 12"/>
          <p:cNvGraphicFramePr>
            <a:graphicFrameLocks noChangeAspect="1"/>
          </p:cNvGraphicFramePr>
          <p:nvPr/>
        </p:nvGraphicFramePr>
        <p:xfrm>
          <a:off x="2886075" y="2768600"/>
          <a:ext cx="15176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6" name="Equation" r:id="rId5" imgW="520474" imgH="203112" progId="Equation.DSMT4">
                  <p:embed/>
                </p:oleObj>
              </mc:Choice>
              <mc:Fallback>
                <p:oleObj name="Equation" r:id="rId5" imgW="520474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2768600"/>
                        <a:ext cx="151765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7" name="Text Box 13"/>
          <p:cNvSpPr txBox="1">
            <a:spLocks noChangeArrowheads="1"/>
          </p:cNvSpPr>
          <p:nvPr/>
        </p:nvSpPr>
        <p:spPr bwMode="auto">
          <a:xfrm>
            <a:off x="515938" y="4027488"/>
            <a:ext cx="1509712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69998" name="Object 14"/>
          <p:cNvGraphicFramePr>
            <a:graphicFrameLocks noChangeAspect="1"/>
          </p:cNvGraphicFramePr>
          <p:nvPr/>
        </p:nvGraphicFramePr>
        <p:xfrm>
          <a:off x="2849563" y="3884613"/>
          <a:ext cx="1590675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7" name="Equation" r:id="rId7" imgW="545626" imgH="203024" progId="Equation.DSMT4">
                  <p:embed/>
                </p:oleObj>
              </mc:Choice>
              <mc:Fallback>
                <p:oleObj name="Equation" r:id="rId7" imgW="545626" imgH="20302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3884613"/>
                        <a:ext cx="1590675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9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9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5" grpId="0" animBg="1"/>
      <p:bldP spid="16999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61443" name="Text Box 9"/>
          <p:cNvSpPr txBox="1">
            <a:spLocks noChangeArrowheads="1"/>
          </p:cNvSpPr>
          <p:nvPr/>
        </p:nvSpPr>
        <p:spPr bwMode="auto">
          <a:xfrm>
            <a:off x="485775" y="159702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61444" name="Object 10"/>
          <p:cNvGraphicFramePr>
            <a:graphicFrameLocks noChangeAspect="1"/>
          </p:cNvGraphicFramePr>
          <p:nvPr/>
        </p:nvGraphicFramePr>
        <p:xfrm>
          <a:off x="2333625" y="1374775"/>
          <a:ext cx="2146300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1" name="Equation" r:id="rId3" imgW="736600" imgH="279400" progId="Equation.DSMT4">
                  <p:embed/>
                </p:oleObj>
              </mc:Choice>
              <mc:Fallback>
                <p:oleObj name="Equation" r:id="rId3" imgW="736600" imgH="279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1374775"/>
                        <a:ext cx="2146300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43" name="Object 11"/>
          <p:cNvGraphicFramePr>
            <a:graphicFrameLocks noChangeAspect="1"/>
          </p:cNvGraphicFramePr>
          <p:nvPr/>
        </p:nvGraphicFramePr>
        <p:xfrm>
          <a:off x="3343275" y="2463800"/>
          <a:ext cx="18113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2" name="Equation" r:id="rId5" imgW="698500" imgH="368300" progId="Equation.DSMT4">
                  <p:embed/>
                </p:oleObj>
              </mc:Choice>
              <mc:Fallback>
                <p:oleObj name="Equation" r:id="rId5" imgW="698500" imgH="3683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2463800"/>
                        <a:ext cx="181133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4" name="Text Box 12"/>
          <p:cNvSpPr txBox="1">
            <a:spLocks noChangeArrowheads="1"/>
          </p:cNvSpPr>
          <p:nvPr/>
        </p:nvSpPr>
        <p:spPr bwMode="auto">
          <a:xfrm>
            <a:off x="515938" y="2778125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sp>
        <p:nvSpPr>
          <p:cNvPr id="172045" name="Text Box 13"/>
          <p:cNvSpPr txBox="1">
            <a:spLocks noChangeArrowheads="1"/>
          </p:cNvSpPr>
          <p:nvPr/>
        </p:nvSpPr>
        <p:spPr bwMode="auto">
          <a:xfrm>
            <a:off x="647700" y="3810000"/>
            <a:ext cx="1468438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multiply out</a:t>
            </a:r>
          </a:p>
        </p:txBody>
      </p:sp>
      <p:sp>
        <p:nvSpPr>
          <p:cNvPr id="172048" name="Text Box 16"/>
          <p:cNvSpPr txBox="1">
            <a:spLocks noChangeArrowheads="1"/>
          </p:cNvSpPr>
          <p:nvPr/>
        </p:nvSpPr>
        <p:spPr bwMode="auto">
          <a:xfrm>
            <a:off x="647700" y="4830763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72049" name="Object 17"/>
          <p:cNvGraphicFramePr>
            <a:graphicFrameLocks noChangeAspect="1"/>
          </p:cNvGraphicFramePr>
          <p:nvPr/>
        </p:nvGraphicFramePr>
        <p:xfrm>
          <a:off x="3203575" y="3529013"/>
          <a:ext cx="12509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3" name="Equation" r:id="rId7" imgW="482391" imgH="304668" progId="Equation.DSMT4">
                  <p:embed/>
                </p:oleObj>
              </mc:Choice>
              <mc:Fallback>
                <p:oleObj name="Equation" r:id="rId7" imgW="482391" imgH="30466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529013"/>
                        <a:ext cx="12509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50" name="Object 18"/>
          <p:cNvGraphicFramePr>
            <a:graphicFrameLocks noChangeAspect="1"/>
          </p:cNvGraphicFramePr>
          <p:nvPr/>
        </p:nvGraphicFramePr>
        <p:xfrm>
          <a:off x="3130550" y="4530725"/>
          <a:ext cx="1776413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4" name="Equation" r:id="rId9" imgW="685800" imgH="381000" progId="Equation.DSMT4">
                  <p:embed/>
                </p:oleObj>
              </mc:Choice>
              <mc:Fallback>
                <p:oleObj name="Equation" r:id="rId9" imgW="685800" imgH="381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4530725"/>
                        <a:ext cx="1776413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4" grpId="0" animBg="1"/>
      <p:bldP spid="172045" grpId="0" animBg="1"/>
      <p:bldP spid="17204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62467" name="Text Box 9"/>
          <p:cNvSpPr txBox="1">
            <a:spLocks noChangeArrowheads="1"/>
          </p:cNvSpPr>
          <p:nvPr/>
        </p:nvSpPr>
        <p:spPr bwMode="auto">
          <a:xfrm>
            <a:off x="485775" y="1830388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62468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69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0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1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2472" name="Object 13"/>
          <p:cNvGraphicFramePr>
            <a:graphicFrameLocks noChangeAspect="1"/>
          </p:cNvGraphicFramePr>
          <p:nvPr/>
        </p:nvGraphicFramePr>
        <p:xfrm>
          <a:off x="2259013" y="1644650"/>
          <a:ext cx="18002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7" name="Equation" r:id="rId3" imgW="888614" imgH="393529" progId="Equation.DSMT4">
                  <p:embed/>
                </p:oleObj>
              </mc:Choice>
              <mc:Fallback>
                <p:oleObj name="Equation" r:id="rId3" imgW="888614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1644650"/>
                        <a:ext cx="18002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719138" y="2762250"/>
            <a:ext cx="14684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multiply out</a:t>
            </a:r>
          </a:p>
        </p:txBody>
      </p:sp>
      <p:sp>
        <p:nvSpPr>
          <p:cNvPr id="194577" name="Text Box 17"/>
          <p:cNvSpPr txBox="1">
            <a:spLocks noChangeArrowheads="1"/>
          </p:cNvSpPr>
          <p:nvPr/>
        </p:nvSpPr>
        <p:spPr bwMode="auto">
          <a:xfrm>
            <a:off x="719138" y="4052888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94579" name="Object 19"/>
          <p:cNvGraphicFramePr>
            <a:graphicFrameLocks noChangeAspect="1"/>
          </p:cNvGraphicFramePr>
          <p:nvPr/>
        </p:nvGraphicFramePr>
        <p:xfrm>
          <a:off x="3036888" y="2528888"/>
          <a:ext cx="17240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8" name="Equation" r:id="rId5" imgW="850531" imgH="393529" progId="Equation.DSMT4">
                  <p:embed/>
                </p:oleObj>
              </mc:Choice>
              <mc:Fallback>
                <p:oleObj name="Equation" r:id="rId5" imgW="850531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8" y="2528888"/>
                        <a:ext cx="17240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81" name="Object 21"/>
          <p:cNvGraphicFramePr>
            <a:graphicFrameLocks noChangeAspect="1"/>
          </p:cNvGraphicFramePr>
          <p:nvPr/>
        </p:nvGraphicFramePr>
        <p:xfrm>
          <a:off x="3178175" y="3854450"/>
          <a:ext cx="14414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9" name="Equation" r:id="rId7" imgW="710891" imgH="393529" progId="Equation.DSMT4">
                  <p:embed/>
                </p:oleObj>
              </mc:Choice>
              <mc:Fallback>
                <p:oleObj name="Equation" r:id="rId7" imgW="710891" imgH="39352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175" y="3854450"/>
                        <a:ext cx="144145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5" grpId="0" animBg="1"/>
      <p:bldP spid="19457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63491" name="Text Box 9"/>
          <p:cNvSpPr txBox="1">
            <a:spLocks noChangeArrowheads="1"/>
          </p:cNvSpPr>
          <p:nvPr/>
        </p:nvSpPr>
        <p:spPr bwMode="auto">
          <a:xfrm>
            <a:off x="485775" y="150177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63492" name="Object 10"/>
          <p:cNvGraphicFramePr>
            <a:graphicFrameLocks noChangeAspect="1"/>
          </p:cNvGraphicFramePr>
          <p:nvPr/>
        </p:nvGraphicFramePr>
        <p:xfrm>
          <a:off x="2160588" y="1295400"/>
          <a:ext cx="2963862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1" name="Equation" r:id="rId3" imgW="1104900" imgH="304800" progId="Equation.DSMT4">
                  <p:embed/>
                </p:oleObj>
              </mc:Choice>
              <mc:Fallback>
                <p:oleObj name="Equation" r:id="rId3" imgW="1104900" imgH="304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1295400"/>
                        <a:ext cx="2963862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719138" y="2611438"/>
            <a:ext cx="14684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multiply out</a:t>
            </a:r>
          </a:p>
        </p:txBody>
      </p:sp>
      <p:sp>
        <p:nvSpPr>
          <p:cNvPr id="173068" name="Text Box 12"/>
          <p:cNvSpPr txBox="1">
            <a:spLocks noChangeArrowheads="1"/>
          </p:cNvSpPr>
          <p:nvPr/>
        </p:nvSpPr>
        <p:spPr bwMode="auto">
          <a:xfrm>
            <a:off x="719138" y="3376613"/>
            <a:ext cx="10747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Simplify</a:t>
            </a:r>
          </a:p>
        </p:txBody>
      </p:sp>
      <p:graphicFrame>
        <p:nvGraphicFramePr>
          <p:cNvPr id="173069" name="Object 13"/>
          <p:cNvGraphicFramePr>
            <a:graphicFrameLocks noChangeAspect="1"/>
          </p:cNvGraphicFramePr>
          <p:nvPr/>
        </p:nvGraphicFramePr>
        <p:xfrm>
          <a:off x="2752725" y="2471738"/>
          <a:ext cx="296227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2" name="Equation" r:id="rId5" imgW="1143000" imgH="228600" progId="Equation.DSMT4">
                  <p:embed/>
                </p:oleObj>
              </mc:Choice>
              <mc:Fallback>
                <p:oleObj name="Equation" r:id="rId5" imgW="11430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2471738"/>
                        <a:ext cx="2962275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719138" y="5048250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73072" name="Object 16"/>
          <p:cNvGraphicFramePr>
            <a:graphicFrameLocks noChangeAspect="1"/>
          </p:cNvGraphicFramePr>
          <p:nvPr/>
        </p:nvGraphicFramePr>
        <p:xfrm>
          <a:off x="2959100" y="3228975"/>
          <a:ext cx="187642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3" name="Equation" r:id="rId7" imgW="723586" imgH="228501" progId="Equation.DSMT4">
                  <p:embed/>
                </p:oleObj>
              </mc:Choice>
              <mc:Fallback>
                <p:oleObj name="Equation" r:id="rId7" imgW="723586" imgH="228501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3228975"/>
                        <a:ext cx="1876425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719138" y="4235450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graphicFrame>
        <p:nvGraphicFramePr>
          <p:cNvPr id="173074" name="Object 18"/>
          <p:cNvGraphicFramePr>
            <a:graphicFrameLocks noChangeAspect="1"/>
          </p:cNvGraphicFramePr>
          <p:nvPr/>
        </p:nvGraphicFramePr>
        <p:xfrm>
          <a:off x="3354388" y="3922713"/>
          <a:ext cx="18097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4" name="Equation" r:id="rId9" imgW="698197" imgH="304668" progId="Equation.DSMT4">
                  <p:embed/>
                </p:oleObj>
              </mc:Choice>
              <mc:Fallback>
                <p:oleObj name="Equation" r:id="rId9" imgW="698197" imgH="304668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8" y="3922713"/>
                        <a:ext cx="180975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75" name="Object 19"/>
          <p:cNvGraphicFramePr>
            <a:graphicFrameLocks noChangeAspect="1"/>
          </p:cNvGraphicFramePr>
          <p:nvPr/>
        </p:nvGraphicFramePr>
        <p:xfrm>
          <a:off x="3573463" y="4794250"/>
          <a:ext cx="1316037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5" name="Equation" r:id="rId11" imgW="507780" imgH="304668" progId="Equation.DSMT4">
                  <p:embed/>
                </p:oleObj>
              </mc:Choice>
              <mc:Fallback>
                <p:oleObj name="Equation" r:id="rId11" imgW="507780" imgH="30466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463" y="4794250"/>
                        <a:ext cx="1316037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7" grpId="0" animBg="1"/>
      <p:bldP spid="173068" grpId="0" animBg="1"/>
      <p:bldP spid="173071" grpId="0" animBg="1"/>
      <p:bldP spid="17307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64515" name="Text Box 9"/>
          <p:cNvSpPr txBox="1">
            <a:spLocks noChangeArrowheads="1"/>
          </p:cNvSpPr>
          <p:nvPr/>
        </p:nvSpPr>
        <p:spPr bwMode="auto">
          <a:xfrm>
            <a:off x="501650" y="164782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sp>
        <p:nvSpPr>
          <p:cNvPr id="64516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7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8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9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4520" name="Object 13"/>
          <p:cNvGraphicFramePr>
            <a:graphicFrameLocks noChangeAspect="1"/>
          </p:cNvGraphicFramePr>
          <p:nvPr/>
        </p:nvGraphicFramePr>
        <p:xfrm>
          <a:off x="2549525" y="1428750"/>
          <a:ext cx="2500313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7" name="Equation" r:id="rId3" imgW="1371600" imgH="457200" progId="Equation.DSMT4">
                  <p:embed/>
                </p:oleObj>
              </mc:Choice>
              <mc:Fallback>
                <p:oleObj name="Equation" r:id="rId3" imgW="13716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1428750"/>
                        <a:ext cx="2500313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47" name="Text Box 15"/>
          <p:cNvSpPr txBox="1">
            <a:spLocks noChangeArrowheads="1"/>
          </p:cNvSpPr>
          <p:nvPr/>
        </p:nvSpPr>
        <p:spPr bwMode="auto">
          <a:xfrm>
            <a:off x="693738" y="4029075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sp>
        <p:nvSpPr>
          <p:cNvPr id="197648" name="Text Box 16"/>
          <p:cNvSpPr txBox="1">
            <a:spLocks noChangeArrowheads="1"/>
          </p:cNvSpPr>
          <p:nvPr/>
        </p:nvSpPr>
        <p:spPr bwMode="auto">
          <a:xfrm>
            <a:off x="693738" y="2865438"/>
            <a:ext cx="14684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Multiply out</a:t>
            </a:r>
          </a:p>
        </p:txBody>
      </p:sp>
      <p:graphicFrame>
        <p:nvGraphicFramePr>
          <p:cNvPr id="197649" name="Object 17"/>
          <p:cNvGraphicFramePr>
            <a:graphicFrameLocks noChangeAspect="1"/>
          </p:cNvGraphicFramePr>
          <p:nvPr/>
        </p:nvGraphicFramePr>
        <p:xfrm>
          <a:off x="2770188" y="2628900"/>
          <a:ext cx="275431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8" name="Equation" r:id="rId5" imgW="1511300" imgH="431800" progId="Equation.DSMT4">
                  <p:embed/>
                </p:oleObj>
              </mc:Choice>
              <mc:Fallback>
                <p:oleObj name="Equation" r:id="rId5" imgW="1511300" imgH="431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8" y="2628900"/>
                        <a:ext cx="275431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50" name="Text Box 18"/>
          <p:cNvSpPr txBox="1">
            <a:spLocks noChangeArrowheads="1"/>
          </p:cNvSpPr>
          <p:nvPr/>
        </p:nvSpPr>
        <p:spPr bwMode="auto">
          <a:xfrm>
            <a:off x="693738" y="5024438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197651" name="Object 19"/>
          <p:cNvGraphicFramePr>
            <a:graphicFrameLocks noChangeAspect="1"/>
          </p:cNvGraphicFramePr>
          <p:nvPr/>
        </p:nvGraphicFramePr>
        <p:xfrm>
          <a:off x="3451225" y="3756025"/>
          <a:ext cx="284638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9" name="Equation" r:id="rId7" imgW="1562100" imgH="431800" progId="Equation.DSMT4">
                  <p:embed/>
                </p:oleObj>
              </mc:Choice>
              <mc:Fallback>
                <p:oleObj name="Equation" r:id="rId7" imgW="1562100" imgH="431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3756025"/>
                        <a:ext cx="2846388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52" name="Object 20"/>
          <p:cNvGraphicFramePr>
            <a:graphicFrameLocks noChangeAspect="1"/>
          </p:cNvGraphicFramePr>
          <p:nvPr/>
        </p:nvGraphicFramePr>
        <p:xfrm>
          <a:off x="3482975" y="4995863"/>
          <a:ext cx="263683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0" name="Equation" r:id="rId9" imgW="1447800" imgH="241300" progId="Equation.DSMT4">
                  <p:embed/>
                </p:oleObj>
              </mc:Choice>
              <mc:Fallback>
                <p:oleObj name="Equation" r:id="rId9" imgW="1447800" imgH="241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975" y="4995863"/>
                        <a:ext cx="2636838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7" grpId="0" animBg="1"/>
      <p:bldP spid="197648" grpId="0" animBg="1"/>
      <p:bldP spid="19765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2767013" y="2252663"/>
          <a:ext cx="3849687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5" name="Equation" r:id="rId3" imgW="1497950" imgH="393529" progId="Equation.DSMT4">
                  <p:embed/>
                </p:oleObj>
              </mc:Choice>
              <mc:Fallback>
                <p:oleObj name="Equation" r:id="rId3" imgW="1497950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2252663"/>
                        <a:ext cx="3849687" cy="10112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76200">
                        <a:solidFill>
                          <a:srgbClr val="96969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39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352425"/>
            <a:ext cx="7086600" cy="889000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Fractions</a:t>
            </a:r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642938" y="3600450"/>
            <a:ext cx="800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Reversing the above  we get the following “rule” !</a:t>
            </a:r>
          </a:p>
        </p:txBody>
      </p:sp>
      <p:sp>
        <p:nvSpPr>
          <p:cNvPr id="16429" name="Text Box 45"/>
          <p:cNvSpPr txBox="1">
            <a:spLocks noChangeArrowheads="1"/>
          </p:cNvSpPr>
          <p:nvPr/>
        </p:nvSpPr>
        <p:spPr bwMode="auto">
          <a:xfrm>
            <a:off x="685800" y="57150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This can be used as follows …..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435350" y="4318000"/>
          <a:ext cx="2511425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6" name="Equation" r:id="rId5" imgW="977476" imgH="393529" progId="Equation.DSMT4">
                  <p:embed/>
                </p:oleObj>
              </mc:Choice>
              <mc:Fallback>
                <p:oleObj name="Equation" r:id="rId5" imgW="97747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4318000"/>
                        <a:ext cx="2511425" cy="10112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76200">
                        <a:solidFill>
                          <a:srgbClr val="96969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5" grpId="0" autoUpdateAnimBg="0"/>
      <p:bldP spid="16429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952500" y="1971675"/>
            <a:ext cx="1933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219200" y="2647950"/>
            <a:ext cx="35766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   f(x) =  3x</a:t>
            </a:r>
            <a:r>
              <a:rPr lang="en-GB" sz="2800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sz="2800" dirty="0">
                <a:solidFill>
                  <a:srgbClr val="FFFF00"/>
                </a:solidFill>
                <a:latin typeface="+mj-lt"/>
              </a:rPr>
              <a:t> - x + 2 	x</a:t>
            </a:r>
            <a:r>
              <a:rPr lang="en-GB" sz="2800" baseline="30000" dirty="0">
                <a:solidFill>
                  <a:srgbClr val="FFFF00"/>
                </a:solidFill>
                <a:latin typeface="+mj-lt"/>
              </a:rPr>
              <a:t>2</a:t>
            </a:r>
            <a:endParaRPr lang="en-GB" sz="2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724400" y="409575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>
                <a:latin typeface="+mj-lt"/>
              </a:rPr>
              <a:t>=     3x  -  x</a:t>
            </a:r>
            <a:r>
              <a:rPr lang="en-GB" sz="2800" baseline="30000">
                <a:latin typeface="+mj-lt"/>
              </a:rPr>
              <a:t>-1</a:t>
            </a:r>
            <a:r>
              <a:rPr lang="en-GB" sz="2800">
                <a:latin typeface="+mj-lt"/>
              </a:rPr>
              <a:t>  +  2x</a:t>
            </a:r>
            <a:r>
              <a:rPr lang="en-GB" sz="2800" baseline="30000">
                <a:latin typeface="+mj-lt"/>
              </a:rPr>
              <a:t>-2</a:t>
            </a:r>
            <a:endParaRPr lang="en-GB" sz="2800">
              <a:latin typeface="+mj-lt"/>
            </a:endParaRP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203325" y="5619750"/>
            <a:ext cx="4359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+mj-lt"/>
              </a:rPr>
              <a:t>f '(x)  = 3  +  x</a:t>
            </a:r>
            <a:r>
              <a:rPr lang="en-GB" sz="2800" baseline="30000" dirty="0">
                <a:latin typeface="+mj-lt"/>
              </a:rPr>
              <a:t>-2</a:t>
            </a:r>
            <a:r>
              <a:rPr lang="en-GB" sz="2800" dirty="0">
                <a:latin typeface="+mj-lt"/>
              </a:rPr>
              <a:t>  - 4x</a:t>
            </a:r>
            <a:r>
              <a:rPr lang="en-GB" sz="2800" baseline="30000" dirty="0">
                <a:latin typeface="+mj-lt"/>
              </a:rPr>
              <a:t>-3</a:t>
            </a:r>
            <a:endParaRPr lang="en-GB" sz="2800" dirty="0">
              <a:latin typeface="+mj-lt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209800" y="352425"/>
            <a:ext cx="4624388" cy="904875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Fractions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4540250" y="2708275"/>
            <a:ext cx="3802063" cy="1384300"/>
            <a:chOff x="4572000" y="2724150"/>
            <a:chExt cx="3276600" cy="1384995"/>
          </a:xfrm>
        </p:grpSpPr>
        <p:sp>
          <p:nvSpPr>
            <p:cNvPr id="33798" name="Text Box 6"/>
            <p:cNvSpPr txBox="1">
              <a:spLocks noChangeArrowheads="1"/>
            </p:cNvSpPr>
            <p:nvPr/>
          </p:nvSpPr>
          <p:spPr bwMode="auto">
            <a:xfrm>
              <a:off x="4572000" y="2724150"/>
              <a:ext cx="3276600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800" dirty="0">
                  <a:latin typeface="+mj-lt"/>
                </a:rPr>
                <a:t>  =      3x</a:t>
              </a:r>
              <a:r>
                <a:rPr lang="en-GB" sz="2800" baseline="30000" dirty="0">
                  <a:latin typeface="+mj-lt"/>
                </a:rPr>
                <a:t>3</a:t>
              </a:r>
              <a:r>
                <a:rPr lang="en-GB" sz="2800" dirty="0">
                  <a:latin typeface="+mj-lt"/>
                </a:rPr>
                <a:t>  -  x  +  2  	 x</a:t>
              </a:r>
              <a:r>
                <a:rPr lang="en-GB" sz="2800" baseline="30000" dirty="0">
                  <a:latin typeface="+mj-lt"/>
                </a:rPr>
                <a:t>2           </a:t>
              </a:r>
              <a:r>
                <a:rPr lang="en-GB" sz="2800" dirty="0" err="1">
                  <a:latin typeface="+mj-lt"/>
                </a:rPr>
                <a:t>x</a:t>
              </a:r>
              <a:r>
                <a:rPr lang="en-GB" sz="2800" baseline="30000" dirty="0" err="1">
                  <a:latin typeface="+mj-lt"/>
                </a:rPr>
                <a:t>2</a:t>
              </a:r>
              <a:r>
                <a:rPr lang="en-GB" sz="2800" baseline="30000" dirty="0">
                  <a:latin typeface="+mj-lt"/>
                </a:rPr>
                <a:t>      </a:t>
              </a:r>
              <a:r>
                <a:rPr lang="en-GB" sz="2800" dirty="0" err="1">
                  <a:latin typeface="+mj-lt"/>
                </a:rPr>
                <a:t>x</a:t>
              </a:r>
              <a:r>
                <a:rPr lang="en-GB" sz="2800" baseline="30000" dirty="0" err="1">
                  <a:latin typeface="+mj-lt"/>
                </a:rPr>
                <a:t>2</a:t>
              </a:r>
              <a:endParaRPr lang="en-GB" sz="2800" baseline="30000" dirty="0">
                <a:latin typeface="+mj-lt"/>
              </a:endParaRPr>
            </a:p>
          </p:txBody>
        </p:sp>
        <p:cxnSp>
          <p:nvCxnSpPr>
            <p:cNvPr id="66576" name="Straight Connector 11"/>
            <p:cNvCxnSpPr>
              <a:cxnSpLocks noChangeShapeType="1"/>
            </p:cNvCxnSpPr>
            <p:nvPr/>
          </p:nvCxnSpPr>
          <p:spPr bwMode="auto">
            <a:xfrm>
              <a:off x="5651567" y="3171591"/>
              <a:ext cx="524170" cy="4746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77" name="Straight Connector 14"/>
            <p:cNvCxnSpPr>
              <a:cxnSpLocks noChangeShapeType="1"/>
            </p:cNvCxnSpPr>
            <p:nvPr/>
          </p:nvCxnSpPr>
          <p:spPr bwMode="auto">
            <a:xfrm>
              <a:off x="6653224" y="3155020"/>
              <a:ext cx="361952" cy="2115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78" name="Straight Connector 15"/>
            <p:cNvCxnSpPr>
              <a:cxnSpLocks noChangeShapeType="1"/>
            </p:cNvCxnSpPr>
            <p:nvPr/>
          </p:nvCxnSpPr>
          <p:spPr bwMode="auto">
            <a:xfrm>
              <a:off x="7286640" y="3157135"/>
              <a:ext cx="361952" cy="2115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213350" y="5648325"/>
            <a:ext cx="2743200" cy="954088"/>
            <a:chOff x="5486400" y="5695968"/>
            <a:chExt cx="2743200" cy="954950"/>
          </a:xfrm>
        </p:grpSpPr>
        <p:sp>
          <p:nvSpPr>
            <p:cNvPr id="33801" name="Text Box 9"/>
            <p:cNvSpPr txBox="1">
              <a:spLocks noChangeArrowheads="1"/>
            </p:cNvSpPr>
            <p:nvPr/>
          </p:nvSpPr>
          <p:spPr bwMode="auto">
            <a:xfrm>
              <a:off x="5486400" y="5695968"/>
              <a:ext cx="2743200" cy="95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800" dirty="0">
                  <a:latin typeface="+mj-lt"/>
                </a:rPr>
                <a:t> =   3  +  1  -  4 	    x</a:t>
              </a:r>
              <a:r>
                <a:rPr lang="en-GB" sz="2800" baseline="30000" dirty="0">
                  <a:latin typeface="+mj-lt"/>
                </a:rPr>
                <a:t>2</a:t>
              </a:r>
              <a:r>
                <a:rPr lang="en-GB" sz="2800" dirty="0">
                  <a:latin typeface="+mj-lt"/>
                </a:rPr>
                <a:t>    x</a:t>
              </a:r>
              <a:r>
                <a:rPr lang="en-GB" sz="2800" baseline="30000" dirty="0">
                  <a:latin typeface="+mj-lt"/>
                </a:rPr>
                <a:t>3</a:t>
              </a:r>
              <a:endParaRPr lang="en-GB" sz="2800" dirty="0">
                <a:latin typeface="+mj-lt"/>
              </a:endParaRPr>
            </a:p>
          </p:txBody>
        </p:sp>
        <p:cxnSp>
          <p:nvCxnSpPr>
            <p:cNvPr id="66573" name="Straight Connector 17"/>
            <p:cNvCxnSpPr>
              <a:cxnSpLocks noChangeShapeType="1"/>
            </p:cNvCxnSpPr>
            <p:nvPr/>
          </p:nvCxnSpPr>
          <p:spPr bwMode="auto">
            <a:xfrm>
              <a:off x="6988856" y="6157579"/>
              <a:ext cx="361952" cy="2117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74" name="Straight Connector 18"/>
            <p:cNvCxnSpPr>
              <a:cxnSpLocks noChangeShapeType="1"/>
            </p:cNvCxnSpPr>
            <p:nvPr/>
          </p:nvCxnSpPr>
          <p:spPr bwMode="auto">
            <a:xfrm>
              <a:off x="7686440" y="6141523"/>
              <a:ext cx="361952" cy="2117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TextBox 1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cxnSp>
        <p:nvCxnSpPr>
          <p:cNvPr id="66571" name="Straight Connector 24"/>
          <p:cNvCxnSpPr>
            <a:cxnSpLocks noChangeShapeType="1"/>
          </p:cNvCxnSpPr>
          <p:nvPr/>
        </p:nvCxnSpPr>
        <p:spPr bwMode="auto">
          <a:xfrm>
            <a:off x="2855913" y="3111500"/>
            <a:ext cx="1716087" cy="0"/>
          </a:xfrm>
          <a:prstGeom prst="line">
            <a:avLst/>
          </a:prstGeom>
          <a:noFill/>
          <a:ln w="28575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 autoUpdateAnimBg="0"/>
      <p:bldP spid="33800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3667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b="1"/>
              <a:t>Calculus                                                                                                   Revision	</a:t>
            </a:r>
          </a:p>
        </p:txBody>
      </p:sp>
      <p:sp>
        <p:nvSpPr>
          <p:cNvPr id="67587" name="Text Box 9"/>
          <p:cNvSpPr txBox="1">
            <a:spLocks noChangeArrowheads="1"/>
          </p:cNvSpPr>
          <p:nvPr/>
        </p:nvSpPr>
        <p:spPr bwMode="auto">
          <a:xfrm>
            <a:off x="417513" y="1319213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  <p:graphicFrame>
        <p:nvGraphicFramePr>
          <p:cNvPr id="67588" name="Object 10"/>
          <p:cNvGraphicFramePr>
            <a:graphicFrameLocks noChangeAspect="1"/>
          </p:cNvGraphicFramePr>
          <p:nvPr/>
        </p:nvGraphicFramePr>
        <p:xfrm>
          <a:off x="2219325" y="963613"/>
          <a:ext cx="2752725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5" name="Equation" r:id="rId3" imgW="1054100" imgH="419100" progId="Equation.DSMT4">
                  <p:embed/>
                </p:oleObj>
              </mc:Choice>
              <mc:Fallback>
                <p:oleObj name="Equation" r:id="rId3" imgW="10541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963613"/>
                        <a:ext cx="2752725" cy="1093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32" name="Object 12"/>
          <p:cNvGraphicFramePr>
            <a:graphicFrameLocks noChangeAspect="1"/>
          </p:cNvGraphicFramePr>
          <p:nvPr/>
        </p:nvGraphicFramePr>
        <p:xfrm>
          <a:off x="2513013" y="2411413"/>
          <a:ext cx="2930525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6" name="Equation" r:id="rId5" imgW="1130300" imgH="419100" progId="Equation.DSMT4">
                  <p:embed/>
                </p:oleObj>
              </mc:Choice>
              <mc:Fallback>
                <p:oleObj name="Equation" r:id="rId5" imgW="11303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013" y="2411413"/>
                        <a:ext cx="2930525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33" name="Object 13"/>
          <p:cNvGraphicFramePr>
            <a:graphicFrameLocks noChangeAspect="1"/>
          </p:cNvGraphicFramePr>
          <p:nvPr/>
        </p:nvGraphicFramePr>
        <p:xfrm>
          <a:off x="3843338" y="4008438"/>
          <a:ext cx="27654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7" name="Equation" r:id="rId7" imgW="1066337" imgH="203112" progId="Equation.DSMT4">
                  <p:embed/>
                </p:oleObj>
              </mc:Choice>
              <mc:Fallback>
                <p:oleObj name="Equation" r:id="rId7" imgW="1066337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38" y="4008438"/>
                        <a:ext cx="276542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676275" y="2741613"/>
            <a:ext cx="10318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Split up</a:t>
            </a:r>
          </a:p>
        </p:txBody>
      </p:sp>
      <p:sp>
        <p:nvSpPr>
          <p:cNvPr id="158735" name="Text Box 15"/>
          <p:cNvSpPr txBox="1">
            <a:spLocks noChangeArrowheads="1"/>
          </p:cNvSpPr>
          <p:nvPr/>
        </p:nvSpPr>
        <p:spPr bwMode="auto">
          <a:xfrm>
            <a:off x="676275" y="4076700"/>
            <a:ext cx="210185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Straight line form</a:t>
            </a:r>
          </a:p>
        </p:txBody>
      </p:sp>
      <p:graphicFrame>
        <p:nvGraphicFramePr>
          <p:cNvPr id="158736" name="Object 16"/>
          <p:cNvGraphicFramePr>
            <a:graphicFrameLocks noChangeAspect="1"/>
          </p:cNvGraphicFramePr>
          <p:nvPr/>
        </p:nvGraphicFramePr>
        <p:xfrm>
          <a:off x="3595688" y="4911725"/>
          <a:ext cx="207327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8" name="Equation" r:id="rId9" imgW="799753" imgH="203112" progId="Equation.DSMT4">
                  <p:embed/>
                </p:oleObj>
              </mc:Choice>
              <mc:Fallback>
                <p:oleObj name="Equation" r:id="rId9" imgW="799753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4911725"/>
                        <a:ext cx="207327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7" name="Text Box 17"/>
          <p:cNvSpPr txBox="1">
            <a:spLocks noChangeArrowheads="1"/>
          </p:cNvSpPr>
          <p:nvPr/>
        </p:nvSpPr>
        <p:spPr bwMode="auto">
          <a:xfrm>
            <a:off x="676275" y="5010150"/>
            <a:ext cx="1552575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000"/>
              <a:t>Differentiate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4" grpId="0" animBg="1"/>
      <p:bldP spid="158735" grpId="0" animBg="1"/>
      <p:bldP spid="15873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1004888" y="2779713"/>
            <a:ext cx="7848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If y is expressed in terms of x then the derivative is written as   </a:t>
            </a: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.</a:t>
            </a: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71450"/>
            <a:ext cx="7086600" cy="1069975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Leibniz Notation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852488" y="1865313"/>
            <a:ext cx="8153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Leibniz Notation is an alternative way of expressing derivatives to  f'(x) ,  g'(x) , etc.  </a:t>
            </a:r>
          </a:p>
        </p:txBody>
      </p:sp>
      <p:sp>
        <p:nvSpPr>
          <p:cNvPr id="16426" name="Text Box 42"/>
          <p:cNvSpPr txBox="1">
            <a:spLocks noChangeArrowheads="1"/>
          </p:cNvSpPr>
          <p:nvPr/>
        </p:nvSpPr>
        <p:spPr bwMode="auto">
          <a:xfrm>
            <a:off x="714375" y="3781425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 err="1">
                <a:latin typeface="+mj-lt"/>
              </a:rPr>
              <a:t>eg</a:t>
            </a:r>
            <a:r>
              <a:rPr lang="en-GB" dirty="0">
                <a:latin typeface="+mj-lt"/>
              </a:rPr>
              <a:t>     y = 3x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- 7x</a:t>
            </a:r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3457575" y="3781425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  so  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=   6x - 7 .</a:t>
            </a:r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638175" y="4437063"/>
            <a:ext cx="2667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19</a:t>
            </a:r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5743575" y="4513263"/>
            <a:ext cx="2819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   </a:t>
            </a: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dQ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dR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  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1400175" y="5427663"/>
            <a:ext cx="5105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NB:            Q =  9R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- 15R</a:t>
            </a:r>
            <a:r>
              <a:rPr lang="en-GB" baseline="30000">
                <a:latin typeface="+mj-lt"/>
              </a:rPr>
              <a:t>-3</a:t>
            </a:r>
            <a:endParaRPr lang="en-GB">
              <a:latin typeface="+mj-lt"/>
            </a:endParaRP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1400175" y="6037263"/>
            <a:ext cx="5105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So 	  </a:t>
            </a:r>
            <a:r>
              <a:rPr lang="en-GB" baseline="30000">
                <a:latin typeface="+mj-lt"/>
              </a:rPr>
              <a:t>dQ</a:t>
            </a:r>
            <a:r>
              <a:rPr lang="en-GB">
                <a:latin typeface="+mj-lt"/>
              </a:rPr>
              <a:t>/</a:t>
            </a:r>
            <a:r>
              <a:rPr lang="en-GB" baseline="-25000">
                <a:latin typeface="+mj-lt"/>
              </a:rPr>
              <a:t>dR    </a:t>
            </a:r>
            <a:r>
              <a:rPr lang="en-GB">
                <a:latin typeface="+mj-lt"/>
              </a:rPr>
              <a:t>=  18R + 45R</a:t>
            </a:r>
            <a:r>
              <a:rPr lang="en-GB" baseline="30000">
                <a:latin typeface="+mj-lt"/>
              </a:rPr>
              <a:t>-4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124575" y="6037263"/>
            <a:ext cx="2971800" cy="830262"/>
            <a:chOff x="5867400" y="5257800"/>
            <a:chExt cx="2971800" cy="830997"/>
          </a:xfrm>
        </p:grpSpPr>
        <p:sp>
          <p:nvSpPr>
            <p:cNvPr id="16434" name="Text Box 50"/>
            <p:cNvSpPr txBox="1">
              <a:spLocks noChangeArrowheads="1"/>
            </p:cNvSpPr>
            <p:nvPr/>
          </p:nvSpPr>
          <p:spPr bwMode="auto">
            <a:xfrm>
              <a:off x="5867400" y="5257800"/>
              <a:ext cx="29718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latin typeface="+mj-lt"/>
                </a:rPr>
                <a:t>=  18R + 45 		      R</a:t>
              </a:r>
              <a:r>
                <a:rPr lang="en-GB" baseline="30000" dirty="0">
                  <a:latin typeface="+mj-lt"/>
                </a:rPr>
                <a:t>4</a:t>
              </a:r>
            </a:p>
          </p:txBody>
        </p:sp>
        <p:cxnSp>
          <p:nvCxnSpPr>
            <p:cNvPr id="68626" name="Straight Connector 15"/>
            <p:cNvCxnSpPr>
              <a:cxnSpLocks noChangeShapeType="1"/>
            </p:cNvCxnSpPr>
            <p:nvPr/>
          </p:nvCxnSpPr>
          <p:spPr bwMode="auto">
            <a:xfrm>
              <a:off x="7105664" y="5657500"/>
              <a:ext cx="45244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8620" name="Group 18"/>
          <p:cNvGrpSpPr>
            <a:grpSpLocks/>
          </p:cNvGrpSpPr>
          <p:nvPr/>
        </p:nvGrpSpPr>
        <p:grpSpPr bwMode="auto">
          <a:xfrm>
            <a:off x="3076575" y="4513263"/>
            <a:ext cx="2590800" cy="830262"/>
            <a:chOff x="3076600" y="4512547"/>
            <a:chExt cx="2590800" cy="830997"/>
          </a:xfrm>
        </p:grpSpPr>
        <p:sp>
          <p:nvSpPr>
            <p:cNvPr id="16429" name="Text Box 45"/>
            <p:cNvSpPr txBox="1">
              <a:spLocks noChangeArrowheads="1"/>
            </p:cNvSpPr>
            <p:nvPr/>
          </p:nvSpPr>
          <p:spPr bwMode="auto">
            <a:xfrm>
              <a:off x="3076600" y="4512547"/>
              <a:ext cx="25908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FFFF00"/>
                  </a:solidFill>
                  <a:latin typeface="+mj-lt"/>
                </a:rPr>
                <a:t>Q = 9R</a:t>
              </a:r>
              <a:r>
                <a:rPr lang="en-GB" baseline="30000" dirty="0">
                  <a:solidFill>
                    <a:srgbClr val="FFFF00"/>
                  </a:solidFill>
                  <a:latin typeface="+mj-lt"/>
                </a:rPr>
                <a:t>2 </a:t>
              </a:r>
              <a:r>
                <a:rPr lang="en-GB" dirty="0">
                  <a:solidFill>
                    <a:srgbClr val="FFFF00"/>
                  </a:solidFill>
                  <a:latin typeface="+mj-lt"/>
                </a:rPr>
                <a:t>- 15    	       R</a:t>
              </a:r>
              <a:r>
                <a:rPr lang="en-GB" baseline="30000" dirty="0">
                  <a:solidFill>
                    <a:srgbClr val="FFFF00"/>
                  </a:solidFill>
                  <a:latin typeface="+mj-lt"/>
                </a:rPr>
                <a:t>3</a:t>
              </a:r>
              <a:endParaRPr lang="en-GB" dirty="0">
                <a:solidFill>
                  <a:srgbClr val="FFFF00"/>
                </a:solidFill>
                <a:latin typeface="+mj-lt"/>
              </a:endParaRPr>
            </a:p>
          </p:txBody>
        </p:sp>
        <p:cxnSp>
          <p:nvCxnSpPr>
            <p:cNvPr id="68624" name="Straight Connector 17"/>
            <p:cNvCxnSpPr>
              <a:cxnSpLocks noChangeShapeType="1"/>
            </p:cNvCxnSpPr>
            <p:nvPr/>
          </p:nvCxnSpPr>
          <p:spPr bwMode="auto">
            <a:xfrm>
              <a:off x="4843464" y="4876808"/>
              <a:ext cx="45244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8" name="TextBox 1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1" grpId="0" autoUpdateAnimBg="0"/>
      <p:bldP spid="16433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862013" y="1890713"/>
            <a:ext cx="19002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20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952500" y="2433638"/>
            <a:ext cx="8191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 curve has equation    y  =  5x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- 4x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+ 7  . </a:t>
            </a:r>
          </a:p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the gradient where  x =  -2   ( differentiate ! )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714500" y="3781425"/>
            <a:ext cx="502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gradient  =  </a:t>
            </a:r>
            <a:r>
              <a:rPr lang="en-GB" baseline="30000">
                <a:latin typeface="+mj-lt"/>
              </a:rPr>
              <a:t>dy</a:t>
            </a:r>
            <a:r>
              <a:rPr lang="en-GB">
                <a:latin typeface="+mj-lt"/>
              </a:rPr>
              <a:t>/</a:t>
            </a:r>
            <a:r>
              <a:rPr lang="en-GB" baseline="-25000">
                <a:latin typeface="+mj-lt"/>
              </a:rPr>
              <a:t>dx</a:t>
            </a:r>
            <a:r>
              <a:rPr lang="en-GB">
                <a:latin typeface="+mj-lt"/>
              </a:rPr>
              <a:t>  =  15x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- 8x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228850" y="462915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if  x = -2  then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133600" y="5387975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gradient  =   15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(-2)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- 8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(-2)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3757613" y="6124575"/>
            <a:ext cx="35575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+mj-lt"/>
              </a:rPr>
              <a:t>=  60 - (-16)  =  76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128838" y="476250"/>
            <a:ext cx="4705350" cy="1143000"/>
          </a:xfrm>
          <a:prstGeom prst="rect">
            <a:avLst/>
          </a:prstGeom>
        </p:spPr>
        <p:txBody>
          <a:bodyPr/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Leibniz Notation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  <p:bldP spid="33797" grpId="0" autoUpdateAnimBg="0"/>
      <p:bldP spid="33798" grpId="0" autoUpdateAnimBg="0"/>
      <p:bldP spid="3379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2071688" y="566738"/>
            <a:ext cx="5486400" cy="1143000"/>
          </a:xfrm>
          <a:prstGeom prst="rect">
            <a:avLst/>
          </a:prstGeom>
        </p:spPr>
        <p:txBody>
          <a:bodyPr/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Gradients &amp; Curves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868363" y="2073275"/>
            <a:ext cx="821531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For the function  y = f(x)   we do this by taking  the point (x, f(x))   </a:t>
            </a:r>
          </a:p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and another “very close point”   ((</a:t>
            </a:r>
            <a:r>
              <a:rPr lang="en-GB" sz="2000" dirty="0" err="1">
                <a:solidFill>
                  <a:srgbClr val="FFFF00"/>
                </a:solidFill>
                <a:latin typeface="+mj-lt"/>
              </a:rPr>
              <a:t>x+h</a:t>
            </a:r>
            <a:r>
              <a:rPr lang="en-GB" sz="2000" dirty="0">
                <a:solidFill>
                  <a:srgbClr val="FFFF00"/>
                </a:solidFill>
                <a:latin typeface="+mj-lt"/>
              </a:rPr>
              <a:t>), f(</a:t>
            </a:r>
            <a:r>
              <a:rPr lang="en-GB" sz="2000" dirty="0" err="1">
                <a:solidFill>
                  <a:srgbClr val="FFFF00"/>
                </a:solidFill>
                <a:latin typeface="+mj-lt"/>
              </a:rPr>
              <a:t>x+h</a:t>
            </a:r>
            <a:r>
              <a:rPr lang="en-GB" sz="2000" dirty="0">
                <a:solidFill>
                  <a:srgbClr val="FFFF00"/>
                </a:solidFill>
                <a:latin typeface="+mj-lt"/>
              </a:rPr>
              <a:t>)).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60438" y="3001963"/>
            <a:ext cx="754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Then we find the gradient between the two.</a:t>
            </a:r>
          </a:p>
        </p:txBody>
      </p:sp>
      <p:pic>
        <p:nvPicPr>
          <p:cNvPr id="4106" name="Picture 10"/>
          <p:cNvPicPr>
            <a:picLocks noChangeArrowheads="1"/>
          </p:cNvPicPr>
          <p:nvPr/>
        </p:nvPicPr>
        <p:blipFill>
          <a:blip r:embed="rId3"/>
          <a:srcRect l="11850" t="12292" r="29623" b="35854"/>
          <a:stretch>
            <a:fillRect/>
          </a:stretch>
        </p:blipFill>
        <p:spPr bwMode="auto">
          <a:xfrm>
            <a:off x="1020763" y="3551238"/>
            <a:ext cx="7924800" cy="3159125"/>
          </a:xfrm>
          <a:prstGeom prst="rect">
            <a:avLst/>
          </a:prstGeom>
          <a:noFill/>
          <a:ln w="508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4108" name="Line 12"/>
          <p:cNvSpPr>
            <a:spLocks noChangeShapeType="1"/>
          </p:cNvSpPr>
          <p:nvPr/>
        </p:nvSpPr>
        <p:spPr bwMode="auto">
          <a:xfrm flipV="1">
            <a:off x="3535363" y="5608638"/>
            <a:ext cx="4572000" cy="1066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611563" y="5883275"/>
            <a:ext cx="152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 (x, f(x))</a:t>
            </a: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V="1">
            <a:off x="4906963" y="3856038"/>
            <a:ext cx="3048000" cy="2514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5745163" y="3475038"/>
            <a:ext cx="236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000000"/>
                </a:solidFill>
                <a:latin typeface="+mj-lt"/>
              </a:rPr>
              <a:t>((x+h), f(x+h))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6308725" y="5959475"/>
            <a:ext cx="2514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000000"/>
                </a:solidFill>
                <a:latin typeface="+mj-lt"/>
              </a:rPr>
              <a:t>True gradient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840163" y="4465638"/>
            <a:ext cx="281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000000"/>
                </a:solidFill>
                <a:latin typeface="+mj-lt"/>
              </a:rPr>
              <a:t>Approx gradient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829550" y="3790950"/>
            <a:ext cx="180975" cy="179388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4843463" y="6235700"/>
            <a:ext cx="180975" cy="179388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Cloud 14"/>
          <p:cNvSpPr/>
          <p:nvPr/>
        </p:nvSpPr>
        <p:spPr bwMode="auto">
          <a:xfrm>
            <a:off x="0" y="198438"/>
            <a:ext cx="6599238" cy="1827212"/>
          </a:xfrm>
          <a:prstGeom prst="cloud">
            <a:avLst/>
          </a:prstGeom>
          <a:solidFill>
            <a:srgbClr val="4D4D4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To find the gradient at any point on a curve we need to modify the gradient formula </a:t>
            </a:r>
          </a:p>
        </p:txBody>
      </p:sp>
      <p:graphicFrame>
        <p:nvGraphicFramePr>
          <p:cNvPr id="17" name="Object 15"/>
          <p:cNvGraphicFramePr>
            <a:graphicFrameLocks noChangeAspect="1"/>
          </p:cNvGraphicFramePr>
          <p:nvPr/>
        </p:nvGraphicFramePr>
        <p:xfrm>
          <a:off x="5367338" y="728663"/>
          <a:ext cx="1560512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4" imgW="787400" imgH="431800" progId="Equation.DSMT4">
                  <p:embed/>
                </p:oleObj>
              </mc:Choice>
              <mc:Fallback>
                <p:oleObj name="Equation" r:id="rId4" imgW="787400" imgH="431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38" y="728663"/>
                        <a:ext cx="1560512" cy="8556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C0C0C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72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utoUpdateAnimBg="0"/>
      <p:bldP spid="4105" grpId="0" autoUpdateAnimBg="0"/>
      <p:bldP spid="4109" grpId="0" autoUpdateAnimBg="0"/>
      <p:bldP spid="4111" grpId="0" autoUpdateAnimBg="0"/>
      <p:bldP spid="4112" grpId="0" autoUpdateAnimBg="0"/>
      <p:bldP spid="4113" grpId="0" autoUpdateAnimBg="0"/>
      <p:bldP spid="18" grpId="0" animBg="1"/>
      <p:bldP spid="21" grpId="0" animBg="1"/>
      <p:bldP spid="1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042988" y="1890713"/>
            <a:ext cx="4010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Newton’s 2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nd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Law of Motion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09600" y="2605088"/>
            <a:ext cx="800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 = ut + </a:t>
            </a:r>
            <a:r>
              <a:rPr lang="en-GB" baseline="30000">
                <a:latin typeface="+mj-lt"/>
              </a:rPr>
              <a:t>1</a:t>
            </a:r>
            <a:r>
              <a:rPr lang="en-GB">
                <a:latin typeface="+mj-lt"/>
              </a:rPr>
              <a:t>/</a:t>
            </a:r>
            <a:r>
              <a:rPr lang="en-GB" baseline="-25000">
                <a:latin typeface="+mj-lt"/>
              </a:rPr>
              <a:t>2</a:t>
            </a:r>
            <a:r>
              <a:rPr lang="en-GB">
                <a:latin typeface="+mj-lt"/>
              </a:rPr>
              <a:t>at</a:t>
            </a:r>
            <a:r>
              <a:rPr lang="en-GB" baseline="30000">
                <a:latin typeface="+mj-lt"/>
              </a:rPr>
              <a:t>2      </a:t>
            </a:r>
            <a:r>
              <a:rPr lang="en-GB">
                <a:latin typeface="+mj-lt"/>
              </a:rPr>
              <a:t>where  s = distance &amp; t = time.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57200" y="3068638"/>
            <a:ext cx="8686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Finding   </a:t>
            </a: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ds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dt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means “diff in dist” </a:t>
            </a:r>
            <a:r>
              <a:rPr lang="en-GB" sz="3600" dirty="0">
                <a:solidFill>
                  <a:srgbClr val="FFFF00"/>
                </a:solidFill>
                <a:latin typeface="+mj-lt"/>
                <a:sym typeface="Symbol" pitchFamily="18" charset="2"/>
              </a:rPr>
              <a:t>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“diff in time”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3757613" y="3790950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rgbClr val="FFFF00"/>
                </a:solidFill>
                <a:latin typeface="+mj-lt"/>
              </a:rPr>
              <a:t>ie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speed or  velocity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685800" y="44958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so    </a:t>
            </a:r>
            <a:r>
              <a:rPr lang="en-GB" baseline="30000">
                <a:latin typeface="+mj-lt"/>
              </a:rPr>
              <a:t>ds</a:t>
            </a:r>
            <a:r>
              <a:rPr lang="en-GB">
                <a:latin typeface="+mj-lt"/>
              </a:rPr>
              <a:t>/</a:t>
            </a:r>
            <a:r>
              <a:rPr lang="en-GB" baseline="-25000">
                <a:latin typeface="+mj-lt"/>
              </a:rPr>
              <a:t>dt</a:t>
            </a:r>
            <a:r>
              <a:rPr lang="en-GB">
                <a:latin typeface="+mj-lt"/>
              </a:rPr>
              <a:t>  =  u + at 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676400" y="51816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but    </a:t>
            </a:r>
            <a:r>
              <a:rPr lang="en-GB" baseline="30000" dirty="0" err="1">
                <a:latin typeface="+mj-lt"/>
              </a:rPr>
              <a:t>ds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dt</a:t>
            </a:r>
            <a:r>
              <a:rPr lang="en-GB" baseline="-25000" dirty="0">
                <a:latin typeface="+mj-lt"/>
              </a:rPr>
              <a:t>   </a:t>
            </a:r>
            <a:r>
              <a:rPr lang="en-GB" dirty="0">
                <a:latin typeface="+mj-lt"/>
              </a:rPr>
              <a:t> =  v  so we get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5562600" y="51816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v =  u + at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685800" y="5943600"/>
            <a:ext cx="800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and this is     Newton’s 1st Law of Motion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1495425" y="261938"/>
            <a:ext cx="5791200" cy="78105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Real Life Example</a:t>
            </a:r>
          </a:p>
          <a:p>
            <a:pPr eaLnBrk="0" hangingPunct="0">
              <a:spcBef>
                <a:spcPct val="0"/>
              </a:spcBef>
              <a:defRPr/>
            </a:pPr>
            <a:r>
              <a:rPr lang="en-GB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Physics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utoUpdateAnimBg="0"/>
      <p:bldP spid="34822" grpId="0" autoUpdateAnimBg="0"/>
      <p:bldP spid="34823" grpId="0" autoUpdateAnimBg="0"/>
      <p:bldP spid="34824" grpId="0" autoUpdateAnimBg="0"/>
      <p:bldP spid="34825" grpId="0" autoUpdateAnimBg="0"/>
      <p:bldP spid="34826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31" t="5122" r="45029" b="20488"/>
          <a:stretch>
            <a:fillRect/>
          </a:stretch>
        </p:blipFill>
        <p:spPr bwMode="auto">
          <a:xfrm>
            <a:off x="2128838" y="2071688"/>
            <a:ext cx="5372100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857375" y="2252663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A(</a:t>
            </a:r>
            <a:r>
              <a:rPr lang="en-GB" dirty="0" err="1">
                <a:solidFill>
                  <a:srgbClr val="000000"/>
                </a:solidFill>
                <a:latin typeface="+mj-lt"/>
              </a:rPr>
              <a:t>a,b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)</a:t>
            </a:r>
            <a:endParaRPr lang="en-GB" sz="18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657600" y="795338"/>
            <a:ext cx="1981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y = </a:t>
            </a:r>
            <a:r>
              <a:rPr lang="en-GB" sz="3200" dirty="0" err="1">
                <a:solidFill>
                  <a:srgbClr val="FFFF00"/>
                </a:solidFill>
                <a:latin typeface="+mj-lt"/>
              </a:rPr>
              <a:t>mx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 +c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5476875" y="2071688"/>
            <a:ext cx="205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y = f(x)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676400" y="261938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latin typeface="+mj-lt"/>
              </a:rPr>
              <a:t>Equation of Tangents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490788" y="2886075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tangent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790575" y="4605338"/>
            <a:ext cx="830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NB: at A(a, b)   gradient of line = gradient of curve 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866775" y="5062538"/>
            <a:ext cx="754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gradient of line = m          (from  y = </a:t>
            </a:r>
            <a:r>
              <a:rPr lang="en-GB" dirty="0" err="1">
                <a:solidFill>
                  <a:srgbClr val="FFFF00"/>
                </a:solidFill>
                <a:latin typeface="+mj-lt"/>
              </a:rPr>
              <a:t>mx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c )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866775" y="5519738"/>
            <a:ext cx="647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gradient of curve at (a, b) = f</a:t>
            </a:r>
            <a:r>
              <a:rPr lang="en-GB">
                <a:solidFill>
                  <a:srgbClr val="FFFF00"/>
                </a:solidFill>
                <a:latin typeface="+mj-lt"/>
                <a:sym typeface="Symbol" pitchFamily="18" charset="2"/>
              </a:rPr>
              <a:t> </a:t>
            </a:r>
            <a:r>
              <a:rPr lang="en-GB">
                <a:solidFill>
                  <a:srgbClr val="FFFF00"/>
                </a:solidFill>
                <a:latin typeface="+mj-lt"/>
              </a:rPr>
              <a:t>(a)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085975" y="6219825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it follows that        m = f</a:t>
            </a:r>
            <a:r>
              <a:rPr lang="en-GB">
                <a:solidFill>
                  <a:srgbClr val="FFFF00"/>
                </a:solidFill>
                <a:latin typeface="+mj-lt"/>
                <a:sym typeface="Symbol" pitchFamily="18" charset="2"/>
              </a:rPr>
              <a:t> </a:t>
            </a:r>
            <a:r>
              <a:rPr lang="en-GB">
                <a:solidFill>
                  <a:srgbClr val="FFFF00"/>
                </a:solidFill>
                <a:latin typeface="+mj-lt"/>
              </a:rPr>
              <a:t>(a) 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95425" y="1890713"/>
            <a:ext cx="2362200" cy="2286000"/>
            <a:chOff x="1495408" y="1890704"/>
            <a:chExt cx="2362200" cy="2286000"/>
          </a:xfrm>
        </p:grpSpPr>
        <p:sp>
          <p:nvSpPr>
            <p:cNvPr id="3079" name="Line 7"/>
            <p:cNvSpPr>
              <a:spLocks noChangeShapeType="1"/>
            </p:cNvSpPr>
            <p:nvPr/>
          </p:nvSpPr>
          <p:spPr bwMode="auto">
            <a:xfrm flipH="1">
              <a:off x="1495408" y="1890704"/>
              <a:ext cx="2362200" cy="228600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+mj-lt"/>
              </a:endParaRPr>
            </a:p>
          </p:txBody>
        </p:sp>
        <p:sp>
          <p:nvSpPr>
            <p:cNvPr id="71696" name="Oval 13"/>
            <p:cNvSpPr>
              <a:spLocks noChangeArrowheads="1"/>
            </p:cNvSpPr>
            <p:nvPr/>
          </p:nvSpPr>
          <p:spPr bwMode="auto">
            <a:xfrm>
              <a:off x="3033687" y="2614599"/>
              <a:ext cx="90488" cy="9048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84" grpId="0" autoUpdateAnimBg="0"/>
      <p:bldP spid="3087" grpId="0" autoUpdateAnimBg="0"/>
      <p:bldP spid="3088" grpId="0" autoUpdateAnimBg="0"/>
      <p:bldP spid="3089" grpId="0" autoUpdateAnimBg="0"/>
      <p:bldP spid="3090" grpId="0" autoUpdateAnimBg="0"/>
      <p:bldP spid="3091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1676400" y="261938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latin typeface="+mj-lt"/>
              </a:rPr>
              <a:t>Equation of Tangents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9088" y="1890713"/>
            <a:ext cx="3048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21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52500" y="2343150"/>
            <a:ext cx="76914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the equation of the tangent line to the curve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y = 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- 2x + 1   at the point where   x = -1.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33400" y="3529013"/>
            <a:ext cx="746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Point:   </a:t>
            </a:r>
            <a:r>
              <a:rPr lang="en-GB" dirty="0">
                <a:latin typeface="+mj-lt"/>
              </a:rPr>
              <a:t>if  x = -1  then  y = (-1)</a:t>
            </a:r>
            <a:r>
              <a:rPr lang="en-GB" baseline="30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 - (2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-1) + 1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267200" y="4062413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=    -1 - (-2) + 1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267200" y="4595813"/>
            <a:ext cx="449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 2		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point is   (-1,2)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838200" y="5243513"/>
            <a:ext cx="6176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Gradient:</a:t>
            </a:r>
            <a:r>
              <a:rPr lang="en-GB" dirty="0">
                <a:latin typeface="+mj-lt"/>
              </a:rPr>
              <a:t>     	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= 3x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- 2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14363" y="5781675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when   x = -1 	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= 3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(-1)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- 2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300538" y="6315075"/>
            <a:ext cx="23288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3 - 2  =   1 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7458075" y="6257925"/>
            <a:ext cx="1366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m = 1</a:t>
            </a:r>
          </a:p>
        </p:txBody>
      </p:sp>
      <p:sp>
        <p:nvSpPr>
          <p:cNvPr id="12" name="Cloud Callout 11"/>
          <p:cNvSpPr/>
          <p:nvPr/>
        </p:nvSpPr>
        <p:spPr bwMode="auto">
          <a:xfrm>
            <a:off x="681038" y="171450"/>
            <a:ext cx="7972425" cy="1827213"/>
          </a:xfrm>
          <a:prstGeom prst="cloudCallout">
            <a:avLst>
              <a:gd name="adj1" fmla="val 14531"/>
              <a:gd name="adj2" fmla="val 74177"/>
            </a:avLst>
          </a:prstGeom>
          <a:solidFill>
            <a:srgbClr val="4D4D4D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Straight line so we need a point plus the gradient then we can use the formula    y - b = m(x - a) 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utoUpdateAnimBg="0"/>
      <p:bldP spid="10246" grpId="0" autoUpdateAnimBg="0"/>
      <p:bldP spid="10247" grpId="0" autoUpdateAnimBg="0"/>
      <p:bldP spid="10248" grpId="0" autoUpdateAnimBg="0"/>
      <p:bldP spid="10249" grpId="0" autoUpdateAnimBg="0"/>
      <p:bldP spid="10250" grpId="0" autoUpdateAnimBg="0"/>
      <p:bldP spid="10251" grpId="0" autoUpdateAnimBg="0"/>
      <p:bldP spid="1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314450" y="2343150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Now using            y - b = m(x - a)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166813" y="307975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 we get   		y - 2 = 1( x + 1)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314450" y="3816350"/>
            <a:ext cx="541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>
                <a:latin typeface="+mj-lt"/>
              </a:rPr>
              <a:t>or		         y - 2 = x + 1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314450" y="4552950"/>
            <a:ext cx="541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or		              </a:t>
            </a:r>
            <a:r>
              <a:rPr lang="en-GB" u="sng" dirty="0">
                <a:solidFill>
                  <a:srgbClr val="FFFF00"/>
                </a:solidFill>
                <a:latin typeface="+mj-lt"/>
              </a:rPr>
              <a:t>y = x + 3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472238" y="2343150"/>
            <a:ext cx="2671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point is   (-1,2)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739063" y="2886075"/>
            <a:ext cx="1136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m = 1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676400" y="261938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latin typeface="+mj-lt"/>
              </a:rPr>
              <a:t>Equation of Tangents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utoUpdateAnimBg="0"/>
      <p:bldP spid="11268" grpId="0" autoUpdateAnimBg="0"/>
      <p:bldP spid="11269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862013" y="1890713"/>
            <a:ext cx="2171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22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852488" y="2409825"/>
            <a:ext cx="815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the equation of the tangent to the curve   y = </a:t>
            </a:r>
            <a:r>
              <a:rPr lang="en-GB" u="sng" dirty="0">
                <a:solidFill>
                  <a:srgbClr val="FFFF00"/>
                </a:solidFill>
                <a:latin typeface="+mj-lt"/>
              </a:rPr>
              <a:t>4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								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at the point where   x = -2.    (x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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0)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47738" y="3600450"/>
            <a:ext cx="81486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Also find where the tangent cuts the X-axis and Y-axis.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81038" y="4062413"/>
            <a:ext cx="55673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Point:</a:t>
            </a:r>
            <a:r>
              <a:rPr lang="en-GB" dirty="0">
                <a:latin typeface="+mj-lt"/>
              </a:rPr>
              <a:t>	when    x = -2    then   y = </a:t>
            </a:r>
            <a:r>
              <a:rPr lang="en-GB" u="sng" dirty="0">
                <a:latin typeface="+mj-lt"/>
              </a:rPr>
              <a:t>4  </a:t>
            </a:r>
            <a:r>
              <a:rPr lang="en-GB" dirty="0">
                <a:latin typeface="+mj-lt"/>
              </a:rPr>
              <a:t>  				          (-2)</a:t>
            </a:r>
            <a:r>
              <a:rPr lang="en-GB" baseline="30000" dirty="0">
                <a:latin typeface="+mj-lt"/>
              </a:rPr>
              <a:t>2 </a:t>
            </a:r>
            <a:endParaRPr lang="en-GB" dirty="0">
              <a:latin typeface="+mj-lt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929313" y="4138613"/>
            <a:ext cx="205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 </a:t>
            </a:r>
            <a:r>
              <a:rPr lang="en-GB" baseline="30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    =  1                                                                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562725" y="46101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point is  (-2, 1)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90550" y="5313363"/>
            <a:ext cx="7391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Gradient:</a:t>
            </a:r>
            <a:r>
              <a:rPr lang="en-GB" dirty="0">
                <a:latin typeface="+mj-lt"/>
              </a:rPr>
              <a:t>	y = 4x</a:t>
            </a:r>
            <a:r>
              <a:rPr lang="en-GB" baseline="30000" dirty="0">
                <a:latin typeface="+mj-lt"/>
              </a:rPr>
              <a:t>-2          </a:t>
            </a:r>
            <a:r>
              <a:rPr lang="en-GB" dirty="0">
                <a:latin typeface="+mj-lt"/>
              </a:rPr>
              <a:t>so     	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 =  -8x</a:t>
            </a:r>
            <a:r>
              <a:rPr lang="en-GB" baseline="30000" dirty="0">
                <a:latin typeface="+mj-lt"/>
              </a:rPr>
              <a:t>-3</a:t>
            </a:r>
            <a:r>
              <a:rPr lang="en-GB" dirty="0">
                <a:latin typeface="+mj-lt"/>
              </a:rPr>
              <a:t> 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7219950" y="5313363"/>
            <a:ext cx="1600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  =    -</a:t>
            </a:r>
            <a:r>
              <a:rPr lang="en-GB" u="sng" dirty="0">
                <a:latin typeface="+mj-lt"/>
              </a:rPr>
              <a:t>8  </a:t>
            </a:r>
            <a:r>
              <a:rPr lang="en-GB" dirty="0">
                <a:latin typeface="+mj-lt"/>
              </a:rPr>
              <a:t>	x</a:t>
            </a:r>
            <a:r>
              <a:rPr lang="en-GB" baseline="30000" dirty="0">
                <a:latin typeface="+mj-lt"/>
              </a:rPr>
              <a:t>3</a:t>
            </a:r>
            <a:endParaRPr lang="en-GB" dirty="0">
              <a:latin typeface="+mj-lt"/>
            </a:endParaRP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81038" y="5946775"/>
            <a:ext cx="5486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when   x = -2   then 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 =    </a:t>
            </a:r>
            <a:r>
              <a:rPr lang="en-GB" u="sng" dirty="0">
                <a:latin typeface="+mj-lt"/>
              </a:rPr>
              <a:t>-8</a:t>
            </a:r>
            <a:r>
              <a:rPr lang="en-GB" dirty="0">
                <a:latin typeface="+mj-lt"/>
              </a:rPr>
              <a:t> 					(-2)</a:t>
            </a:r>
            <a:r>
              <a:rPr lang="en-GB" baseline="30000" dirty="0">
                <a:latin typeface="+mj-lt"/>
              </a:rPr>
              <a:t>3</a:t>
            </a:r>
            <a:endParaRPr lang="en-GB" dirty="0">
              <a:latin typeface="+mj-lt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838825" y="6130925"/>
            <a:ext cx="1895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</a:t>
            </a:r>
            <a:r>
              <a:rPr lang="en-GB" baseline="30000" dirty="0">
                <a:latin typeface="+mj-lt"/>
              </a:rPr>
              <a:t>-8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-8</a:t>
            </a:r>
            <a:r>
              <a:rPr lang="en-GB" dirty="0">
                <a:latin typeface="+mj-lt"/>
              </a:rPr>
              <a:t> = 1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7780338" y="6315075"/>
            <a:ext cx="13636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m = 1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1676400" y="458788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latin typeface="+mj-lt"/>
              </a:rPr>
              <a:t>Equation of Tangents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utoUpdateAnimBg="0"/>
      <p:bldP spid="13318" grpId="0" autoUpdateAnimBg="0"/>
      <p:bldP spid="13319" grpId="0" autoUpdateAnimBg="0"/>
      <p:bldP spid="13321" grpId="0" autoUpdateAnimBg="0"/>
      <p:bldP spid="13322" grpId="0" autoUpdateAnimBg="0"/>
      <p:bldP spid="13323" grpId="0" autoUpdateAnimBg="0"/>
      <p:bldP spid="13324" grpId="0" autoUpdateAnimBg="0"/>
      <p:bldP spid="13325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114425" y="1933575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Now using             y - b = m(x - a)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038225" y="2462213"/>
            <a:ext cx="6248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 we get   		y - 1 = 1( x + 2)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114425" y="2990850"/>
            <a:ext cx="541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or		         y - 1 = x + 2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114425" y="3519488"/>
            <a:ext cx="541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or		              y = x + 3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81000" y="4333875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Axes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057400" y="4333875"/>
            <a:ext cx="541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Tangent  cuts Y-axis when   x = 0   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857375" y="4886325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   y = 0 + 3 = 3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096000" y="4886325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at point  (0, 3)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09600" y="5681663"/>
            <a:ext cx="541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Tangent  cuts X-axis when   y = 0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133475" y="6315075"/>
            <a:ext cx="4391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  0 = x + 3 or       x = -3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200775" y="6315075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at point  (-3, 0)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676400" y="533400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latin typeface="+mj-lt"/>
              </a:rPr>
              <a:t>Equation of Tangents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autoUpdateAnimBg="0"/>
      <p:bldP spid="16388" grpId="0" autoUpdateAnimBg="0"/>
      <p:bldP spid="16389" grpId="0" autoUpdateAnimBg="0"/>
      <p:bldP spid="16391" grpId="0" autoUpdateAnimBg="0"/>
      <p:bldP spid="16392" grpId="0" autoUpdateAnimBg="0"/>
      <p:bldP spid="16393" grpId="0" autoUpdateAnimBg="0"/>
      <p:bldP spid="16394" grpId="0" autoUpdateAnimBg="0"/>
      <p:bldP spid="16395" grpId="0" autoUpdateAnimBg="0"/>
      <p:bldP spid="16397" grpId="0" autoUpdateAnimBg="0"/>
      <p:bldP spid="16398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61925" y="1881188"/>
            <a:ext cx="640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Example 23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-  (other way round)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71525" y="2343150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the point on the curve    y = 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- 6x + 5 where the gradient of the tangent is 14.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42950" y="3238500"/>
            <a:ext cx="708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gradient of tangent   =  gradient of curve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486150" y="3871913"/>
            <a:ext cx="1357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=</a:t>
            </a:r>
            <a:endParaRPr lang="en-GB" baseline="-250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462463" y="3871913"/>
            <a:ext cx="1285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2x - 6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128838" y="4595813"/>
            <a:ext cx="3352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	2x - 6 = 14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333625" y="504825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	    2x  = 20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5838825" y="504825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x  = 10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71525" y="56007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Put   x = 10   into   y = 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- 6x + 5 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00063" y="6148388"/>
            <a:ext cx="4981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Giving 	y = 100 - 60 + 5 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786313" y="614838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= 45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6381750" y="6124575"/>
            <a:ext cx="2762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Point is   (10,45)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676400" y="533400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latin typeface="+mj-lt"/>
              </a:rPr>
              <a:t>Equation of Tangents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  <p:bldP spid="12293" grpId="0" autoUpdateAnimBg="0"/>
      <p:bldP spid="12294" grpId="0" autoUpdateAnimBg="0"/>
      <p:bldP spid="12295" grpId="0" autoUpdateAnimBg="0"/>
      <p:bldP spid="12296" grpId="0" autoUpdateAnimBg="0"/>
      <p:bldP spid="12298" grpId="0" autoUpdateAnimBg="0"/>
      <p:bldP spid="12299" grpId="0" autoUpdateAnimBg="0"/>
      <p:bldP spid="12300" grpId="0" autoUpdateAnimBg="0"/>
      <p:bldP spid="12301" grpId="0" autoUpdateAnimBg="0"/>
      <p:bldP spid="12302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reeform 27"/>
          <p:cNvSpPr>
            <a:spLocks noChangeArrowheads="1"/>
          </p:cNvSpPr>
          <p:nvPr/>
        </p:nvSpPr>
        <p:spPr bwMode="auto">
          <a:xfrm>
            <a:off x="685800" y="3154363"/>
            <a:ext cx="7299325" cy="3276600"/>
          </a:xfrm>
          <a:custGeom>
            <a:avLst/>
            <a:gdLst>
              <a:gd name="T0" fmla="*/ 0 w 7299960"/>
              <a:gd name="T1" fmla="*/ 3048000 h 3276600"/>
              <a:gd name="T2" fmla="*/ 380142 w 7299960"/>
              <a:gd name="T3" fmla="*/ 1950720 h 3276600"/>
              <a:gd name="T4" fmla="*/ 1155631 w 7299960"/>
              <a:gd name="T5" fmla="*/ 1097280 h 3276600"/>
              <a:gd name="T6" fmla="*/ 1155631 w 7299960"/>
              <a:gd name="T7" fmla="*/ 1097280 h 3276600"/>
              <a:gd name="T8" fmla="*/ 1307676 w 7299960"/>
              <a:gd name="T9" fmla="*/ 1066800 h 3276600"/>
              <a:gd name="T10" fmla="*/ 1581372 w 7299960"/>
              <a:gd name="T11" fmla="*/ 1143000 h 3276600"/>
              <a:gd name="T12" fmla="*/ 1870282 w 7299960"/>
              <a:gd name="T13" fmla="*/ 1325880 h 3276600"/>
              <a:gd name="T14" fmla="*/ 2204809 w 7299960"/>
              <a:gd name="T15" fmla="*/ 2148840 h 3276600"/>
              <a:gd name="T16" fmla="*/ 2600164 w 7299960"/>
              <a:gd name="T17" fmla="*/ 2926080 h 3276600"/>
              <a:gd name="T18" fmla="*/ 3177946 w 7299960"/>
              <a:gd name="T19" fmla="*/ 3200400 h 3276600"/>
              <a:gd name="T20" fmla="*/ 3451650 w 7299960"/>
              <a:gd name="T21" fmla="*/ 3246120 h 3276600"/>
              <a:gd name="T22" fmla="*/ 3755754 w 7299960"/>
              <a:gd name="T23" fmla="*/ 3169920 h 3276600"/>
              <a:gd name="T24" fmla="*/ 4287943 w 7299960"/>
              <a:gd name="T25" fmla="*/ 2606040 h 3276600"/>
              <a:gd name="T26" fmla="*/ 4820162 w 7299960"/>
              <a:gd name="T27" fmla="*/ 1737360 h 3276600"/>
              <a:gd name="T28" fmla="*/ 5337148 w 7299960"/>
              <a:gd name="T29" fmla="*/ 1295400 h 3276600"/>
              <a:gd name="T30" fmla="*/ 6067020 w 7299960"/>
              <a:gd name="T31" fmla="*/ 1112520 h 3276600"/>
              <a:gd name="T32" fmla="*/ 6599188 w 7299960"/>
              <a:gd name="T33" fmla="*/ 990600 h 3276600"/>
              <a:gd name="T34" fmla="*/ 7055348 w 7299960"/>
              <a:gd name="T35" fmla="*/ 563880 h 3276600"/>
              <a:gd name="T36" fmla="*/ 7283428 w 7299960"/>
              <a:gd name="T37" fmla="*/ 0 h 327660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299960"/>
              <a:gd name="T58" fmla="*/ 0 h 3276600"/>
              <a:gd name="T59" fmla="*/ 7299960 w 7299960"/>
              <a:gd name="T60" fmla="*/ 3276600 h 327660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299960" h="3276600">
                <a:moveTo>
                  <a:pt x="0" y="3048000"/>
                </a:moveTo>
                <a:cubicBezTo>
                  <a:pt x="93980" y="2661920"/>
                  <a:pt x="187960" y="2275840"/>
                  <a:pt x="381000" y="1950720"/>
                </a:cubicBezTo>
                <a:cubicBezTo>
                  <a:pt x="574040" y="1625600"/>
                  <a:pt x="1158240" y="1097280"/>
                  <a:pt x="1158240" y="1097280"/>
                </a:cubicBezTo>
                <a:cubicBezTo>
                  <a:pt x="1183640" y="1092200"/>
                  <a:pt x="1239520" y="1059180"/>
                  <a:pt x="1310640" y="1066800"/>
                </a:cubicBezTo>
                <a:cubicBezTo>
                  <a:pt x="1381760" y="1074420"/>
                  <a:pt x="1490980" y="1099820"/>
                  <a:pt x="1584960" y="1143000"/>
                </a:cubicBezTo>
                <a:cubicBezTo>
                  <a:pt x="1678940" y="1186180"/>
                  <a:pt x="1770380" y="1158240"/>
                  <a:pt x="1874520" y="1325880"/>
                </a:cubicBezTo>
                <a:cubicBezTo>
                  <a:pt x="1978660" y="1493520"/>
                  <a:pt x="2087880" y="1882140"/>
                  <a:pt x="2209800" y="2148840"/>
                </a:cubicBezTo>
                <a:cubicBezTo>
                  <a:pt x="2331720" y="2415540"/>
                  <a:pt x="2443480" y="2750820"/>
                  <a:pt x="2606040" y="2926080"/>
                </a:cubicBezTo>
                <a:cubicBezTo>
                  <a:pt x="2768600" y="3101340"/>
                  <a:pt x="3042920" y="3147060"/>
                  <a:pt x="3185160" y="3200400"/>
                </a:cubicBezTo>
                <a:cubicBezTo>
                  <a:pt x="3327400" y="3253740"/>
                  <a:pt x="3362960" y="3251200"/>
                  <a:pt x="3459480" y="3246120"/>
                </a:cubicBezTo>
                <a:cubicBezTo>
                  <a:pt x="3556000" y="3241040"/>
                  <a:pt x="3624580" y="3276600"/>
                  <a:pt x="3764280" y="3169920"/>
                </a:cubicBezTo>
                <a:cubicBezTo>
                  <a:pt x="3903980" y="3063240"/>
                  <a:pt x="4119880" y="2844800"/>
                  <a:pt x="4297680" y="2606040"/>
                </a:cubicBezTo>
                <a:cubicBezTo>
                  <a:pt x="4475480" y="2367280"/>
                  <a:pt x="4655820" y="1955800"/>
                  <a:pt x="4831080" y="1737360"/>
                </a:cubicBezTo>
                <a:cubicBezTo>
                  <a:pt x="5006340" y="1518920"/>
                  <a:pt x="5140960" y="1399540"/>
                  <a:pt x="5349240" y="1295400"/>
                </a:cubicBezTo>
                <a:cubicBezTo>
                  <a:pt x="5557520" y="1191260"/>
                  <a:pt x="5869940" y="1163320"/>
                  <a:pt x="6080760" y="1112520"/>
                </a:cubicBezTo>
                <a:cubicBezTo>
                  <a:pt x="6291580" y="1061720"/>
                  <a:pt x="6449060" y="1082040"/>
                  <a:pt x="6614160" y="990600"/>
                </a:cubicBezTo>
                <a:cubicBezTo>
                  <a:pt x="6779260" y="899160"/>
                  <a:pt x="6957060" y="728980"/>
                  <a:pt x="7071360" y="563880"/>
                </a:cubicBezTo>
                <a:cubicBezTo>
                  <a:pt x="7185660" y="398780"/>
                  <a:pt x="7242810" y="199390"/>
                  <a:pt x="7299960" y="0"/>
                </a:cubicBezTo>
              </a:path>
            </a:pathLst>
          </a:custGeom>
          <a:noFill/>
          <a:ln w="571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261938"/>
            <a:ext cx="7086600" cy="1085850"/>
          </a:xfrm>
        </p:spPr>
        <p:txBody>
          <a:bodyPr/>
          <a:lstStyle/>
          <a:p>
            <a:pPr algn="ctr"/>
            <a:r>
              <a:rPr lang="en-GB" sz="2800" b="0" smtClean="0">
                <a:effectLst/>
              </a:rPr>
              <a:t>Increasing &amp; Decreasing Functions </a:t>
            </a:r>
            <a:br>
              <a:rPr lang="en-GB" sz="2800" b="0" smtClean="0">
                <a:effectLst/>
              </a:rPr>
            </a:br>
            <a:r>
              <a:rPr lang="en-GB" sz="2800" b="0" smtClean="0">
                <a:effectLst/>
              </a:rPr>
              <a:t>and  Stationary Points</a:t>
            </a:r>
            <a:endParaRPr lang="en-GB" sz="3200" b="0" smtClean="0">
              <a:effectLst/>
            </a:endParaRP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681038" y="2062163"/>
            <a:ext cx="70199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Consider the following graph of   y  = f(x) …..</a:t>
            </a:r>
          </a:p>
        </p:txBody>
      </p:sp>
      <p:sp>
        <p:nvSpPr>
          <p:cNvPr id="77829" name="Line 55"/>
          <p:cNvSpPr>
            <a:spLocks noChangeShapeType="1"/>
          </p:cNvSpPr>
          <p:nvPr/>
        </p:nvSpPr>
        <p:spPr bwMode="auto">
          <a:xfrm>
            <a:off x="862013" y="5434013"/>
            <a:ext cx="807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8610600" y="55102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X</a:t>
            </a:r>
          </a:p>
        </p:txBody>
      </p:sp>
      <p:sp>
        <p:nvSpPr>
          <p:cNvPr id="16443" name="Text Box 59"/>
          <p:cNvSpPr txBox="1">
            <a:spLocks noChangeArrowheads="1"/>
          </p:cNvSpPr>
          <p:nvPr/>
        </p:nvSpPr>
        <p:spPr bwMode="auto">
          <a:xfrm>
            <a:off x="7620000" y="2614613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y = f(x)</a:t>
            </a:r>
          </a:p>
        </p:txBody>
      </p:sp>
      <p:sp>
        <p:nvSpPr>
          <p:cNvPr id="16444" name="Text Box 60"/>
          <p:cNvSpPr txBox="1">
            <a:spLocks noChangeArrowheads="1"/>
          </p:cNvSpPr>
          <p:nvPr/>
        </p:nvSpPr>
        <p:spPr bwMode="auto">
          <a:xfrm>
            <a:off x="838200" y="54340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a</a:t>
            </a:r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1752600" y="54340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b</a:t>
            </a:r>
          </a:p>
        </p:txBody>
      </p:sp>
      <p:sp>
        <p:nvSpPr>
          <p:cNvPr id="16446" name="Text Box 62"/>
          <p:cNvSpPr txBox="1">
            <a:spLocks noChangeArrowheads="1"/>
          </p:cNvSpPr>
          <p:nvPr/>
        </p:nvSpPr>
        <p:spPr bwMode="auto">
          <a:xfrm>
            <a:off x="2667000" y="543401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c</a:t>
            </a:r>
          </a:p>
        </p:txBody>
      </p:sp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3667125" y="54340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d</a:t>
            </a:r>
          </a:p>
        </p:txBody>
      </p:sp>
      <p:sp>
        <p:nvSpPr>
          <p:cNvPr id="16448" name="Text Box 64"/>
          <p:cNvSpPr txBox="1">
            <a:spLocks noChangeArrowheads="1"/>
          </p:cNvSpPr>
          <p:nvPr/>
        </p:nvSpPr>
        <p:spPr bwMode="auto">
          <a:xfrm>
            <a:off x="5105400" y="54340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e</a:t>
            </a:r>
          </a:p>
        </p:txBody>
      </p:sp>
      <p:sp>
        <p:nvSpPr>
          <p:cNvPr id="16449" name="Text Box 65"/>
          <p:cNvSpPr txBox="1">
            <a:spLocks noChangeArrowheads="1"/>
          </p:cNvSpPr>
          <p:nvPr/>
        </p:nvSpPr>
        <p:spPr bwMode="auto">
          <a:xfrm>
            <a:off x="6629400" y="54340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f</a:t>
            </a:r>
          </a:p>
        </p:txBody>
      </p:sp>
      <p:sp>
        <p:nvSpPr>
          <p:cNvPr id="16450" name="Line 66"/>
          <p:cNvSpPr>
            <a:spLocks noChangeShapeType="1"/>
          </p:cNvSpPr>
          <p:nvPr/>
        </p:nvSpPr>
        <p:spPr bwMode="auto">
          <a:xfrm>
            <a:off x="1905000" y="4214813"/>
            <a:ext cx="0" cy="1143000"/>
          </a:xfrm>
          <a:prstGeom prst="line">
            <a:avLst/>
          </a:prstGeom>
          <a:noFill/>
          <a:ln w="28575">
            <a:solidFill>
              <a:srgbClr val="FFFF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6451" name="Line 67"/>
          <p:cNvSpPr>
            <a:spLocks noChangeShapeType="1"/>
          </p:cNvSpPr>
          <p:nvPr/>
        </p:nvSpPr>
        <p:spPr bwMode="auto">
          <a:xfrm>
            <a:off x="4114800" y="5434013"/>
            <a:ext cx="0" cy="990600"/>
          </a:xfrm>
          <a:prstGeom prst="line">
            <a:avLst/>
          </a:prstGeom>
          <a:noFill/>
          <a:ln w="28575">
            <a:solidFill>
              <a:srgbClr val="FFFF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6452" name="Line 68"/>
          <p:cNvSpPr>
            <a:spLocks noChangeShapeType="1"/>
          </p:cNvSpPr>
          <p:nvPr/>
        </p:nvSpPr>
        <p:spPr bwMode="auto">
          <a:xfrm>
            <a:off x="6781800" y="4291013"/>
            <a:ext cx="0" cy="1143000"/>
          </a:xfrm>
          <a:prstGeom prst="line">
            <a:avLst/>
          </a:prstGeom>
          <a:noFill/>
          <a:ln w="28575">
            <a:solidFill>
              <a:srgbClr val="FFFF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381000" y="54340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67" name="Text Box 83"/>
          <p:cNvSpPr txBox="1">
            <a:spLocks noChangeArrowheads="1"/>
          </p:cNvSpPr>
          <p:nvPr/>
        </p:nvSpPr>
        <p:spPr bwMode="auto">
          <a:xfrm>
            <a:off x="762000" y="4367213"/>
            <a:ext cx="4572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4800600" y="5967413"/>
            <a:ext cx="5334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69" name="Text Box 85"/>
          <p:cNvSpPr txBox="1">
            <a:spLocks noChangeArrowheads="1"/>
          </p:cNvSpPr>
          <p:nvPr/>
        </p:nvSpPr>
        <p:spPr bwMode="auto">
          <a:xfrm>
            <a:off x="5024438" y="4424363"/>
            <a:ext cx="4572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70" name="Text Box 86"/>
          <p:cNvSpPr txBox="1">
            <a:spLocks noChangeArrowheads="1"/>
          </p:cNvSpPr>
          <p:nvPr/>
        </p:nvSpPr>
        <p:spPr bwMode="auto">
          <a:xfrm>
            <a:off x="7772400" y="3681413"/>
            <a:ext cx="5334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71" name="Text Box 87"/>
          <p:cNvSpPr txBox="1">
            <a:spLocks noChangeArrowheads="1"/>
          </p:cNvSpPr>
          <p:nvPr/>
        </p:nvSpPr>
        <p:spPr bwMode="auto">
          <a:xfrm>
            <a:off x="2581275" y="4378325"/>
            <a:ext cx="685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-</a:t>
            </a:r>
          </a:p>
        </p:txBody>
      </p: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209925" y="5464175"/>
            <a:ext cx="457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-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1676400" y="3700463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3919538" y="6500813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16475" name="Text Box 91"/>
          <p:cNvSpPr txBox="1">
            <a:spLocks noChangeArrowheads="1"/>
          </p:cNvSpPr>
          <p:nvPr/>
        </p:nvSpPr>
        <p:spPr bwMode="auto">
          <a:xfrm>
            <a:off x="6472238" y="3700463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77851" name="Oval 26"/>
          <p:cNvSpPr>
            <a:spLocks noChangeArrowheads="1"/>
          </p:cNvSpPr>
          <p:nvPr/>
        </p:nvSpPr>
        <p:spPr bwMode="auto">
          <a:xfrm>
            <a:off x="4029075" y="632460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52" name="Oval 27"/>
          <p:cNvSpPr>
            <a:spLocks noChangeArrowheads="1"/>
          </p:cNvSpPr>
          <p:nvPr/>
        </p:nvSpPr>
        <p:spPr bwMode="auto">
          <a:xfrm>
            <a:off x="1812925" y="415290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53" name="Oval 28"/>
          <p:cNvSpPr>
            <a:spLocks noChangeArrowheads="1"/>
          </p:cNvSpPr>
          <p:nvPr/>
        </p:nvSpPr>
        <p:spPr bwMode="auto">
          <a:xfrm>
            <a:off x="6669088" y="415290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44" grpId="0" autoUpdateAnimBg="0"/>
      <p:bldP spid="16445" grpId="0" autoUpdateAnimBg="0"/>
      <p:bldP spid="16446" grpId="0" autoUpdateAnimBg="0"/>
      <p:bldP spid="16447" grpId="0" autoUpdateAnimBg="0"/>
      <p:bldP spid="16448" grpId="0" autoUpdateAnimBg="0"/>
      <p:bldP spid="16449" grpId="0" autoUpdateAnimBg="0"/>
      <p:bldP spid="16466" grpId="0" autoUpdateAnimBg="0"/>
      <p:bldP spid="16467" grpId="0" autoUpdateAnimBg="0"/>
      <p:bldP spid="16468" grpId="0" autoUpdateAnimBg="0"/>
      <p:bldP spid="16469" grpId="0" autoUpdateAnimBg="0"/>
      <p:bldP spid="16470" grpId="0" autoUpdateAnimBg="0"/>
      <p:bldP spid="16471" grpId="0" autoUpdateAnimBg="0"/>
      <p:bldP spid="16472" grpId="0" autoUpdateAnimBg="0"/>
      <p:bldP spid="16473" grpId="0" autoUpdateAnimBg="0"/>
      <p:bldP spid="16474" grpId="0" autoUpdateAnimBg="0"/>
      <p:bldP spid="16475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2581275" y="1890713"/>
            <a:ext cx="472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In the graph of    y = f(x)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952500" y="2514600"/>
            <a:ext cx="8072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function is increasing if the gradient is positive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52500" y="2967038"/>
            <a:ext cx="7600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i.e.   f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 &gt; 0  when   x &lt; b  or   d &lt; x &lt; f   or   x &gt; f  . 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952500" y="3524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The function is decreasing if the gradient is negative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952500" y="39624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and   f </a:t>
            </a:r>
            <a:r>
              <a:rPr lang="en-GB" dirty="0">
                <a:latin typeface="+mj-lt"/>
                <a:sym typeface="Symbol" pitchFamily="18" charset="2"/>
              </a:rPr>
              <a:t> </a:t>
            </a:r>
            <a:r>
              <a:rPr lang="en-GB" dirty="0">
                <a:latin typeface="+mj-lt"/>
              </a:rPr>
              <a:t>(x) &lt; 0  when    b &lt; x &lt; d   .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952500" y="4495800"/>
            <a:ext cx="8101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function is stationary if the gradient is zero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952500" y="4862513"/>
            <a:ext cx="7762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and   f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 = 0  when    x = b   or   x = d   or   x = f   .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952500" y="5345113"/>
            <a:ext cx="6750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These are called STATIONARY POINTS.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0" y="5781675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defRPr/>
            </a:pPr>
            <a:r>
              <a:rPr lang="en-GB" dirty="0">
                <a:latin typeface="+mj-lt"/>
              </a:rPr>
              <a:t>At   x = a,  x = c  and  x = e </a:t>
            </a:r>
          </a:p>
          <a:p>
            <a:pPr marL="514350" indent="-514350">
              <a:defRPr/>
            </a:pPr>
            <a:r>
              <a:rPr lang="en-GB" dirty="0">
                <a:latin typeface="+mj-lt"/>
              </a:rPr>
              <a:t>the curve is simply crossing the X-axis.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286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Increasing &amp; Decreasing Functions </a:t>
            </a:r>
            <a:br>
              <a:rPr lang="en-GB" sz="2800" kern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2800" kern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 Stationary Points</a:t>
            </a:r>
            <a:endParaRPr lang="en-GB" sz="32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utoUpdateAnimBg="0"/>
      <p:bldP spid="36869" grpId="0" autoUpdateAnimBg="0"/>
      <p:bldP spid="36870" grpId="0" autoUpdateAnimBg="0"/>
      <p:bldP spid="36871" grpId="0" autoUpdateAnimBg="0"/>
      <p:bldP spid="36872" grpId="0" autoUpdateAnimBg="0"/>
      <p:bldP spid="36873" grpId="0" autoUpdateAnimBg="0"/>
      <p:bldP spid="36875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952500" y="1890713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24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914400" y="2408238"/>
            <a:ext cx="8229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For the function    f(x) = 4x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- 24x + 19   determine the intervals when the function is decreasing and increasing.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395663" y="3328988"/>
            <a:ext cx="312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 </a:t>
            </a:r>
            <a:r>
              <a:rPr lang="en-GB" dirty="0">
                <a:latin typeface="+mj-lt"/>
                <a:sym typeface="Symbol" pitchFamily="18" charset="2"/>
              </a:rPr>
              <a:t> </a:t>
            </a:r>
            <a:r>
              <a:rPr lang="en-GB" dirty="0">
                <a:latin typeface="+mj-lt"/>
              </a:rPr>
              <a:t>(x) = 8x - 24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423863" y="3905250"/>
            <a:ext cx="586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f(x) decreasing when   f </a:t>
            </a:r>
            <a:r>
              <a:rPr lang="en-GB" dirty="0">
                <a:latin typeface="+mj-lt"/>
                <a:sym typeface="Symbol" pitchFamily="18" charset="2"/>
              </a:rPr>
              <a:t> </a:t>
            </a:r>
            <a:r>
              <a:rPr lang="en-GB" dirty="0">
                <a:latin typeface="+mj-lt"/>
              </a:rPr>
              <a:t>(x) &lt; 0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5386388" y="3881438"/>
            <a:ext cx="3581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  8x - 24 &lt; 0 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743700" y="4324350"/>
            <a:ext cx="2233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8x &lt; 24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6777038" y="4776788"/>
            <a:ext cx="22336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x &lt; 3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466725" y="54102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f(x) increasing when   f </a:t>
            </a:r>
            <a:r>
              <a:rPr lang="en-GB">
                <a:latin typeface="+mj-lt"/>
                <a:sym typeface="Symbol" pitchFamily="18" charset="2"/>
              </a:rPr>
              <a:t> </a:t>
            </a:r>
            <a:r>
              <a:rPr lang="en-GB">
                <a:latin typeface="+mj-lt"/>
              </a:rPr>
              <a:t>(x) &gt; 0</a:t>
            </a:r>
          </a:p>
        </p:txBody>
      </p:sp>
      <p:sp>
        <p:nvSpPr>
          <p:cNvPr id="79882" name="Text Box 12"/>
          <p:cNvSpPr txBox="1">
            <a:spLocks noChangeArrowheads="1"/>
          </p:cNvSpPr>
          <p:nvPr/>
        </p:nvSpPr>
        <p:spPr bwMode="auto">
          <a:xfrm>
            <a:off x="3352800" y="5943600"/>
            <a:ext cx="2895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endParaRPr lang="en-GB"/>
          </a:p>
          <a:p>
            <a:pPr eaLnBrk="1" hangingPunct="1"/>
            <a:endParaRPr lang="en-GB"/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5872163" y="54102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  8x - 24 &gt; 0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7248525" y="5953125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8x &gt; 24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6834188" y="6405563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x &gt; 3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1171575" y="4776788"/>
            <a:ext cx="5210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+mj-lt"/>
              </a:rPr>
              <a:t>Check: f </a:t>
            </a:r>
            <a:r>
              <a:rPr lang="en-GB" sz="2800" dirty="0">
                <a:latin typeface="+mj-lt"/>
                <a:sym typeface="Symbol" pitchFamily="18" charset="2"/>
              </a:rPr>
              <a:t> </a:t>
            </a:r>
            <a:r>
              <a:rPr lang="en-GB" sz="2800" dirty="0">
                <a:latin typeface="+mj-lt"/>
              </a:rPr>
              <a:t>(2) = 8 </a:t>
            </a:r>
            <a:r>
              <a:rPr lang="en-GB" sz="1200" dirty="0">
                <a:latin typeface="+mj-lt"/>
              </a:rPr>
              <a:t>X</a:t>
            </a:r>
            <a:r>
              <a:rPr lang="en-GB" sz="2800" dirty="0">
                <a:latin typeface="+mj-lt"/>
              </a:rPr>
              <a:t> 2 – 24 = -8 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946150" y="6342063"/>
            <a:ext cx="61769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800" dirty="0">
                <a:latin typeface="+mj-lt"/>
              </a:rPr>
              <a:t>Check: f </a:t>
            </a:r>
            <a:r>
              <a:rPr lang="en-GB" sz="2800" dirty="0">
                <a:latin typeface="+mj-lt"/>
                <a:sym typeface="Symbol" pitchFamily="18" charset="2"/>
              </a:rPr>
              <a:t> </a:t>
            </a:r>
            <a:r>
              <a:rPr lang="en-GB" sz="2800" dirty="0">
                <a:latin typeface="+mj-lt"/>
              </a:rPr>
              <a:t>(4) = 8 </a:t>
            </a:r>
            <a:r>
              <a:rPr lang="en-GB" sz="1200" dirty="0">
                <a:latin typeface="+mj-lt"/>
              </a:rPr>
              <a:t>X</a:t>
            </a:r>
            <a:r>
              <a:rPr lang="en-GB" sz="2800" dirty="0">
                <a:latin typeface="+mj-lt"/>
              </a:rPr>
              <a:t> 4 – 24 = 8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228600" y="280988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Increasing &amp; Decreasing Functions </a:t>
            </a:r>
            <a:b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 Stationary Points</a:t>
            </a:r>
            <a:endParaRPr lang="en-GB" sz="32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utoUpdateAnimBg="0"/>
      <p:bldP spid="38918" grpId="0" autoUpdateAnimBg="0"/>
      <p:bldP spid="38919" grpId="0" autoUpdateAnimBg="0"/>
      <p:bldP spid="38920" grpId="0" autoUpdateAnimBg="0"/>
      <p:bldP spid="38921" grpId="0" autoUpdateAnimBg="0"/>
      <p:bldP spid="38922" grpId="0" autoUpdateAnimBg="0"/>
      <p:bldP spid="38925" grpId="0" autoUpdateAnimBg="0"/>
      <p:bldP spid="38926" grpId="0" autoUpdateAnimBg="0"/>
      <p:bldP spid="38927" grpId="0" autoUpdateAnimBg="0"/>
      <p:bldP spid="38928" grpId="0" autoUpdateAnimBg="0"/>
      <p:bldP spid="3892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173163" y="1798638"/>
            <a:ext cx="7116762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The gradient is not exactly the same but is</a:t>
            </a:r>
          </a:p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 quite close to the actual value    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808038" y="2590800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We can improve the approximation by making the value of </a:t>
            </a:r>
            <a:r>
              <a:rPr lang="en-GB" sz="2000" dirty="0">
                <a:latin typeface="+mj-lt"/>
              </a:rPr>
              <a:t>h</a:t>
            </a:r>
            <a:r>
              <a:rPr lang="en-GB" sz="2000" dirty="0">
                <a:solidFill>
                  <a:srgbClr val="FFFF00"/>
                </a:solidFill>
                <a:latin typeface="+mj-lt"/>
              </a:rPr>
              <a:t> smaller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173163" y="3032125"/>
            <a:ext cx="754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This means the two points are closer together.</a:t>
            </a:r>
          </a:p>
        </p:txBody>
      </p:sp>
      <p:pic>
        <p:nvPicPr>
          <p:cNvPr id="8200" name="Picture 8"/>
          <p:cNvPicPr>
            <a:picLocks noChangeArrowheads="1"/>
          </p:cNvPicPr>
          <p:nvPr/>
        </p:nvPicPr>
        <p:blipFill>
          <a:blip r:embed="rId2"/>
          <a:srcRect l="11850" t="12292" r="29623" b="35854"/>
          <a:stretch>
            <a:fillRect/>
          </a:stretch>
        </p:blipFill>
        <p:spPr bwMode="auto">
          <a:xfrm>
            <a:off x="1020763" y="3535363"/>
            <a:ext cx="7924800" cy="3159125"/>
          </a:xfrm>
          <a:prstGeom prst="rect">
            <a:avLst/>
          </a:prstGeom>
          <a:noFill/>
          <a:ln w="508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3535363" y="5592763"/>
            <a:ext cx="4572000" cy="1066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916363" y="5592763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333300"/>
                </a:solidFill>
                <a:latin typeface="+mj-lt"/>
              </a:rPr>
              <a:t>  (x, f(x))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V="1">
            <a:off x="4906963" y="4906963"/>
            <a:ext cx="2362200" cy="1447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solidFill>
                <a:srgbClr val="333300"/>
              </a:solidFill>
              <a:latin typeface="+mj-lt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735763" y="4297363"/>
            <a:ext cx="236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333300"/>
                </a:solidFill>
                <a:latin typeface="+mj-lt"/>
              </a:rPr>
              <a:t>((</a:t>
            </a:r>
            <a:r>
              <a:rPr lang="en-GB" dirty="0" err="1">
                <a:solidFill>
                  <a:srgbClr val="333300"/>
                </a:solidFill>
                <a:latin typeface="+mj-lt"/>
              </a:rPr>
              <a:t>x+h</a:t>
            </a:r>
            <a:r>
              <a:rPr lang="en-GB" dirty="0">
                <a:solidFill>
                  <a:srgbClr val="333300"/>
                </a:solidFill>
                <a:latin typeface="+mj-lt"/>
              </a:rPr>
              <a:t>), f(</a:t>
            </a:r>
            <a:r>
              <a:rPr lang="en-GB" dirty="0" err="1">
                <a:solidFill>
                  <a:srgbClr val="333300"/>
                </a:solidFill>
                <a:latin typeface="+mj-lt"/>
              </a:rPr>
              <a:t>x+h</a:t>
            </a:r>
            <a:r>
              <a:rPr lang="en-GB" dirty="0">
                <a:solidFill>
                  <a:srgbClr val="333300"/>
                </a:solidFill>
                <a:latin typeface="+mj-lt"/>
              </a:rPr>
              <a:t>))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446838" y="5959475"/>
            <a:ext cx="2514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333300"/>
                </a:solidFill>
                <a:latin typeface="+mj-lt"/>
              </a:rPr>
              <a:t>True gradient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840163" y="4830763"/>
            <a:ext cx="281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333300"/>
                </a:solidFill>
                <a:latin typeface="+mj-lt"/>
              </a:rPr>
              <a:t>Approx gradient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1981200" y="566738"/>
            <a:ext cx="5486400" cy="1143000"/>
          </a:xfrm>
          <a:prstGeom prst="rect">
            <a:avLst/>
          </a:prstGeom>
        </p:spPr>
        <p:txBody>
          <a:bodyPr/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Gradients &amp; Curves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196138" y="4786313"/>
            <a:ext cx="180975" cy="179387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843463" y="6235700"/>
            <a:ext cx="180975" cy="179388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  <p:bldP spid="8198" grpId="0" autoUpdateAnimBg="0"/>
      <p:bldP spid="8199" grpId="0" autoUpdateAnimBg="0"/>
      <p:bldP spid="8201" grpId="0" animBg="1"/>
      <p:bldP spid="8202" grpId="0" autoUpdateAnimBg="0"/>
      <p:bldP spid="8204" grpId="0" autoUpdateAnimBg="0"/>
      <p:bldP spid="8205" grpId="0" autoUpdateAnimBg="0"/>
      <p:bldP spid="8206" grpId="0" autoUpdateAnimBg="0"/>
      <p:bldP spid="17" grpId="0" animBg="1"/>
      <p:bldP spid="18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862013" y="1890713"/>
            <a:ext cx="1990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25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862013" y="2384425"/>
            <a:ext cx="4343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For the curve  y = 6x – 5/x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862013" y="2876550"/>
            <a:ext cx="8039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Determine if it is increasing or decreasing when x = 10.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947863" y="3670300"/>
            <a:ext cx="2819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=  6x - 5x</a:t>
            </a:r>
            <a:r>
              <a:rPr lang="en-GB" baseline="30000" dirty="0">
                <a:latin typeface="+mj-lt"/>
              </a:rPr>
              <a:t>-2</a:t>
            </a:r>
            <a:endParaRPr lang="en-GB" dirty="0">
              <a:latin typeface="+mj-lt"/>
            </a:endParaRP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042988" y="4486275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so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=  6 + 10x</a:t>
            </a:r>
            <a:r>
              <a:rPr lang="en-GB" baseline="30000" dirty="0">
                <a:latin typeface="+mj-lt"/>
              </a:rPr>
              <a:t>-3</a:t>
            </a:r>
            <a:endParaRPr lang="en-GB" dirty="0">
              <a:latin typeface="+mj-lt"/>
            </a:endParaRP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1042988" y="5510213"/>
            <a:ext cx="5224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when  x = 10    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=   6 + </a:t>
            </a:r>
            <a:r>
              <a:rPr lang="en-GB" baseline="30000" dirty="0">
                <a:latin typeface="+mj-lt"/>
              </a:rPr>
              <a:t>10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1000</a:t>
            </a:r>
            <a:r>
              <a:rPr lang="en-GB" dirty="0">
                <a:latin typeface="+mj-lt"/>
              </a:rPr>
              <a:t> 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5453063" y="5553075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6.01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1042988" y="6315075"/>
            <a:ext cx="7115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Since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&gt; 0  then the function is increasing.  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28600" y="280988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Increasing &amp; Decreasing Functions </a:t>
            </a:r>
            <a:b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 Stationary Points</a:t>
            </a:r>
            <a:endParaRPr lang="en-GB" sz="32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871538" y="3594100"/>
            <a:ext cx="1752600" cy="830263"/>
            <a:chOff x="871560" y="3343591"/>
            <a:chExt cx="1752600" cy="830997"/>
          </a:xfrm>
        </p:grpSpPr>
        <p:sp>
          <p:nvSpPr>
            <p:cNvPr id="39943" name="Text Box 7"/>
            <p:cNvSpPr txBox="1">
              <a:spLocks noChangeArrowheads="1"/>
            </p:cNvSpPr>
            <p:nvPr/>
          </p:nvSpPr>
          <p:spPr bwMode="auto">
            <a:xfrm>
              <a:off x="871560" y="3343591"/>
              <a:ext cx="17526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latin typeface="+mj-lt"/>
                </a:rPr>
                <a:t>y = 6x - 5 	   x</a:t>
              </a:r>
              <a:r>
                <a:rPr lang="en-GB" baseline="30000" dirty="0">
                  <a:latin typeface="+mj-lt"/>
                </a:rPr>
                <a:t>2</a:t>
              </a:r>
            </a:p>
          </p:txBody>
        </p:sp>
        <p:cxnSp>
          <p:nvCxnSpPr>
            <p:cNvPr id="80914" name="Straight Connector 14"/>
            <p:cNvCxnSpPr>
              <a:cxnSpLocks noChangeShapeType="1"/>
            </p:cNvCxnSpPr>
            <p:nvPr/>
          </p:nvCxnSpPr>
          <p:spPr bwMode="auto">
            <a:xfrm>
              <a:off x="2128824" y="3700464"/>
              <a:ext cx="361952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757613" y="4486275"/>
            <a:ext cx="1752600" cy="831850"/>
            <a:chOff x="4071960" y="4486591"/>
            <a:chExt cx="1752600" cy="830997"/>
          </a:xfrm>
        </p:grpSpPr>
        <p:sp>
          <p:nvSpPr>
            <p:cNvPr id="39947" name="Text Box 11"/>
            <p:cNvSpPr txBox="1">
              <a:spLocks noChangeArrowheads="1"/>
            </p:cNvSpPr>
            <p:nvPr/>
          </p:nvSpPr>
          <p:spPr bwMode="auto">
            <a:xfrm>
              <a:off x="4071960" y="4486591"/>
              <a:ext cx="17526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latin typeface="+mj-lt"/>
                </a:rPr>
                <a:t>=  6 + 10 	 x</a:t>
              </a:r>
              <a:r>
                <a:rPr lang="en-GB" baseline="30000" dirty="0">
                  <a:latin typeface="+mj-lt"/>
                </a:rPr>
                <a:t>3</a:t>
              </a:r>
              <a:endParaRPr lang="en-GB" dirty="0">
                <a:latin typeface="+mj-lt"/>
              </a:endParaRPr>
            </a:p>
          </p:txBody>
        </p:sp>
        <p:cxnSp>
          <p:nvCxnSpPr>
            <p:cNvPr id="80912" name="Straight Connector 16"/>
            <p:cNvCxnSpPr>
              <a:cxnSpLocks noChangeShapeType="1"/>
            </p:cNvCxnSpPr>
            <p:nvPr/>
          </p:nvCxnSpPr>
          <p:spPr bwMode="auto">
            <a:xfrm>
              <a:off x="5205416" y="4875220"/>
              <a:ext cx="361952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TextBox 1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autoUpdateAnimBg="0"/>
      <p:bldP spid="39945" grpId="0" autoUpdateAnimBg="0"/>
      <p:bldP spid="39948" grpId="0" autoUpdateAnimBg="0"/>
      <p:bldP spid="39949" grpId="0" autoUpdateAnimBg="0"/>
      <p:bldP spid="39950" grpId="0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862013" y="1981200"/>
            <a:ext cx="1990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26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042988" y="2327275"/>
            <a:ext cx="792480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Show that the function   g(x) = 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1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-3x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+ 9x -10  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is never decreasing. 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038350" y="3429000"/>
            <a:ext cx="2805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g </a:t>
            </a:r>
            <a:r>
              <a:rPr lang="en-GB" dirty="0">
                <a:latin typeface="+mj-lt"/>
                <a:sym typeface="Symbol" pitchFamily="18" charset="2"/>
              </a:rPr>
              <a:t></a:t>
            </a:r>
            <a:r>
              <a:rPr lang="en-GB" dirty="0">
                <a:latin typeface="+mj-lt"/>
              </a:rPr>
              <a:t>(x) = 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- 6x + 9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910013" y="3429000"/>
            <a:ext cx="365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 = (x - 3)(x - 3)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6562725" y="3429000"/>
            <a:ext cx="1900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(x - 3)</a:t>
            </a:r>
            <a:r>
              <a:rPr lang="en-GB" baseline="30000" dirty="0">
                <a:latin typeface="+mj-lt"/>
              </a:rPr>
              <a:t>2</a:t>
            </a:r>
            <a:endParaRPr lang="en-GB" dirty="0">
              <a:latin typeface="+mj-lt"/>
            </a:endParaRP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381000" y="5297488"/>
            <a:ext cx="8763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Since  (x - 3)</a:t>
            </a:r>
            <a:r>
              <a:rPr lang="en-GB" baseline="30000" dirty="0">
                <a:latin typeface="+mj-lt"/>
              </a:rPr>
              <a:t>2  </a:t>
            </a:r>
            <a:r>
              <a:rPr lang="en-GB" dirty="0">
                <a:latin typeface="+mj-lt"/>
                <a:sym typeface="Symbol" pitchFamily="18" charset="2"/>
              </a:rPr>
              <a:t></a:t>
            </a:r>
            <a:r>
              <a:rPr lang="en-GB" dirty="0">
                <a:latin typeface="+mj-lt"/>
              </a:rPr>
              <a:t> 0   for all values of x </a:t>
            </a:r>
          </a:p>
          <a:p>
            <a:pPr>
              <a:defRPr/>
            </a:pPr>
            <a:r>
              <a:rPr lang="en-GB" dirty="0">
                <a:latin typeface="+mj-lt"/>
              </a:rPr>
              <a:t>then   g </a:t>
            </a:r>
            <a:r>
              <a:rPr lang="en-GB" dirty="0">
                <a:latin typeface="+mj-lt"/>
                <a:sym typeface="Symbol" pitchFamily="18" charset="2"/>
              </a:rPr>
              <a:t></a:t>
            </a:r>
            <a:r>
              <a:rPr lang="en-GB" dirty="0">
                <a:latin typeface="+mj-lt"/>
              </a:rPr>
              <a:t>(x) </a:t>
            </a:r>
            <a:r>
              <a:rPr lang="en-GB" dirty="0">
                <a:latin typeface="+mj-lt"/>
                <a:sym typeface="Symbol" pitchFamily="18" charset="2"/>
              </a:rPr>
              <a:t>can never  be negative </a:t>
            </a:r>
          </a:p>
          <a:p>
            <a:pPr>
              <a:defRPr/>
            </a:pPr>
            <a:r>
              <a:rPr lang="en-GB" dirty="0">
                <a:latin typeface="+mj-lt"/>
                <a:sym typeface="Symbol" pitchFamily="18" charset="2"/>
              </a:rPr>
              <a:t>so</a:t>
            </a:r>
            <a:r>
              <a:rPr lang="en-GB" dirty="0">
                <a:latin typeface="+mj-lt"/>
              </a:rPr>
              <a:t> the function is never decreasing.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914400" y="403860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Squaring a negative or a positive value produces a positive value,  while 0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= 0.  So you will never obtain      a negative by squaring any real number.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228600" y="280988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Increasing &amp; Decreasing Functions </a:t>
            </a:r>
            <a:b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 Stationary Points</a:t>
            </a:r>
            <a:endParaRPr lang="en-GB" sz="32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autoUpdateAnimBg="0"/>
      <p:bldP spid="40966" grpId="0" autoUpdateAnimBg="0"/>
      <p:bldP spid="40967" grpId="0" autoUpdateAnimBg="0"/>
      <p:bldP spid="40969" grpId="0" autoUpdateAnimBg="0"/>
      <p:bldP spid="40972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671513" y="1890713"/>
            <a:ext cx="236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27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638300" y="2441575"/>
            <a:ext cx="70056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Determine the intervals when the function</a:t>
            </a:r>
          </a:p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		f(x) = 2x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+ 3x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- 36x + 41</a:t>
            </a:r>
          </a:p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is  (a) Stationary (b) Increasing  (c) Decreasing.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023938" y="4400550"/>
            <a:ext cx="3395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 </a:t>
            </a:r>
            <a:r>
              <a:rPr lang="en-GB" dirty="0">
                <a:latin typeface="+mj-lt"/>
                <a:sym typeface="Symbol" pitchFamily="18" charset="2"/>
              </a:rPr>
              <a:t></a:t>
            </a:r>
            <a:r>
              <a:rPr lang="en-GB" dirty="0">
                <a:latin typeface="+mj-lt"/>
              </a:rPr>
              <a:t>(x) = 6x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+ 6x - 36 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814513" y="5010150"/>
            <a:ext cx="2647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 6(x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+ x - 6)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943100" y="5619750"/>
            <a:ext cx="2609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=  6(x + 3)(x - 2)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5038725" y="4400550"/>
            <a:ext cx="35147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Function is stationary when f </a:t>
            </a:r>
            <a:r>
              <a:rPr lang="en-GB" dirty="0">
                <a:latin typeface="+mj-lt"/>
                <a:sym typeface="Symbol" pitchFamily="18" charset="2"/>
              </a:rPr>
              <a:t></a:t>
            </a:r>
            <a:r>
              <a:rPr lang="en-GB" dirty="0">
                <a:latin typeface="+mj-lt"/>
              </a:rPr>
              <a:t>(x) = 0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5038725" y="5384800"/>
            <a:ext cx="3405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 err="1">
                <a:latin typeface="+mj-lt"/>
              </a:rPr>
              <a:t>ie</a:t>
            </a:r>
            <a:r>
              <a:rPr lang="en-GB" dirty="0">
                <a:latin typeface="+mj-lt"/>
              </a:rPr>
              <a:t>    6(x + 3)(x - 2) = 0 </a:t>
            </a: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4752975" y="4324350"/>
            <a:ext cx="0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5038725" y="6000750"/>
            <a:ext cx="3405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 err="1">
                <a:solidFill>
                  <a:srgbClr val="FFFF00"/>
                </a:solidFill>
                <a:latin typeface="+mj-lt"/>
              </a:rPr>
              <a:t>ie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x = -3   or    x = 2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228600" y="280988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Increasing &amp; Decreasing Functions </a:t>
            </a:r>
            <a:b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 Stationary Points</a:t>
            </a:r>
            <a:endParaRPr lang="en-GB" sz="32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utoUpdateAnimBg="0"/>
      <p:bldP spid="41990" grpId="0" autoUpdateAnimBg="0"/>
      <p:bldP spid="41991" grpId="0" autoUpdateAnimBg="0"/>
      <p:bldP spid="41993" grpId="0" autoUpdateAnimBg="0"/>
      <p:bldP spid="41994" grpId="0" autoUpdateAnimBg="0"/>
      <p:bldP spid="41996" grpId="0" animBg="1"/>
      <p:bldP spid="41997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4"/>
          <p:cNvSpPr>
            <a:spLocks noChangeArrowheads="1"/>
          </p:cNvSpPr>
          <p:nvPr/>
        </p:nvSpPr>
        <p:spPr bwMode="auto">
          <a:xfrm>
            <a:off x="1838325" y="3246438"/>
            <a:ext cx="5881688" cy="1268412"/>
          </a:xfrm>
          <a:prstGeom prst="rect">
            <a:avLst/>
          </a:prstGeom>
          <a:solidFill>
            <a:srgbClr val="4D4D4D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195388" y="2055813"/>
            <a:ext cx="7086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We now use a special  table of factors to determine when f </a:t>
            </a:r>
            <a:r>
              <a:rPr lang="en-GB" dirty="0">
                <a:latin typeface="+mj-lt"/>
                <a:sym typeface="Symbol" pitchFamily="18" charset="2"/>
              </a:rPr>
              <a:t></a:t>
            </a:r>
            <a:r>
              <a:rPr lang="en-GB" dirty="0">
                <a:latin typeface="+mj-lt"/>
              </a:rPr>
              <a:t>(x)  is positive &amp; negative. </a:t>
            </a:r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>
            <a:off x="3224213" y="35607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4976813" y="35607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6838950" y="35607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676400" y="3328988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4090988" y="33289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-3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934075" y="33289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2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1747838" y="3881438"/>
            <a:ext cx="99536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f’(x)</a:t>
            </a:r>
          </a:p>
        </p:txBody>
      </p:sp>
      <p:sp>
        <p:nvSpPr>
          <p:cNvPr id="83979" name="Line 20"/>
          <p:cNvSpPr>
            <a:spLocks noChangeShapeType="1"/>
          </p:cNvSpPr>
          <p:nvPr/>
        </p:nvSpPr>
        <p:spPr bwMode="auto">
          <a:xfrm>
            <a:off x="1838325" y="3790950"/>
            <a:ext cx="5881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2286000" y="5181600"/>
            <a:ext cx="472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endParaRPr lang="en-GB">
              <a:latin typeface="+mj-lt"/>
            </a:endParaRPr>
          </a:p>
          <a:p>
            <a:pPr algn="l">
              <a:defRPr/>
            </a:pPr>
            <a:endParaRPr lang="en-GB">
              <a:latin typeface="+mj-lt"/>
            </a:endParaRP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2809875" y="3724275"/>
            <a:ext cx="11366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    </a:t>
            </a: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  <a:endParaRPr lang="en-GB" sz="2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862013" y="5238750"/>
            <a:ext cx="5072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Function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increasing</a:t>
            </a:r>
            <a:r>
              <a:rPr lang="en-GB" dirty="0">
                <a:latin typeface="+mj-lt"/>
              </a:rPr>
              <a:t> when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f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 &gt; 0</a:t>
            </a:r>
          </a:p>
        </p:txBody>
      </p:sp>
      <p:sp>
        <p:nvSpPr>
          <p:cNvPr id="43040" name="Text Box 32"/>
          <p:cNvSpPr txBox="1">
            <a:spLocks noChangeArrowheads="1"/>
          </p:cNvSpPr>
          <p:nvPr/>
        </p:nvSpPr>
        <p:spPr bwMode="auto">
          <a:xfrm>
            <a:off x="6172200" y="523875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 err="1">
                <a:solidFill>
                  <a:srgbClr val="FFFF00"/>
                </a:solidFill>
                <a:latin typeface="+mj-lt"/>
              </a:rPr>
              <a:t>ie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 x &lt; -3  or  x &gt; 2</a:t>
            </a:r>
          </a:p>
        </p:txBody>
      </p:sp>
      <p:sp>
        <p:nvSpPr>
          <p:cNvPr id="83984" name="Rectangle 33"/>
          <p:cNvSpPr>
            <a:spLocks noChangeArrowheads="1"/>
          </p:cNvSpPr>
          <p:nvPr/>
        </p:nvSpPr>
        <p:spPr bwMode="auto">
          <a:xfrm>
            <a:off x="6934200" y="6400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43" name="Text Box 35"/>
          <p:cNvSpPr txBox="1">
            <a:spLocks noChangeArrowheads="1"/>
          </p:cNvSpPr>
          <p:nvPr/>
        </p:nvSpPr>
        <p:spPr bwMode="auto">
          <a:xfrm>
            <a:off x="923925" y="6053138"/>
            <a:ext cx="5224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Function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decreasing</a:t>
            </a:r>
            <a:r>
              <a:rPr lang="en-GB" dirty="0">
                <a:latin typeface="+mj-lt"/>
              </a:rPr>
              <a:t> when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f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 &lt; 0</a:t>
            </a:r>
          </a:p>
        </p:txBody>
      </p:sp>
      <p:sp>
        <p:nvSpPr>
          <p:cNvPr id="43044" name="Text Box 36"/>
          <p:cNvSpPr txBox="1">
            <a:spLocks noChangeArrowheads="1"/>
          </p:cNvSpPr>
          <p:nvPr/>
        </p:nvSpPr>
        <p:spPr bwMode="auto">
          <a:xfrm>
            <a:off x="6172200" y="6053138"/>
            <a:ext cx="2200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 err="1">
                <a:solidFill>
                  <a:srgbClr val="FFFF00"/>
                </a:solidFill>
                <a:latin typeface="+mj-lt"/>
              </a:rPr>
              <a:t>ie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 -3 &lt; x &lt; 2</a:t>
            </a:r>
          </a:p>
        </p:txBody>
      </p:sp>
      <p:cxnSp>
        <p:nvCxnSpPr>
          <p:cNvPr id="83987" name="Straight Connector 36"/>
          <p:cNvCxnSpPr>
            <a:cxnSpLocks noChangeShapeType="1"/>
          </p:cNvCxnSpPr>
          <p:nvPr/>
        </p:nvCxnSpPr>
        <p:spPr bwMode="auto">
          <a:xfrm rot="5400000">
            <a:off x="2108994" y="3880644"/>
            <a:ext cx="1266825" cy="15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988" name="Straight Connector 37"/>
          <p:cNvCxnSpPr>
            <a:cxnSpLocks noChangeShapeType="1"/>
          </p:cNvCxnSpPr>
          <p:nvPr/>
        </p:nvCxnSpPr>
        <p:spPr bwMode="auto">
          <a:xfrm rot="5400000">
            <a:off x="3465513" y="3879850"/>
            <a:ext cx="1268412" cy="158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989" name="Straight Connector 38"/>
          <p:cNvCxnSpPr>
            <a:cxnSpLocks noChangeShapeType="1"/>
          </p:cNvCxnSpPr>
          <p:nvPr/>
        </p:nvCxnSpPr>
        <p:spPr bwMode="auto">
          <a:xfrm rot="5400000">
            <a:off x="4100513" y="3879850"/>
            <a:ext cx="1268412" cy="158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990" name="Straight Connector 39"/>
          <p:cNvCxnSpPr>
            <a:cxnSpLocks noChangeShapeType="1"/>
          </p:cNvCxnSpPr>
          <p:nvPr/>
        </p:nvCxnSpPr>
        <p:spPr bwMode="auto">
          <a:xfrm rot="5400000">
            <a:off x="5184776" y="3879850"/>
            <a:ext cx="1268412" cy="15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991" name="Straight Connector 40"/>
          <p:cNvCxnSpPr>
            <a:cxnSpLocks noChangeShapeType="1"/>
          </p:cNvCxnSpPr>
          <p:nvPr/>
        </p:nvCxnSpPr>
        <p:spPr bwMode="auto">
          <a:xfrm rot="5400000">
            <a:off x="5999163" y="3879850"/>
            <a:ext cx="1268412" cy="158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Rectangle 2"/>
          <p:cNvSpPr txBox="1">
            <a:spLocks noChangeArrowheads="1"/>
          </p:cNvSpPr>
          <p:nvPr/>
        </p:nvSpPr>
        <p:spPr>
          <a:xfrm>
            <a:off x="228600" y="280988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Increasing &amp; Decreasing Functions </a:t>
            </a:r>
            <a:b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 Stationary Points</a:t>
            </a:r>
            <a:endParaRPr lang="en-GB" sz="32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048250" y="3600450"/>
            <a:ext cx="4540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6000" dirty="0">
                <a:solidFill>
                  <a:srgbClr val="FFFF00"/>
                </a:solidFill>
                <a:latin typeface="+mj-lt"/>
              </a:rPr>
              <a:t>-</a:t>
            </a:r>
            <a:endParaRPr lang="en-GB" sz="4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86238" y="3848100"/>
            <a:ext cx="43497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6556375" y="3724275"/>
            <a:ext cx="1135063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    </a:t>
            </a: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  <a:endParaRPr lang="en-GB" sz="2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24563" y="3863975"/>
            <a:ext cx="433387" cy="585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430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430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43012" grpId="0" animBg="1"/>
      <p:bldP spid="43013" grpId="0" animBg="1"/>
      <p:bldP spid="43015" grpId="0" autoUpdateAnimBg="0"/>
      <p:bldP spid="43016" grpId="0" autoUpdateAnimBg="0"/>
      <p:bldP spid="43017" grpId="0" autoUpdateAnimBg="0"/>
      <p:bldP spid="43020" grpId="0" autoUpdateAnimBg="0"/>
      <p:bldP spid="43036" grpId="0" autoUpdateAnimBg="0"/>
      <p:bldP spid="43039" grpId="0" autoUpdateAnimBg="0"/>
      <p:bldP spid="43040" grpId="0" autoUpdateAnimBg="0"/>
      <p:bldP spid="43043" grpId="0" autoUpdateAnimBg="0"/>
      <p:bldP spid="43044" grpId="0" autoUpdateAnimBg="0"/>
      <p:bldP spid="29" grpId="0" autoUpdateAnimBg="0"/>
      <p:bldP spid="30" grpId="0"/>
      <p:bldP spid="31" grpId="0" autoUpdateAnimBg="0"/>
      <p:bldP spid="3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3"/>
          <p:cNvSpPr>
            <a:spLocks noChangeArrowheads="1"/>
          </p:cNvSpPr>
          <p:nvPr/>
        </p:nvSpPr>
        <p:spPr bwMode="auto">
          <a:xfrm>
            <a:off x="1325563" y="2544763"/>
            <a:ext cx="7315200" cy="3268662"/>
          </a:xfrm>
          <a:custGeom>
            <a:avLst/>
            <a:gdLst>
              <a:gd name="T0" fmla="*/ 0 w 7315200"/>
              <a:gd name="T1" fmla="*/ 3025084 h 3268980"/>
              <a:gd name="T2" fmla="*/ 548640 w 7315200"/>
              <a:gd name="T3" fmla="*/ 1641760 h 3268980"/>
              <a:gd name="T4" fmla="*/ 1036320 w 7315200"/>
              <a:gd name="T5" fmla="*/ 1124921 h 3268980"/>
              <a:gd name="T6" fmla="*/ 1386840 w 7315200"/>
              <a:gd name="T7" fmla="*/ 1048908 h 3268980"/>
              <a:gd name="T8" fmla="*/ 1844040 w 7315200"/>
              <a:gd name="T9" fmla="*/ 1292124 h 3268980"/>
              <a:gd name="T10" fmla="*/ 2225040 w 7315200"/>
              <a:gd name="T11" fmla="*/ 2188998 h 3268980"/>
              <a:gd name="T12" fmla="*/ 2682240 w 7315200"/>
              <a:gd name="T13" fmla="*/ 2979500 h 3268980"/>
              <a:gd name="T14" fmla="*/ 3535680 w 7315200"/>
              <a:gd name="T15" fmla="*/ 3253095 h 3268980"/>
              <a:gd name="T16" fmla="*/ 4099560 w 7315200"/>
              <a:gd name="T17" fmla="*/ 2933886 h 3268980"/>
              <a:gd name="T18" fmla="*/ 4800601 w 7315200"/>
              <a:gd name="T19" fmla="*/ 1748178 h 3268980"/>
              <a:gd name="T20" fmla="*/ 5425441 w 7315200"/>
              <a:gd name="T21" fmla="*/ 1231320 h 3268980"/>
              <a:gd name="T22" fmla="*/ 6096000 w 7315200"/>
              <a:gd name="T23" fmla="*/ 1094516 h 3268980"/>
              <a:gd name="T24" fmla="*/ 6492240 w 7315200"/>
              <a:gd name="T25" fmla="*/ 1018506 h 3268980"/>
              <a:gd name="T26" fmla="*/ 6934200 w 7315200"/>
              <a:gd name="T27" fmla="*/ 775277 h 3268980"/>
              <a:gd name="T28" fmla="*/ 7315200 w 7315200"/>
              <a:gd name="T29" fmla="*/ 0 h 326898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315200"/>
              <a:gd name="T46" fmla="*/ 0 h 3268980"/>
              <a:gd name="T47" fmla="*/ 7315200 w 7315200"/>
              <a:gd name="T48" fmla="*/ 3268980 h 326898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315200" h="3268980">
                <a:moveTo>
                  <a:pt x="0" y="3032760"/>
                </a:moveTo>
                <a:cubicBezTo>
                  <a:pt x="187960" y="2498090"/>
                  <a:pt x="375920" y="1963420"/>
                  <a:pt x="548640" y="1645920"/>
                </a:cubicBezTo>
                <a:cubicBezTo>
                  <a:pt x="721360" y="1328420"/>
                  <a:pt x="896620" y="1226820"/>
                  <a:pt x="1036320" y="1127760"/>
                </a:cubicBezTo>
                <a:cubicBezTo>
                  <a:pt x="1176020" y="1028700"/>
                  <a:pt x="1252220" y="1023620"/>
                  <a:pt x="1386840" y="1051560"/>
                </a:cubicBezTo>
                <a:cubicBezTo>
                  <a:pt x="1521460" y="1079500"/>
                  <a:pt x="1704340" y="1104900"/>
                  <a:pt x="1844040" y="1295400"/>
                </a:cubicBezTo>
                <a:cubicBezTo>
                  <a:pt x="1983740" y="1485900"/>
                  <a:pt x="2085340" y="1912620"/>
                  <a:pt x="2225040" y="2194560"/>
                </a:cubicBezTo>
                <a:cubicBezTo>
                  <a:pt x="2364740" y="2476500"/>
                  <a:pt x="2463800" y="2809240"/>
                  <a:pt x="2682240" y="2987040"/>
                </a:cubicBezTo>
                <a:cubicBezTo>
                  <a:pt x="2900680" y="3164840"/>
                  <a:pt x="3299460" y="3268980"/>
                  <a:pt x="3535680" y="3261360"/>
                </a:cubicBezTo>
                <a:cubicBezTo>
                  <a:pt x="3771900" y="3253740"/>
                  <a:pt x="3888740" y="3192780"/>
                  <a:pt x="4099560" y="2941320"/>
                </a:cubicBezTo>
                <a:cubicBezTo>
                  <a:pt x="4310380" y="2689860"/>
                  <a:pt x="4579620" y="2037080"/>
                  <a:pt x="4800600" y="1752600"/>
                </a:cubicBezTo>
                <a:cubicBezTo>
                  <a:pt x="5021580" y="1468120"/>
                  <a:pt x="5209540" y="1343660"/>
                  <a:pt x="5425440" y="1234440"/>
                </a:cubicBezTo>
                <a:cubicBezTo>
                  <a:pt x="5641340" y="1125220"/>
                  <a:pt x="6096000" y="1097280"/>
                  <a:pt x="6096000" y="1097280"/>
                </a:cubicBezTo>
                <a:cubicBezTo>
                  <a:pt x="6273800" y="1061720"/>
                  <a:pt x="6352540" y="1074420"/>
                  <a:pt x="6492240" y="1021080"/>
                </a:cubicBezTo>
                <a:cubicBezTo>
                  <a:pt x="6631940" y="967740"/>
                  <a:pt x="6797040" y="947420"/>
                  <a:pt x="6934200" y="777240"/>
                </a:cubicBezTo>
                <a:cubicBezTo>
                  <a:pt x="7071360" y="607060"/>
                  <a:pt x="7193280" y="303530"/>
                  <a:pt x="7315200" y="0"/>
                </a:cubicBezTo>
              </a:path>
            </a:pathLst>
          </a:custGeom>
          <a:noFill/>
          <a:ln w="571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51" name="Line 67"/>
          <p:cNvSpPr>
            <a:spLocks noChangeShapeType="1"/>
          </p:cNvSpPr>
          <p:nvPr/>
        </p:nvSpPr>
        <p:spPr bwMode="auto">
          <a:xfrm>
            <a:off x="4843463" y="4800600"/>
            <a:ext cx="0" cy="990600"/>
          </a:xfrm>
          <a:prstGeom prst="line">
            <a:avLst/>
          </a:prstGeom>
          <a:noFill/>
          <a:ln w="38100">
            <a:solidFill>
              <a:srgbClr val="FFFF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52" name="Line 68"/>
          <p:cNvSpPr>
            <a:spLocks noChangeShapeType="1"/>
          </p:cNvSpPr>
          <p:nvPr/>
        </p:nvSpPr>
        <p:spPr bwMode="auto">
          <a:xfrm>
            <a:off x="7419975" y="3657600"/>
            <a:ext cx="0" cy="1143000"/>
          </a:xfrm>
          <a:prstGeom prst="line">
            <a:avLst/>
          </a:prstGeom>
          <a:noFill/>
          <a:ln w="38100">
            <a:solidFill>
              <a:srgbClr val="FFFF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50" name="Line 66"/>
          <p:cNvSpPr>
            <a:spLocks noChangeShapeType="1"/>
          </p:cNvSpPr>
          <p:nvPr/>
        </p:nvSpPr>
        <p:spPr bwMode="auto">
          <a:xfrm>
            <a:off x="2581275" y="3643313"/>
            <a:ext cx="0" cy="1143000"/>
          </a:xfrm>
          <a:prstGeom prst="line">
            <a:avLst/>
          </a:prstGeom>
          <a:noFill/>
          <a:ln w="38100">
            <a:solidFill>
              <a:srgbClr val="FFFF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49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-100013"/>
            <a:ext cx="7086600" cy="1431926"/>
          </a:xfrm>
        </p:spPr>
        <p:txBody>
          <a:bodyPr/>
          <a:lstStyle/>
          <a:p>
            <a:pPr algn="ctr"/>
            <a:r>
              <a:rPr lang="en-GB" sz="3600" b="0" smtClean="0">
                <a:effectLst/>
              </a:rPr>
              <a:t>Stationary Points </a:t>
            </a:r>
            <a:br>
              <a:rPr lang="en-GB" sz="3600" b="0" smtClean="0">
                <a:effectLst/>
              </a:rPr>
            </a:br>
            <a:r>
              <a:rPr lang="en-GB" sz="3600" b="0" smtClean="0">
                <a:effectLst/>
              </a:rPr>
              <a:t>and Their Nature</a:t>
            </a:r>
            <a:endParaRPr lang="en-GB" sz="4000" b="0" smtClean="0">
              <a:effectLst/>
            </a:endParaRP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-223838" y="2062163"/>
            <a:ext cx="81534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Consider this graph of   y  = f(x)   again</a:t>
            </a:r>
          </a:p>
        </p:txBody>
      </p:sp>
      <p:sp>
        <p:nvSpPr>
          <p:cNvPr id="85000" name="Line 55"/>
          <p:cNvSpPr>
            <a:spLocks noChangeShapeType="1"/>
          </p:cNvSpPr>
          <p:nvPr/>
        </p:nvSpPr>
        <p:spPr bwMode="auto">
          <a:xfrm>
            <a:off x="952500" y="4800600"/>
            <a:ext cx="807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8610600" y="4876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</a:t>
            </a:r>
          </a:p>
        </p:txBody>
      </p:sp>
      <p:sp>
        <p:nvSpPr>
          <p:cNvPr id="16443" name="Text Box 59"/>
          <p:cNvSpPr txBox="1">
            <a:spLocks noChangeArrowheads="1"/>
          </p:cNvSpPr>
          <p:nvPr/>
        </p:nvSpPr>
        <p:spPr bwMode="auto">
          <a:xfrm>
            <a:off x="7620000" y="19812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y = f(x)</a:t>
            </a:r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2309813" y="4800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a</a:t>
            </a:r>
          </a:p>
        </p:txBody>
      </p:sp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4400550" y="4800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b</a:t>
            </a:r>
          </a:p>
        </p:txBody>
      </p:sp>
      <p:sp>
        <p:nvSpPr>
          <p:cNvPr id="16449" name="Text Box 65"/>
          <p:cNvSpPr txBox="1">
            <a:spLocks noChangeArrowheads="1"/>
          </p:cNvSpPr>
          <p:nvPr/>
        </p:nvSpPr>
        <p:spPr bwMode="auto">
          <a:xfrm>
            <a:off x="7267575" y="477678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c</a:t>
            </a:r>
          </a:p>
        </p:txBody>
      </p:sp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909638" y="4800600"/>
            <a:ext cx="53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8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67" name="Text Box 83"/>
          <p:cNvSpPr txBox="1">
            <a:spLocks noChangeArrowheads="1"/>
          </p:cNvSpPr>
          <p:nvPr/>
        </p:nvSpPr>
        <p:spPr bwMode="auto">
          <a:xfrm>
            <a:off x="1404938" y="3733800"/>
            <a:ext cx="45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8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5576888" y="5057775"/>
            <a:ext cx="53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8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69" name="Text Box 85"/>
          <p:cNvSpPr txBox="1">
            <a:spLocks noChangeArrowheads="1"/>
          </p:cNvSpPr>
          <p:nvPr/>
        </p:nvSpPr>
        <p:spPr bwMode="auto">
          <a:xfrm>
            <a:off x="5748338" y="3810000"/>
            <a:ext cx="45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8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70" name="Text Box 86"/>
          <p:cNvSpPr txBox="1">
            <a:spLocks noChangeArrowheads="1"/>
          </p:cNvSpPr>
          <p:nvPr/>
        </p:nvSpPr>
        <p:spPr bwMode="auto">
          <a:xfrm>
            <a:off x="8382000" y="2887663"/>
            <a:ext cx="533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8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16471" name="Text Box 87"/>
          <p:cNvSpPr txBox="1">
            <a:spLocks noChangeArrowheads="1"/>
          </p:cNvSpPr>
          <p:nvPr/>
        </p:nvSpPr>
        <p:spPr bwMode="auto">
          <a:xfrm>
            <a:off x="3214688" y="3657600"/>
            <a:ext cx="68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800" dirty="0">
                <a:solidFill>
                  <a:srgbClr val="FFFF00"/>
                </a:solidFill>
                <a:latin typeface="+mj-lt"/>
              </a:rPr>
              <a:t>-</a:t>
            </a:r>
          </a:p>
        </p:txBody>
      </p: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843338" y="4770438"/>
            <a:ext cx="457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800" dirty="0">
                <a:solidFill>
                  <a:srgbClr val="FFFF00"/>
                </a:solidFill>
                <a:latin typeface="+mj-lt"/>
              </a:rPr>
              <a:t>-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2395538" y="288607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4662488" y="5921375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16475" name="Text Box 91"/>
          <p:cNvSpPr txBox="1">
            <a:spLocks noChangeArrowheads="1"/>
          </p:cNvSpPr>
          <p:nvPr/>
        </p:nvSpPr>
        <p:spPr bwMode="auto">
          <a:xfrm>
            <a:off x="7162800" y="2971800"/>
            <a:ext cx="53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85016" name="Oval 23"/>
          <p:cNvSpPr>
            <a:spLocks noChangeArrowheads="1"/>
          </p:cNvSpPr>
          <p:nvPr/>
        </p:nvSpPr>
        <p:spPr bwMode="auto">
          <a:xfrm>
            <a:off x="4737100" y="569118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17" name="Oval 24"/>
          <p:cNvSpPr>
            <a:spLocks noChangeArrowheads="1"/>
          </p:cNvSpPr>
          <p:nvPr/>
        </p:nvSpPr>
        <p:spPr bwMode="auto">
          <a:xfrm>
            <a:off x="2489200" y="3489325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18" name="Oval 25"/>
          <p:cNvSpPr>
            <a:spLocks noChangeArrowheads="1"/>
          </p:cNvSpPr>
          <p:nvPr/>
        </p:nvSpPr>
        <p:spPr bwMode="auto">
          <a:xfrm>
            <a:off x="7316788" y="351948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6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6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6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6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6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64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64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164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164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164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164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164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1" grpId="0" animBg="1"/>
      <p:bldP spid="16452" grpId="0" animBg="1"/>
      <p:bldP spid="16450" grpId="0" animBg="1"/>
      <p:bldP spid="16466" grpId="0" autoUpdateAnimBg="0"/>
      <p:bldP spid="16467" grpId="0" autoUpdateAnimBg="0"/>
      <p:bldP spid="16468" grpId="0" autoUpdateAnimBg="0"/>
      <p:bldP spid="16469" grpId="0" autoUpdateAnimBg="0"/>
      <p:bldP spid="16470" grpId="0" autoUpdateAnimBg="0"/>
      <p:bldP spid="16471" grpId="0" autoUpdateAnimBg="0"/>
      <p:bldP spid="16472" grpId="0" autoUpdateAnimBg="0"/>
      <p:bldP spid="16473" grpId="0" autoUpdateAnimBg="0"/>
      <p:bldP spid="16474" grpId="0" autoUpdateAnimBg="0"/>
      <p:bldP spid="16475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814388" y="2243138"/>
            <a:ext cx="8191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This curve  y = f(x) has three types of stationary point. 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995363" y="3328988"/>
            <a:ext cx="8191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When  x = a  we have a maximum turning point  (max TP)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995363" y="3967163"/>
            <a:ext cx="8191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When  x = b  we have a minimum turning point  (min TP)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995363" y="4605338"/>
            <a:ext cx="8191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When  x = c  we have a point of inflexion  (PI)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884238" y="5403850"/>
            <a:ext cx="82597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Each type of stationary point is determined by the gradient  ( 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f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  </a:t>
            </a:r>
            <a:r>
              <a:rPr lang="en-GB" dirty="0">
                <a:latin typeface="+mj-lt"/>
              </a:rPr>
              <a:t>) at either side of the stationary value.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0" grpId="0" autoUpdateAnimBg="0"/>
      <p:bldP spid="39941" grpId="0" autoUpdateAnimBg="0"/>
      <p:bldP spid="39943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42"/>
          <p:cNvSpPr>
            <a:spLocks noChangeArrowheads="1"/>
          </p:cNvSpPr>
          <p:nvPr/>
        </p:nvSpPr>
        <p:spPr bwMode="auto">
          <a:xfrm flipV="1">
            <a:off x="7016750" y="5329238"/>
            <a:ext cx="1355725" cy="968375"/>
          </a:xfrm>
          <a:custGeom>
            <a:avLst/>
            <a:gdLst>
              <a:gd name="T0" fmla="*/ 0 w 1356360"/>
              <a:gd name="T1" fmla="*/ 984386 h 967740"/>
              <a:gd name="T2" fmla="*/ 436610 w 1356360"/>
              <a:gd name="T3" fmla="*/ 193777 h 967740"/>
              <a:gd name="T4" fmla="*/ 828056 w 1356360"/>
              <a:gd name="T5" fmla="*/ 131766 h 967740"/>
              <a:gd name="T6" fmla="*/ 1339946 w 1356360"/>
              <a:gd name="T7" fmla="*/ 984386 h 967740"/>
              <a:gd name="T8" fmla="*/ 0 60000 65536"/>
              <a:gd name="T9" fmla="*/ 0 60000 65536"/>
              <a:gd name="T10" fmla="*/ 0 60000 65536"/>
              <a:gd name="T11" fmla="*/ 0 60000 65536"/>
              <a:gd name="T12" fmla="*/ 0 w 1356360"/>
              <a:gd name="T13" fmla="*/ 0 h 967740"/>
              <a:gd name="T14" fmla="*/ 1356360 w 1356360"/>
              <a:gd name="T15" fmla="*/ 967740 h 9677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6360" h="967740">
                <a:moveTo>
                  <a:pt x="0" y="967740"/>
                </a:moveTo>
                <a:cubicBezTo>
                  <a:pt x="151130" y="648970"/>
                  <a:pt x="302260" y="330200"/>
                  <a:pt x="441960" y="190500"/>
                </a:cubicBezTo>
                <a:cubicBezTo>
                  <a:pt x="581660" y="50800"/>
                  <a:pt x="685800" y="0"/>
                  <a:pt x="838200" y="129540"/>
                </a:cubicBezTo>
                <a:cubicBezTo>
                  <a:pt x="990600" y="259080"/>
                  <a:pt x="1173480" y="613410"/>
                  <a:pt x="1356360" y="96774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2454275" y="5249863"/>
            <a:ext cx="1355725" cy="968375"/>
          </a:xfrm>
          <a:custGeom>
            <a:avLst/>
            <a:gdLst>
              <a:gd name="T0" fmla="*/ 0 w 1356360"/>
              <a:gd name="T1" fmla="*/ 984386 h 967740"/>
              <a:gd name="T2" fmla="*/ 436610 w 1356360"/>
              <a:gd name="T3" fmla="*/ 193777 h 967740"/>
              <a:gd name="T4" fmla="*/ 828056 w 1356360"/>
              <a:gd name="T5" fmla="*/ 131766 h 967740"/>
              <a:gd name="T6" fmla="*/ 1339946 w 1356360"/>
              <a:gd name="T7" fmla="*/ 984386 h 967740"/>
              <a:gd name="T8" fmla="*/ 0 60000 65536"/>
              <a:gd name="T9" fmla="*/ 0 60000 65536"/>
              <a:gd name="T10" fmla="*/ 0 60000 65536"/>
              <a:gd name="T11" fmla="*/ 0 60000 65536"/>
              <a:gd name="T12" fmla="*/ 0 w 1356360"/>
              <a:gd name="T13" fmla="*/ 0 h 967740"/>
              <a:gd name="T14" fmla="*/ 1356360 w 1356360"/>
              <a:gd name="T15" fmla="*/ 967740 h 9677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6360" h="967740">
                <a:moveTo>
                  <a:pt x="0" y="967740"/>
                </a:moveTo>
                <a:cubicBezTo>
                  <a:pt x="151130" y="648970"/>
                  <a:pt x="302260" y="330200"/>
                  <a:pt x="441960" y="190500"/>
                </a:cubicBezTo>
                <a:cubicBezTo>
                  <a:pt x="581660" y="50800"/>
                  <a:pt x="685800" y="0"/>
                  <a:pt x="838200" y="129540"/>
                </a:cubicBezTo>
                <a:cubicBezTo>
                  <a:pt x="990600" y="259080"/>
                  <a:pt x="1173480" y="613410"/>
                  <a:pt x="1356360" y="96774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952500" y="2786063"/>
            <a:ext cx="35290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Maximum Turning point</a:t>
            </a: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2181225" y="3679825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>
            <a:off x="3629025" y="3679825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87047" name="Group 12"/>
          <p:cNvGrpSpPr>
            <a:grpSpLocks/>
          </p:cNvGrpSpPr>
          <p:nvPr/>
        </p:nvGrpSpPr>
        <p:grpSpPr bwMode="auto">
          <a:xfrm>
            <a:off x="1190625" y="3371850"/>
            <a:ext cx="3124200" cy="1219200"/>
            <a:chOff x="1488" y="576"/>
            <a:chExt cx="1968" cy="768"/>
          </a:xfrm>
        </p:grpSpPr>
        <p:sp>
          <p:nvSpPr>
            <p:cNvPr id="87078" name="Rectangle 7"/>
            <p:cNvSpPr>
              <a:spLocks noChangeArrowheads="1"/>
            </p:cNvSpPr>
            <p:nvPr/>
          </p:nvSpPr>
          <p:spPr bwMode="auto">
            <a:xfrm>
              <a:off x="1488" y="576"/>
              <a:ext cx="1968" cy="76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79" name="Line 8"/>
            <p:cNvSpPr>
              <a:spLocks noChangeShapeType="1"/>
            </p:cNvSpPr>
            <p:nvPr/>
          </p:nvSpPr>
          <p:spPr bwMode="auto">
            <a:xfrm>
              <a:off x="1488" y="960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80" name="Line 9"/>
            <p:cNvSpPr>
              <a:spLocks noChangeShapeType="1"/>
            </p:cNvSpPr>
            <p:nvPr/>
          </p:nvSpPr>
          <p:spPr bwMode="auto">
            <a:xfrm>
              <a:off x="2064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81" name="Line 10"/>
            <p:cNvSpPr>
              <a:spLocks noChangeShapeType="1"/>
            </p:cNvSpPr>
            <p:nvPr/>
          </p:nvSpPr>
          <p:spPr bwMode="auto">
            <a:xfrm>
              <a:off x="249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82" name="Line 11"/>
            <p:cNvSpPr>
              <a:spLocks noChangeShapeType="1"/>
            </p:cNvSpPr>
            <p:nvPr/>
          </p:nvSpPr>
          <p:spPr bwMode="auto">
            <a:xfrm>
              <a:off x="297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7048" name="Group 13"/>
          <p:cNvGrpSpPr>
            <a:grpSpLocks/>
          </p:cNvGrpSpPr>
          <p:nvPr/>
        </p:nvGrpSpPr>
        <p:grpSpPr bwMode="auto">
          <a:xfrm>
            <a:off x="5624513" y="3352800"/>
            <a:ext cx="3124200" cy="1219200"/>
            <a:chOff x="1488" y="576"/>
            <a:chExt cx="1968" cy="768"/>
          </a:xfrm>
        </p:grpSpPr>
        <p:sp>
          <p:nvSpPr>
            <p:cNvPr id="87073" name="Rectangle 14"/>
            <p:cNvSpPr>
              <a:spLocks noChangeArrowheads="1"/>
            </p:cNvSpPr>
            <p:nvPr/>
          </p:nvSpPr>
          <p:spPr bwMode="auto">
            <a:xfrm>
              <a:off x="1488" y="576"/>
              <a:ext cx="1968" cy="76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74" name="Line 15"/>
            <p:cNvSpPr>
              <a:spLocks noChangeShapeType="1"/>
            </p:cNvSpPr>
            <p:nvPr/>
          </p:nvSpPr>
          <p:spPr bwMode="auto">
            <a:xfrm>
              <a:off x="1488" y="960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75" name="Line 16"/>
            <p:cNvSpPr>
              <a:spLocks noChangeShapeType="1"/>
            </p:cNvSpPr>
            <p:nvPr/>
          </p:nvSpPr>
          <p:spPr bwMode="auto">
            <a:xfrm>
              <a:off x="2064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76" name="Line 17"/>
            <p:cNvSpPr>
              <a:spLocks noChangeShapeType="1"/>
            </p:cNvSpPr>
            <p:nvPr/>
          </p:nvSpPr>
          <p:spPr bwMode="auto">
            <a:xfrm>
              <a:off x="249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7077" name="Line 18"/>
            <p:cNvSpPr>
              <a:spLocks noChangeShapeType="1"/>
            </p:cNvSpPr>
            <p:nvPr/>
          </p:nvSpPr>
          <p:spPr bwMode="auto">
            <a:xfrm>
              <a:off x="297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1314450" y="3387725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latin typeface="+mj-lt"/>
              </a:rPr>
              <a:t>x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2762250" y="3387725"/>
            <a:ext cx="83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latin typeface="+mj-lt"/>
              </a:rPr>
              <a:t>a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1042988" y="4052888"/>
            <a:ext cx="121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</a:t>
            </a:r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2105025" y="40528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+       0      -</a:t>
            </a:r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 flipV="1">
            <a:off x="2214563" y="4695825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2852738" y="4695825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3757613" y="4695825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7056" name="Freeform 27"/>
          <p:cNvSpPr>
            <a:spLocks/>
          </p:cNvSpPr>
          <p:nvPr/>
        </p:nvSpPr>
        <p:spPr bwMode="auto">
          <a:xfrm>
            <a:off x="3754438" y="2408238"/>
            <a:ext cx="1373187" cy="981075"/>
          </a:xfrm>
          <a:custGeom>
            <a:avLst/>
            <a:gdLst>
              <a:gd name="T0" fmla="*/ 0 w 865"/>
              <a:gd name="T1" fmla="*/ 2147483647 h 618"/>
              <a:gd name="T2" fmla="*/ 2147483647 w 865"/>
              <a:gd name="T3" fmla="*/ 2147483647 h 618"/>
              <a:gd name="T4" fmla="*/ 2147483647 w 865"/>
              <a:gd name="T5" fmla="*/ 2147483647 h 618"/>
              <a:gd name="T6" fmla="*/ 2147483647 w 865"/>
              <a:gd name="T7" fmla="*/ 2147483647 h 618"/>
              <a:gd name="T8" fmla="*/ 2147483647 w 865"/>
              <a:gd name="T9" fmla="*/ 2147483647 h 618"/>
              <a:gd name="T10" fmla="*/ 2147483647 w 865"/>
              <a:gd name="T11" fmla="*/ 0 h 618"/>
              <a:gd name="T12" fmla="*/ 2147483647 w 865"/>
              <a:gd name="T13" fmla="*/ 2147483647 h 618"/>
              <a:gd name="T14" fmla="*/ 2147483647 w 865"/>
              <a:gd name="T15" fmla="*/ 2147483647 h 618"/>
              <a:gd name="T16" fmla="*/ 2147483647 w 865"/>
              <a:gd name="T17" fmla="*/ 2147483647 h 618"/>
              <a:gd name="T18" fmla="*/ 2147483647 w 865"/>
              <a:gd name="T19" fmla="*/ 2147483647 h 618"/>
              <a:gd name="T20" fmla="*/ 2147483647 w 865"/>
              <a:gd name="T21" fmla="*/ 2147483647 h 61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865"/>
              <a:gd name="T34" fmla="*/ 0 h 618"/>
              <a:gd name="T35" fmla="*/ 865 w 865"/>
              <a:gd name="T36" fmla="*/ 618 h 61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865" h="618">
                <a:moveTo>
                  <a:pt x="0" y="547"/>
                </a:moveTo>
                <a:cubicBezTo>
                  <a:pt x="20" y="488"/>
                  <a:pt x="45" y="451"/>
                  <a:pt x="88" y="406"/>
                </a:cubicBezTo>
                <a:cubicBezTo>
                  <a:pt x="133" y="273"/>
                  <a:pt x="72" y="437"/>
                  <a:pt x="141" y="300"/>
                </a:cubicBezTo>
                <a:cubicBezTo>
                  <a:pt x="172" y="239"/>
                  <a:pt x="179" y="210"/>
                  <a:pt x="230" y="159"/>
                </a:cubicBezTo>
                <a:cubicBezTo>
                  <a:pt x="253" y="86"/>
                  <a:pt x="279" y="66"/>
                  <a:pt x="353" y="36"/>
                </a:cubicBezTo>
                <a:cubicBezTo>
                  <a:pt x="388" y="22"/>
                  <a:pt x="459" y="0"/>
                  <a:pt x="459" y="0"/>
                </a:cubicBezTo>
                <a:cubicBezTo>
                  <a:pt x="494" y="12"/>
                  <a:pt x="539" y="10"/>
                  <a:pt x="565" y="36"/>
                </a:cubicBezTo>
                <a:cubicBezTo>
                  <a:pt x="611" y="82"/>
                  <a:pt x="643" y="132"/>
                  <a:pt x="689" y="177"/>
                </a:cubicBezTo>
                <a:cubicBezTo>
                  <a:pt x="742" y="343"/>
                  <a:pt x="635" y="36"/>
                  <a:pt x="830" y="353"/>
                </a:cubicBezTo>
                <a:cubicBezTo>
                  <a:pt x="858" y="399"/>
                  <a:pt x="848" y="461"/>
                  <a:pt x="865" y="512"/>
                </a:cubicBezTo>
                <a:cubicBezTo>
                  <a:pt x="859" y="547"/>
                  <a:pt x="847" y="618"/>
                  <a:pt x="847" y="618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5657850" y="2786063"/>
            <a:ext cx="3486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Minimum Turning Point</a:t>
            </a: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5776913" y="3387725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latin typeface="+mj-lt"/>
              </a:rPr>
              <a:t>x</a:t>
            </a: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7196138" y="3387725"/>
            <a:ext cx="83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latin typeface="+mj-lt"/>
              </a:rPr>
              <a:t>b</a:t>
            </a:r>
          </a:p>
        </p:txBody>
      </p:sp>
      <p:sp>
        <p:nvSpPr>
          <p:cNvPr id="40994" name="Text Box 34"/>
          <p:cNvSpPr txBox="1">
            <a:spLocks noChangeArrowheads="1"/>
          </p:cNvSpPr>
          <p:nvPr/>
        </p:nvSpPr>
        <p:spPr bwMode="auto">
          <a:xfrm>
            <a:off x="5624513" y="4038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</a:t>
            </a:r>
          </a:p>
        </p:txBody>
      </p:sp>
      <p:sp>
        <p:nvSpPr>
          <p:cNvPr id="40995" name="Text Box 35"/>
          <p:cNvSpPr txBox="1">
            <a:spLocks noChangeArrowheads="1"/>
          </p:cNvSpPr>
          <p:nvPr/>
        </p:nvSpPr>
        <p:spPr bwMode="auto">
          <a:xfrm>
            <a:off x="6538913" y="39624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  -     0     +</a:t>
            </a:r>
          </a:p>
        </p:txBody>
      </p:sp>
      <p:sp>
        <p:nvSpPr>
          <p:cNvPr id="40996" name="Line 36"/>
          <p:cNvSpPr>
            <a:spLocks noChangeShapeType="1"/>
          </p:cNvSpPr>
          <p:nvPr/>
        </p:nvSpPr>
        <p:spPr bwMode="auto">
          <a:xfrm>
            <a:off x="6615113" y="3679825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97" name="Line 37"/>
          <p:cNvSpPr>
            <a:spLocks noChangeShapeType="1"/>
          </p:cNvSpPr>
          <p:nvPr/>
        </p:nvSpPr>
        <p:spPr bwMode="auto">
          <a:xfrm>
            <a:off x="8062913" y="3679825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98" name="Line 38"/>
          <p:cNvSpPr>
            <a:spLocks noChangeShapeType="1"/>
          </p:cNvSpPr>
          <p:nvPr/>
        </p:nvSpPr>
        <p:spPr bwMode="auto">
          <a:xfrm>
            <a:off x="6724650" y="4695825"/>
            <a:ext cx="3810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99" name="Line 39"/>
          <p:cNvSpPr>
            <a:spLocks noChangeShapeType="1"/>
          </p:cNvSpPr>
          <p:nvPr/>
        </p:nvSpPr>
        <p:spPr bwMode="auto">
          <a:xfrm flipV="1">
            <a:off x="7286625" y="505777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00" name="Line 40"/>
          <p:cNvSpPr>
            <a:spLocks noChangeShapeType="1"/>
          </p:cNvSpPr>
          <p:nvPr/>
        </p:nvSpPr>
        <p:spPr bwMode="auto">
          <a:xfrm flipV="1">
            <a:off x="8191500" y="4605338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87067" name="Straight Connector 37"/>
          <p:cNvCxnSpPr>
            <a:cxnSpLocks noChangeShapeType="1"/>
          </p:cNvCxnSpPr>
          <p:nvPr/>
        </p:nvCxnSpPr>
        <p:spPr bwMode="auto">
          <a:xfrm rot="5400000">
            <a:off x="2943225" y="4333875"/>
            <a:ext cx="3983038" cy="1588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3017838" y="520858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7588250" y="612775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2" grpId="0" animBg="1"/>
      <p:bldP spid="40964" grpId="0" animBg="1"/>
      <p:bldP spid="40965" grpId="0" animBg="1"/>
      <p:bldP spid="40979" grpId="0" autoUpdateAnimBg="0"/>
      <p:bldP spid="40980" grpId="0" autoUpdateAnimBg="0"/>
      <p:bldP spid="40981" grpId="0" autoUpdateAnimBg="0"/>
      <p:bldP spid="40982" grpId="0" autoUpdateAnimBg="0"/>
      <p:bldP spid="40983" grpId="0" animBg="1"/>
      <p:bldP spid="40984" grpId="0" animBg="1"/>
      <p:bldP spid="40985" grpId="0" animBg="1"/>
      <p:bldP spid="40990" grpId="0" autoUpdateAnimBg="0"/>
      <p:bldP spid="40992" grpId="0" autoUpdateAnimBg="0"/>
      <p:bldP spid="40994" grpId="0" autoUpdateAnimBg="0"/>
      <p:bldP spid="40995" grpId="0" autoUpdateAnimBg="0"/>
      <p:bldP spid="40996" grpId="0" animBg="1"/>
      <p:bldP spid="40997" grpId="0" animBg="1"/>
      <p:bldP spid="40998" grpId="0" animBg="1"/>
      <p:bldP spid="40999" grpId="0" animBg="1"/>
      <p:bldP spid="41000" grpId="0" animBg="1"/>
      <p:bldP spid="40" grpId="0" animBg="1"/>
      <p:bldP spid="41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6680200" y="5019675"/>
            <a:ext cx="1782763" cy="762000"/>
          </a:xfrm>
          <a:custGeom>
            <a:avLst/>
            <a:gdLst>
              <a:gd name="T0" fmla="*/ 0 w 1783080"/>
              <a:gd name="T1" fmla="*/ 0 h 762000"/>
              <a:gd name="T2" fmla="*/ 591625 w 1783080"/>
              <a:gd name="T3" fmla="*/ 365760 h 762000"/>
              <a:gd name="T4" fmla="*/ 955693 w 1783080"/>
              <a:gd name="T5" fmla="*/ 426720 h 762000"/>
              <a:gd name="T6" fmla="*/ 1198412 w 1783080"/>
              <a:gd name="T7" fmla="*/ 441960 h 762000"/>
              <a:gd name="T8" fmla="*/ 1774855 w 1783080"/>
              <a:gd name="T9" fmla="*/ 762000 h 762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83080"/>
              <a:gd name="T16" fmla="*/ 0 h 762000"/>
              <a:gd name="T17" fmla="*/ 1783080 w 1783080"/>
              <a:gd name="T18" fmla="*/ 762000 h 762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83080" h="762000">
                <a:moveTo>
                  <a:pt x="0" y="0"/>
                </a:moveTo>
                <a:cubicBezTo>
                  <a:pt x="217170" y="147320"/>
                  <a:pt x="434340" y="294640"/>
                  <a:pt x="594360" y="365760"/>
                </a:cubicBezTo>
                <a:cubicBezTo>
                  <a:pt x="754380" y="436880"/>
                  <a:pt x="858520" y="414020"/>
                  <a:pt x="960120" y="426720"/>
                </a:cubicBezTo>
                <a:cubicBezTo>
                  <a:pt x="1061720" y="439420"/>
                  <a:pt x="1066800" y="386080"/>
                  <a:pt x="1203960" y="441960"/>
                </a:cubicBezTo>
                <a:cubicBezTo>
                  <a:pt x="1341120" y="497840"/>
                  <a:pt x="1562100" y="629920"/>
                  <a:pt x="1783080" y="76200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2422525" y="4940300"/>
            <a:ext cx="1874838" cy="1112838"/>
          </a:xfrm>
          <a:custGeom>
            <a:avLst/>
            <a:gdLst>
              <a:gd name="T0" fmla="*/ 0 w 1874520"/>
              <a:gd name="T1" fmla="*/ 1120817 h 1112520"/>
              <a:gd name="T2" fmla="*/ 596986 w 1874520"/>
              <a:gd name="T3" fmla="*/ 583441 h 1112520"/>
              <a:gd name="T4" fmla="*/ 1086825 w 1874520"/>
              <a:gd name="T5" fmla="*/ 491315 h 1112520"/>
              <a:gd name="T6" fmla="*/ 1515431 w 1874520"/>
              <a:gd name="T7" fmla="*/ 322430 h 1112520"/>
              <a:gd name="T8" fmla="*/ 1882804 w 1874520"/>
              <a:gd name="T9" fmla="*/ 0 h 11125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74520"/>
              <a:gd name="T16" fmla="*/ 0 h 1112520"/>
              <a:gd name="T17" fmla="*/ 1874520 w 1874520"/>
              <a:gd name="T18" fmla="*/ 1112520 h 11125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74520" h="1112520">
                <a:moveTo>
                  <a:pt x="0" y="1112520"/>
                </a:moveTo>
                <a:cubicBezTo>
                  <a:pt x="207010" y="897890"/>
                  <a:pt x="414020" y="683260"/>
                  <a:pt x="594360" y="579120"/>
                </a:cubicBezTo>
                <a:cubicBezTo>
                  <a:pt x="774700" y="474980"/>
                  <a:pt x="929640" y="530860"/>
                  <a:pt x="1082040" y="487680"/>
                </a:cubicBezTo>
                <a:cubicBezTo>
                  <a:pt x="1234440" y="444500"/>
                  <a:pt x="1376680" y="401320"/>
                  <a:pt x="1508760" y="320040"/>
                </a:cubicBezTo>
                <a:cubicBezTo>
                  <a:pt x="1640840" y="238760"/>
                  <a:pt x="1757680" y="119380"/>
                  <a:pt x="1874520" y="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657350" y="2071688"/>
            <a:ext cx="21907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Rising Point of inflexion </a:t>
            </a:r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auto">
          <a:xfrm>
            <a:off x="2395538" y="324485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3843338" y="324485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88071" name="Group 5"/>
          <p:cNvGrpSpPr>
            <a:grpSpLocks/>
          </p:cNvGrpSpPr>
          <p:nvPr/>
        </p:nvGrpSpPr>
        <p:grpSpPr bwMode="auto">
          <a:xfrm>
            <a:off x="1404938" y="2976563"/>
            <a:ext cx="3124200" cy="1219200"/>
            <a:chOff x="1488" y="576"/>
            <a:chExt cx="1968" cy="768"/>
          </a:xfrm>
        </p:grpSpPr>
        <p:sp>
          <p:nvSpPr>
            <p:cNvPr id="88102" name="Rectangle 6"/>
            <p:cNvSpPr>
              <a:spLocks noChangeArrowheads="1"/>
            </p:cNvSpPr>
            <p:nvPr/>
          </p:nvSpPr>
          <p:spPr bwMode="auto">
            <a:xfrm>
              <a:off x="1488" y="576"/>
              <a:ext cx="1968" cy="76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103" name="Line 7"/>
            <p:cNvSpPr>
              <a:spLocks noChangeShapeType="1"/>
            </p:cNvSpPr>
            <p:nvPr/>
          </p:nvSpPr>
          <p:spPr bwMode="auto">
            <a:xfrm>
              <a:off x="1488" y="960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104" name="Line 8"/>
            <p:cNvSpPr>
              <a:spLocks noChangeShapeType="1"/>
            </p:cNvSpPr>
            <p:nvPr/>
          </p:nvSpPr>
          <p:spPr bwMode="auto">
            <a:xfrm>
              <a:off x="2064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105" name="Line 9"/>
            <p:cNvSpPr>
              <a:spLocks noChangeShapeType="1"/>
            </p:cNvSpPr>
            <p:nvPr/>
          </p:nvSpPr>
          <p:spPr bwMode="auto">
            <a:xfrm>
              <a:off x="249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106" name="Line 10"/>
            <p:cNvSpPr>
              <a:spLocks noChangeShapeType="1"/>
            </p:cNvSpPr>
            <p:nvPr/>
          </p:nvSpPr>
          <p:spPr bwMode="auto">
            <a:xfrm>
              <a:off x="297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8072" name="Group 11"/>
          <p:cNvGrpSpPr>
            <a:grpSpLocks/>
          </p:cNvGrpSpPr>
          <p:nvPr/>
        </p:nvGrpSpPr>
        <p:grpSpPr bwMode="auto">
          <a:xfrm>
            <a:off x="5610225" y="2976563"/>
            <a:ext cx="3124200" cy="1219200"/>
            <a:chOff x="1488" y="576"/>
            <a:chExt cx="1968" cy="768"/>
          </a:xfrm>
        </p:grpSpPr>
        <p:sp>
          <p:nvSpPr>
            <p:cNvPr id="88097" name="Rectangle 12"/>
            <p:cNvSpPr>
              <a:spLocks noChangeArrowheads="1"/>
            </p:cNvSpPr>
            <p:nvPr/>
          </p:nvSpPr>
          <p:spPr bwMode="auto">
            <a:xfrm>
              <a:off x="1488" y="576"/>
              <a:ext cx="1968" cy="76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098" name="Line 13"/>
            <p:cNvSpPr>
              <a:spLocks noChangeShapeType="1"/>
            </p:cNvSpPr>
            <p:nvPr/>
          </p:nvSpPr>
          <p:spPr bwMode="auto">
            <a:xfrm>
              <a:off x="1488" y="960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099" name="Line 14"/>
            <p:cNvSpPr>
              <a:spLocks noChangeShapeType="1"/>
            </p:cNvSpPr>
            <p:nvPr/>
          </p:nvSpPr>
          <p:spPr bwMode="auto">
            <a:xfrm>
              <a:off x="2064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100" name="Line 15"/>
            <p:cNvSpPr>
              <a:spLocks noChangeShapeType="1"/>
            </p:cNvSpPr>
            <p:nvPr/>
          </p:nvSpPr>
          <p:spPr bwMode="auto">
            <a:xfrm>
              <a:off x="249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101" name="Line 16"/>
            <p:cNvSpPr>
              <a:spLocks noChangeShapeType="1"/>
            </p:cNvSpPr>
            <p:nvPr/>
          </p:nvSpPr>
          <p:spPr bwMode="auto">
            <a:xfrm>
              <a:off x="2976" y="576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1585913" y="30146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+mj-lt"/>
              </a:rPr>
              <a:t>x</a:t>
            </a: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2943225" y="3014663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+mj-lt"/>
              </a:rPr>
              <a:t>c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1404938" y="3624263"/>
            <a:ext cx="121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2319338" y="3624263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  +     0       +</a:t>
            </a:r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V="1">
            <a:off x="2395538" y="4510088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06" name="Line 22"/>
          <p:cNvSpPr>
            <a:spLocks noChangeShapeType="1"/>
          </p:cNvSpPr>
          <p:nvPr/>
        </p:nvSpPr>
        <p:spPr bwMode="auto">
          <a:xfrm>
            <a:off x="3057525" y="451485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3757613" y="4271963"/>
            <a:ext cx="619125" cy="333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8080" name="Freeform 24"/>
          <p:cNvSpPr>
            <a:spLocks/>
          </p:cNvSpPr>
          <p:nvPr/>
        </p:nvSpPr>
        <p:spPr bwMode="auto">
          <a:xfrm>
            <a:off x="2568575" y="5003800"/>
            <a:ext cx="1373188" cy="981075"/>
          </a:xfrm>
          <a:custGeom>
            <a:avLst/>
            <a:gdLst>
              <a:gd name="T0" fmla="*/ 0 w 865"/>
              <a:gd name="T1" fmla="*/ 2147483647 h 618"/>
              <a:gd name="T2" fmla="*/ 2147483647 w 865"/>
              <a:gd name="T3" fmla="*/ 2147483647 h 618"/>
              <a:gd name="T4" fmla="*/ 2147483647 w 865"/>
              <a:gd name="T5" fmla="*/ 2147483647 h 618"/>
              <a:gd name="T6" fmla="*/ 2147483647 w 865"/>
              <a:gd name="T7" fmla="*/ 2147483647 h 618"/>
              <a:gd name="T8" fmla="*/ 2147483647 w 865"/>
              <a:gd name="T9" fmla="*/ 2147483647 h 618"/>
              <a:gd name="T10" fmla="*/ 2147483647 w 865"/>
              <a:gd name="T11" fmla="*/ 0 h 618"/>
              <a:gd name="T12" fmla="*/ 2147483647 w 865"/>
              <a:gd name="T13" fmla="*/ 2147483647 h 618"/>
              <a:gd name="T14" fmla="*/ 2147483647 w 865"/>
              <a:gd name="T15" fmla="*/ 2147483647 h 618"/>
              <a:gd name="T16" fmla="*/ 2147483647 w 865"/>
              <a:gd name="T17" fmla="*/ 2147483647 h 618"/>
              <a:gd name="T18" fmla="*/ 2147483647 w 865"/>
              <a:gd name="T19" fmla="*/ 2147483647 h 618"/>
              <a:gd name="T20" fmla="*/ 2147483647 w 865"/>
              <a:gd name="T21" fmla="*/ 2147483647 h 61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865"/>
              <a:gd name="T34" fmla="*/ 0 h 618"/>
              <a:gd name="T35" fmla="*/ 865 w 865"/>
              <a:gd name="T36" fmla="*/ 618 h 61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865" h="618">
                <a:moveTo>
                  <a:pt x="0" y="547"/>
                </a:moveTo>
                <a:cubicBezTo>
                  <a:pt x="20" y="488"/>
                  <a:pt x="45" y="451"/>
                  <a:pt x="88" y="406"/>
                </a:cubicBezTo>
                <a:cubicBezTo>
                  <a:pt x="133" y="273"/>
                  <a:pt x="72" y="437"/>
                  <a:pt x="141" y="300"/>
                </a:cubicBezTo>
                <a:cubicBezTo>
                  <a:pt x="172" y="239"/>
                  <a:pt x="179" y="210"/>
                  <a:pt x="230" y="159"/>
                </a:cubicBezTo>
                <a:cubicBezTo>
                  <a:pt x="253" y="86"/>
                  <a:pt x="279" y="66"/>
                  <a:pt x="353" y="36"/>
                </a:cubicBezTo>
                <a:cubicBezTo>
                  <a:pt x="388" y="22"/>
                  <a:pt x="459" y="0"/>
                  <a:pt x="459" y="0"/>
                </a:cubicBezTo>
                <a:cubicBezTo>
                  <a:pt x="494" y="12"/>
                  <a:pt x="539" y="10"/>
                  <a:pt x="565" y="36"/>
                </a:cubicBezTo>
                <a:cubicBezTo>
                  <a:pt x="611" y="82"/>
                  <a:pt x="643" y="132"/>
                  <a:pt x="689" y="177"/>
                </a:cubicBezTo>
                <a:cubicBezTo>
                  <a:pt x="742" y="343"/>
                  <a:pt x="635" y="36"/>
                  <a:pt x="830" y="353"/>
                </a:cubicBezTo>
                <a:cubicBezTo>
                  <a:pt x="858" y="399"/>
                  <a:pt x="848" y="461"/>
                  <a:pt x="865" y="512"/>
                </a:cubicBezTo>
                <a:cubicBezTo>
                  <a:pt x="859" y="547"/>
                  <a:pt x="847" y="618"/>
                  <a:pt x="847" y="618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5791200" y="2071688"/>
            <a:ext cx="27447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Other possible type of inflexion 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5762625" y="3014663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>
                <a:latin typeface="+mj-lt"/>
              </a:rPr>
              <a:t>x</a:t>
            </a: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7196138" y="3014663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+mj-lt"/>
              </a:rPr>
              <a:t>d</a:t>
            </a:r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610225" y="3624263"/>
            <a:ext cx="91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f</a:t>
            </a:r>
            <a:r>
              <a:rPr lang="en-GB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>
                <a:solidFill>
                  <a:srgbClr val="FFFF00"/>
                </a:solidFill>
                <a:latin typeface="+mj-lt"/>
              </a:rPr>
              <a:t>(x)</a:t>
            </a: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6524625" y="3624263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-      0       -</a:t>
            </a:r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>
            <a:off x="6600825" y="324485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>
            <a:off x="8048625" y="324485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>
            <a:off x="6634163" y="4333875"/>
            <a:ext cx="3810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7262813" y="4695825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>
            <a:off x="8201025" y="4786313"/>
            <a:ext cx="457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88091" name="Straight Connector 36"/>
          <p:cNvCxnSpPr>
            <a:cxnSpLocks noChangeShapeType="1"/>
          </p:cNvCxnSpPr>
          <p:nvPr/>
        </p:nvCxnSpPr>
        <p:spPr bwMode="auto">
          <a:xfrm rot="5400000">
            <a:off x="2943225" y="4333875"/>
            <a:ext cx="3983038" cy="1588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3305175" y="534511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7558088" y="532923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0" grpId="0" animBg="1"/>
      <p:bldP spid="41987" grpId="0" animBg="1"/>
      <p:bldP spid="41988" grpId="0" animBg="1"/>
      <p:bldP spid="42001" grpId="0" autoUpdateAnimBg="0"/>
      <p:bldP spid="42002" grpId="0" autoUpdateAnimBg="0"/>
      <p:bldP spid="42003" grpId="0" autoUpdateAnimBg="0"/>
      <p:bldP spid="42004" grpId="0" autoUpdateAnimBg="0"/>
      <p:bldP spid="42005" grpId="0" animBg="1"/>
      <p:bldP spid="42006" grpId="0" animBg="1"/>
      <p:bldP spid="42007" grpId="0" animBg="1"/>
      <p:bldP spid="42011" grpId="0" autoUpdateAnimBg="0"/>
      <p:bldP spid="42012" grpId="0" autoUpdateAnimBg="0"/>
      <p:bldP spid="42013" grpId="0" autoUpdateAnimBg="0"/>
      <p:bldP spid="42014" grpId="0" autoUpdateAnimBg="0"/>
      <p:bldP spid="42015" grpId="0" animBg="1"/>
      <p:bldP spid="42016" grpId="0" animBg="1"/>
      <p:bldP spid="42017" grpId="0" animBg="1"/>
      <p:bldP spid="42018" grpId="0" animBg="1"/>
      <p:bldP spid="42019" grpId="0" animBg="1"/>
      <p:bldP spid="39" grpId="0" animBg="1"/>
      <p:bldP spid="41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71538" y="1881188"/>
            <a:ext cx="198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28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014413" y="2417763"/>
            <a:ext cx="81295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the co-ordinates of the stationary point on the curve   y = 4x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+ 1  and determine its nature.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033463" y="3857625"/>
            <a:ext cx="4243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SP  occurs  when    </a:t>
            </a:r>
            <a:r>
              <a:rPr lang="en-GB" baseline="30000">
                <a:latin typeface="+mj-lt"/>
              </a:rPr>
              <a:t>dy</a:t>
            </a:r>
            <a:r>
              <a:rPr lang="en-GB">
                <a:latin typeface="+mj-lt"/>
              </a:rPr>
              <a:t>/</a:t>
            </a:r>
            <a:r>
              <a:rPr lang="en-GB" baseline="-25000">
                <a:latin typeface="+mj-lt"/>
              </a:rPr>
              <a:t>dx </a:t>
            </a:r>
            <a:r>
              <a:rPr lang="en-GB">
                <a:latin typeface="+mj-lt"/>
              </a:rPr>
              <a:t> =  0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943225" y="4441825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   12x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=  0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3486150" y="5026025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  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=  0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4014788" y="5610225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x =  0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5548313" y="3933825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Using     y = 4x</a:t>
            </a:r>
            <a:r>
              <a:rPr lang="en-GB" baseline="30000">
                <a:latin typeface="+mj-lt"/>
              </a:rPr>
              <a:t>3</a:t>
            </a:r>
            <a:r>
              <a:rPr lang="en-GB">
                <a:latin typeface="+mj-lt"/>
              </a:rPr>
              <a:t> + 1 </a:t>
            </a:r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5476875" y="3933825"/>
            <a:ext cx="0" cy="2209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5548313" y="4657725"/>
            <a:ext cx="312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if  x = 0  then  y = 1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5548313" y="5381625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SP is at  (0,1)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utoUpdateAnimBg="0"/>
      <p:bldP spid="43014" grpId="0" autoUpdateAnimBg="0"/>
      <p:bldP spid="43017" grpId="0" autoUpdateAnimBg="0"/>
      <p:bldP spid="43018" grpId="0" autoUpdateAnimBg="0"/>
      <p:bldP spid="43019" grpId="0" autoUpdateAnimBg="0"/>
      <p:bldP spid="43021" grpId="0" autoUpdateAnimBg="0"/>
      <p:bldP spid="43022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2895600" y="5059363"/>
            <a:ext cx="2332038" cy="1249362"/>
          </a:xfrm>
          <a:custGeom>
            <a:avLst/>
            <a:gdLst>
              <a:gd name="T0" fmla="*/ 0 w 2331720"/>
              <a:gd name="T1" fmla="*/ 1241438 h 1249680"/>
              <a:gd name="T2" fmla="*/ 887061 w 2331720"/>
              <a:gd name="T3" fmla="*/ 650997 h 1249680"/>
              <a:gd name="T4" fmla="*/ 1376467 w 2331720"/>
              <a:gd name="T5" fmla="*/ 545023 h 1249680"/>
              <a:gd name="T6" fmla="*/ 1942345 w 2331720"/>
              <a:gd name="T7" fmla="*/ 302795 h 1249680"/>
              <a:gd name="T8" fmla="*/ 2339990 w 2331720"/>
              <a:gd name="T9" fmla="*/ 0 h 1249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31720"/>
              <a:gd name="T16" fmla="*/ 0 h 1249680"/>
              <a:gd name="T17" fmla="*/ 2331720 w 2331720"/>
              <a:gd name="T18" fmla="*/ 1249680 h 1249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31720" h="1249680">
                <a:moveTo>
                  <a:pt x="0" y="1249680"/>
                </a:moveTo>
                <a:cubicBezTo>
                  <a:pt x="327660" y="1010920"/>
                  <a:pt x="655320" y="772160"/>
                  <a:pt x="883920" y="655320"/>
                </a:cubicBezTo>
                <a:cubicBezTo>
                  <a:pt x="1112520" y="538480"/>
                  <a:pt x="1196340" y="607060"/>
                  <a:pt x="1371600" y="548640"/>
                </a:cubicBezTo>
                <a:cubicBezTo>
                  <a:pt x="1546860" y="490220"/>
                  <a:pt x="1775460" y="396240"/>
                  <a:pt x="1935480" y="304800"/>
                </a:cubicBezTo>
                <a:cubicBezTo>
                  <a:pt x="2095500" y="213360"/>
                  <a:pt x="2213610" y="106680"/>
                  <a:pt x="2331720" y="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90115" name="Group 23"/>
          <p:cNvGrpSpPr>
            <a:grpSpLocks/>
          </p:cNvGrpSpPr>
          <p:nvPr/>
        </p:nvGrpSpPr>
        <p:grpSpPr bwMode="auto">
          <a:xfrm>
            <a:off x="2405063" y="2705100"/>
            <a:ext cx="2895600" cy="1449388"/>
            <a:chOff x="6019808" y="1981192"/>
            <a:chExt cx="2895616" cy="1448602"/>
          </a:xfrm>
        </p:grpSpPr>
        <p:sp>
          <p:nvSpPr>
            <p:cNvPr id="90134" name="Rectangle 16"/>
            <p:cNvSpPr>
              <a:spLocks noChangeArrowheads="1"/>
            </p:cNvSpPr>
            <p:nvPr/>
          </p:nvSpPr>
          <p:spPr bwMode="auto">
            <a:xfrm>
              <a:off x="6019808" y="1981192"/>
              <a:ext cx="2895616" cy="1447808"/>
            </a:xfrm>
            <a:prstGeom prst="rect">
              <a:avLst/>
            </a:prstGeom>
            <a:solidFill>
              <a:srgbClr val="4D4D4D"/>
            </a:solidFill>
            <a:ln w="38100" algn="ctr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90135" name="Straight Connector 18"/>
            <p:cNvCxnSpPr>
              <a:cxnSpLocks noChangeShapeType="1"/>
            </p:cNvCxnSpPr>
            <p:nvPr/>
          </p:nvCxnSpPr>
          <p:spPr bwMode="auto">
            <a:xfrm rot="5400000">
              <a:off x="6019808" y="2705096"/>
              <a:ext cx="1447808" cy="15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136" name="Straight Connector 19"/>
            <p:cNvCxnSpPr>
              <a:cxnSpLocks noChangeShapeType="1"/>
            </p:cNvCxnSpPr>
            <p:nvPr/>
          </p:nvCxnSpPr>
          <p:spPr bwMode="auto">
            <a:xfrm rot="5400000">
              <a:off x="6742918" y="2704302"/>
              <a:ext cx="1447808" cy="15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137" name="Straight Connector 20"/>
            <p:cNvCxnSpPr>
              <a:cxnSpLocks noChangeShapeType="1"/>
            </p:cNvCxnSpPr>
            <p:nvPr/>
          </p:nvCxnSpPr>
          <p:spPr bwMode="auto">
            <a:xfrm rot="5400000">
              <a:off x="7466822" y="2704302"/>
              <a:ext cx="1447808" cy="15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138" name="Straight Connector 22"/>
            <p:cNvCxnSpPr>
              <a:cxnSpLocks noChangeShapeType="1"/>
              <a:stCxn id="90134" idx="1"/>
              <a:endCxn id="90134" idx="3"/>
            </p:cNvCxnSpPr>
            <p:nvPr/>
          </p:nvCxnSpPr>
          <p:spPr bwMode="auto">
            <a:xfrm rot="10800000" flipH="1">
              <a:off x="6019808" y="2705096"/>
              <a:ext cx="2895616" cy="15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2671763" y="2062163"/>
            <a:ext cx="2352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Nature Table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400300" y="287655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</a:t>
            </a: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3224213" y="31369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3808413" y="287655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 0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4672013" y="31369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2314575" y="3519488"/>
            <a:ext cx="83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endParaRPr lang="en-GB" baseline="-250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3128963" y="3392488"/>
            <a:ext cx="7366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 +</a:t>
            </a:r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V="1">
            <a:off x="3219450" y="4930775"/>
            <a:ext cx="533400" cy="307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3967163" y="4876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V="1">
            <a:off x="4752975" y="4424363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3181350" y="5781675"/>
            <a:ext cx="5962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  (0,1)  is a rising  point of inflexion.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119563" y="552608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5657850" y="3609975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=  12x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4548188" y="3392488"/>
            <a:ext cx="73818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 +</a:t>
            </a: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3883025" y="3521075"/>
            <a:ext cx="73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4036" grpId="0" autoUpdateAnimBg="0"/>
      <p:bldP spid="44038" grpId="0" autoUpdateAnimBg="0"/>
      <p:bldP spid="44042" grpId="0" autoUpdateAnimBg="0"/>
      <p:bldP spid="44043" grpId="0" autoUpdateAnimBg="0"/>
      <p:bldP spid="44044" grpId="0" animBg="1"/>
      <p:bldP spid="44045" grpId="0" animBg="1"/>
      <p:bldP spid="44046" grpId="0" animBg="1"/>
      <p:bldP spid="44048" grpId="0" autoUpdateAnimBg="0"/>
      <p:bldP spid="25" grpId="0" animBg="1"/>
      <p:bldP spid="27" grpId="0" autoUpdateAnimBg="0"/>
      <p:bldP spid="26" grpId="0" autoUpdateAnimBg="0"/>
      <p:bldP spid="2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1874838"/>
            <a:ext cx="876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We can improve upon this approximation   by making the value of </a:t>
            </a:r>
            <a:r>
              <a:rPr lang="en-GB" dirty="0">
                <a:latin typeface="+mj-lt"/>
              </a:rPr>
              <a:t>h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even smaller.</a:t>
            </a:r>
          </a:p>
        </p:txBody>
      </p:sp>
      <p:pic>
        <p:nvPicPr>
          <p:cNvPr id="9221" name="Picture 5"/>
          <p:cNvPicPr>
            <a:picLocks noChangeArrowheads="1"/>
          </p:cNvPicPr>
          <p:nvPr/>
        </p:nvPicPr>
        <p:blipFill>
          <a:blip r:embed="rId2"/>
          <a:srcRect l="11850" t="12292" r="29623" b="35854"/>
          <a:stretch>
            <a:fillRect/>
          </a:stretch>
        </p:blipFill>
        <p:spPr bwMode="auto">
          <a:xfrm>
            <a:off x="1042988" y="3276600"/>
            <a:ext cx="7924800" cy="3159125"/>
          </a:xfrm>
          <a:prstGeom prst="rect">
            <a:avLst/>
          </a:prstGeom>
          <a:noFill/>
          <a:ln w="508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3557588" y="5486400"/>
            <a:ext cx="3733800" cy="914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243388" y="6019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333300"/>
                </a:solidFill>
                <a:latin typeface="+mj-lt"/>
              </a:rPr>
              <a:t>  (x, f(x))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V="1">
            <a:off x="4929188" y="5410200"/>
            <a:ext cx="1524000" cy="685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346825" y="5089525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((</a:t>
            </a:r>
            <a:r>
              <a:rPr lang="en-GB" dirty="0" err="1">
                <a:solidFill>
                  <a:srgbClr val="000000"/>
                </a:solidFill>
                <a:latin typeface="+mj-lt"/>
              </a:rPr>
              <a:t>x+h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), f(</a:t>
            </a:r>
            <a:r>
              <a:rPr lang="en-GB" dirty="0" err="1">
                <a:solidFill>
                  <a:srgbClr val="000000"/>
                </a:solidFill>
                <a:latin typeface="+mj-lt"/>
              </a:rPr>
              <a:t>x+h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))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559550" y="55626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000000"/>
                </a:solidFill>
                <a:latin typeface="+mj-lt"/>
              </a:rPr>
              <a:t>True gradient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719388" y="5470525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Approx gradient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57200" y="2682875"/>
            <a:ext cx="8382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the points are even closer together.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038350" y="533400"/>
            <a:ext cx="5486400" cy="1143000"/>
          </a:xfrm>
          <a:prstGeom prst="rect">
            <a:avLst/>
          </a:prstGeom>
        </p:spPr>
        <p:txBody>
          <a:bodyPr/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Gradients &amp; Curves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348413" y="5329238"/>
            <a:ext cx="180975" cy="179387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810125" y="5962650"/>
            <a:ext cx="180975" cy="179388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9222" grpId="0" animBg="1"/>
      <p:bldP spid="9223" grpId="0" autoUpdateAnimBg="0"/>
      <p:bldP spid="9224" grpId="0" animBg="1"/>
      <p:bldP spid="9225" grpId="0" autoUpdateAnimBg="0"/>
      <p:bldP spid="9226" grpId="0" autoUpdateAnimBg="0"/>
      <p:bldP spid="9227" grpId="0" autoUpdateAnimBg="0"/>
      <p:bldP spid="9228" grpId="0" autoUpdateAnimBg="0"/>
      <p:bldP spid="17" grpId="0" animBg="1"/>
      <p:bldP spid="18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771525" y="1890713"/>
            <a:ext cx="2171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29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952500" y="2343150"/>
            <a:ext cx="8191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the co-ordinates of the stationary points on the curve  </a:t>
            </a:r>
            <a:r>
              <a:rPr lang="en-GB" dirty="0">
                <a:latin typeface="+mj-lt"/>
              </a:rPr>
              <a:t>y = 3x</a:t>
            </a:r>
            <a:r>
              <a:rPr lang="en-GB" baseline="30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 - 16x</a:t>
            </a:r>
            <a:r>
              <a:rPr lang="en-GB" baseline="30000" dirty="0">
                <a:latin typeface="+mj-lt"/>
              </a:rPr>
              <a:t>3 </a:t>
            </a:r>
            <a:r>
              <a:rPr lang="en-GB" dirty="0">
                <a:latin typeface="+mj-lt"/>
              </a:rPr>
              <a:t>+ 24 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and determine their nature.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19088" y="3519488"/>
            <a:ext cx="472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SP  occurs  when 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baseline="-25000" dirty="0">
                <a:latin typeface="+mj-lt"/>
              </a:rPr>
              <a:t> </a:t>
            </a:r>
            <a:r>
              <a:rPr lang="en-GB" dirty="0">
                <a:latin typeface="+mj-lt"/>
              </a:rPr>
              <a:t> =  0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309688" y="4129088"/>
            <a:ext cx="373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So  12x</a:t>
            </a:r>
            <a:r>
              <a:rPr lang="en-GB" baseline="30000">
                <a:latin typeface="+mj-lt"/>
              </a:rPr>
              <a:t>3</a:t>
            </a:r>
            <a:r>
              <a:rPr lang="en-GB">
                <a:latin typeface="+mj-lt"/>
              </a:rPr>
              <a:t> - 48x</a:t>
            </a:r>
            <a:r>
              <a:rPr lang="en-GB" baseline="30000">
                <a:latin typeface="+mj-lt"/>
              </a:rPr>
              <a:t>2  </a:t>
            </a:r>
            <a:r>
              <a:rPr lang="en-GB">
                <a:latin typeface="+mj-lt"/>
              </a:rPr>
              <a:t>= 0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2528888" y="473868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 12x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(x - 4) = 0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1538288" y="5348288"/>
            <a:ext cx="350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12x</a:t>
            </a:r>
            <a:r>
              <a:rPr lang="en-GB" baseline="30000">
                <a:latin typeface="+mj-lt"/>
              </a:rPr>
              <a:t>2  </a:t>
            </a:r>
            <a:r>
              <a:rPr lang="en-GB">
                <a:latin typeface="+mj-lt"/>
              </a:rPr>
              <a:t>= 0  or (x - 4) = 0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2300288" y="5957888"/>
            <a:ext cx="274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x = 0  or  x = 4</a:t>
            </a:r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5334000" y="3352800"/>
            <a:ext cx="0" cy="2743200"/>
          </a:xfrm>
          <a:prstGeom prst="line">
            <a:avLst/>
          </a:prstGeom>
          <a:noFill/>
          <a:ln w="38100" cap="rnd">
            <a:solidFill>
              <a:srgbClr val="FFFF00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defRPr/>
            </a:pPr>
            <a:endParaRPr lang="en-GB">
              <a:latin typeface="+mj-lt"/>
            </a:endParaRP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386388" y="3505200"/>
            <a:ext cx="3757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Using 	y = 3x</a:t>
            </a:r>
            <a:r>
              <a:rPr lang="en-GB" baseline="30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 - 16x</a:t>
            </a:r>
            <a:r>
              <a:rPr lang="en-GB" baseline="30000" dirty="0">
                <a:latin typeface="+mj-lt"/>
              </a:rPr>
              <a:t>3 </a:t>
            </a:r>
            <a:r>
              <a:rPr lang="en-GB" dirty="0">
                <a:latin typeface="+mj-lt"/>
              </a:rPr>
              <a:t>+ 24 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5791200" y="4343400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if  x = 0  then  y = 24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5410200" y="51816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if  x = 4  then  y = -232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5386388" y="6224588"/>
            <a:ext cx="388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SPs at (0,24) &amp; (4,-232)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utoUpdateAnimBg="0"/>
      <p:bldP spid="45062" grpId="0" autoUpdateAnimBg="0"/>
      <p:bldP spid="45063" grpId="0" autoUpdateAnimBg="0"/>
      <p:bldP spid="45064" grpId="0" autoUpdateAnimBg="0"/>
      <p:bldP spid="45065" grpId="0" autoUpdateAnimBg="0"/>
      <p:bldP spid="45067" grpId="0" autoUpdateAnimBg="0"/>
      <p:bldP spid="45068" grpId="0" autoUpdateAnimBg="0"/>
      <p:bldP spid="45069" grpId="0" autoUpdateAnimBg="0"/>
      <p:bldP spid="45070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2606675" y="4333875"/>
            <a:ext cx="4311650" cy="1244600"/>
          </a:xfrm>
          <a:custGeom>
            <a:avLst/>
            <a:gdLst>
              <a:gd name="T0" fmla="*/ 0 w 4312920"/>
              <a:gd name="T1" fmla="*/ 0 h 1244600"/>
              <a:gd name="T2" fmla="*/ 665445 w 4312920"/>
              <a:gd name="T3" fmla="*/ 594360 h 1244600"/>
              <a:gd name="T4" fmla="*/ 1149404 w 4312920"/>
              <a:gd name="T5" fmla="*/ 670560 h 1244600"/>
              <a:gd name="T6" fmla="*/ 1436754 w 4312920"/>
              <a:gd name="T7" fmla="*/ 701040 h 1244600"/>
              <a:gd name="T8" fmla="*/ 2873495 w 4312920"/>
              <a:gd name="T9" fmla="*/ 1219200 h 1244600"/>
              <a:gd name="T10" fmla="*/ 4279986 w 4312920"/>
              <a:gd name="T11" fmla="*/ 853440 h 1244600"/>
              <a:gd name="T12" fmla="*/ 4279986 w 4312920"/>
              <a:gd name="T13" fmla="*/ 853440 h 1244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312920"/>
              <a:gd name="T22" fmla="*/ 0 h 1244600"/>
              <a:gd name="T23" fmla="*/ 4312920 w 4312920"/>
              <a:gd name="T24" fmla="*/ 1244600 h 1244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312920" h="1244600">
                <a:moveTo>
                  <a:pt x="0" y="0"/>
                </a:moveTo>
                <a:cubicBezTo>
                  <a:pt x="238760" y="241300"/>
                  <a:pt x="477520" y="482600"/>
                  <a:pt x="670560" y="594360"/>
                </a:cubicBezTo>
                <a:cubicBezTo>
                  <a:pt x="863600" y="706120"/>
                  <a:pt x="1028700" y="652780"/>
                  <a:pt x="1158240" y="670560"/>
                </a:cubicBezTo>
                <a:cubicBezTo>
                  <a:pt x="1287780" y="688340"/>
                  <a:pt x="1158240" y="609600"/>
                  <a:pt x="1447800" y="701040"/>
                </a:cubicBezTo>
                <a:cubicBezTo>
                  <a:pt x="1737360" y="792480"/>
                  <a:pt x="2418080" y="1193800"/>
                  <a:pt x="2895600" y="1219200"/>
                </a:cubicBezTo>
                <a:cubicBezTo>
                  <a:pt x="3373120" y="1244600"/>
                  <a:pt x="4312920" y="853440"/>
                  <a:pt x="4312920" y="85344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92163" name="Group 12"/>
          <p:cNvGrpSpPr>
            <a:grpSpLocks/>
          </p:cNvGrpSpPr>
          <p:nvPr/>
        </p:nvGrpSpPr>
        <p:grpSpPr bwMode="auto">
          <a:xfrm>
            <a:off x="1133475" y="2614613"/>
            <a:ext cx="6019800" cy="1462087"/>
            <a:chOff x="912" y="576"/>
            <a:chExt cx="3792" cy="1776"/>
          </a:xfrm>
        </p:grpSpPr>
        <p:sp>
          <p:nvSpPr>
            <p:cNvPr id="92185" name="Rectangle 2"/>
            <p:cNvSpPr>
              <a:spLocks noChangeArrowheads="1"/>
            </p:cNvSpPr>
            <p:nvPr/>
          </p:nvSpPr>
          <p:spPr bwMode="auto">
            <a:xfrm>
              <a:off x="912" y="576"/>
              <a:ext cx="3792" cy="17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186" name="Line 3"/>
            <p:cNvSpPr>
              <a:spLocks noChangeShapeType="1"/>
            </p:cNvSpPr>
            <p:nvPr/>
          </p:nvSpPr>
          <p:spPr bwMode="auto">
            <a:xfrm>
              <a:off x="912" y="1473"/>
              <a:ext cx="37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2187" name="Line 6"/>
            <p:cNvSpPr>
              <a:spLocks noChangeShapeType="1"/>
            </p:cNvSpPr>
            <p:nvPr/>
          </p:nvSpPr>
          <p:spPr bwMode="auto">
            <a:xfrm>
              <a:off x="1680" y="57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2188" name="Line 7"/>
            <p:cNvSpPr>
              <a:spLocks noChangeShapeType="1"/>
            </p:cNvSpPr>
            <p:nvPr/>
          </p:nvSpPr>
          <p:spPr bwMode="auto">
            <a:xfrm>
              <a:off x="2304" y="57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2189" name="Line 8"/>
            <p:cNvSpPr>
              <a:spLocks noChangeShapeType="1"/>
            </p:cNvSpPr>
            <p:nvPr/>
          </p:nvSpPr>
          <p:spPr bwMode="auto">
            <a:xfrm>
              <a:off x="2832" y="57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2190" name="Line 9"/>
            <p:cNvSpPr>
              <a:spLocks noChangeShapeType="1"/>
            </p:cNvSpPr>
            <p:nvPr/>
          </p:nvSpPr>
          <p:spPr bwMode="auto">
            <a:xfrm>
              <a:off x="3408" y="57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2191" name="Line 10"/>
            <p:cNvSpPr>
              <a:spLocks noChangeShapeType="1"/>
            </p:cNvSpPr>
            <p:nvPr/>
          </p:nvSpPr>
          <p:spPr bwMode="auto">
            <a:xfrm>
              <a:off x="4080" y="57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057525" y="1971675"/>
            <a:ext cx="2714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Nature Table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1514475" y="280035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</a:t>
            </a: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657475" y="3032125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3571875" y="280035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0</a:t>
            </a: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4333875" y="30321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5386388" y="27955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4</a:t>
            </a:r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6315075" y="30321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1285875" y="3484563"/>
            <a:ext cx="914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endParaRPr lang="en-GB" baseline="-250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2352675" y="3484563"/>
            <a:ext cx="4648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  -         0       -          0         +</a:t>
            </a:r>
          </a:p>
        </p:txBody>
      </p:sp>
      <p:sp>
        <p:nvSpPr>
          <p:cNvPr id="46106" name="Line 26"/>
          <p:cNvSpPr>
            <a:spLocks noChangeShapeType="1"/>
          </p:cNvSpPr>
          <p:nvPr/>
        </p:nvSpPr>
        <p:spPr bwMode="auto">
          <a:xfrm>
            <a:off x="2671763" y="4152900"/>
            <a:ext cx="542925" cy="361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107" name="Line 27"/>
          <p:cNvSpPr>
            <a:spLocks noChangeShapeType="1"/>
          </p:cNvSpPr>
          <p:nvPr/>
        </p:nvSpPr>
        <p:spPr bwMode="auto">
          <a:xfrm>
            <a:off x="3490913" y="451961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08" name="Line 28"/>
          <p:cNvSpPr>
            <a:spLocks noChangeShapeType="1"/>
          </p:cNvSpPr>
          <p:nvPr/>
        </p:nvSpPr>
        <p:spPr bwMode="auto">
          <a:xfrm>
            <a:off x="4405313" y="4519613"/>
            <a:ext cx="685800" cy="396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09" name="Line 29"/>
          <p:cNvSpPr>
            <a:spLocks noChangeShapeType="1"/>
          </p:cNvSpPr>
          <p:nvPr/>
        </p:nvSpPr>
        <p:spPr bwMode="auto">
          <a:xfrm>
            <a:off x="5424488" y="488156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 flipV="1">
            <a:off x="6381750" y="4243388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2" name="Text Box 32"/>
          <p:cNvSpPr txBox="1">
            <a:spLocks noChangeArrowheads="1"/>
          </p:cNvSpPr>
          <p:nvPr/>
        </p:nvSpPr>
        <p:spPr bwMode="auto">
          <a:xfrm>
            <a:off x="862013" y="5691188"/>
            <a:ext cx="62436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 (0,24)  is a Point of inflexion  </a:t>
            </a:r>
          </a:p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and  (4,-232) is a minimum  Turning Point</a:t>
            </a: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651250" y="490696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51488" y="543560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7015163" y="3519488"/>
            <a:ext cx="2128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800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sz="1800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sz="1800" baseline="-25000" dirty="0" err="1">
                <a:solidFill>
                  <a:srgbClr val="FFFF00"/>
                </a:solidFill>
                <a:latin typeface="+mj-lt"/>
              </a:rPr>
              <a:t>dx</a:t>
            </a:r>
            <a:r>
              <a:rPr lang="en-GB" sz="1800" dirty="0">
                <a:solidFill>
                  <a:srgbClr val="FFFF00"/>
                </a:solidFill>
                <a:latin typeface="+mj-lt"/>
              </a:rPr>
              <a:t>=12x</a:t>
            </a:r>
            <a:r>
              <a:rPr lang="en-GB" sz="1800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sz="1800" dirty="0">
                <a:solidFill>
                  <a:srgbClr val="FFFF00"/>
                </a:solidFill>
                <a:latin typeface="+mj-lt"/>
              </a:rPr>
              <a:t> - 48x</a:t>
            </a:r>
            <a:r>
              <a:rPr lang="en-GB" sz="1800" baseline="30000" dirty="0">
                <a:solidFill>
                  <a:srgbClr val="FFFF00"/>
                </a:solidFill>
                <a:latin typeface="+mj-lt"/>
              </a:rPr>
              <a:t>2</a:t>
            </a:r>
            <a:endParaRPr lang="en-GB" sz="1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094" grpId="0" autoUpdateAnimBg="0"/>
      <p:bldP spid="46096" grpId="0" autoUpdateAnimBg="0"/>
      <p:bldP spid="46098" grpId="0" autoUpdateAnimBg="0"/>
      <p:bldP spid="46102" grpId="0" autoUpdateAnimBg="0"/>
      <p:bldP spid="46105" grpId="0" autoUpdateAnimBg="0"/>
      <p:bldP spid="46106" grpId="0" animBg="1"/>
      <p:bldP spid="46107" grpId="0" animBg="1"/>
      <p:bldP spid="46108" grpId="0" animBg="1"/>
      <p:bldP spid="46109" grpId="0" animBg="1"/>
      <p:bldP spid="46110" grpId="0" animBg="1"/>
      <p:bldP spid="46112" grpId="0" autoUpdateAnimBg="0"/>
      <p:bldP spid="33" grpId="0" animBg="1"/>
      <p:bldP spid="34" grpId="0" animBg="1"/>
      <p:bldP spid="36" grpId="0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952500" y="1890713"/>
            <a:ext cx="259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30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919163" y="2327275"/>
            <a:ext cx="82248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Find the co-ordinates of the stationary points on the curve   </a:t>
            </a:r>
            <a:r>
              <a:rPr lang="en-GB" dirty="0">
                <a:latin typeface="+mj-lt"/>
              </a:rPr>
              <a:t>y = </a:t>
            </a:r>
            <a:r>
              <a:rPr lang="en-GB" baseline="30000" dirty="0">
                <a:latin typeface="+mj-lt"/>
              </a:rPr>
              <a:t>1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x</a:t>
            </a:r>
            <a:r>
              <a:rPr lang="en-GB" baseline="30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 - 4x</a:t>
            </a:r>
            <a:r>
              <a:rPr lang="en-GB" baseline="30000" dirty="0">
                <a:latin typeface="+mj-lt"/>
              </a:rPr>
              <a:t>2  </a:t>
            </a:r>
            <a:r>
              <a:rPr lang="en-GB" dirty="0">
                <a:latin typeface="+mj-lt"/>
              </a:rPr>
              <a:t>+ 2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and determine their nature.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00038" y="3514725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SP  occurs  when 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baseline="-25000" dirty="0">
                <a:latin typeface="+mj-lt"/>
              </a:rPr>
              <a:t> </a:t>
            </a:r>
            <a:r>
              <a:rPr lang="en-GB" dirty="0">
                <a:latin typeface="+mj-lt"/>
              </a:rPr>
              <a:t> =  0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290638" y="4124325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So       2x</a:t>
            </a:r>
            <a:r>
              <a:rPr lang="en-GB" baseline="30000">
                <a:latin typeface="+mj-lt"/>
              </a:rPr>
              <a:t>3</a:t>
            </a:r>
            <a:r>
              <a:rPr lang="en-GB">
                <a:latin typeface="+mj-lt"/>
              </a:rPr>
              <a:t> - 8x</a:t>
            </a:r>
            <a:r>
              <a:rPr lang="en-GB" baseline="30000">
                <a:latin typeface="+mj-lt"/>
              </a:rPr>
              <a:t>  </a:t>
            </a:r>
            <a:r>
              <a:rPr lang="en-GB">
                <a:latin typeface="+mj-lt"/>
              </a:rPr>
              <a:t>= 0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2509838" y="4733925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   2x(x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- 4) = 0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1519238" y="5343525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2x(x + 2)(x - 2) = 0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833438" y="5953125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x = 0  or  x = -2  or  x = 2</a:t>
            </a:r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5105400" y="3333750"/>
            <a:ext cx="0" cy="3352800"/>
          </a:xfrm>
          <a:prstGeom prst="line">
            <a:avLst/>
          </a:prstGeom>
          <a:noFill/>
          <a:ln w="38100" cap="rnd">
            <a:solidFill>
              <a:srgbClr val="FFFF00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205413" y="3509963"/>
            <a:ext cx="373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Using  y = </a:t>
            </a:r>
            <a:r>
              <a:rPr lang="en-GB" baseline="30000" dirty="0">
                <a:latin typeface="+mj-lt"/>
              </a:rPr>
              <a:t>1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x</a:t>
            </a:r>
            <a:r>
              <a:rPr lang="en-GB" baseline="30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 - 4x</a:t>
            </a:r>
            <a:r>
              <a:rPr lang="en-GB" baseline="30000" dirty="0">
                <a:latin typeface="+mj-lt"/>
              </a:rPr>
              <a:t>2  </a:t>
            </a:r>
            <a:r>
              <a:rPr lang="en-GB" dirty="0">
                <a:latin typeface="+mj-lt"/>
              </a:rPr>
              <a:t>+ 2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5586413" y="4067175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if  x = 0  then  y = 2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5205413" y="4624388"/>
            <a:ext cx="373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if  x = -2  then  y = -6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5114925" y="5953125"/>
            <a:ext cx="4119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SP’s at(-2,-6), (0,2) &amp; (2,-6)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5586413" y="5181600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if  x = 2  then  y = -6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utoUpdateAnimBg="0"/>
      <p:bldP spid="45062" grpId="0" autoUpdateAnimBg="0"/>
      <p:bldP spid="45063" grpId="0" autoUpdateAnimBg="0"/>
      <p:bldP spid="45064" grpId="0" autoUpdateAnimBg="0"/>
      <p:bldP spid="45065" grpId="0" autoUpdateAnimBg="0"/>
      <p:bldP spid="45067" grpId="0" autoUpdateAnimBg="0"/>
      <p:bldP spid="45068" grpId="0" autoUpdateAnimBg="0"/>
      <p:bldP spid="45069" grpId="0" autoUpdateAnimBg="0"/>
      <p:bldP spid="45070" grpId="0" autoUpdateAnimBg="0"/>
      <p:bldP spid="45071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2697163" y="4673600"/>
            <a:ext cx="5776912" cy="1084263"/>
          </a:xfrm>
          <a:custGeom>
            <a:avLst/>
            <a:gdLst>
              <a:gd name="T0" fmla="*/ 0 w 5775960"/>
              <a:gd name="T1" fmla="*/ 45382 h 1084580"/>
              <a:gd name="T2" fmla="*/ 535688 w 5775960"/>
              <a:gd name="T3" fmla="*/ 620108 h 1084580"/>
              <a:gd name="T4" fmla="*/ 1224437 w 5775960"/>
              <a:gd name="T5" fmla="*/ 756228 h 1084580"/>
              <a:gd name="T6" fmla="*/ 1928481 w 5775960"/>
              <a:gd name="T7" fmla="*/ 438612 h 1084580"/>
              <a:gd name="T8" fmla="*/ 2479476 w 5775960"/>
              <a:gd name="T9" fmla="*/ 257117 h 1084580"/>
              <a:gd name="T10" fmla="*/ 2969244 w 5775960"/>
              <a:gd name="T11" fmla="*/ 196613 h 1084580"/>
              <a:gd name="T12" fmla="*/ 4484462 w 5775960"/>
              <a:gd name="T13" fmla="*/ 1043593 h 1084580"/>
              <a:gd name="T14" fmla="*/ 5800724 w 5775960"/>
              <a:gd name="T15" fmla="*/ 0 h 10845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775960"/>
              <a:gd name="T25" fmla="*/ 0 h 1084580"/>
              <a:gd name="T26" fmla="*/ 5775960 w 5775960"/>
              <a:gd name="T27" fmla="*/ 1084580 h 10845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775960" h="1084580">
                <a:moveTo>
                  <a:pt x="0" y="45720"/>
                </a:moveTo>
                <a:cubicBezTo>
                  <a:pt x="165100" y="275590"/>
                  <a:pt x="330200" y="505460"/>
                  <a:pt x="533400" y="624840"/>
                </a:cubicBezTo>
                <a:cubicBezTo>
                  <a:pt x="736600" y="744220"/>
                  <a:pt x="988060" y="792480"/>
                  <a:pt x="1219200" y="762000"/>
                </a:cubicBezTo>
                <a:cubicBezTo>
                  <a:pt x="1450340" y="731520"/>
                  <a:pt x="1711960" y="525780"/>
                  <a:pt x="1920240" y="441960"/>
                </a:cubicBezTo>
                <a:cubicBezTo>
                  <a:pt x="2128520" y="358140"/>
                  <a:pt x="2296160" y="299720"/>
                  <a:pt x="2468880" y="259080"/>
                </a:cubicBezTo>
                <a:cubicBezTo>
                  <a:pt x="2641600" y="218440"/>
                  <a:pt x="2623820" y="66040"/>
                  <a:pt x="2956560" y="198120"/>
                </a:cubicBezTo>
                <a:cubicBezTo>
                  <a:pt x="3289300" y="330200"/>
                  <a:pt x="3995420" y="1084580"/>
                  <a:pt x="4465320" y="1051560"/>
                </a:cubicBezTo>
                <a:cubicBezTo>
                  <a:pt x="4935220" y="1018540"/>
                  <a:pt x="5355590" y="509270"/>
                  <a:pt x="5775960" y="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576638" y="1890713"/>
            <a:ext cx="21288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Nature Table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1585913" y="2657475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</a:t>
            </a: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771775" y="288925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5305425" y="2657475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0</a:t>
            </a: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4391025" y="28892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6057900" y="28892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1524000" y="3338513"/>
            <a:ext cx="91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endParaRPr lang="en-GB" baseline="-25000" dirty="0">
              <a:solidFill>
                <a:srgbClr val="FFFF00"/>
              </a:solidFill>
              <a:latin typeface="+mj-lt"/>
            </a:endParaRPr>
          </a:p>
        </p:txBody>
      </p:sp>
      <p:grpSp>
        <p:nvGrpSpPr>
          <p:cNvPr id="94218" name="Group 36"/>
          <p:cNvGrpSpPr>
            <a:grpSpLocks/>
          </p:cNvGrpSpPr>
          <p:nvPr/>
        </p:nvGrpSpPr>
        <p:grpSpPr bwMode="auto">
          <a:xfrm>
            <a:off x="1371600" y="2506663"/>
            <a:ext cx="7086600" cy="1465262"/>
            <a:chOff x="864" y="240"/>
            <a:chExt cx="4464" cy="2304"/>
          </a:xfrm>
        </p:grpSpPr>
        <p:sp>
          <p:nvSpPr>
            <p:cNvPr id="94239" name="Rectangle 2"/>
            <p:cNvSpPr>
              <a:spLocks noChangeArrowheads="1"/>
            </p:cNvSpPr>
            <p:nvPr/>
          </p:nvSpPr>
          <p:spPr bwMode="auto">
            <a:xfrm>
              <a:off x="864" y="240"/>
              <a:ext cx="4464" cy="230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4240" name="Line 3"/>
            <p:cNvSpPr>
              <a:spLocks noChangeShapeType="1"/>
            </p:cNvSpPr>
            <p:nvPr/>
          </p:nvSpPr>
          <p:spPr bwMode="auto">
            <a:xfrm>
              <a:off x="864" y="1405"/>
              <a:ext cx="44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4241" name="Line 6"/>
            <p:cNvSpPr>
              <a:spLocks noChangeShapeType="1"/>
            </p:cNvSpPr>
            <p:nvPr/>
          </p:nvSpPr>
          <p:spPr bwMode="auto">
            <a:xfrm>
              <a:off x="1632" y="240"/>
              <a:ext cx="0" cy="23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4242" name="Line 8"/>
            <p:cNvSpPr>
              <a:spLocks noChangeShapeType="1"/>
            </p:cNvSpPr>
            <p:nvPr/>
          </p:nvSpPr>
          <p:spPr bwMode="auto">
            <a:xfrm>
              <a:off x="2688" y="240"/>
              <a:ext cx="0" cy="23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4243" name="Line 10"/>
            <p:cNvSpPr>
              <a:spLocks noChangeShapeType="1"/>
            </p:cNvSpPr>
            <p:nvPr/>
          </p:nvSpPr>
          <p:spPr bwMode="auto">
            <a:xfrm>
              <a:off x="3744" y="240"/>
              <a:ext cx="0" cy="23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4244" name="Line 33"/>
            <p:cNvSpPr>
              <a:spLocks noChangeShapeType="1"/>
            </p:cNvSpPr>
            <p:nvPr/>
          </p:nvSpPr>
          <p:spPr bwMode="auto">
            <a:xfrm>
              <a:off x="4320" y="240"/>
              <a:ext cx="0" cy="23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4245" name="Line 35"/>
            <p:cNvSpPr>
              <a:spLocks noChangeShapeType="1"/>
            </p:cNvSpPr>
            <p:nvPr/>
          </p:nvSpPr>
          <p:spPr bwMode="auto">
            <a:xfrm>
              <a:off x="4800" y="240"/>
              <a:ext cx="0" cy="23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3395663" y="2657475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-2</a:t>
            </a:r>
          </a:p>
        </p:txBody>
      </p:sp>
      <p:sp>
        <p:nvSpPr>
          <p:cNvPr id="46118" name="Text Box 38"/>
          <p:cNvSpPr txBox="1">
            <a:spLocks noChangeArrowheads="1"/>
          </p:cNvSpPr>
          <p:nvPr/>
        </p:nvSpPr>
        <p:spPr bwMode="auto">
          <a:xfrm>
            <a:off x="6810375" y="2657475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2</a:t>
            </a:r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>
            <a:off x="7762875" y="288925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6124" name="Text Box 44"/>
          <p:cNvSpPr txBox="1">
            <a:spLocks noChangeArrowheads="1"/>
          </p:cNvSpPr>
          <p:nvPr/>
        </p:nvSpPr>
        <p:spPr bwMode="auto">
          <a:xfrm>
            <a:off x="2490788" y="3429000"/>
            <a:ext cx="586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  -        0       +        0        -       0       +</a:t>
            </a:r>
          </a:p>
        </p:txBody>
      </p:sp>
      <p:sp>
        <p:nvSpPr>
          <p:cNvPr id="46125" name="Line 45"/>
          <p:cNvSpPr>
            <a:spLocks noChangeShapeType="1"/>
          </p:cNvSpPr>
          <p:nvPr/>
        </p:nvSpPr>
        <p:spPr bwMode="auto">
          <a:xfrm>
            <a:off x="2747963" y="4062413"/>
            <a:ext cx="609600" cy="352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26" name="Line 46"/>
          <p:cNvSpPr>
            <a:spLocks noChangeShapeType="1"/>
          </p:cNvSpPr>
          <p:nvPr/>
        </p:nvSpPr>
        <p:spPr bwMode="auto">
          <a:xfrm>
            <a:off x="3576638" y="4424363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27" name="Line 47"/>
          <p:cNvSpPr>
            <a:spLocks noChangeShapeType="1"/>
          </p:cNvSpPr>
          <p:nvPr/>
        </p:nvSpPr>
        <p:spPr bwMode="auto">
          <a:xfrm flipV="1">
            <a:off x="4300538" y="4062413"/>
            <a:ext cx="609600" cy="350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28" name="Line 48"/>
          <p:cNvSpPr>
            <a:spLocks noChangeShapeType="1"/>
          </p:cNvSpPr>
          <p:nvPr/>
        </p:nvSpPr>
        <p:spPr bwMode="auto">
          <a:xfrm>
            <a:off x="5205413" y="41386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6110288" y="4210050"/>
            <a:ext cx="685800" cy="395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30" name="Line 50"/>
          <p:cNvSpPr>
            <a:spLocks noChangeShapeType="1"/>
          </p:cNvSpPr>
          <p:nvPr/>
        </p:nvSpPr>
        <p:spPr bwMode="auto">
          <a:xfrm>
            <a:off x="7015163" y="467201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31" name="Line 51"/>
          <p:cNvSpPr>
            <a:spLocks noChangeShapeType="1"/>
          </p:cNvSpPr>
          <p:nvPr/>
        </p:nvSpPr>
        <p:spPr bwMode="auto">
          <a:xfrm flipV="1">
            <a:off x="7829550" y="4062413"/>
            <a:ext cx="533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34" name="Text Box 54"/>
          <p:cNvSpPr txBox="1">
            <a:spLocks noChangeArrowheads="1"/>
          </p:cNvSpPr>
          <p:nvPr/>
        </p:nvSpPr>
        <p:spPr bwMode="auto">
          <a:xfrm>
            <a:off x="995363" y="5781675"/>
            <a:ext cx="73771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 (-2,-6) and (2,-6) are Minimum Turning Points</a:t>
            </a:r>
          </a:p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and  (0,2) is a Maximum Turning Points</a:t>
            </a: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3757613" y="534511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5416550" y="474186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7105650" y="563086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" name="Rectangle 2"/>
          <p:cNvSpPr txBox="1">
            <a:spLocks noChangeArrowheads="1"/>
          </p:cNvSpPr>
          <p:nvPr/>
        </p:nvSpPr>
        <p:spPr>
          <a:xfrm>
            <a:off x="457200" y="190500"/>
            <a:ext cx="8229600" cy="10668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Stationary Points </a:t>
            </a:r>
            <a:b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</a:br>
            <a:r>
              <a:rPr lang="en-GB" sz="36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and Their Nature</a:t>
            </a:r>
            <a:endParaRPr lang="en-GB" sz="4000" kern="0" dirty="0">
              <a:solidFill>
                <a:srgbClr val="EEF82A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94235" name="Straight Connector 48"/>
          <p:cNvCxnSpPr>
            <a:cxnSpLocks noChangeShapeType="1"/>
          </p:cNvCxnSpPr>
          <p:nvPr/>
        </p:nvCxnSpPr>
        <p:spPr bwMode="auto">
          <a:xfrm rot="5400000">
            <a:off x="2760663" y="3248025"/>
            <a:ext cx="1449388" cy="15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236" name="Straight Connector 49"/>
          <p:cNvCxnSpPr>
            <a:cxnSpLocks noChangeShapeType="1"/>
          </p:cNvCxnSpPr>
          <p:nvPr/>
        </p:nvCxnSpPr>
        <p:spPr bwMode="auto">
          <a:xfrm rot="5400000">
            <a:off x="4482307" y="3247231"/>
            <a:ext cx="1447800" cy="15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Box 3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46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46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46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094" grpId="0" autoUpdateAnimBg="0"/>
      <p:bldP spid="46096" grpId="0" autoUpdateAnimBg="0"/>
      <p:bldP spid="46102" grpId="0" autoUpdateAnimBg="0"/>
      <p:bldP spid="46117" grpId="0" autoUpdateAnimBg="0"/>
      <p:bldP spid="46118" grpId="0" autoUpdateAnimBg="0"/>
      <p:bldP spid="46124" grpId="0" autoUpdateAnimBg="0"/>
      <p:bldP spid="46125" grpId="0" animBg="1"/>
      <p:bldP spid="46126" grpId="0" animBg="1"/>
      <p:bldP spid="46127" grpId="0" animBg="1"/>
      <p:bldP spid="46128" grpId="0" animBg="1"/>
      <p:bldP spid="46129" grpId="0" animBg="1"/>
      <p:bldP spid="46130" grpId="0" animBg="1"/>
      <p:bldP spid="46131" grpId="0" animBg="1"/>
      <p:bldP spid="46134" grpId="0" autoUpdateAnimBg="0"/>
      <p:bldP spid="41" grpId="0" animBg="1"/>
      <p:bldP spid="42" grpId="0" animBg="1"/>
      <p:bldP spid="43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352425"/>
            <a:ext cx="7086600" cy="995363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Curve Sketching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52500" y="1849438"/>
            <a:ext cx="7962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Note:   A sketch is a rough drawing which includes important details.  It is not an accurate scale drawing.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57275" y="2867025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Process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057275" y="3395663"/>
            <a:ext cx="8086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(a)  	Find where the curve cuts the co-ordinate axes.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238500" y="3924300"/>
            <a:ext cx="332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for Y-axis  put  x = 0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238500" y="4451350"/>
            <a:ext cx="5043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for X-axis  put  y = 0  then solve.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1057275" y="4979988"/>
            <a:ext cx="78581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(b)  	Find the stationary points &amp; determine their 	nature as done in previous section.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1057275" y="5878513"/>
            <a:ext cx="62293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(c)	Check what happens as  x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 </a:t>
            </a:r>
            <a:r>
              <a:rPr lang="en-GB" baseline="30000" dirty="0">
                <a:solidFill>
                  <a:srgbClr val="FFFF00"/>
                </a:solidFill>
                <a:latin typeface="+mj-lt"/>
                <a:sym typeface="Symbol" pitchFamily="18" charset="2"/>
              </a:rPr>
              <a:t>+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/</a:t>
            </a:r>
            <a:r>
              <a:rPr lang="en-GB" baseline="-25000" dirty="0">
                <a:solidFill>
                  <a:srgbClr val="FFFF00"/>
                </a:solidFill>
                <a:latin typeface="+mj-lt"/>
                <a:sym typeface="Symbol" pitchFamily="18" charset="2"/>
              </a:rPr>
              <a:t>-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  .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1057275" y="6405563"/>
            <a:ext cx="713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This comes automatically if (a) &amp; (b) are correct.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utoUpdateAnimBg="0"/>
      <p:bldP spid="47109" grpId="0" autoUpdateAnimBg="0"/>
      <p:bldP spid="47110" grpId="0" autoUpdateAnimBg="0"/>
      <p:bldP spid="47111" grpId="0" autoUpdateAnimBg="0"/>
      <p:bldP spid="47112" grpId="0" autoUpdateAnimBg="0"/>
      <p:bldP spid="47113" grpId="0" autoUpdateAnimBg="0"/>
      <p:bldP spid="47114" grpId="0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952500" y="1438275"/>
            <a:ext cx="2624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</a:rPr>
              <a:t>Dominant Terms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533400" y="2062163"/>
            <a:ext cx="754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Suppose that       f(x) = -2x</a:t>
            </a:r>
            <a:r>
              <a:rPr lang="en-GB" baseline="30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 + 6x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+ 56x - 99 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930275" y="2705100"/>
            <a:ext cx="8213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As    x </a:t>
            </a:r>
            <a:r>
              <a:rPr lang="en-GB" dirty="0">
                <a:latin typeface="+mj-lt"/>
                <a:sym typeface="Symbol" pitchFamily="18" charset="2"/>
              </a:rPr>
              <a:t> </a:t>
            </a:r>
            <a:r>
              <a:rPr lang="en-GB" sz="2800" baseline="30000" dirty="0">
                <a:latin typeface="+mj-lt"/>
                <a:sym typeface="Symbol" pitchFamily="18" charset="2"/>
              </a:rPr>
              <a:t>+</a:t>
            </a:r>
            <a:r>
              <a:rPr lang="en-GB" sz="2800" dirty="0">
                <a:latin typeface="+mj-lt"/>
                <a:sym typeface="Symbol" pitchFamily="18" charset="2"/>
              </a:rPr>
              <a:t>/</a:t>
            </a:r>
            <a:r>
              <a:rPr lang="en-GB" sz="2800" baseline="-25000" dirty="0">
                <a:latin typeface="+mj-lt"/>
                <a:sym typeface="Symbol" pitchFamily="18" charset="2"/>
              </a:rPr>
              <a:t>- </a:t>
            </a:r>
            <a:r>
              <a:rPr lang="en-GB" sz="2800" dirty="0">
                <a:latin typeface="+mj-lt"/>
                <a:sym typeface="Symbol" pitchFamily="18" charset="2"/>
              </a:rPr>
              <a:t>   </a:t>
            </a:r>
            <a:r>
              <a:rPr lang="en-GB" dirty="0">
                <a:latin typeface="+mj-lt"/>
                <a:sym typeface="Symbol" pitchFamily="18" charset="2"/>
              </a:rPr>
              <a:t>(</a:t>
            </a:r>
            <a:r>
              <a:rPr lang="en-GB" dirty="0" err="1">
                <a:latin typeface="+mj-lt"/>
                <a:sym typeface="Symbol" pitchFamily="18" charset="2"/>
              </a:rPr>
              <a:t>ie</a:t>
            </a:r>
            <a:r>
              <a:rPr lang="en-GB" dirty="0">
                <a:latin typeface="+mj-lt"/>
                <a:sym typeface="Symbol" pitchFamily="18" charset="2"/>
              </a:rPr>
              <a:t>    for large positive/negative values) 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014413" y="3238500"/>
            <a:ext cx="8129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formula is approximately the same as </a:t>
            </a:r>
            <a:r>
              <a:rPr lang="en-GB" dirty="0">
                <a:latin typeface="+mj-lt"/>
              </a:rPr>
              <a:t>f(x) = -2x</a:t>
            </a:r>
            <a:r>
              <a:rPr lang="en-GB" baseline="30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 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728663" y="4233863"/>
            <a:ext cx="5019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As     x </a:t>
            </a:r>
            <a:r>
              <a:rPr lang="en-GB" dirty="0">
                <a:latin typeface="+mj-lt"/>
                <a:sym typeface="Symbol" pitchFamily="18" charset="2"/>
              </a:rPr>
              <a:t> </a:t>
            </a:r>
            <a:r>
              <a:rPr lang="en-GB" sz="3200" dirty="0">
                <a:latin typeface="+mj-lt"/>
                <a:sym typeface="Symbol" pitchFamily="18" charset="2"/>
              </a:rPr>
              <a:t>+    </a:t>
            </a:r>
            <a:r>
              <a:rPr lang="en-GB" dirty="0">
                <a:latin typeface="+mj-lt"/>
                <a:sym typeface="Symbol" pitchFamily="18" charset="2"/>
              </a:rPr>
              <a:t>then     </a:t>
            </a:r>
            <a:r>
              <a:rPr lang="en-GB" dirty="0">
                <a:latin typeface="+mj-lt"/>
              </a:rPr>
              <a:t>y </a:t>
            </a:r>
            <a:r>
              <a:rPr lang="en-GB" dirty="0">
                <a:latin typeface="+mj-lt"/>
                <a:sym typeface="Symbol" pitchFamily="18" charset="2"/>
              </a:rPr>
              <a:t>  </a:t>
            </a:r>
            <a:r>
              <a:rPr lang="en-GB" sz="3200" dirty="0">
                <a:latin typeface="+mj-lt"/>
                <a:sym typeface="Symbol" pitchFamily="18" charset="2"/>
              </a:rPr>
              <a:t>- 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33400" y="577215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As     x </a:t>
            </a:r>
            <a:r>
              <a:rPr lang="en-GB" dirty="0">
                <a:latin typeface="+mj-lt"/>
                <a:sym typeface="Symbol" pitchFamily="18" charset="2"/>
              </a:rPr>
              <a:t> </a:t>
            </a:r>
            <a:r>
              <a:rPr lang="en-GB" sz="3200" dirty="0">
                <a:latin typeface="+mj-lt"/>
                <a:sym typeface="Symbol" pitchFamily="18" charset="2"/>
              </a:rPr>
              <a:t>-     </a:t>
            </a:r>
            <a:r>
              <a:rPr lang="en-GB" dirty="0">
                <a:latin typeface="+mj-lt"/>
                <a:sym typeface="Symbol" pitchFamily="18" charset="2"/>
              </a:rPr>
              <a:t>then     </a:t>
            </a:r>
            <a:r>
              <a:rPr lang="en-GB" dirty="0">
                <a:latin typeface="+mj-lt"/>
              </a:rPr>
              <a:t>y </a:t>
            </a:r>
            <a:r>
              <a:rPr lang="en-GB" dirty="0">
                <a:latin typeface="+mj-lt"/>
                <a:sym typeface="Symbol" pitchFamily="18" charset="2"/>
              </a:rPr>
              <a:t>  </a:t>
            </a:r>
            <a:r>
              <a:rPr lang="en-GB" sz="3200" dirty="0">
                <a:latin typeface="+mj-lt"/>
                <a:sym typeface="Symbol" pitchFamily="18" charset="2"/>
              </a:rPr>
              <a:t>+</a:t>
            </a:r>
            <a:endParaRPr lang="en-GB" dirty="0">
              <a:latin typeface="+mj-lt"/>
              <a:sym typeface="Symbol" pitchFamily="18" charset="2"/>
            </a:endParaRP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5638800" y="4338638"/>
            <a:ext cx="0" cy="2438400"/>
          </a:xfrm>
          <a:prstGeom prst="line">
            <a:avLst/>
          </a:prstGeom>
          <a:noFill/>
          <a:ln w="381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5791200" y="4186238"/>
            <a:ext cx="3352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Graph roughly</a:t>
            </a:r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5943600" y="5786438"/>
            <a:ext cx="3200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9" name="Freeform 11"/>
          <p:cNvSpPr>
            <a:spLocks/>
          </p:cNvSpPr>
          <p:nvPr/>
        </p:nvSpPr>
        <p:spPr bwMode="auto">
          <a:xfrm>
            <a:off x="6388100" y="4878388"/>
            <a:ext cx="1966913" cy="1736725"/>
          </a:xfrm>
          <a:custGeom>
            <a:avLst/>
            <a:gdLst>
              <a:gd name="T0" fmla="*/ 0 w 1239"/>
              <a:gd name="T1" fmla="*/ 0 h 1094"/>
              <a:gd name="T2" fmla="*/ 2147483647 w 1239"/>
              <a:gd name="T3" fmla="*/ 2147483647 h 1094"/>
              <a:gd name="T4" fmla="*/ 2147483647 w 1239"/>
              <a:gd name="T5" fmla="*/ 2147483647 h 1094"/>
              <a:gd name="T6" fmla="*/ 2147483647 w 1239"/>
              <a:gd name="T7" fmla="*/ 2147483647 h 1094"/>
              <a:gd name="T8" fmla="*/ 2147483647 w 1239"/>
              <a:gd name="T9" fmla="*/ 2147483647 h 1094"/>
              <a:gd name="T10" fmla="*/ 2147483647 w 1239"/>
              <a:gd name="T11" fmla="*/ 2147483647 h 1094"/>
              <a:gd name="T12" fmla="*/ 2147483647 w 1239"/>
              <a:gd name="T13" fmla="*/ 2147483647 h 1094"/>
              <a:gd name="T14" fmla="*/ 2147483647 w 1239"/>
              <a:gd name="T15" fmla="*/ 2147483647 h 1094"/>
              <a:gd name="T16" fmla="*/ 2147483647 w 1239"/>
              <a:gd name="T17" fmla="*/ 2147483647 h 1094"/>
              <a:gd name="T18" fmla="*/ 2147483647 w 1239"/>
              <a:gd name="T19" fmla="*/ 2147483647 h 1094"/>
              <a:gd name="T20" fmla="*/ 2147483647 w 1239"/>
              <a:gd name="T21" fmla="*/ 2147483647 h 1094"/>
              <a:gd name="T22" fmla="*/ 2147483647 w 1239"/>
              <a:gd name="T23" fmla="*/ 2147483647 h 1094"/>
              <a:gd name="T24" fmla="*/ 2147483647 w 1239"/>
              <a:gd name="T25" fmla="*/ 2147483647 h 1094"/>
              <a:gd name="T26" fmla="*/ 2147483647 w 1239"/>
              <a:gd name="T27" fmla="*/ 2147483647 h 1094"/>
              <a:gd name="T28" fmla="*/ 2147483647 w 1239"/>
              <a:gd name="T29" fmla="*/ 2147483647 h 1094"/>
              <a:gd name="T30" fmla="*/ 2147483647 w 1239"/>
              <a:gd name="T31" fmla="*/ 2147483647 h 1094"/>
              <a:gd name="T32" fmla="*/ 2147483647 w 1239"/>
              <a:gd name="T33" fmla="*/ 2147483647 h 1094"/>
              <a:gd name="T34" fmla="*/ 2147483647 w 1239"/>
              <a:gd name="T35" fmla="*/ 2147483647 h 1094"/>
              <a:gd name="T36" fmla="*/ 2147483647 w 1239"/>
              <a:gd name="T37" fmla="*/ 2147483647 h 109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239"/>
              <a:gd name="T58" fmla="*/ 0 h 1094"/>
              <a:gd name="T59" fmla="*/ 1239 w 1239"/>
              <a:gd name="T60" fmla="*/ 1094 h 109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239" h="1094">
                <a:moveTo>
                  <a:pt x="0" y="0"/>
                </a:moveTo>
                <a:cubicBezTo>
                  <a:pt x="6" y="18"/>
                  <a:pt x="10" y="36"/>
                  <a:pt x="18" y="53"/>
                </a:cubicBezTo>
                <a:cubicBezTo>
                  <a:pt x="27" y="72"/>
                  <a:pt x="46" y="86"/>
                  <a:pt x="53" y="106"/>
                </a:cubicBezTo>
                <a:cubicBezTo>
                  <a:pt x="60" y="126"/>
                  <a:pt x="74" y="236"/>
                  <a:pt x="89" y="247"/>
                </a:cubicBezTo>
                <a:cubicBezTo>
                  <a:pt x="119" y="269"/>
                  <a:pt x="160" y="270"/>
                  <a:pt x="195" y="282"/>
                </a:cubicBezTo>
                <a:cubicBezTo>
                  <a:pt x="212" y="288"/>
                  <a:pt x="247" y="300"/>
                  <a:pt x="247" y="300"/>
                </a:cubicBezTo>
                <a:cubicBezTo>
                  <a:pt x="310" y="279"/>
                  <a:pt x="382" y="230"/>
                  <a:pt x="424" y="176"/>
                </a:cubicBezTo>
                <a:cubicBezTo>
                  <a:pt x="437" y="159"/>
                  <a:pt x="441" y="134"/>
                  <a:pt x="459" y="123"/>
                </a:cubicBezTo>
                <a:cubicBezTo>
                  <a:pt x="491" y="103"/>
                  <a:pt x="565" y="88"/>
                  <a:pt x="565" y="88"/>
                </a:cubicBezTo>
                <a:cubicBezTo>
                  <a:pt x="606" y="94"/>
                  <a:pt x="650" y="90"/>
                  <a:pt x="689" y="106"/>
                </a:cubicBezTo>
                <a:cubicBezTo>
                  <a:pt x="720" y="119"/>
                  <a:pt x="801" y="236"/>
                  <a:pt x="830" y="265"/>
                </a:cubicBezTo>
                <a:cubicBezTo>
                  <a:pt x="836" y="282"/>
                  <a:pt x="839" y="301"/>
                  <a:pt x="848" y="317"/>
                </a:cubicBezTo>
                <a:cubicBezTo>
                  <a:pt x="869" y="354"/>
                  <a:pt x="918" y="423"/>
                  <a:pt x="918" y="423"/>
                </a:cubicBezTo>
                <a:cubicBezTo>
                  <a:pt x="966" y="614"/>
                  <a:pt x="901" y="387"/>
                  <a:pt x="971" y="547"/>
                </a:cubicBezTo>
                <a:cubicBezTo>
                  <a:pt x="1035" y="692"/>
                  <a:pt x="969" y="617"/>
                  <a:pt x="1042" y="688"/>
                </a:cubicBezTo>
                <a:cubicBezTo>
                  <a:pt x="1049" y="715"/>
                  <a:pt x="1063" y="783"/>
                  <a:pt x="1077" y="812"/>
                </a:cubicBezTo>
                <a:cubicBezTo>
                  <a:pt x="1086" y="831"/>
                  <a:pt x="1103" y="845"/>
                  <a:pt x="1112" y="864"/>
                </a:cubicBezTo>
                <a:cubicBezTo>
                  <a:pt x="1146" y="931"/>
                  <a:pt x="1115" y="911"/>
                  <a:pt x="1148" y="988"/>
                </a:cubicBezTo>
                <a:cubicBezTo>
                  <a:pt x="1154" y="1002"/>
                  <a:pt x="1239" y="1094"/>
                  <a:pt x="1183" y="1094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09588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utoUpdateAnimBg="0"/>
      <p:bldP spid="48133" grpId="0" autoUpdateAnimBg="0"/>
      <p:bldP spid="48134" grpId="0" autoUpdateAnimBg="0"/>
      <p:bldP spid="48135" grpId="0" autoUpdateAnimBg="0"/>
      <p:bldP spid="48136" grpId="0" animBg="1"/>
      <p:bldP spid="48137" grpId="0" autoUpdateAnimBg="0"/>
      <p:bldP spid="48138" grpId="0" animBg="1"/>
      <p:bldP spid="48139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952500" y="1890713"/>
            <a:ext cx="289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31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52500" y="2424113"/>
            <a:ext cx="6153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Sketch the graph of     y = -3x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+ 12x + 15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814388" y="3052763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(a) Axes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2162175" y="3052763"/>
            <a:ext cx="548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If   x = 0  then   y = 15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933575" y="3690938"/>
            <a:ext cx="571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If   y = 0  then   -3x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+ 12x + 15  = 0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7924800" y="3690938"/>
            <a:ext cx="121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  <a:sym typeface="Symbol" pitchFamily="18" charset="2"/>
              </a:rPr>
              <a:t>(  -3)</a:t>
            </a: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4524375" y="4335463"/>
            <a:ext cx="3124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- 4x - 5  = 0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4219575" y="4975225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(x + 1)(x - 5)  = 0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4295775" y="5616575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x = -1   or   x = 5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862013" y="6257925"/>
            <a:ext cx="6786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Graph cuts axes at   (0,15) ,  (-1,0)  and  (5,0)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600075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utoUpdateAnimBg="0"/>
      <p:bldP spid="49157" grpId="0" autoUpdateAnimBg="0"/>
      <p:bldP spid="49158" grpId="0" autoUpdateAnimBg="0"/>
      <p:bldP spid="49159" grpId="0" autoUpdateAnimBg="0"/>
      <p:bldP spid="49160" grpId="0" autoUpdateAnimBg="0"/>
      <p:bldP spid="49161" grpId="0" autoUpdateAnimBg="0"/>
      <p:bldP spid="49162" grpId="0" autoUpdateAnimBg="0"/>
      <p:bldP spid="49163" grpId="0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762000" y="1938338"/>
            <a:ext cx="3719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(b)  Stationary Points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4114800" y="1938338"/>
            <a:ext cx="480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 occur  where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=  0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105400" y="2522538"/>
            <a:ext cx="3810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so    -6x + 12  =  0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781800" y="310673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6x  =  12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6858000" y="3690938"/>
            <a:ext cx="205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x  =  2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952500" y="2795588"/>
            <a:ext cx="42529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If  x = 2   </a:t>
            </a:r>
          </a:p>
          <a:p>
            <a:pPr>
              <a:defRPr/>
            </a:pPr>
            <a:r>
              <a:rPr lang="en-GB" dirty="0">
                <a:latin typeface="+mj-lt"/>
              </a:rPr>
              <a:t>then  y = -12 + 24 + 15  =  27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4933950" y="3971925"/>
            <a:ext cx="2262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Nature Table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970588" y="4595813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</a:t>
            </a: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6732588" y="48275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7467600" y="459581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2</a:t>
            </a:r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>
            <a:off x="8180388" y="4827588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5818188" y="5148263"/>
            <a:ext cx="83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endParaRPr lang="en-GB" baseline="-250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6656388" y="5148263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 +      0      -</a:t>
            </a:r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>
            <a:off x="8281988" y="5962650"/>
            <a:ext cx="431800" cy="438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V="1">
            <a:off x="7554913" y="5867400"/>
            <a:ext cx="636587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V="1">
            <a:off x="6808788" y="601980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1314450" y="5491163"/>
            <a:ext cx="37576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 (2,27)  </a:t>
            </a:r>
          </a:p>
          <a:p>
            <a:pPr>
              <a:defRPr/>
            </a:pPr>
            <a:r>
              <a:rPr lang="en-GB" sz="2000" dirty="0">
                <a:solidFill>
                  <a:srgbClr val="FFFF00"/>
                </a:solidFill>
                <a:latin typeface="+mj-lt"/>
              </a:rPr>
              <a:t>is a Maximum Turning Point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52500" y="3871913"/>
            <a:ext cx="381476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Stationary Point is (2,27)</a:t>
            </a:r>
            <a:endParaRPr lang="en-GB" dirty="0">
              <a:latin typeface="+mj-lt"/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690563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748338" y="4514850"/>
            <a:ext cx="3167062" cy="1177925"/>
            <a:chOff x="5748344" y="4514856"/>
            <a:chExt cx="3167080" cy="1177138"/>
          </a:xfrm>
        </p:grpSpPr>
        <p:sp>
          <p:nvSpPr>
            <p:cNvPr id="98330" name="Rectangle 23"/>
            <p:cNvSpPr>
              <a:spLocks noChangeArrowheads="1"/>
            </p:cNvSpPr>
            <p:nvPr/>
          </p:nvSpPr>
          <p:spPr bwMode="auto">
            <a:xfrm>
              <a:off x="5748344" y="4514856"/>
              <a:ext cx="3167080" cy="117634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98331" name="Straight Connector 25"/>
            <p:cNvCxnSpPr>
              <a:cxnSpLocks noChangeShapeType="1"/>
            </p:cNvCxnSpPr>
            <p:nvPr/>
          </p:nvCxnSpPr>
          <p:spPr bwMode="auto">
            <a:xfrm rot="5400000">
              <a:off x="6064258" y="5103028"/>
              <a:ext cx="1176344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2" name="Straight Connector 26"/>
            <p:cNvCxnSpPr>
              <a:cxnSpLocks noChangeShapeType="1"/>
            </p:cNvCxnSpPr>
            <p:nvPr/>
          </p:nvCxnSpPr>
          <p:spPr bwMode="auto">
            <a:xfrm rot="5400000">
              <a:off x="6878649" y="5102234"/>
              <a:ext cx="1176344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3" name="Straight Connector 27"/>
            <p:cNvCxnSpPr>
              <a:cxnSpLocks noChangeShapeType="1"/>
            </p:cNvCxnSpPr>
            <p:nvPr/>
          </p:nvCxnSpPr>
          <p:spPr bwMode="auto">
            <a:xfrm rot="5400000">
              <a:off x="7513654" y="5102234"/>
              <a:ext cx="1176344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4" name="Straight Connector 29"/>
            <p:cNvCxnSpPr>
              <a:cxnSpLocks noChangeShapeType="1"/>
            </p:cNvCxnSpPr>
            <p:nvPr/>
          </p:nvCxnSpPr>
          <p:spPr bwMode="auto">
            <a:xfrm flipH="1">
              <a:off x="5748344" y="5146684"/>
              <a:ext cx="316708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7105650" y="6224588"/>
            <a:ext cx="1355725" cy="461962"/>
          </a:xfrm>
          <a:custGeom>
            <a:avLst/>
            <a:gdLst>
              <a:gd name="T0" fmla="*/ 0 w 1356360"/>
              <a:gd name="T1" fmla="*/ 0 h 967740"/>
              <a:gd name="T2" fmla="*/ 436610 w 1356360"/>
              <a:gd name="T3" fmla="*/ 0 h 967740"/>
              <a:gd name="T4" fmla="*/ 828056 w 1356360"/>
              <a:gd name="T5" fmla="*/ 0 h 967740"/>
              <a:gd name="T6" fmla="*/ 1339946 w 1356360"/>
              <a:gd name="T7" fmla="*/ 0 h 967740"/>
              <a:gd name="T8" fmla="*/ 0 60000 65536"/>
              <a:gd name="T9" fmla="*/ 0 60000 65536"/>
              <a:gd name="T10" fmla="*/ 0 60000 65536"/>
              <a:gd name="T11" fmla="*/ 0 60000 65536"/>
              <a:gd name="T12" fmla="*/ 0 w 1356360"/>
              <a:gd name="T13" fmla="*/ 0 h 967740"/>
              <a:gd name="T14" fmla="*/ 1356360 w 1356360"/>
              <a:gd name="T15" fmla="*/ 967740 h 9677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6360" h="967740">
                <a:moveTo>
                  <a:pt x="0" y="967740"/>
                </a:moveTo>
                <a:cubicBezTo>
                  <a:pt x="151130" y="648970"/>
                  <a:pt x="302260" y="330200"/>
                  <a:pt x="441960" y="190500"/>
                </a:cubicBezTo>
                <a:cubicBezTo>
                  <a:pt x="581660" y="50800"/>
                  <a:pt x="685800" y="0"/>
                  <a:pt x="838200" y="129540"/>
                </a:cubicBezTo>
                <a:cubicBezTo>
                  <a:pt x="990600" y="259080"/>
                  <a:pt x="1173480" y="613410"/>
                  <a:pt x="1356360" y="96774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7685088" y="615950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0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utoUpdateAnimBg="0"/>
      <p:bldP spid="50181" grpId="0" autoUpdateAnimBg="0"/>
      <p:bldP spid="50182" grpId="0" autoUpdateAnimBg="0"/>
      <p:bldP spid="50183" grpId="0" autoUpdateAnimBg="0"/>
      <p:bldP spid="50184" grpId="0" autoUpdateAnimBg="0"/>
      <p:bldP spid="50186" grpId="0" autoUpdateAnimBg="0"/>
      <p:bldP spid="50187" grpId="0" animBg="1"/>
      <p:bldP spid="50188" grpId="0" autoUpdateAnimBg="0"/>
      <p:bldP spid="50189" grpId="0" animBg="1"/>
      <p:bldP spid="50190" grpId="0" autoUpdateAnimBg="0"/>
      <p:bldP spid="50191" grpId="0" autoUpdateAnimBg="0"/>
      <p:bldP spid="50192" grpId="0" animBg="1"/>
      <p:bldP spid="50193" grpId="0" animBg="1"/>
      <p:bldP spid="50194" grpId="0" animBg="1"/>
      <p:bldP spid="50196" grpId="0" autoUpdateAnimBg="0"/>
      <p:bldP spid="21" grpId="0"/>
      <p:bldP spid="34" grpId="0" animBg="1"/>
      <p:bldP spid="35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9050" y="2333625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(c)  Large values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04800" y="2886075"/>
            <a:ext cx="396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using   y = -3x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938588" y="2300288"/>
            <a:ext cx="5205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as     x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 then     y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-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038600" y="28765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as     x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  then     y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-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3228975" y="3609975"/>
            <a:ext cx="2066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Sketching</a:t>
            </a:r>
          </a:p>
        </p:txBody>
      </p:sp>
      <p:sp>
        <p:nvSpPr>
          <p:cNvPr id="99335" name="Line 8"/>
          <p:cNvSpPr>
            <a:spLocks noChangeShapeType="1"/>
          </p:cNvSpPr>
          <p:nvPr/>
        </p:nvSpPr>
        <p:spPr bwMode="auto">
          <a:xfrm>
            <a:off x="4310063" y="5700713"/>
            <a:ext cx="426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8224838" y="5710238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</a:t>
            </a:r>
          </a:p>
        </p:txBody>
      </p:sp>
      <p:sp>
        <p:nvSpPr>
          <p:cNvPr id="99337" name="Line 11"/>
          <p:cNvSpPr>
            <a:spLocks noChangeShapeType="1"/>
          </p:cNvSpPr>
          <p:nvPr/>
        </p:nvSpPr>
        <p:spPr bwMode="auto">
          <a:xfrm flipV="1">
            <a:off x="5521325" y="3519488"/>
            <a:ext cx="0" cy="3276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4919663" y="34290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Y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6200775" y="6396038"/>
            <a:ext cx="312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y = -3x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+ 12x + 15</a:t>
            </a:r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4581525" y="3830638"/>
            <a:ext cx="2986088" cy="2593975"/>
          </a:xfrm>
          <a:custGeom>
            <a:avLst/>
            <a:gdLst>
              <a:gd name="T0" fmla="*/ 0 w 1356360"/>
              <a:gd name="T1" fmla="*/ 2147483647 h 967740"/>
              <a:gd name="T2" fmla="*/ 2147483647 w 1356360"/>
              <a:gd name="T3" fmla="*/ 2147483647 h 967740"/>
              <a:gd name="T4" fmla="*/ 2147483647 w 1356360"/>
              <a:gd name="T5" fmla="*/ 2147483647 h 967740"/>
              <a:gd name="T6" fmla="*/ 2147483647 w 1356360"/>
              <a:gd name="T7" fmla="*/ 2147483647 h 967740"/>
              <a:gd name="T8" fmla="*/ 0 60000 65536"/>
              <a:gd name="T9" fmla="*/ 0 60000 65536"/>
              <a:gd name="T10" fmla="*/ 0 60000 65536"/>
              <a:gd name="T11" fmla="*/ 0 60000 65536"/>
              <a:gd name="T12" fmla="*/ 0 w 1356360"/>
              <a:gd name="T13" fmla="*/ 0 h 967740"/>
              <a:gd name="T14" fmla="*/ 1356360 w 1356360"/>
              <a:gd name="T15" fmla="*/ 967740 h 9677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6360" h="967740">
                <a:moveTo>
                  <a:pt x="0" y="967740"/>
                </a:moveTo>
                <a:cubicBezTo>
                  <a:pt x="151130" y="648970"/>
                  <a:pt x="302260" y="330200"/>
                  <a:pt x="441960" y="190500"/>
                </a:cubicBezTo>
                <a:cubicBezTo>
                  <a:pt x="581660" y="50800"/>
                  <a:pt x="685800" y="0"/>
                  <a:pt x="838200" y="129540"/>
                </a:cubicBezTo>
                <a:cubicBezTo>
                  <a:pt x="990600" y="259080"/>
                  <a:pt x="1173480" y="613410"/>
                  <a:pt x="1356360" y="967740"/>
                </a:cubicBezTo>
              </a:path>
            </a:pathLst>
          </a:cu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53125" y="389096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154863" y="5610225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792663" y="5610225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5419725" y="433705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781050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862013" y="4514850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Cuts x-axis at -1 and  5</a:t>
            </a: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742950" y="1800225"/>
            <a:ext cx="3014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Summarising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862013" y="4957763"/>
            <a:ext cx="4071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latin typeface="+mj-lt"/>
              </a:rPr>
              <a:t>Cuts y-axis at 15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2690813" y="451485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-1</a:t>
            </a: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3878263" y="4505325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5</a:t>
            </a: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47663" y="5419725"/>
            <a:ext cx="3228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Max TP (2,27)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1947863" y="5419725"/>
            <a:ext cx="11763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(2,27)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2747963" y="49530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15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15573 0.162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8" y="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7.40741E-7 L 0.37153 0.1638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76" y="8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96296E-6 L 0.22257 -0.1245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-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0.37048 -0.2844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24" y="-1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utoUpdateAnimBg="0"/>
      <p:bldP spid="51203" grpId="0" autoUpdateAnimBg="0"/>
      <p:bldP spid="51204" grpId="0" autoUpdateAnimBg="0"/>
      <p:bldP spid="51206" grpId="0" autoUpdateAnimBg="0"/>
      <p:bldP spid="17" grpId="0" animBg="1"/>
      <p:bldP spid="20" grpId="0" animBg="1"/>
      <p:bldP spid="21" grpId="0" animBg="1"/>
      <p:bldP spid="22" grpId="0" animBg="1"/>
      <p:bldP spid="23" grpId="0" animBg="1"/>
      <p:bldP spid="25" grpId="0" autoUpdateAnimBg="0"/>
      <p:bldP spid="27" grpId="0" autoUpdateAnimBg="0"/>
      <p:bldP spid="28" grpId="0"/>
      <p:bldP spid="28" grpId="1"/>
      <p:bldP spid="29" grpId="0"/>
      <p:bldP spid="29" grpId="1"/>
      <p:bldP spid="30" grpId="0" autoUpdateAnimBg="0"/>
      <p:bldP spid="51216" grpId="0" autoUpdateAnimBg="0"/>
      <p:bldP spid="51216" grpId="1"/>
      <p:bldP spid="51216" grpId="2"/>
      <p:bldP spid="31" grpId="0" autoUpdateAnimBg="0"/>
      <p:bldP spid="31" grpId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719138" y="188118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Example 32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952500" y="2252663"/>
            <a:ext cx="7505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Sketch the graph of     y = -2x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(x - 4)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771525" y="2663825"/>
            <a:ext cx="1666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(a) Axes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276600" y="2684463"/>
            <a:ext cx="518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If   x = 0  then   y = 0 </a:t>
            </a:r>
            <a:r>
              <a:rPr lang="en-GB" sz="1050" dirty="0">
                <a:latin typeface="+mj-lt"/>
              </a:rPr>
              <a:t>X</a:t>
            </a:r>
            <a:r>
              <a:rPr lang="en-GB" dirty="0">
                <a:latin typeface="+mj-lt"/>
              </a:rPr>
              <a:t> (-4) = 0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124200" y="3116263"/>
            <a:ext cx="533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If   y = 0  then     -2x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(x - 4) = 0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791200" y="398145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x = 0   or   x = 4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1495425" y="4614863"/>
            <a:ext cx="723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Graph cuts axes at  (0,0)  and  (4,0) .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4495800" y="3549650"/>
            <a:ext cx="3962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-2x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= 0   or   (x - 4) = 0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723900" y="4605338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(b)  SPs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2362200" y="51054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y = -2x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(x - 4)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4876800" y="51816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=  -2x</a:t>
            </a:r>
            <a:r>
              <a:rPr lang="en-GB" baseline="30000">
                <a:latin typeface="+mj-lt"/>
              </a:rPr>
              <a:t>3</a:t>
            </a:r>
            <a:r>
              <a:rPr lang="en-GB">
                <a:latin typeface="+mj-lt"/>
              </a:rPr>
              <a:t> + 8x</a:t>
            </a:r>
            <a:r>
              <a:rPr lang="en-GB" baseline="30000">
                <a:latin typeface="+mj-lt"/>
              </a:rPr>
              <a:t>2</a:t>
            </a:r>
            <a:endParaRPr lang="en-GB">
              <a:latin typeface="+mj-lt"/>
            </a:endParaRP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2438400" y="5697538"/>
            <a:ext cx="6248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SPs occur  where   </a:t>
            </a:r>
            <a:r>
              <a:rPr lang="en-GB" baseline="30000">
                <a:latin typeface="+mj-lt"/>
              </a:rPr>
              <a:t>dy</a:t>
            </a:r>
            <a:r>
              <a:rPr lang="en-GB">
                <a:latin typeface="+mj-lt"/>
              </a:rPr>
              <a:t>/</a:t>
            </a:r>
            <a:r>
              <a:rPr lang="en-GB" baseline="-25000">
                <a:latin typeface="+mj-lt"/>
              </a:rPr>
              <a:t>dx</a:t>
            </a:r>
            <a:r>
              <a:rPr lang="en-GB">
                <a:latin typeface="+mj-lt"/>
              </a:rPr>
              <a:t>  =  0</a:t>
            </a:r>
          </a:p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657600" y="6338888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so    -6x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+ 16x  = 0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90563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utoUpdateAnimBg="0"/>
      <p:bldP spid="52229" grpId="0" autoUpdateAnimBg="0"/>
      <p:bldP spid="52230" grpId="0" autoUpdateAnimBg="0"/>
      <p:bldP spid="52231" grpId="0" autoUpdateAnimBg="0"/>
      <p:bldP spid="52232" grpId="0" autoUpdateAnimBg="0"/>
      <p:bldP spid="52233" grpId="0" autoUpdateAnimBg="0"/>
      <p:bldP spid="52234" grpId="0" autoUpdateAnimBg="0"/>
      <p:bldP spid="52235" grpId="0" autoUpdateAnimBg="0"/>
      <p:bldP spid="52236" grpId="0" autoUpdateAnimBg="0"/>
      <p:bldP spid="52237" grpId="0" autoUpdateAnimBg="0"/>
      <p:bldP spid="5223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533400"/>
            <a:ext cx="7086600" cy="814388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Derivative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25475" y="1965325"/>
            <a:ext cx="80010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We have seen that on curves the gradient changes continually and is dependant on the position on the curve.  </a:t>
            </a:r>
            <a:r>
              <a:rPr lang="en-GB" dirty="0" err="1">
                <a:solidFill>
                  <a:srgbClr val="FFFF00"/>
                </a:solidFill>
                <a:latin typeface="+mj-lt"/>
              </a:rPr>
              <a:t>ie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the x-value of the given point.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81063" y="3794125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process of finding the gradient is called 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95413" y="4437063"/>
            <a:ext cx="77485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DIFFERENTIATING </a:t>
            </a:r>
          </a:p>
          <a:p>
            <a:pPr>
              <a:defRPr/>
            </a:pPr>
            <a:r>
              <a:rPr lang="en-GB" dirty="0">
                <a:latin typeface="+mj-lt"/>
              </a:rPr>
              <a:t>or   </a:t>
            </a:r>
          </a:p>
          <a:p>
            <a:pPr>
              <a:defRPr/>
            </a:pPr>
            <a:r>
              <a:rPr lang="en-GB" dirty="0">
                <a:latin typeface="+mj-lt"/>
              </a:rPr>
              <a:t>FINDING THE DERIVATIVE (Gradient)</a:t>
            </a:r>
          </a:p>
        </p:txBody>
      </p:sp>
      <p:sp>
        <p:nvSpPr>
          <p:cNvPr id="6" name="Cloud 5"/>
          <p:cNvSpPr/>
          <p:nvPr/>
        </p:nvSpPr>
        <p:spPr bwMode="auto">
          <a:xfrm>
            <a:off x="0" y="3128963"/>
            <a:ext cx="3846513" cy="701675"/>
          </a:xfrm>
          <a:prstGeom prst="cloud">
            <a:avLst/>
          </a:prstGeom>
          <a:solidFill>
            <a:srgbClr val="4D4D4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Differentiating</a:t>
            </a:r>
          </a:p>
        </p:txBody>
      </p:sp>
      <p:sp>
        <p:nvSpPr>
          <p:cNvPr id="7" name="Cloud 6"/>
          <p:cNvSpPr/>
          <p:nvPr/>
        </p:nvSpPr>
        <p:spPr bwMode="auto">
          <a:xfrm>
            <a:off x="5749925" y="2501900"/>
            <a:ext cx="3394075" cy="1265238"/>
          </a:xfrm>
          <a:prstGeom prst="cloud">
            <a:avLst/>
          </a:prstGeom>
          <a:solidFill>
            <a:srgbClr val="4D4D4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Finding the GRADIENT</a:t>
            </a:r>
          </a:p>
        </p:txBody>
      </p:sp>
      <p:sp>
        <p:nvSpPr>
          <p:cNvPr id="8" name="Cloud 7"/>
          <p:cNvSpPr/>
          <p:nvPr/>
        </p:nvSpPr>
        <p:spPr bwMode="auto">
          <a:xfrm>
            <a:off x="0" y="4235450"/>
            <a:ext cx="3738563" cy="1265238"/>
          </a:xfrm>
          <a:prstGeom prst="cloud">
            <a:avLst/>
          </a:prstGeom>
          <a:solidFill>
            <a:srgbClr val="4D4D4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Finding the rate of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utoUpdateAnimBg="0"/>
      <p:bldP spid="16388" grpId="0" autoUpdateAnimBg="0"/>
      <p:bldP spid="16389" grpId="0" autoUpdateAnimBg="0"/>
      <p:bldP spid="6" grpId="0" animBg="1"/>
      <p:bldP spid="7" grpId="0" animBg="1"/>
      <p:bldP spid="8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3594100" y="6040438"/>
            <a:ext cx="3932238" cy="736600"/>
          </a:xfrm>
          <a:custGeom>
            <a:avLst/>
            <a:gdLst>
              <a:gd name="T0" fmla="*/ 0 w 3931920"/>
              <a:gd name="T1" fmla="*/ 0 h 736600"/>
              <a:gd name="T2" fmla="*/ 992520 w 3931920"/>
              <a:gd name="T3" fmla="*/ 640080 h 736600"/>
              <a:gd name="T4" fmla="*/ 1572768 w 3931920"/>
              <a:gd name="T5" fmla="*/ 579120 h 736600"/>
              <a:gd name="T6" fmla="*/ 2107201 w 3931920"/>
              <a:gd name="T7" fmla="*/ 335280 h 736600"/>
              <a:gd name="T8" fmla="*/ 2702714 w 3931920"/>
              <a:gd name="T9" fmla="*/ 228600 h 736600"/>
              <a:gd name="T10" fmla="*/ 3313512 w 3931920"/>
              <a:gd name="T11" fmla="*/ 335280 h 736600"/>
              <a:gd name="T12" fmla="*/ 3939554 w 3931920"/>
              <a:gd name="T13" fmla="*/ 655320 h 736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931920"/>
              <a:gd name="T22" fmla="*/ 0 h 736600"/>
              <a:gd name="T23" fmla="*/ 3931920 w 3931920"/>
              <a:gd name="T24" fmla="*/ 736600 h 736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931920" h="736600">
                <a:moveTo>
                  <a:pt x="0" y="0"/>
                </a:moveTo>
                <a:cubicBezTo>
                  <a:pt x="364490" y="271780"/>
                  <a:pt x="728980" y="543560"/>
                  <a:pt x="990600" y="640080"/>
                </a:cubicBezTo>
                <a:cubicBezTo>
                  <a:pt x="1252220" y="736600"/>
                  <a:pt x="1384300" y="629920"/>
                  <a:pt x="1569720" y="579120"/>
                </a:cubicBezTo>
                <a:cubicBezTo>
                  <a:pt x="1755140" y="528320"/>
                  <a:pt x="1915160" y="393700"/>
                  <a:pt x="2103120" y="335280"/>
                </a:cubicBezTo>
                <a:cubicBezTo>
                  <a:pt x="2291080" y="276860"/>
                  <a:pt x="2496820" y="228600"/>
                  <a:pt x="2697480" y="228600"/>
                </a:cubicBezTo>
                <a:cubicBezTo>
                  <a:pt x="2898140" y="228600"/>
                  <a:pt x="3101340" y="264160"/>
                  <a:pt x="3307080" y="335280"/>
                </a:cubicBezTo>
                <a:cubicBezTo>
                  <a:pt x="3512820" y="406400"/>
                  <a:pt x="3722370" y="530860"/>
                  <a:pt x="3931920" y="655320"/>
                </a:cubicBezTo>
              </a:path>
            </a:pathLst>
          </a:cu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647825" y="17907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-2x(3x - 8)  =  0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495425" y="2243138"/>
            <a:ext cx="472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-2x = 0   or   (3x - 8) = 0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876425" y="2695575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x = 0   or   x = 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8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3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771525" y="3148013"/>
            <a:ext cx="5753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If  x =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0</a:t>
            </a:r>
            <a:r>
              <a:rPr lang="en-GB" dirty="0">
                <a:latin typeface="+mj-lt"/>
              </a:rPr>
              <a:t>   then   y =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0</a:t>
            </a:r>
            <a:r>
              <a:rPr lang="en-GB" dirty="0">
                <a:latin typeface="+mj-lt"/>
              </a:rPr>
              <a:t>    (see part (a)  ) 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723900" y="3600450"/>
            <a:ext cx="7105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If  x = 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8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latin typeface="+mj-lt"/>
              </a:rPr>
              <a:t>  then   y = -2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(</a:t>
            </a:r>
            <a:r>
              <a:rPr lang="en-GB" baseline="30000" dirty="0">
                <a:latin typeface="+mj-lt"/>
              </a:rPr>
              <a:t>8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)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(</a:t>
            </a:r>
            <a:r>
              <a:rPr lang="en-GB" baseline="30000" dirty="0">
                <a:latin typeface="+mj-lt"/>
              </a:rPr>
              <a:t>8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3 </a:t>
            </a:r>
            <a:r>
              <a:rPr lang="en-GB" dirty="0">
                <a:latin typeface="+mj-lt"/>
              </a:rPr>
              <a:t>-4)  =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512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27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500063" y="4062413"/>
            <a:ext cx="198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nature</a:t>
            </a: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2695575" y="43672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</a:t>
            </a:r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3624263" y="4597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4600575" y="436721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0</a:t>
            </a:r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5343525" y="4597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6124575" y="4367213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>
                <a:latin typeface="+mj-lt"/>
              </a:rPr>
              <a:t>8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3</a:t>
            </a:r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>
            <a:off x="7177088" y="4597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3276" name="Text Box 28"/>
          <p:cNvSpPr txBox="1">
            <a:spLocks noChangeArrowheads="1"/>
          </p:cNvSpPr>
          <p:nvPr/>
        </p:nvSpPr>
        <p:spPr bwMode="auto">
          <a:xfrm>
            <a:off x="2447925" y="496728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endParaRPr lang="en-GB" baseline="-250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3280" name="Text Box 32"/>
          <p:cNvSpPr txBox="1">
            <a:spLocks noChangeArrowheads="1"/>
          </p:cNvSpPr>
          <p:nvPr/>
        </p:nvSpPr>
        <p:spPr bwMode="auto">
          <a:xfrm>
            <a:off x="3471863" y="4791075"/>
            <a:ext cx="8112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 </a:t>
            </a:r>
            <a:r>
              <a:rPr lang="en-GB" sz="4400" dirty="0">
                <a:solidFill>
                  <a:srgbClr val="FFFF00"/>
                </a:solidFill>
                <a:latin typeface="+mj-lt"/>
              </a:rPr>
              <a:t>-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>
            <a:off x="3714750" y="5753100"/>
            <a:ext cx="304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82" name="Line 34"/>
          <p:cNvSpPr>
            <a:spLocks noChangeShapeType="1"/>
          </p:cNvSpPr>
          <p:nvPr/>
        </p:nvSpPr>
        <p:spPr bwMode="auto">
          <a:xfrm>
            <a:off x="4552950" y="61341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83" name="Line 35"/>
          <p:cNvSpPr>
            <a:spLocks noChangeShapeType="1"/>
          </p:cNvSpPr>
          <p:nvPr/>
        </p:nvSpPr>
        <p:spPr bwMode="auto">
          <a:xfrm flipV="1">
            <a:off x="5543550" y="5753100"/>
            <a:ext cx="3810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>
            <a:off x="6305550" y="57578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85" name="Line 37"/>
          <p:cNvSpPr>
            <a:spLocks noChangeShapeType="1"/>
          </p:cNvSpPr>
          <p:nvPr/>
        </p:nvSpPr>
        <p:spPr bwMode="auto">
          <a:xfrm>
            <a:off x="7219950" y="5829300"/>
            <a:ext cx="533400" cy="307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466975" y="4214813"/>
            <a:ext cx="5424488" cy="1362075"/>
            <a:chOff x="1966928" y="2971800"/>
            <a:chExt cx="5424472" cy="1362080"/>
          </a:xfrm>
        </p:grpSpPr>
        <p:grpSp>
          <p:nvGrpSpPr>
            <p:cNvPr id="101408" name="Group 27"/>
            <p:cNvGrpSpPr>
              <a:grpSpLocks/>
            </p:cNvGrpSpPr>
            <p:nvPr/>
          </p:nvGrpSpPr>
          <p:grpSpPr bwMode="auto">
            <a:xfrm>
              <a:off x="1981200" y="2971800"/>
              <a:ext cx="5410200" cy="1362080"/>
              <a:chOff x="1248" y="1872"/>
              <a:chExt cx="3408" cy="1776"/>
            </a:xfrm>
          </p:grpSpPr>
          <p:sp>
            <p:nvSpPr>
              <p:cNvPr id="101410" name="Rectangle 8"/>
              <p:cNvSpPr>
                <a:spLocks noChangeArrowheads="1"/>
              </p:cNvSpPr>
              <p:nvPr/>
            </p:nvSpPr>
            <p:spPr bwMode="auto">
              <a:xfrm>
                <a:off x="1248" y="1872"/>
                <a:ext cx="3408" cy="17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1411" name="Line 12"/>
              <p:cNvSpPr>
                <a:spLocks noChangeShapeType="1"/>
              </p:cNvSpPr>
              <p:nvPr/>
            </p:nvSpPr>
            <p:spPr bwMode="auto">
              <a:xfrm>
                <a:off x="1872" y="1872"/>
                <a:ext cx="0" cy="17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1412" name="Line 13"/>
              <p:cNvSpPr>
                <a:spLocks noChangeShapeType="1"/>
              </p:cNvSpPr>
              <p:nvPr/>
            </p:nvSpPr>
            <p:spPr bwMode="auto">
              <a:xfrm>
                <a:off x="2448" y="1872"/>
                <a:ext cx="0" cy="17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1413" name="Line 14"/>
              <p:cNvSpPr>
                <a:spLocks noChangeShapeType="1"/>
              </p:cNvSpPr>
              <p:nvPr/>
            </p:nvSpPr>
            <p:spPr bwMode="auto">
              <a:xfrm>
                <a:off x="2976" y="1872"/>
                <a:ext cx="0" cy="17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1414" name="Line 15"/>
              <p:cNvSpPr>
                <a:spLocks noChangeShapeType="1"/>
              </p:cNvSpPr>
              <p:nvPr/>
            </p:nvSpPr>
            <p:spPr bwMode="auto">
              <a:xfrm>
                <a:off x="3504" y="1872"/>
                <a:ext cx="0" cy="17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1415" name="Line 16"/>
              <p:cNvSpPr>
                <a:spLocks noChangeShapeType="1"/>
              </p:cNvSpPr>
              <p:nvPr/>
            </p:nvSpPr>
            <p:spPr bwMode="auto">
              <a:xfrm>
                <a:off x="4080" y="1872"/>
                <a:ext cx="0" cy="17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cxnSp>
          <p:nvCxnSpPr>
            <p:cNvPr id="101409" name="Straight Connector 37"/>
            <p:cNvCxnSpPr>
              <a:cxnSpLocks noChangeShapeType="1"/>
            </p:cNvCxnSpPr>
            <p:nvPr/>
          </p:nvCxnSpPr>
          <p:spPr bwMode="auto">
            <a:xfrm flipH="1">
              <a:off x="1966928" y="3652840"/>
              <a:ext cx="5410200" cy="1588"/>
            </a:xfrm>
            <a:prstGeom prst="line">
              <a:avLst/>
            </a:prstGeom>
            <a:noFill/>
            <a:ln w="57150" algn="ctr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4752975" y="6673850"/>
            <a:ext cx="90488" cy="90488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6338888" y="6237288"/>
            <a:ext cx="90487" cy="90487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600075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38" name="Text Box 32"/>
          <p:cNvSpPr txBox="1">
            <a:spLocks noChangeArrowheads="1"/>
          </p:cNvSpPr>
          <p:nvPr/>
        </p:nvSpPr>
        <p:spPr bwMode="auto">
          <a:xfrm>
            <a:off x="6992938" y="4846638"/>
            <a:ext cx="81121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 </a:t>
            </a:r>
            <a:r>
              <a:rPr lang="en-GB" sz="4400" dirty="0">
                <a:solidFill>
                  <a:srgbClr val="FFFF00"/>
                </a:solidFill>
                <a:latin typeface="+mj-lt"/>
              </a:rPr>
              <a:t>-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39" name="Text Box 32"/>
          <p:cNvSpPr txBox="1">
            <a:spLocks noChangeArrowheads="1"/>
          </p:cNvSpPr>
          <p:nvPr/>
        </p:nvSpPr>
        <p:spPr bwMode="auto">
          <a:xfrm>
            <a:off x="5203825" y="4822825"/>
            <a:ext cx="8112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  </a:t>
            </a:r>
            <a:r>
              <a:rPr lang="en-GB" sz="4400" dirty="0">
                <a:solidFill>
                  <a:srgbClr val="FFFF00"/>
                </a:solidFill>
                <a:latin typeface="+mj-lt"/>
              </a:rPr>
              <a:t>+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42" name="Text Box 32"/>
          <p:cNvSpPr txBox="1">
            <a:spLocks noChangeArrowheads="1"/>
          </p:cNvSpPr>
          <p:nvPr/>
        </p:nvSpPr>
        <p:spPr bwMode="auto">
          <a:xfrm>
            <a:off x="6062663" y="4927600"/>
            <a:ext cx="8112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1800" dirty="0">
                <a:solidFill>
                  <a:srgbClr val="FFFF00"/>
                </a:solidFill>
                <a:latin typeface="+mj-lt"/>
              </a:rPr>
              <a:t>   </a:t>
            </a:r>
            <a:r>
              <a:rPr lang="en-GB" sz="3600" dirty="0">
                <a:solidFill>
                  <a:srgbClr val="FFFF00"/>
                </a:solidFill>
                <a:latin typeface="+mj-lt"/>
              </a:rPr>
              <a:t>0 </a:t>
            </a:r>
            <a:r>
              <a:rPr lang="en-GB" sz="1800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45" name="Text Box 32"/>
          <p:cNvSpPr txBox="1">
            <a:spLocks noChangeArrowheads="1"/>
          </p:cNvSpPr>
          <p:nvPr/>
        </p:nvSpPr>
        <p:spPr bwMode="auto">
          <a:xfrm>
            <a:off x="4386263" y="4903788"/>
            <a:ext cx="8112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1800" dirty="0">
                <a:solidFill>
                  <a:srgbClr val="FFFF00"/>
                </a:solidFill>
                <a:latin typeface="+mj-lt"/>
              </a:rPr>
              <a:t>   </a:t>
            </a:r>
            <a:r>
              <a:rPr lang="en-GB" sz="3600" dirty="0">
                <a:solidFill>
                  <a:srgbClr val="FFFF00"/>
                </a:solidFill>
                <a:latin typeface="+mj-lt"/>
              </a:rPr>
              <a:t>0 </a:t>
            </a:r>
            <a:r>
              <a:rPr lang="en-GB" sz="1800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53250" grpId="0" autoUpdateAnimBg="0"/>
      <p:bldP spid="53251" grpId="0" autoUpdateAnimBg="0"/>
      <p:bldP spid="53252" grpId="0" autoUpdateAnimBg="0"/>
      <p:bldP spid="53253" grpId="0" autoUpdateAnimBg="0"/>
      <p:bldP spid="53254" grpId="0" autoUpdateAnimBg="0"/>
      <p:bldP spid="53255" grpId="0" autoUpdateAnimBg="0"/>
      <p:bldP spid="53267" grpId="0" autoUpdateAnimBg="0"/>
      <p:bldP spid="53269" grpId="0" autoUpdateAnimBg="0"/>
      <p:bldP spid="53271" grpId="0" autoUpdateAnimBg="0"/>
      <p:bldP spid="53276" grpId="0" autoUpdateAnimBg="0"/>
      <p:bldP spid="53280" grpId="0" autoUpdateAnimBg="0"/>
      <p:bldP spid="53281" grpId="0" animBg="1"/>
      <p:bldP spid="53282" grpId="0" animBg="1"/>
      <p:bldP spid="53283" grpId="0" animBg="1"/>
      <p:bldP spid="53284" grpId="0" animBg="1"/>
      <p:bldP spid="53285" grpId="0" animBg="1"/>
      <p:bldP spid="40" grpId="0" animBg="1"/>
      <p:bldP spid="41" grpId="0" animBg="1"/>
      <p:bldP spid="38" grpId="0" autoUpdateAnimBg="0"/>
      <p:bldP spid="39" grpId="0" autoUpdateAnimBg="0"/>
      <p:bldP spid="42" grpId="0" autoUpdateAnimBg="0"/>
      <p:bldP spid="45" grpId="0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952500" y="4892675"/>
            <a:ext cx="3328988" cy="1701800"/>
          </a:xfrm>
          <a:custGeom>
            <a:avLst/>
            <a:gdLst>
              <a:gd name="T0" fmla="*/ 0 w 3329940"/>
              <a:gd name="T1" fmla="*/ 0 h 1701800"/>
              <a:gd name="T2" fmla="*/ 998960 w 3329940"/>
              <a:gd name="T3" fmla="*/ 1097280 h 1701800"/>
              <a:gd name="T4" fmla="*/ 1528713 w 3329940"/>
              <a:gd name="T5" fmla="*/ 960120 h 1701800"/>
              <a:gd name="T6" fmla="*/ 1876833 w 3329940"/>
              <a:gd name="T7" fmla="*/ 365760 h 1701800"/>
              <a:gd name="T8" fmla="*/ 2149273 w 3329940"/>
              <a:gd name="T9" fmla="*/ 76200 h 1701800"/>
              <a:gd name="T10" fmla="*/ 2406580 w 3329940"/>
              <a:gd name="T11" fmla="*/ 91440 h 1701800"/>
              <a:gd name="T12" fmla="*/ 2618482 w 3329940"/>
              <a:gd name="T13" fmla="*/ 335280 h 1701800"/>
              <a:gd name="T14" fmla="*/ 3208772 w 3329940"/>
              <a:gd name="T15" fmla="*/ 1508760 h 1701800"/>
              <a:gd name="T16" fmla="*/ 3208772 w 3329940"/>
              <a:gd name="T17" fmla="*/ 1493520 h 17018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29940"/>
              <a:gd name="T28" fmla="*/ 0 h 1701800"/>
              <a:gd name="T29" fmla="*/ 3329940 w 3329940"/>
              <a:gd name="T30" fmla="*/ 1701800 h 17018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29940" h="1701800">
                <a:moveTo>
                  <a:pt x="0" y="0"/>
                </a:moveTo>
                <a:cubicBezTo>
                  <a:pt x="374650" y="468630"/>
                  <a:pt x="749300" y="937260"/>
                  <a:pt x="1005840" y="1097280"/>
                </a:cubicBezTo>
                <a:cubicBezTo>
                  <a:pt x="1262380" y="1257300"/>
                  <a:pt x="1391920" y="1082040"/>
                  <a:pt x="1539240" y="960120"/>
                </a:cubicBezTo>
                <a:cubicBezTo>
                  <a:pt x="1686560" y="838200"/>
                  <a:pt x="1785620" y="513080"/>
                  <a:pt x="1889760" y="365760"/>
                </a:cubicBezTo>
                <a:cubicBezTo>
                  <a:pt x="1993900" y="218440"/>
                  <a:pt x="2075180" y="121920"/>
                  <a:pt x="2164080" y="76200"/>
                </a:cubicBezTo>
                <a:cubicBezTo>
                  <a:pt x="2252980" y="30480"/>
                  <a:pt x="2344420" y="48260"/>
                  <a:pt x="2423160" y="91440"/>
                </a:cubicBezTo>
                <a:cubicBezTo>
                  <a:pt x="2501900" y="134620"/>
                  <a:pt x="2501900" y="99060"/>
                  <a:pt x="2636520" y="335280"/>
                </a:cubicBezTo>
                <a:cubicBezTo>
                  <a:pt x="2771140" y="571500"/>
                  <a:pt x="3131820" y="1315720"/>
                  <a:pt x="3230880" y="1508760"/>
                </a:cubicBezTo>
                <a:cubicBezTo>
                  <a:pt x="3329940" y="1701800"/>
                  <a:pt x="3280410" y="1597660"/>
                  <a:pt x="3230880" y="1493520"/>
                </a:cubicBezTo>
              </a:path>
            </a:pathLst>
          </a:cu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162300" y="487680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742950" y="1890713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Summarising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557213" y="2514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(c)  Large values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728663" y="2887663"/>
            <a:ext cx="2667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using   y = -2x</a:t>
            </a:r>
            <a:r>
              <a:rPr lang="en-GB" baseline="30000" dirty="0">
                <a:latin typeface="+mj-lt"/>
              </a:rPr>
              <a:t>3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3862388" y="2790825"/>
            <a:ext cx="495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as     x </a:t>
            </a:r>
            <a:r>
              <a:rPr lang="en-GB" dirty="0">
                <a:latin typeface="+mj-lt"/>
                <a:sym typeface="Symbol" pitchFamily="18" charset="2"/>
              </a:rPr>
              <a:t></a:t>
            </a:r>
            <a:r>
              <a:rPr lang="en-GB" dirty="0">
                <a:latin typeface="+mj-lt"/>
              </a:rPr>
              <a:t> </a:t>
            </a:r>
            <a:r>
              <a:rPr lang="en-GB" sz="3200" dirty="0">
                <a:latin typeface="+mj-lt"/>
              </a:rPr>
              <a:t>+</a:t>
            </a:r>
            <a:r>
              <a:rPr lang="en-GB" sz="3200" dirty="0">
                <a:latin typeface="+mj-lt"/>
                <a:sym typeface="Symbol" pitchFamily="18" charset="2"/>
              </a:rPr>
              <a:t></a:t>
            </a:r>
            <a:r>
              <a:rPr lang="en-GB" dirty="0">
                <a:latin typeface="+mj-lt"/>
              </a:rPr>
              <a:t>     then     y </a:t>
            </a:r>
            <a:r>
              <a:rPr lang="en-GB" dirty="0">
                <a:latin typeface="+mj-lt"/>
                <a:sym typeface="Symbol" pitchFamily="18" charset="2"/>
              </a:rPr>
              <a:t></a:t>
            </a:r>
            <a:r>
              <a:rPr lang="en-GB" dirty="0">
                <a:latin typeface="+mj-lt"/>
              </a:rPr>
              <a:t>  </a:t>
            </a:r>
            <a:r>
              <a:rPr lang="en-GB" sz="3200" dirty="0">
                <a:latin typeface="+mj-lt"/>
              </a:rPr>
              <a:t>-</a:t>
            </a:r>
            <a:r>
              <a:rPr lang="en-GB" sz="3200" dirty="0">
                <a:latin typeface="+mj-lt"/>
                <a:sym typeface="Symbol" pitchFamily="18" charset="2"/>
              </a:rPr>
              <a:t></a:t>
            </a:r>
            <a:endParaRPr lang="en-GB" dirty="0">
              <a:latin typeface="+mj-lt"/>
              <a:sym typeface="Symbol" pitchFamily="18" charset="2"/>
            </a:endParaRP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3544888" y="33528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as     x </a:t>
            </a:r>
            <a:r>
              <a:rPr lang="en-GB" dirty="0">
                <a:latin typeface="+mj-lt"/>
                <a:sym typeface="Symbol" pitchFamily="18" charset="2"/>
              </a:rPr>
              <a:t></a:t>
            </a:r>
            <a:r>
              <a:rPr lang="en-GB" dirty="0">
                <a:latin typeface="+mj-lt"/>
              </a:rPr>
              <a:t> </a:t>
            </a:r>
            <a:r>
              <a:rPr lang="en-GB" sz="3200" dirty="0">
                <a:latin typeface="+mj-lt"/>
              </a:rPr>
              <a:t>-</a:t>
            </a:r>
            <a:r>
              <a:rPr lang="en-GB" sz="3200" dirty="0">
                <a:latin typeface="+mj-lt"/>
                <a:sym typeface="Symbol" pitchFamily="18" charset="2"/>
              </a:rPr>
              <a:t></a:t>
            </a:r>
            <a:r>
              <a:rPr lang="en-GB" dirty="0">
                <a:latin typeface="+mj-lt"/>
              </a:rPr>
              <a:t>      then     y </a:t>
            </a:r>
            <a:r>
              <a:rPr lang="en-GB" dirty="0">
                <a:latin typeface="+mj-lt"/>
                <a:sym typeface="Symbol" pitchFamily="18" charset="2"/>
              </a:rPr>
              <a:t></a:t>
            </a:r>
            <a:r>
              <a:rPr lang="en-GB" dirty="0">
                <a:latin typeface="+mj-lt"/>
              </a:rPr>
              <a:t>  </a:t>
            </a:r>
            <a:r>
              <a:rPr lang="en-GB" sz="3200" dirty="0">
                <a:latin typeface="+mj-lt"/>
              </a:rPr>
              <a:t>+</a:t>
            </a:r>
            <a:r>
              <a:rPr lang="en-GB" sz="3200" dirty="0">
                <a:latin typeface="+mj-lt"/>
                <a:sym typeface="Symbol" pitchFamily="18" charset="2"/>
              </a:rPr>
              <a:t></a:t>
            </a:r>
            <a:endParaRPr lang="en-GB" dirty="0">
              <a:latin typeface="+mj-lt"/>
            </a:endParaRP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809625" y="4052888"/>
            <a:ext cx="1319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Sketch</a:t>
            </a:r>
          </a:p>
        </p:txBody>
      </p:sp>
      <p:sp>
        <p:nvSpPr>
          <p:cNvPr id="102410" name="Line 8"/>
          <p:cNvSpPr>
            <a:spLocks noChangeShapeType="1"/>
          </p:cNvSpPr>
          <p:nvPr/>
        </p:nvSpPr>
        <p:spPr bwMode="auto">
          <a:xfrm>
            <a:off x="1058863" y="6049963"/>
            <a:ext cx="472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11" name="Text Box 9"/>
          <p:cNvSpPr txBox="1">
            <a:spLocks noChangeArrowheads="1"/>
          </p:cNvSpPr>
          <p:nvPr/>
        </p:nvSpPr>
        <p:spPr bwMode="auto">
          <a:xfrm>
            <a:off x="5514975" y="5895975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/>
              <a:t>X</a:t>
            </a:r>
          </a:p>
        </p:txBody>
      </p:sp>
      <p:sp>
        <p:nvSpPr>
          <p:cNvPr id="102412" name="Line 10"/>
          <p:cNvSpPr>
            <a:spLocks noChangeShapeType="1"/>
          </p:cNvSpPr>
          <p:nvPr/>
        </p:nvSpPr>
        <p:spPr bwMode="auto">
          <a:xfrm flipV="1">
            <a:off x="2179638" y="3797300"/>
            <a:ext cx="44450" cy="2695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572000" y="63246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y = -2x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(x – 4)</a:t>
            </a: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106613" y="594836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3916363" y="594836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690563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95900" y="4152900"/>
            <a:ext cx="35321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Cuts x – axis at 0 and 4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7435850" y="41576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8326438" y="41529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91150" y="4967288"/>
            <a:ext cx="359568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Max TP’s at (</a:t>
            </a:r>
            <a:r>
              <a:rPr lang="en-GB" baseline="30000" dirty="0">
                <a:latin typeface="+mj-lt"/>
              </a:rPr>
              <a:t>8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, </a:t>
            </a:r>
            <a:r>
              <a:rPr lang="en-GB" baseline="30000" dirty="0">
                <a:latin typeface="+mj-lt"/>
              </a:rPr>
              <a:t>512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27</a:t>
            </a:r>
            <a:r>
              <a:rPr lang="en-GB" dirty="0">
                <a:latin typeface="+mj-lt"/>
              </a:rPr>
              <a:t>) 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7045325" y="4967288"/>
            <a:ext cx="19002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8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, 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512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>
                <a:solidFill>
                  <a:srgbClr val="FFFF00"/>
                </a:solidFill>
                <a:latin typeface="+mj-lt"/>
              </a:rPr>
              <a:t>27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)</a:t>
            </a:r>
          </a:p>
        </p:txBody>
      </p:sp>
      <p:sp>
        <p:nvSpPr>
          <p:cNvPr id="102422" name="Text Box 9"/>
          <p:cNvSpPr txBox="1">
            <a:spLocks noChangeArrowheads="1"/>
          </p:cNvSpPr>
          <p:nvPr/>
        </p:nvSpPr>
        <p:spPr bwMode="auto">
          <a:xfrm>
            <a:off x="1624013" y="360045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/>
              <a:t>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-0.63611 0.2671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06" y="1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7 L -0.52274 0.2678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46" y="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-0.53178 -0.0740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97" y="-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0" grpId="0" animBg="1"/>
      <p:bldP spid="54275" grpId="0" autoUpdateAnimBg="0"/>
      <p:bldP spid="54276" grpId="0" autoUpdateAnimBg="0"/>
      <p:bldP spid="54277" grpId="0" autoUpdateAnimBg="0"/>
      <p:bldP spid="54278" grpId="0" autoUpdateAnimBg="0"/>
      <p:bldP spid="54279" grpId="0" autoUpdateAnimBg="0"/>
      <p:bldP spid="21" grpId="0" animBg="1"/>
      <p:bldP spid="25" grpId="0" animBg="1"/>
      <p:bldP spid="23" grpId="0"/>
      <p:bldP spid="27" grpId="0"/>
      <p:bldP spid="27" grpId="1"/>
      <p:bldP spid="28" grpId="0"/>
      <p:bldP spid="28" grpId="1"/>
      <p:bldP spid="32" grpId="0"/>
      <p:bldP spid="34" grpId="0"/>
      <p:bldP spid="34" grpId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14400" y="1914525"/>
            <a:ext cx="1938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33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2671763" y="1914525"/>
            <a:ext cx="5976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Sketch the graph of     y = 8 + 2x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x</a:t>
            </a:r>
            <a:r>
              <a:rPr lang="en-GB" baseline="30000" dirty="0">
                <a:latin typeface="+mj-lt"/>
              </a:rPr>
              <a:t>4</a:t>
            </a:r>
            <a:endParaRPr lang="en-GB" dirty="0">
              <a:latin typeface="+mj-lt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457200" y="2611438"/>
            <a:ext cx="1981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(a) Axes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214688" y="2695575"/>
            <a:ext cx="518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If   x = 0  then   y = 8    (0,8)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2038350" y="3067050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If   y = 0  then   8 + 2x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x</a:t>
            </a:r>
            <a:r>
              <a:rPr lang="en-GB" baseline="30000" dirty="0">
                <a:latin typeface="+mj-lt"/>
              </a:rPr>
              <a:t>4</a:t>
            </a:r>
            <a:r>
              <a:rPr lang="en-GB" dirty="0">
                <a:latin typeface="+mj-lt"/>
              </a:rPr>
              <a:t> = 0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609600" y="5572125"/>
            <a:ext cx="2667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1066800" y="6405563"/>
            <a:ext cx="723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Graph cuts axes at   (0,8) ,  (-2,0)  and  (2,0)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3409950" y="3438525"/>
            <a:ext cx="396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Let  u = 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   so    u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= x</a:t>
            </a:r>
            <a:r>
              <a:rPr lang="en-GB" baseline="30000" dirty="0">
                <a:latin typeface="+mj-lt"/>
              </a:rPr>
              <a:t>4</a:t>
            </a:r>
            <a:endParaRPr lang="en-GB" dirty="0">
              <a:latin typeface="+mj-lt"/>
            </a:endParaRP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381000" y="5724525"/>
            <a:ext cx="1676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800225" y="4048125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Equation is now   8 + 2u - u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= 0 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3095625" y="4500563"/>
            <a:ext cx="419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(4 - u)(2 + u) = 0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3552825" y="49530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(4 - 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)(2 + 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)  = 0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2409825" y="5405438"/>
            <a:ext cx="487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or    (2 + x) (2 - x)(2 + 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)  =  0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1609725" y="5857875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 x = -2  or  x = 2  but  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 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-2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600075" y="5667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utoUpdateAnimBg="0"/>
      <p:bldP spid="52229" grpId="0" autoUpdateAnimBg="0"/>
      <p:bldP spid="52230" grpId="0" autoUpdateAnimBg="0"/>
      <p:bldP spid="52231" grpId="0" autoUpdateAnimBg="0"/>
      <p:bldP spid="52232" grpId="0" autoUpdateAnimBg="0"/>
      <p:bldP spid="52233" grpId="0" autoUpdateAnimBg="0"/>
      <p:bldP spid="52234" grpId="0" autoUpdateAnimBg="0"/>
      <p:bldP spid="52239" grpId="0" autoUpdateAnimBg="0"/>
      <p:bldP spid="52240" grpId="0" autoUpdateAnimBg="0"/>
      <p:bldP spid="52241" grpId="0" autoUpdateAnimBg="0"/>
      <p:bldP spid="52242" grpId="0" autoUpdateAnimBg="0"/>
      <p:bldP spid="52243" grpId="0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661988" y="188595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(b)  SPs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252788" y="1881188"/>
            <a:ext cx="502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SPs occur  where   </a:t>
            </a: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=  0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2971800" y="2492375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So  4x - 4x</a:t>
            </a:r>
            <a:r>
              <a:rPr lang="en-GB" baseline="30000" dirty="0">
                <a:latin typeface="+mj-lt"/>
              </a:rPr>
              <a:t>3  </a:t>
            </a:r>
            <a:r>
              <a:rPr lang="en-GB" dirty="0">
                <a:latin typeface="+mj-lt"/>
              </a:rPr>
              <a:t>= 0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2133600" y="2922588"/>
            <a:ext cx="388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   4x(1 - 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) = 0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990600" y="3352800"/>
            <a:ext cx="5029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 4x(1 - x)(1 + x) = 0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990600" y="3781425"/>
            <a:ext cx="502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 x = 0  or  x =1  or  x = -1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668338" y="4514850"/>
            <a:ext cx="5499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>
                <a:latin typeface="+mj-lt"/>
              </a:rPr>
              <a:t> Using   y = 8 + 2x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- x</a:t>
            </a:r>
            <a:r>
              <a:rPr lang="en-GB" baseline="30000">
                <a:latin typeface="+mj-lt"/>
              </a:rPr>
              <a:t>4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38113" y="4967288"/>
            <a:ext cx="6029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when  x = 0  then  y = 8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915988" y="5419725"/>
            <a:ext cx="6280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when  x = -1  then  y = 8 + 2 - 1 = 9  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(-1,9)       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771525" y="5872163"/>
            <a:ext cx="6353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latin typeface="+mj-lt"/>
              </a:rPr>
              <a:t>when  x = 1   then  y = 8 + 2 - 1 = 9   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(1,9)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00063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  <p:bldP spid="55301" grpId="0" autoUpdateAnimBg="0"/>
      <p:bldP spid="55302" grpId="0" autoUpdateAnimBg="0"/>
      <p:bldP spid="55303" grpId="0" autoUpdateAnimBg="0"/>
      <p:bldP spid="55304" grpId="0" autoUpdateAnimBg="0"/>
      <p:bldP spid="55305" grpId="0" autoUpdateAnimBg="0"/>
      <p:bldP spid="55306" grpId="0" autoUpdateAnimBg="0"/>
      <p:bldP spid="55308" grpId="0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3382963" y="4924425"/>
            <a:ext cx="4297362" cy="727075"/>
          </a:xfrm>
          <a:custGeom>
            <a:avLst/>
            <a:gdLst>
              <a:gd name="T0" fmla="*/ 0 w 4297680"/>
              <a:gd name="T1" fmla="*/ 681582 h 726440"/>
              <a:gd name="T2" fmla="*/ 578131 w 4297680"/>
              <a:gd name="T3" fmla="*/ 121803 h 726440"/>
              <a:gd name="T4" fmla="*/ 928053 w 4297680"/>
              <a:gd name="T5" fmla="*/ 59606 h 726440"/>
              <a:gd name="T6" fmla="*/ 1536618 w 4297680"/>
              <a:gd name="T7" fmla="*/ 479438 h 726440"/>
              <a:gd name="T8" fmla="*/ 2251658 w 4297680"/>
              <a:gd name="T9" fmla="*/ 712679 h 726440"/>
              <a:gd name="T10" fmla="*/ 2951503 w 4297680"/>
              <a:gd name="T11" fmla="*/ 308395 h 726440"/>
              <a:gd name="T12" fmla="*/ 3483986 w 4297680"/>
              <a:gd name="T13" fmla="*/ 28511 h 726440"/>
              <a:gd name="T14" fmla="*/ 3818708 w 4297680"/>
              <a:gd name="T15" fmla="*/ 215100 h 726440"/>
              <a:gd name="T16" fmla="*/ 4290326 w 4297680"/>
              <a:gd name="T17" fmla="*/ 728228 h 72644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297680"/>
              <a:gd name="T28" fmla="*/ 0 h 726440"/>
              <a:gd name="T29" fmla="*/ 4297680 w 4297680"/>
              <a:gd name="T30" fmla="*/ 726440 h 72644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297680" h="726440">
                <a:moveTo>
                  <a:pt x="0" y="668020"/>
                </a:moveTo>
                <a:cubicBezTo>
                  <a:pt x="212090" y="444500"/>
                  <a:pt x="424180" y="220980"/>
                  <a:pt x="579120" y="119380"/>
                </a:cubicBezTo>
                <a:cubicBezTo>
                  <a:pt x="734060" y="17780"/>
                  <a:pt x="769620" y="0"/>
                  <a:pt x="929640" y="58420"/>
                </a:cubicBezTo>
                <a:cubicBezTo>
                  <a:pt x="1089660" y="116840"/>
                  <a:pt x="1318260" y="363220"/>
                  <a:pt x="1539240" y="469900"/>
                </a:cubicBezTo>
                <a:cubicBezTo>
                  <a:pt x="1760220" y="576580"/>
                  <a:pt x="2019300" y="726440"/>
                  <a:pt x="2255520" y="698500"/>
                </a:cubicBezTo>
                <a:cubicBezTo>
                  <a:pt x="2491740" y="670560"/>
                  <a:pt x="2750820" y="414020"/>
                  <a:pt x="2956560" y="302260"/>
                </a:cubicBezTo>
                <a:cubicBezTo>
                  <a:pt x="3162300" y="190500"/>
                  <a:pt x="3345180" y="43180"/>
                  <a:pt x="3489960" y="27940"/>
                </a:cubicBezTo>
                <a:cubicBezTo>
                  <a:pt x="3634740" y="12700"/>
                  <a:pt x="3690620" y="96520"/>
                  <a:pt x="3825240" y="210820"/>
                </a:cubicBezTo>
                <a:cubicBezTo>
                  <a:pt x="3959860" y="325120"/>
                  <a:pt x="4128770" y="519430"/>
                  <a:pt x="4297680" y="713740"/>
                </a:cubicBezTo>
              </a:path>
            </a:pathLst>
          </a:cu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657225" y="2251075"/>
            <a:ext cx="1562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nature</a:t>
            </a:r>
          </a:p>
        </p:txBody>
      </p:sp>
      <p:grpSp>
        <p:nvGrpSpPr>
          <p:cNvPr id="105476" name="Group 15"/>
          <p:cNvGrpSpPr>
            <a:grpSpLocks/>
          </p:cNvGrpSpPr>
          <p:nvPr/>
        </p:nvGrpSpPr>
        <p:grpSpPr bwMode="auto">
          <a:xfrm>
            <a:off x="2066925" y="2355850"/>
            <a:ext cx="5943600" cy="1524000"/>
            <a:chOff x="1056" y="1104"/>
            <a:chExt cx="3744" cy="2016"/>
          </a:xfrm>
        </p:grpSpPr>
        <p:sp>
          <p:nvSpPr>
            <p:cNvPr id="105507" name="Rectangle 3"/>
            <p:cNvSpPr>
              <a:spLocks noChangeArrowheads="1"/>
            </p:cNvSpPr>
            <p:nvPr/>
          </p:nvSpPr>
          <p:spPr bwMode="auto">
            <a:xfrm>
              <a:off x="1056" y="1104"/>
              <a:ext cx="3744" cy="2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508" name="Line 4"/>
            <p:cNvSpPr>
              <a:spLocks noChangeShapeType="1"/>
            </p:cNvSpPr>
            <p:nvPr/>
          </p:nvSpPr>
          <p:spPr bwMode="auto">
            <a:xfrm>
              <a:off x="1056" y="2162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509" name="Line 8"/>
            <p:cNvSpPr>
              <a:spLocks noChangeShapeType="1"/>
            </p:cNvSpPr>
            <p:nvPr/>
          </p:nvSpPr>
          <p:spPr bwMode="auto">
            <a:xfrm>
              <a:off x="1728" y="1104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5510" name="Line 9"/>
            <p:cNvSpPr>
              <a:spLocks noChangeShapeType="1"/>
            </p:cNvSpPr>
            <p:nvPr/>
          </p:nvSpPr>
          <p:spPr bwMode="auto">
            <a:xfrm>
              <a:off x="2160" y="1104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5511" name="Line 10"/>
            <p:cNvSpPr>
              <a:spLocks noChangeShapeType="1"/>
            </p:cNvSpPr>
            <p:nvPr/>
          </p:nvSpPr>
          <p:spPr bwMode="auto">
            <a:xfrm>
              <a:off x="2592" y="1104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5512" name="Line 11"/>
            <p:cNvSpPr>
              <a:spLocks noChangeShapeType="1"/>
            </p:cNvSpPr>
            <p:nvPr/>
          </p:nvSpPr>
          <p:spPr bwMode="auto">
            <a:xfrm>
              <a:off x="3024" y="1104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5513" name="Line 12"/>
            <p:cNvSpPr>
              <a:spLocks noChangeShapeType="1"/>
            </p:cNvSpPr>
            <p:nvPr/>
          </p:nvSpPr>
          <p:spPr bwMode="auto">
            <a:xfrm>
              <a:off x="3456" y="1104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5514" name="Line 13"/>
            <p:cNvSpPr>
              <a:spLocks noChangeShapeType="1"/>
            </p:cNvSpPr>
            <p:nvPr/>
          </p:nvSpPr>
          <p:spPr bwMode="auto">
            <a:xfrm>
              <a:off x="3888" y="1104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5515" name="Line 14"/>
            <p:cNvSpPr>
              <a:spLocks noChangeShapeType="1"/>
            </p:cNvSpPr>
            <p:nvPr/>
          </p:nvSpPr>
          <p:spPr bwMode="auto">
            <a:xfrm>
              <a:off x="4320" y="1104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2509838" y="25130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</a:t>
            </a:r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>
            <a:off x="3271838" y="2744788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3848100" y="25130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-1</a:t>
            </a:r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>
            <a:off x="4567238" y="2744788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5283200" y="25130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0</a:t>
            </a:r>
          </a:p>
        </p:txBody>
      </p:sp>
      <p:sp>
        <p:nvSpPr>
          <p:cNvPr id="56341" name="Line 21"/>
          <p:cNvSpPr>
            <a:spLocks noChangeShapeType="1"/>
          </p:cNvSpPr>
          <p:nvPr/>
        </p:nvSpPr>
        <p:spPr bwMode="auto">
          <a:xfrm>
            <a:off x="5938838" y="2744788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6532563" y="251301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1</a:t>
            </a:r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7310438" y="27447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2057400" y="322738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 dirty="0" err="1">
                <a:solidFill>
                  <a:srgbClr val="FFFF00"/>
                </a:solidFill>
                <a:latin typeface="+mj-lt"/>
              </a:rPr>
              <a:t>dy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baseline="-25000" dirty="0" err="1">
                <a:solidFill>
                  <a:srgbClr val="FFFF00"/>
                </a:solidFill>
                <a:latin typeface="+mj-lt"/>
              </a:rPr>
              <a:t>dx</a:t>
            </a:r>
            <a:endParaRPr lang="en-GB" baseline="-250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3205163" y="3114675"/>
            <a:ext cx="5969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56353" name="Line 33"/>
          <p:cNvSpPr>
            <a:spLocks noChangeShapeType="1"/>
          </p:cNvSpPr>
          <p:nvPr/>
        </p:nvSpPr>
        <p:spPr bwMode="auto">
          <a:xfrm flipV="1">
            <a:off x="3124200" y="4056063"/>
            <a:ext cx="533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54" name="Line 34"/>
          <p:cNvSpPr>
            <a:spLocks noChangeShapeType="1"/>
          </p:cNvSpPr>
          <p:nvPr/>
        </p:nvSpPr>
        <p:spPr bwMode="auto">
          <a:xfrm>
            <a:off x="3962400" y="4060825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55" name="Line 35"/>
          <p:cNvSpPr>
            <a:spLocks noChangeShapeType="1"/>
          </p:cNvSpPr>
          <p:nvPr/>
        </p:nvSpPr>
        <p:spPr bwMode="auto">
          <a:xfrm>
            <a:off x="4648200" y="4122738"/>
            <a:ext cx="533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57" name="Line 37"/>
          <p:cNvSpPr>
            <a:spLocks noChangeShapeType="1"/>
          </p:cNvSpPr>
          <p:nvPr/>
        </p:nvSpPr>
        <p:spPr bwMode="auto">
          <a:xfrm>
            <a:off x="5319713" y="457993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58" name="Line 38"/>
          <p:cNvSpPr>
            <a:spLocks noChangeShapeType="1"/>
          </p:cNvSpPr>
          <p:nvPr/>
        </p:nvSpPr>
        <p:spPr bwMode="auto">
          <a:xfrm flipV="1">
            <a:off x="6019800" y="4056063"/>
            <a:ext cx="533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59" name="Line 39"/>
          <p:cNvSpPr>
            <a:spLocks noChangeShapeType="1"/>
          </p:cNvSpPr>
          <p:nvPr/>
        </p:nvSpPr>
        <p:spPr bwMode="auto">
          <a:xfrm>
            <a:off x="6629400" y="4060825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60" name="Line 40"/>
          <p:cNvSpPr>
            <a:spLocks noChangeShapeType="1"/>
          </p:cNvSpPr>
          <p:nvPr/>
        </p:nvSpPr>
        <p:spPr bwMode="auto">
          <a:xfrm>
            <a:off x="7467600" y="4146550"/>
            <a:ext cx="6096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533400" y="601980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 (0,8)  is a min TP while (-1,9) &amp; (1,9) are max TPs .</a:t>
            </a:r>
          </a:p>
        </p:txBody>
      </p:sp>
      <p:sp>
        <p:nvSpPr>
          <p:cNvPr id="68631" name="Oval 41"/>
          <p:cNvSpPr>
            <a:spLocks noChangeArrowheads="1"/>
          </p:cNvSpPr>
          <p:nvPr/>
        </p:nvSpPr>
        <p:spPr bwMode="auto">
          <a:xfrm>
            <a:off x="4075113" y="484663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8632" name="Oval 42"/>
          <p:cNvSpPr>
            <a:spLocks noChangeArrowheads="1"/>
          </p:cNvSpPr>
          <p:nvPr/>
        </p:nvSpPr>
        <p:spPr bwMode="auto">
          <a:xfrm>
            <a:off x="5476875" y="551021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8633" name="Oval 43"/>
          <p:cNvSpPr>
            <a:spLocks noChangeArrowheads="1"/>
          </p:cNvSpPr>
          <p:nvPr/>
        </p:nvSpPr>
        <p:spPr bwMode="auto">
          <a:xfrm>
            <a:off x="6818313" y="4846638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509588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5972175" y="3114675"/>
            <a:ext cx="5969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42" name="Text Box 32"/>
          <p:cNvSpPr txBox="1">
            <a:spLocks noChangeArrowheads="1"/>
          </p:cNvSpPr>
          <p:nvPr/>
        </p:nvSpPr>
        <p:spPr bwMode="auto">
          <a:xfrm>
            <a:off x="4592638" y="3114675"/>
            <a:ext cx="5969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-</a:t>
            </a:r>
          </a:p>
        </p:txBody>
      </p:sp>
      <p:sp>
        <p:nvSpPr>
          <p:cNvPr id="43" name="Text Box 32"/>
          <p:cNvSpPr txBox="1">
            <a:spLocks noChangeArrowheads="1"/>
          </p:cNvSpPr>
          <p:nvPr/>
        </p:nvSpPr>
        <p:spPr bwMode="auto">
          <a:xfrm>
            <a:off x="7343775" y="3114675"/>
            <a:ext cx="5969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-</a:t>
            </a:r>
          </a:p>
        </p:txBody>
      </p:sp>
      <p:sp>
        <p:nvSpPr>
          <p:cNvPr id="44" name="Text Box 32"/>
          <p:cNvSpPr txBox="1">
            <a:spLocks noChangeArrowheads="1"/>
          </p:cNvSpPr>
          <p:nvPr/>
        </p:nvSpPr>
        <p:spPr bwMode="auto">
          <a:xfrm>
            <a:off x="5233988" y="3176588"/>
            <a:ext cx="596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46" name="Text Box 32"/>
          <p:cNvSpPr txBox="1">
            <a:spLocks noChangeArrowheads="1"/>
          </p:cNvSpPr>
          <p:nvPr/>
        </p:nvSpPr>
        <p:spPr bwMode="auto">
          <a:xfrm>
            <a:off x="6605588" y="3176588"/>
            <a:ext cx="596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  <p:sp>
        <p:nvSpPr>
          <p:cNvPr id="47" name="Text Box 32"/>
          <p:cNvSpPr txBox="1">
            <a:spLocks noChangeArrowheads="1"/>
          </p:cNvSpPr>
          <p:nvPr/>
        </p:nvSpPr>
        <p:spPr bwMode="auto">
          <a:xfrm>
            <a:off x="3878263" y="3176588"/>
            <a:ext cx="596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6347" grpId="0" autoUpdateAnimBg="0"/>
      <p:bldP spid="56352" grpId="0" autoUpdateAnimBg="0"/>
      <p:bldP spid="56353" grpId="0" animBg="1"/>
      <p:bldP spid="56354" grpId="0" animBg="1"/>
      <p:bldP spid="56355" grpId="0" animBg="1"/>
      <p:bldP spid="56357" grpId="0" animBg="1"/>
      <p:bldP spid="56358" grpId="0" animBg="1"/>
      <p:bldP spid="56359" grpId="0" animBg="1"/>
      <p:bldP spid="56360" grpId="0" animBg="1"/>
      <p:bldP spid="56362" grpId="0" autoUpdateAnimBg="0"/>
      <p:bldP spid="68631" grpId="0" animBg="1"/>
      <p:bldP spid="68632" grpId="0" animBg="1"/>
      <p:bldP spid="68633" grpId="0" animBg="1"/>
      <p:bldP spid="41" grpId="0" autoUpdateAnimBg="0"/>
      <p:bldP spid="42" grpId="0" autoUpdateAnimBg="0"/>
      <p:bldP spid="43" grpId="0" autoUpdateAnimBg="0"/>
      <p:bldP spid="44" grpId="0" autoUpdateAnimBg="0"/>
      <p:bldP spid="46" grpId="0" autoUpdateAnimBg="0"/>
      <p:bldP spid="47" grpId="0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5295900" y="4560888"/>
            <a:ext cx="2640013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Cuts y – axis at 8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95900" y="4152900"/>
            <a:ext cx="36591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Cuts x – axis at -2 and 2</a:t>
            </a:r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1006475" y="3860800"/>
            <a:ext cx="3001963" cy="2112963"/>
          </a:xfrm>
          <a:custGeom>
            <a:avLst/>
            <a:gdLst>
              <a:gd name="T0" fmla="*/ 0 w 3002280"/>
              <a:gd name="T1" fmla="*/ 2075616 h 2113280"/>
              <a:gd name="T2" fmla="*/ 577717 w 3002280"/>
              <a:gd name="T3" fmla="*/ 268320 h 2113280"/>
              <a:gd name="T4" fmla="*/ 1155434 w 3002280"/>
              <a:gd name="T5" fmla="*/ 465750 h 2113280"/>
              <a:gd name="T6" fmla="*/ 1474692 w 3002280"/>
              <a:gd name="T7" fmla="*/ 617621 h 2113280"/>
              <a:gd name="T8" fmla="*/ 1915575 w 3002280"/>
              <a:gd name="T9" fmla="*/ 313879 h 2113280"/>
              <a:gd name="T10" fmla="*/ 2250047 w 3002280"/>
              <a:gd name="T11" fmla="*/ 344244 h 2113280"/>
              <a:gd name="T12" fmla="*/ 2994982 w 3002280"/>
              <a:gd name="T13" fmla="*/ 2105990 h 21132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02280"/>
              <a:gd name="T22" fmla="*/ 0 h 2113280"/>
              <a:gd name="T23" fmla="*/ 3002280 w 3002280"/>
              <a:gd name="T24" fmla="*/ 2113280 h 21132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02280" h="2113280">
                <a:moveTo>
                  <a:pt x="0" y="2082800"/>
                </a:moveTo>
                <a:cubicBezTo>
                  <a:pt x="193040" y="1310640"/>
                  <a:pt x="386080" y="538480"/>
                  <a:pt x="579120" y="269240"/>
                </a:cubicBezTo>
                <a:cubicBezTo>
                  <a:pt x="772160" y="0"/>
                  <a:pt x="1008380" y="408940"/>
                  <a:pt x="1158240" y="467360"/>
                </a:cubicBezTo>
                <a:cubicBezTo>
                  <a:pt x="1308100" y="525780"/>
                  <a:pt x="1351280" y="645160"/>
                  <a:pt x="1478280" y="619760"/>
                </a:cubicBezTo>
                <a:cubicBezTo>
                  <a:pt x="1605280" y="594360"/>
                  <a:pt x="1790700" y="360680"/>
                  <a:pt x="1920240" y="314960"/>
                </a:cubicBezTo>
                <a:cubicBezTo>
                  <a:pt x="2049780" y="269240"/>
                  <a:pt x="2075180" y="45720"/>
                  <a:pt x="2255520" y="345440"/>
                </a:cubicBezTo>
                <a:cubicBezTo>
                  <a:pt x="2435860" y="645160"/>
                  <a:pt x="2719070" y="1379220"/>
                  <a:pt x="3002280" y="2113280"/>
                </a:cubicBezTo>
              </a:path>
            </a:pathLst>
          </a:cu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106501" name="Straight Arrow Connector 27"/>
          <p:cNvCxnSpPr>
            <a:cxnSpLocks noChangeShapeType="1"/>
          </p:cNvCxnSpPr>
          <p:nvPr/>
        </p:nvCxnSpPr>
        <p:spPr bwMode="auto">
          <a:xfrm rot="-5400000">
            <a:off x="750094" y="5147469"/>
            <a:ext cx="3438525" cy="1587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6502" name="Straight Arrow Connector 25"/>
          <p:cNvCxnSpPr>
            <a:cxnSpLocks noChangeShapeType="1"/>
          </p:cNvCxnSpPr>
          <p:nvPr/>
        </p:nvCxnSpPr>
        <p:spPr bwMode="auto">
          <a:xfrm>
            <a:off x="930275" y="5600700"/>
            <a:ext cx="3438525" cy="1588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4391025" y="1890713"/>
            <a:ext cx="2533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GB" dirty="0">
                <a:latin typeface="+mj-lt"/>
              </a:rPr>
              <a:t>(c)  Large values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4391025" y="2400300"/>
            <a:ext cx="2262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Using   y = - x</a:t>
            </a:r>
            <a:r>
              <a:rPr lang="en-GB" baseline="30000" dirty="0">
                <a:latin typeface="+mj-lt"/>
              </a:rPr>
              <a:t>4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4124325" y="2909888"/>
            <a:ext cx="4933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as     x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+</a:t>
            </a:r>
            <a:r>
              <a:rPr lang="en-GB" sz="3200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 then     y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-</a:t>
            </a:r>
            <a:r>
              <a:rPr lang="en-GB" sz="3200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  <a:endParaRPr lang="en-GB" dirty="0">
              <a:solidFill>
                <a:srgbClr val="FFFF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4029075" y="3419475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as     x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-</a:t>
            </a:r>
            <a:r>
              <a:rPr lang="en-GB" sz="3200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  then     y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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-</a:t>
            </a:r>
            <a:r>
              <a:rPr lang="en-GB" sz="3200" dirty="0">
                <a:solidFill>
                  <a:srgbClr val="FFFF00"/>
                </a:solidFill>
                <a:latin typeface="+mj-lt"/>
                <a:sym typeface="Symbol" pitchFamily="18" charset="2"/>
              </a:rPr>
              <a:t></a:t>
            </a:r>
            <a:endParaRPr lang="en-GB" dirty="0">
              <a:solidFill>
                <a:srgbClr val="FFFF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814388" y="2795588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Sketch is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4095750" y="5591175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1909763" y="32385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Y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7481888" y="41529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-2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8448675" y="41529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2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7377113" y="45640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8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7053263" y="4967288"/>
            <a:ext cx="1147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(-1,9)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8010525" y="4967288"/>
            <a:ext cx="995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(1,9)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3124200" y="6315075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y = 8 + 2x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4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0" name="Oval 41"/>
          <p:cNvSpPr>
            <a:spLocks noChangeArrowheads="1"/>
          </p:cNvSpPr>
          <p:nvPr/>
        </p:nvSpPr>
        <p:spPr bwMode="auto">
          <a:xfrm>
            <a:off x="996950" y="551021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Oval 41"/>
          <p:cNvSpPr>
            <a:spLocks noChangeArrowheads="1"/>
          </p:cNvSpPr>
          <p:nvPr/>
        </p:nvSpPr>
        <p:spPr bwMode="auto">
          <a:xfrm>
            <a:off x="2378075" y="437991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Oval 41"/>
          <p:cNvSpPr>
            <a:spLocks noChangeArrowheads="1"/>
          </p:cNvSpPr>
          <p:nvPr/>
        </p:nvSpPr>
        <p:spPr bwMode="auto">
          <a:xfrm>
            <a:off x="3757613" y="5510213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Oval 41"/>
          <p:cNvSpPr>
            <a:spLocks noChangeArrowheads="1"/>
          </p:cNvSpPr>
          <p:nvPr/>
        </p:nvSpPr>
        <p:spPr bwMode="auto">
          <a:xfrm>
            <a:off x="3033713" y="3971925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Oval 41"/>
          <p:cNvSpPr>
            <a:spLocks noChangeArrowheads="1"/>
          </p:cNvSpPr>
          <p:nvPr/>
        </p:nvSpPr>
        <p:spPr bwMode="auto">
          <a:xfrm>
            <a:off x="1646238" y="395605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295900" y="4967288"/>
            <a:ext cx="19462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Max TP’s at 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7046913" y="4967288"/>
            <a:ext cx="1147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(-1,9)</a:t>
            </a: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005763" y="4962525"/>
            <a:ext cx="995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(1,9)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690563" y="47625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Curve Sketching</a:t>
            </a: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742950" y="1800225"/>
            <a:ext cx="3014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Summarising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L -0.71007 0.2020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03" y="1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55573 0.2020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95" y="1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-0.5625 -0.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57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5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6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-0.65816 -0.20532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17" y="-10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07407E-6 L -0.58733 -0.20463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75" y="-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1" grpId="0"/>
      <p:bldP spid="30" grpId="0" animBg="1"/>
      <p:bldP spid="57346" grpId="0" autoUpdateAnimBg="0"/>
      <p:bldP spid="57347" grpId="0" autoUpdateAnimBg="0"/>
      <p:bldP spid="57348" grpId="0" autoUpdateAnimBg="0"/>
      <p:bldP spid="57349" grpId="0" autoUpdateAnimBg="0"/>
      <p:bldP spid="57350" grpId="0" autoUpdateAnimBg="0"/>
      <p:bldP spid="57355" grpId="0"/>
      <p:bldP spid="57355" grpId="1"/>
      <p:bldP spid="57356" grpId="0"/>
      <p:bldP spid="57356" grpId="1"/>
      <p:bldP spid="57357" grpId="0"/>
      <p:bldP spid="57357" grpId="1"/>
      <p:bldP spid="57358" grpId="0"/>
      <p:bldP spid="57359" grpId="0"/>
      <p:bldP spid="20" grpId="0" animBg="1"/>
      <p:bldP spid="23" grpId="0" animBg="1"/>
      <p:bldP spid="24" grpId="0" animBg="1"/>
      <p:bldP spid="22" grpId="0" animBg="1"/>
      <p:bldP spid="21" grpId="0" animBg="1"/>
      <p:bldP spid="33" grpId="0"/>
      <p:bldP spid="34" grpId="0"/>
      <p:bldP spid="34" grpId="1"/>
      <p:bldP spid="35" grpId="0"/>
      <p:bldP spid="35" grpId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42988" y="533400"/>
            <a:ext cx="7086600" cy="617538"/>
          </a:xfrm>
        </p:spPr>
        <p:txBody>
          <a:bodyPr/>
          <a:lstStyle/>
          <a:p>
            <a:pPr algn="ctr"/>
            <a:r>
              <a:rPr lang="en-GB" sz="2800" b="0" smtClean="0">
                <a:effectLst/>
              </a:rPr>
              <a:t>Max &amp; Min on Closed Intervals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914400" y="2232025"/>
            <a:ext cx="80914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In the previous section on curve sketching we dealt with the entire graph. 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914400" y="3349625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In this section we shall concentrate on the important details to be found in a small section of graph.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838200" y="4467225"/>
            <a:ext cx="81676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Suppose we consider any graph between the points where x = a and x = b   (i.e.    a </a:t>
            </a:r>
            <a:r>
              <a:rPr lang="en-GB" dirty="0">
                <a:latin typeface="+mj-lt"/>
                <a:sym typeface="Symbol" pitchFamily="18" charset="2"/>
              </a:rPr>
              <a:t> </a:t>
            </a:r>
            <a:r>
              <a:rPr lang="en-GB" dirty="0">
                <a:latin typeface="+mj-lt"/>
              </a:rPr>
              <a:t>x </a:t>
            </a:r>
            <a:r>
              <a:rPr lang="en-GB" dirty="0">
                <a:latin typeface="+mj-lt"/>
                <a:sym typeface="Symbol" pitchFamily="18" charset="2"/>
              </a:rPr>
              <a:t></a:t>
            </a:r>
            <a:r>
              <a:rPr lang="en-GB" dirty="0">
                <a:latin typeface="+mj-lt"/>
              </a:rPr>
              <a:t>  b) 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838200" y="5584825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then the following graphs illustrate where we would expect to find the maximum &amp; minimum values.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utoUpdateAnimBg="0"/>
      <p:bldP spid="41990" grpId="0" autoUpdateAnimBg="0"/>
      <p:bldP spid="41991" grpId="0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4"/>
          <p:cNvPicPr>
            <a:picLocks noChangeAspect="1" noChangeArrowheads="1"/>
          </p:cNvPicPr>
          <p:nvPr/>
        </p:nvPicPr>
        <p:blipFill>
          <a:blip r:embed="rId2"/>
          <a:srcRect t="4103"/>
          <a:stretch>
            <a:fillRect/>
          </a:stretch>
        </p:blipFill>
        <p:spPr bwMode="auto">
          <a:xfrm>
            <a:off x="1028700" y="1890713"/>
            <a:ext cx="4630738" cy="4897437"/>
          </a:xfrm>
          <a:prstGeom prst="rect">
            <a:avLst/>
          </a:prstGeom>
          <a:noFill/>
          <a:ln w="5715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424238" y="19812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y =f(x)</a:t>
            </a:r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>
            <a:off x="800100" y="6329363"/>
            <a:ext cx="5257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838825" y="63150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1562100" y="6405563"/>
            <a:ext cx="3581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000000"/>
                </a:solidFill>
                <a:latin typeface="+mj-lt"/>
              </a:rPr>
              <a:t>a			   b</a:t>
            </a: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1638300" y="6329363"/>
            <a:ext cx="2971800" cy="0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 flipV="1">
            <a:off x="1638300" y="5491163"/>
            <a:ext cx="0" cy="762000"/>
          </a:xfrm>
          <a:prstGeom prst="line">
            <a:avLst/>
          </a:prstGeom>
          <a:noFill/>
          <a:ln w="57150" cap="rnd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 flipV="1">
            <a:off x="4610100" y="2824163"/>
            <a:ext cx="0" cy="3429000"/>
          </a:xfrm>
          <a:prstGeom prst="line">
            <a:avLst/>
          </a:prstGeom>
          <a:noFill/>
          <a:ln w="57150" cap="rnd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1490663" y="521493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(a, f(a))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3181350" y="2605088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(b, f(b))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5486400" y="2614613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max = f(b) end point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5657850" y="5319713"/>
            <a:ext cx="3486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min = f(a)    end point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362075" y="623888"/>
            <a:ext cx="646747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Max &amp; Min on Closed Intervals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utoUpdateAnimBg="0"/>
      <p:bldP spid="43016" grpId="0" autoUpdateAnimBg="0"/>
      <p:bldP spid="43020" grpId="0" autoUpdateAnimBg="0"/>
      <p:bldP spid="43021" grpId="0" autoUpdateAnimBg="0"/>
      <p:bldP spid="43023" grpId="0" autoUpdateAnimBg="0"/>
      <p:bldP spid="43024" grpId="0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4"/>
          <p:cNvPicPr>
            <a:picLocks noChangeAspect="1" noChangeArrowheads="1"/>
          </p:cNvPicPr>
          <p:nvPr/>
        </p:nvPicPr>
        <p:blipFill>
          <a:blip r:embed="rId2"/>
          <a:srcRect l="1794" t="1902" b="5163"/>
          <a:stretch>
            <a:fillRect/>
          </a:stretch>
        </p:blipFill>
        <p:spPr bwMode="auto">
          <a:xfrm>
            <a:off x="938213" y="1890713"/>
            <a:ext cx="3992562" cy="4886325"/>
          </a:xfrm>
          <a:prstGeom prst="rect">
            <a:avLst/>
          </a:prstGeom>
          <a:noFill/>
          <a:ln w="5715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109571" name="Line 5"/>
          <p:cNvSpPr>
            <a:spLocks noChangeShapeType="1"/>
          </p:cNvSpPr>
          <p:nvPr/>
        </p:nvSpPr>
        <p:spPr bwMode="auto">
          <a:xfrm>
            <a:off x="862013" y="6286500"/>
            <a:ext cx="49530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9572" name="Text Box 6"/>
          <p:cNvSpPr txBox="1">
            <a:spLocks noChangeArrowheads="1"/>
          </p:cNvSpPr>
          <p:nvPr/>
        </p:nvSpPr>
        <p:spPr bwMode="auto">
          <a:xfrm>
            <a:off x="5114925" y="6143625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4000" i="1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662488" y="451485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y =f(x)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3452813" y="48387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(b, f(b))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1119188" y="577215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(a, f(a))</a:t>
            </a: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5516563" y="1890713"/>
            <a:ext cx="350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max = f(c ) max TP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5516563" y="5767388"/>
            <a:ext cx="3581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 min = f(a)  end point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1243013" y="62865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a		   b</a:t>
            </a:r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1319213" y="6286500"/>
            <a:ext cx="2209800" cy="0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2276475" y="2352675"/>
            <a:ext cx="46038" cy="3948113"/>
          </a:xfrm>
          <a:prstGeom prst="line">
            <a:avLst/>
          </a:prstGeom>
          <a:noFill/>
          <a:ln w="57150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1852613" y="1890713"/>
            <a:ext cx="198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000000"/>
                </a:solidFill>
                <a:latin typeface="+mj-lt"/>
              </a:rPr>
              <a:t>(c, f(c))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2081213" y="62865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000000"/>
                </a:solidFill>
                <a:latin typeface="+mj-lt"/>
              </a:rPr>
              <a:t>c</a:t>
            </a:r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 flipV="1">
            <a:off x="3529013" y="5372100"/>
            <a:ext cx="0" cy="914400"/>
          </a:xfrm>
          <a:prstGeom prst="line">
            <a:avLst/>
          </a:prstGeom>
          <a:noFill/>
          <a:ln w="57150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5929313" y="6396038"/>
            <a:ext cx="259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NB:     a &lt; c &lt; b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1404938" y="623888"/>
            <a:ext cx="646747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Max &amp; Min on Closed Intervals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3" grpId="0" autoUpdateAnimBg="0"/>
      <p:bldP spid="44044" grpId="0" autoUpdateAnimBg="0"/>
      <p:bldP spid="44047" grpId="0" autoUpdateAnimBg="0"/>
      <p:bldP spid="44048" grpId="0" autoUpdateAnimBg="0"/>
      <p:bldP spid="44049" grpId="0" autoUpdateAnimBg="0"/>
      <p:bldP spid="44050" grpId="0" animBg="1"/>
      <p:bldP spid="44052" grpId="0" animBg="1"/>
      <p:bldP spid="44054" grpId="0" autoUpdateAnimBg="0"/>
      <p:bldP spid="44055" grpId="0" autoUpdateAnimBg="0"/>
      <p:bldP spid="44056" grpId="0" animBg="1"/>
      <p:bldP spid="44057" grpId="0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 l="37357" t="8445" r="4286" b="854"/>
          <a:stretch>
            <a:fillRect/>
          </a:stretch>
        </p:blipFill>
        <p:spPr bwMode="auto">
          <a:xfrm>
            <a:off x="890588" y="1800225"/>
            <a:ext cx="3430587" cy="4705350"/>
          </a:xfrm>
          <a:prstGeom prst="rect">
            <a:avLst/>
          </a:prstGeom>
          <a:noFill/>
          <a:ln w="5715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2943225" y="17907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y =f(x)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433388" y="6543675"/>
            <a:ext cx="41910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429125" y="6234113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4000" i="1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966788" y="645318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a	         b</a:t>
            </a:r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1195388" y="6543675"/>
            <a:ext cx="1600200" cy="0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 flipV="1">
            <a:off x="1195388" y="4410075"/>
            <a:ext cx="0" cy="2133600"/>
          </a:xfrm>
          <a:prstGeom prst="line">
            <a:avLst/>
          </a:prstGeom>
          <a:noFill/>
          <a:ln w="57150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V="1">
            <a:off x="2852738" y="3724275"/>
            <a:ext cx="0" cy="2743200"/>
          </a:xfrm>
          <a:prstGeom prst="line">
            <a:avLst/>
          </a:prstGeom>
          <a:noFill/>
          <a:ln w="57150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V="1">
            <a:off x="2063750" y="6162675"/>
            <a:ext cx="0" cy="381000"/>
          </a:xfrm>
          <a:prstGeom prst="line">
            <a:avLst/>
          </a:prstGeom>
          <a:noFill/>
          <a:ln w="57150" cap="rnd">
            <a:solidFill>
              <a:schemeClr val="bg1">
                <a:lumMod val="50000"/>
              </a:schemeClr>
            </a:solidFill>
            <a:prstDash val="sysDot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1525588" y="6415088"/>
            <a:ext cx="91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 c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866775" y="3992563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(a, f(a))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338388" y="3114675"/>
            <a:ext cx="2514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/>
              <a:t>(b, f(b))</a:t>
            </a:r>
          </a:p>
          <a:p>
            <a:pPr eaLnBrk="1" hangingPunct="1"/>
            <a:endParaRPr lang="en-GB"/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1728788" y="5553075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(c, f(c))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4972050" y="1890713"/>
            <a:ext cx="3581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max = f(b)  end point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4876800" y="5781675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min = f(c)  min TP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5181600" y="6315075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NB:     a &lt; c &lt; b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1362075" y="623888"/>
            <a:ext cx="646747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Max &amp; Min on Closed Intervals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1957388" y="6096000"/>
            <a:ext cx="215900" cy="215900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utoUpdateAnimBg="0"/>
      <p:bldP spid="46084" grpId="0" animBg="1"/>
      <p:bldP spid="46085" grpId="0" autoUpdateAnimBg="0"/>
      <p:bldP spid="46086" grpId="0" autoUpdateAnimBg="0"/>
      <p:bldP spid="46087" grpId="0" animBg="1"/>
      <p:bldP spid="46088" grpId="0" animBg="1"/>
      <p:bldP spid="46089" grpId="0" animBg="1"/>
      <p:bldP spid="46091" grpId="0" autoUpdateAnimBg="0"/>
      <p:bldP spid="46092" grpId="0" autoUpdateAnimBg="0"/>
      <p:bldP spid="46093" grpId="0" autoUpdateAnimBg="0"/>
      <p:bldP spid="46094" grpId="0" autoUpdateAnimBg="0"/>
      <p:bldP spid="46096" grpId="0" autoUpdateAnimBg="0"/>
      <p:bldP spid="46097" grpId="0" autoUpdateAnimBg="0"/>
      <p:bldP spid="46098" grpId="0" autoUpdateAnimBg="0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946150" y="3017838"/>
            <a:ext cx="3505200" cy="3733800"/>
            <a:chOff x="1488" y="1968"/>
            <a:chExt cx="2208" cy="2352"/>
          </a:xfrm>
        </p:grpSpPr>
        <p:sp>
          <p:nvSpPr>
            <p:cNvPr id="37907" name="Rectangle 14"/>
            <p:cNvSpPr>
              <a:spLocks noChangeArrowheads="1"/>
            </p:cNvSpPr>
            <p:nvPr/>
          </p:nvSpPr>
          <p:spPr bwMode="auto">
            <a:xfrm>
              <a:off x="1488" y="1968"/>
              <a:ext cx="2208" cy="2352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908" name="Line 15"/>
            <p:cNvSpPr>
              <a:spLocks noChangeShapeType="1"/>
            </p:cNvSpPr>
            <p:nvPr/>
          </p:nvSpPr>
          <p:spPr bwMode="auto">
            <a:xfrm>
              <a:off x="1488" y="2352"/>
              <a:ext cx="22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909" name="Line 16"/>
            <p:cNvSpPr>
              <a:spLocks noChangeShapeType="1"/>
            </p:cNvSpPr>
            <p:nvPr/>
          </p:nvSpPr>
          <p:spPr bwMode="auto">
            <a:xfrm>
              <a:off x="2496" y="1968"/>
              <a:ext cx="0" cy="23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762000" y="1965325"/>
            <a:ext cx="7970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If the formula/equation of the curve is given by f(x)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41325" y="2454275"/>
            <a:ext cx="8458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Then the derivative is called  f '(x)     -    “f dash x”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619625" y="3000375"/>
            <a:ext cx="4451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There is a simple way 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of finding f '(x) from f(x).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493838" y="3094038"/>
            <a:ext cx="2849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f(x)             f '(x) 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371600" y="3627438"/>
            <a:ext cx="274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2x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2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		4x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371600" y="4033838"/>
            <a:ext cx="291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4x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2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		8x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371600" y="4440238"/>
            <a:ext cx="2941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5x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10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		50x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9</a:t>
            </a:r>
            <a:endParaRPr lang="en-GB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371600" y="4846638"/>
            <a:ext cx="2835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6x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7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	         42x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371600" y="5253038"/>
            <a:ext cx="291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3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	          3x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371600" y="5659438"/>
            <a:ext cx="281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 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5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	          5x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4</a:t>
            </a:r>
            <a:endParaRPr lang="en-GB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371600" y="6065838"/>
            <a:ext cx="2835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 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99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	          99x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98</a:t>
            </a:r>
            <a:endParaRPr lang="en-GB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814388" y="533400"/>
            <a:ext cx="7196137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Derivative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pic>
        <p:nvPicPr>
          <p:cNvPr id="20" name="Picture 19" descr="Rolf_Harr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2250" y="4084638"/>
            <a:ext cx="3568700" cy="2676525"/>
          </a:xfrm>
          <a:prstGeom prst="rect">
            <a:avLst/>
          </a:prstGeom>
          <a:ln w="76200">
            <a:solidFill>
              <a:schemeClr val="tx1">
                <a:lumMod val="50000"/>
              </a:schemeClr>
            </a:solidFill>
          </a:ln>
        </p:spPr>
      </p:pic>
      <p:sp>
        <p:nvSpPr>
          <p:cNvPr id="23" name="Oval Callout 22"/>
          <p:cNvSpPr/>
          <p:nvPr/>
        </p:nvSpPr>
        <p:spPr bwMode="auto">
          <a:xfrm>
            <a:off x="4603750" y="4043363"/>
            <a:ext cx="2535238" cy="995362"/>
          </a:xfrm>
          <a:prstGeom prst="wedgeEllipseCallout">
            <a:avLst>
              <a:gd name="adj1" fmla="val 51319"/>
              <a:gd name="adj2" fmla="val 47996"/>
            </a:avLst>
          </a:prstGeom>
          <a:solidFill>
            <a:srgbClr val="FFFFFF">
              <a:alpha val="74902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000000"/>
                </a:solidFill>
                <a:latin typeface="+mj-lt"/>
              </a:rPr>
              <a:t>Have guessed the rule yet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  <p:bldP spid="17414" grpId="0" autoUpdateAnimBg="0"/>
      <p:bldP spid="17415" grpId="0" autoUpdateAnimBg="0"/>
      <p:bldP spid="17416" grpId="0" autoUpdateAnimBg="0"/>
      <p:bldP spid="17417" grpId="0" autoUpdateAnimBg="0"/>
      <p:bldP spid="17418" grpId="0" autoUpdateAnimBg="0"/>
      <p:bldP spid="17419" grpId="0" autoUpdateAnimBg="0"/>
      <p:bldP spid="17420" grpId="0" autoUpdateAnimBg="0"/>
      <p:bldP spid="17421" grpId="0" autoUpdateAnimBg="0"/>
      <p:bldP spid="23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823913" y="1858963"/>
            <a:ext cx="80010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dirty="0">
                <a:latin typeface="+mj-lt"/>
              </a:rPr>
              <a:t>From the previous three diagrams we should be able to see that the maximum and minimum values of f(x) on the closed interval  a </a:t>
            </a:r>
            <a:r>
              <a:rPr lang="en-GB" dirty="0">
                <a:latin typeface="+mj-lt"/>
                <a:sym typeface="Symbol" pitchFamily="18" charset="2"/>
              </a:rPr>
              <a:t> </a:t>
            </a:r>
            <a:r>
              <a:rPr lang="en-GB" dirty="0">
                <a:latin typeface="+mj-lt"/>
              </a:rPr>
              <a:t>x </a:t>
            </a:r>
            <a:r>
              <a:rPr lang="en-GB" dirty="0">
                <a:latin typeface="+mj-lt"/>
                <a:sym typeface="Symbol" pitchFamily="18" charset="2"/>
              </a:rPr>
              <a:t></a:t>
            </a:r>
            <a:r>
              <a:rPr lang="en-GB" dirty="0">
                <a:latin typeface="+mj-lt"/>
              </a:rPr>
              <a:t>  b can be found either at the end points or at a stationary point between the two end points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533400" y="3871913"/>
            <a:ext cx="266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34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990600" y="4408488"/>
            <a:ext cx="7924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Find the max &amp; min values of   y = 2x</a:t>
            </a:r>
            <a:r>
              <a:rPr lang="en-GB" baseline="30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 - 9x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  in the interval where   -1 </a:t>
            </a:r>
            <a:r>
              <a:rPr lang="en-GB" dirty="0">
                <a:latin typeface="+mj-lt"/>
                <a:sym typeface="Symbol" pitchFamily="18" charset="2"/>
              </a:rPr>
              <a:t> </a:t>
            </a:r>
            <a:r>
              <a:rPr lang="en-GB" dirty="0">
                <a:latin typeface="+mj-lt"/>
              </a:rPr>
              <a:t>x </a:t>
            </a:r>
            <a:r>
              <a:rPr lang="en-GB" dirty="0">
                <a:latin typeface="+mj-lt"/>
                <a:sym typeface="Symbol" pitchFamily="18" charset="2"/>
              </a:rPr>
              <a:t></a:t>
            </a:r>
            <a:r>
              <a:rPr lang="en-GB" dirty="0">
                <a:latin typeface="+mj-lt"/>
              </a:rPr>
              <a:t>  2. 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733425" y="5419725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End points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09900" y="5419725"/>
            <a:ext cx="518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If  x = -1  then  y = -2 - 9  = -11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124200" y="6119813"/>
            <a:ext cx="510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If  x = 2   then  y = 16 - 36 = -20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362075" y="623888"/>
            <a:ext cx="6467475" cy="7239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Max &amp; Min on Closed Intervals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utoUpdateAnimBg="0"/>
      <p:bldP spid="47111" grpId="0" autoUpdateAnimBg="0"/>
      <p:bldP spid="47112" grpId="0" autoUpdateAnimBg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862013" y="1890713"/>
            <a:ext cx="281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Stationary points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838200" y="2424113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baseline="30000">
                <a:latin typeface="+mj-lt"/>
              </a:rPr>
              <a:t>dy</a:t>
            </a:r>
            <a:r>
              <a:rPr lang="en-GB">
                <a:latin typeface="+mj-lt"/>
              </a:rPr>
              <a:t>/</a:t>
            </a:r>
            <a:r>
              <a:rPr lang="en-GB" baseline="-25000">
                <a:latin typeface="+mj-lt"/>
              </a:rPr>
              <a:t>dx</a:t>
            </a:r>
            <a:r>
              <a:rPr lang="en-GB">
                <a:latin typeface="+mj-lt"/>
              </a:rPr>
              <a:t>   = 6x</a:t>
            </a:r>
            <a:r>
              <a:rPr lang="en-GB" baseline="30000">
                <a:latin typeface="+mj-lt"/>
              </a:rPr>
              <a:t>2</a:t>
            </a:r>
            <a:r>
              <a:rPr lang="en-GB">
                <a:latin typeface="+mj-lt"/>
              </a:rPr>
              <a:t> - 18x 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505200" y="2424113"/>
            <a:ext cx="266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  6x(x - 3)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762000" y="287655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SPs occur  where   </a:t>
            </a:r>
            <a:r>
              <a:rPr lang="en-GB" baseline="30000" dirty="0" err="1">
                <a:latin typeface="+mj-lt"/>
              </a:rPr>
              <a:t>dy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 err="1">
                <a:latin typeface="+mj-lt"/>
              </a:rPr>
              <a:t>dx</a:t>
            </a:r>
            <a:r>
              <a:rPr lang="en-GB" dirty="0">
                <a:latin typeface="+mj-lt"/>
              </a:rPr>
              <a:t>   =  0 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3124200" y="3419475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6x(x - 3)  =  0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2762250" y="3871913"/>
            <a:ext cx="426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6x = 0  or  x - 3 = 0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3124200" y="436245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 = 0  or  x = 3</a:t>
            </a: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V="1">
            <a:off x="2819400" y="4819650"/>
            <a:ext cx="609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914400" y="50482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in interval</a:t>
            </a:r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 flipV="1">
            <a:off x="5257800" y="4895850"/>
            <a:ext cx="1295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6629400" y="497205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not in interval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514600" y="56007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If  x = 0  then  y = 0 - 0 = 0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762000" y="6224588"/>
            <a:ext cx="792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Hence for -1 </a:t>
            </a:r>
            <a:r>
              <a:rPr lang="en-GB">
                <a:solidFill>
                  <a:srgbClr val="FFFF00"/>
                </a:solidFill>
                <a:latin typeface="+mj-lt"/>
                <a:sym typeface="Symbol" pitchFamily="18" charset="2"/>
              </a:rPr>
              <a:t> </a:t>
            </a:r>
            <a:r>
              <a:rPr lang="en-GB">
                <a:solidFill>
                  <a:srgbClr val="FFFF00"/>
                </a:solidFill>
                <a:latin typeface="+mj-lt"/>
              </a:rPr>
              <a:t>x </a:t>
            </a:r>
            <a:r>
              <a:rPr lang="en-GB">
                <a:solidFill>
                  <a:srgbClr val="FFFF00"/>
                </a:solidFill>
                <a:latin typeface="+mj-lt"/>
                <a:sym typeface="Symbol" pitchFamily="18" charset="2"/>
              </a:rPr>
              <a:t></a:t>
            </a:r>
            <a:r>
              <a:rPr lang="en-GB">
                <a:solidFill>
                  <a:srgbClr val="FFFF00"/>
                </a:solidFill>
                <a:latin typeface="+mj-lt"/>
              </a:rPr>
              <a:t>  2 , max = 0  &amp;  min = -20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4833938" y="4362450"/>
            <a:ext cx="914400" cy="4572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362075" y="623888"/>
            <a:ext cx="646747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Max &amp; Min on Closed Intervals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utoUpdateAnimBg="0"/>
      <p:bldP spid="48132" grpId="0" autoUpdateAnimBg="0"/>
      <p:bldP spid="48133" grpId="0" autoUpdateAnimBg="0"/>
      <p:bldP spid="48134" grpId="0" autoUpdateAnimBg="0"/>
      <p:bldP spid="48135" grpId="0" autoUpdateAnimBg="0"/>
      <p:bldP spid="48136" grpId="0" autoUpdateAnimBg="0"/>
      <p:bldP spid="48138" grpId="0" autoUpdateAnimBg="0"/>
      <p:bldP spid="48140" grpId="0" autoUpdateAnimBg="0"/>
      <p:bldP spid="48141" grpId="0" autoUpdateAnimBg="0"/>
      <p:bldP spid="48142" grpId="0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81000" y="2071688"/>
            <a:ext cx="335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Extra bit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838200" y="2909888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800">
                <a:latin typeface="+mj-lt"/>
              </a:rPr>
              <a:t>Using function notation we can say that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333500" y="4205288"/>
            <a:ext cx="541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Domain  =  {</a:t>
            </a:r>
            <a:r>
              <a:rPr lang="en-GB" dirty="0" err="1">
                <a:latin typeface="+mj-lt"/>
              </a:rPr>
              <a:t>x</a:t>
            </a:r>
            <a:r>
              <a:rPr lang="en-GB" dirty="0" err="1">
                <a:latin typeface="+mj-lt"/>
                <a:sym typeface="Symbol" pitchFamily="18" charset="2"/>
              </a:rPr>
              <a:t></a:t>
            </a:r>
            <a:r>
              <a:rPr lang="en-GB" dirty="0" err="1">
                <a:latin typeface="+mj-lt"/>
              </a:rPr>
              <a:t>R</a:t>
            </a:r>
            <a:r>
              <a:rPr lang="en-GB" dirty="0">
                <a:latin typeface="+mj-lt"/>
              </a:rPr>
              <a:t>: -1 </a:t>
            </a:r>
            <a:r>
              <a:rPr lang="en-GB" dirty="0">
                <a:latin typeface="+mj-lt"/>
                <a:sym typeface="Symbol" pitchFamily="18" charset="2"/>
              </a:rPr>
              <a:t> </a:t>
            </a:r>
            <a:r>
              <a:rPr lang="en-GB" dirty="0">
                <a:latin typeface="+mj-lt"/>
              </a:rPr>
              <a:t>x </a:t>
            </a:r>
            <a:r>
              <a:rPr lang="en-GB" dirty="0">
                <a:latin typeface="+mj-lt"/>
                <a:sym typeface="Symbol" pitchFamily="18" charset="2"/>
              </a:rPr>
              <a:t></a:t>
            </a:r>
            <a:r>
              <a:rPr lang="en-GB" dirty="0">
                <a:latin typeface="+mj-lt"/>
              </a:rPr>
              <a:t>  2 } 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676400" y="5653088"/>
            <a:ext cx="487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Range  =  {y</a:t>
            </a:r>
            <a:r>
              <a:rPr lang="en-GB">
                <a:latin typeface="+mj-lt"/>
                <a:sym typeface="Symbol" pitchFamily="18" charset="2"/>
              </a:rPr>
              <a:t></a:t>
            </a:r>
            <a:r>
              <a:rPr lang="en-GB">
                <a:latin typeface="+mj-lt"/>
              </a:rPr>
              <a:t>R: -20 </a:t>
            </a:r>
            <a:r>
              <a:rPr lang="en-GB">
                <a:latin typeface="+mj-lt"/>
                <a:sym typeface="Symbol" pitchFamily="18" charset="2"/>
              </a:rPr>
              <a:t> </a:t>
            </a:r>
            <a:r>
              <a:rPr lang="en-GB">
                <a:latin typeface="+mj-lt"/>
              </a:rPr>
              <a:t>y </a:t>
            </a:r>
            <a:r>
              <a:rPr lang="en-GB">
                <a:latin typeface="+mj-lt"/>
                <a:sym typeface="Symbol" pitchFamily="18" charset="2"/>
              </a:rPr>
              <a:t></a:t>
            </a:r>
            <a:r>
              <a:rPr lang="en-GB">
                <a:latin typeface="+mj-lt"/>
              </a:rPr>
              <a:t>  0 }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62075" y="623888"/>
            <a:ext cx="646747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28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Max &amp; Min on Closed Intervals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utoUpdateAnimBg="0"/>
      <p:bldP spid="49156" grpId="0" autoUpdateAnimBg="0"/>
      <p:bldP spid="49157" grpId="0" autoUpdateAnimBg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352425"/>
            <a:ext cx="7086600" cy="889000"/>
          </a:xfrm>
        </p:spPr>
        <p:txBody>
          <a:bodyPr/>
          <a:lstStyle/>
          <a:p>
            <a:pPr algn="ctr"/>
            <a:r>
              <a:rPr lang="en-GB" b="0" smtClean="0">
                <a:effectLst/>
              </a:rPr>
              <a:t>Optimization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23925" y="2095500"/>
            <a:ext cx="8153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Note:  Optimum basically means the best possible.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862013" y="3011488"/>
            <a:ext cx="82772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In commerce or industry production costs and profits can often be given by a mathematical formula.</a:t>
            </a:r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1000125" y="4297363"/>
            <a:ext cx="8001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Optimum profit is as high as possible so we would look for a max value or max TP.</a:t>
            </a: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1114425" y="5584825"/>
            <a:ext cx="7772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Optimum production cost is as low as possible so we would look for a min value or min TP.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5" grpId="0" autoUpdateAnimBg="0"/>
      <p:bldP spid="47117" grpId="0" autoUpdateAnimBg="0"/>
      <p:bldP spid="47118" grpId="0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771525" y="1428750"/>
            <a:ext cx="2081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35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609600" y="62388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24" name="Cloud 23"/>
          <p:cNvSpPr/>
          <p:nvPr/>
        </p:nvSpPr>
        <p:spPr bwMode="auto">
          <a:xfrm>
            <a:off x="1314450" y="0"/>
            <a:ext cx="7600950" cy="2108200"/>
          </a:xfrm>
          <a:prstGeom prst="cloud">
            <a:avLst/>
          </a:prstGeom>
          <a:solidFill>
            <a:srgbClr val="4D4D4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Q. What is the maximum volume</a:t>
            </a:r>
          </a:p>
          <a:p>
            <a:pPr>
              <a:defRPr/>
            </a:pPr>
            <a:r>
              <a:rPr lang="en-GB" dirty="0">
                <a:latin typeface="+mj-lt"/>
              </a:rPr>
              <a:t>We can have for the given dimensions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866775" y="1965325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A rectangular sheet of foil measuring 16cm </a:t>
            </a:r>
            <a:r>
              <a:rPr lang="en-GB" sz="1100" dirty="0">
                <a:solidFill>
                  <a:srgbClr val="FFFF00"/>
                </a:solidFill>
                <a:latin typeface="+mj-lt"/>
              </a:rPr>
              <a:t>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10 cm has four small squares each x cm cut from each corner.</a:t>
            </a:r>
          </a:p>
        </p:txBody>
      </p:sp>
      <p:sp>
        <p:nvSpPr>
          <p:cNvPr id="115720" name="Rectangle 4"/>
          <p:cNvSpPr>
            <a:spLocks noChangeArrowheads="1"/>
          </p:cNvSpPr>
          <p:nvPr/>
        </p:nvSpPr>
        <p:spPr bwMode="auto">
          <a:xfrm>
            <a:off x="2209800" y="3271838"/>
            <a:ext cx="4343400" cy="20574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21" name="Rectangle 5"/>
          <p:cNvSpPr>
            <a:spLocks noChangeArrowheads="1"/>
          </p:cNvSpPr>
          <p:nvPr/>
        </p:nvSpPr>
        <p:spPr bwMode="auto">
          <a:xfrm>
            <a:off x="2209800" y="3271838"/>
            <a:ext cx="457200" cy="4572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22" name="Rectangle 6"/>
          <p:cNvSpPr>
            <a:spLocks noChangeArrowheads="1"/>
          </p:cNvSpPr>
          <p:nvPr/>
        </p:nvSpPr>
        <p:spPr bwMode="auto">
          <a:xfrm>
            <a:off x="2209800" y="4872038"/>
            <a:ext cx="457200" cy="4572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23" name="Rectangle 7"/>
          <p:cNvSpPr>
            <a:spLocks noChangeArrowheads="1"/>
          </p:cNvSpPr>
          <p:nvPr/>
        </p:nvSpPr>
        <p:spPr bwMode="auto">
          <a:xfrm>
            <a:off x="6096000" y="4872038"/>
            <a:ext cx="457200" cy="4572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24" name="Rectangle 8"/>
          <p:cNvSpPr>
            <a:spLocks noChangeArrowheads="1"/>
          </p:cNvSpPr>
          <p:nvPr/>
        </p:nvSpPr>
        <p:spPr bwMode="auto">
          <a:xfrm>
            <a:off x="6096000" y="3271838"/>
            <a:ext cx="457200" cy="4572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25" name="Line 9"/>
          <p:cNvSpPr>
            <a:spLocks noChangeShapeType="1"/>
          </p:cNvSpPr>
          <p:nvPr/>
        </p:nvSpPr>
        <p:spPr bwMode="auto">
          <a:xfrm>
            <a:off x="2667000" y="3729038"/>
            <a:ext cx="3276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26" name="Line 10"/>
          <p:cNvSpPr>
            <a:spLocks noChangeShapeType="1"/>
          </p:cNvSpPr>
          <p:nvPr/>
        </p:nvSpPr>
        <p:spPr bwMode="auto">
          <a:xfrm flipV="1">
            <a:off x="2667000" y="4872038"/>
            <a:ext cx="3505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727" name="Line 11"/>
          <p:cNvSpPr>
            <a:spLocks noChangeShapeType="1"/>
          </p:cNvSpPr>
          <p:nvPr/>
        </p:nvSpPr>
        <p:spPr bwMode="auto">
          <a:xfrm>
            <a:off x="2667000" y="3729038"/>
            <a:ext cx="0" cy="1143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28" name="Line 12"/>
          <p:cNvSpPr>
            <a:spLocks noChangeShapeType="1"/>
          </p:cNvSpPr>
          <p:nvPr/>
        </p:nvSpPr>
        <p:spPr bwMode="auto">
          <a:xfrm>
            <a:off x="6019800" y="3729038"/>
            <a:ext cx="0" cy="1143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3414713" y="2662238"/>
            <a:ext cx="1247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 16cm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6629400" y="403383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10cm</a:t>
            </a:r>
          </a:p>
        </p:txBody>
      </p:sp>
      <p:sp>
        <p:nvSpPr>
          <p:cNvPr id="115731" name="Line 15"/>
          <p:cNvSpPr>
            <a:spLocks noChangeShapeType="1"/>
          </p:cNvSpPr>
          <p:nvPr/>
        </p:nvSpPr>
        <p:spPr bwMode="auto">
          <a:xfrm>
            <a:off x="4572000" y="2890838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32" name="Line 16"/>
          <p:cNvSpPr>
            <a:spLocks noChangeShapeType="1"/>
          </p:cNvSpPr>
          <p:nvPr/>
        </p:nvSpPr>
        <p:spPr bwMode="auto">
          <a:xfrm flipH="1">
            <a:off x="2133600" y="2890838"/>
            <a:ext cx="1371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33" name="Line 17"/>
          <p:cNvSpPr>
            <a:spLocks noChangeShapeType="1"/>
          </p:cNvSpPr>
          <p:nvPr/>
        </p:nvSpPr>
        <p:spPr bwMode="auto">
          <a:xfrm flipV="1">
            <a:off x="7162800" y="3195638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34" name="Line 18"/>
          <p:cNvSpPr>
            <a:spLocks noChangeShapeType="1"/>
          </p:cNvSpPr>
          <p:nvPr/>
        </p:nvSpPr>
        <p:spPr bwMode="auto">
          <a:xfrm>
            <a:off x="7162800" y="4491038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1057275" y="3260725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 cm</a:t>
            </a: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1638300" y="5367338"/>
            <a:ext cx="601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NB:  x &gt; 0 but  2x &lt; 10 or x &lt; 5</a:t>
            </a: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2743200" y="5805488"/>
            <a:ext cx="3810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rgbClr val="FFFF00"/>
                </a:solidFill>
                <a:latin typeface="+mj-lt"/>
              </a:rPr>
              <a:t>ie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  0 &lt; x &lt; 5</a:t>
            </a: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609600" y="6315075"/>
            <a:ext cx="807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This gives us a particular interval to consider ! </a:t>
            </a:r>
          </a:p>
        </p:txBody>
      </p:sp>
      <p:cxnSp>
        <p:nvCxnSpPr>
          <p:cNvPr id="115739" name="Straight Arrow Connector 29"/>
          <p:cNvCxnSpPr>
            <a:cxnSpLocks noChangeShapeType="1"/>
          </p:cNvCxnSpPr>
          <p:nvPr/>
        </p:nvCxnSpPr>
        <p:spPr bwMode="auto">
          <a:xfrm rot="16200000" flipV="1">
            <a:off x="1779588" y="3497263"/>
            <a:ext cx="51435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Text Box 19"/>
          <p:cNvSpPr txBox="1">
            <a:spLocks noChangeArrowheads="1"/>
          </p:cNvSpPr>
          <p:nvPr/>
        </p:nvSpPr>
        <p:spPr bwMode="auto">
          <a:xfrm>
            <a:off x="1098550" y="484028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 cm</a:t>
            </a:r>
          </a:p>
        </p:txBody>
      </p:sp>
      <p:cxnSp>
        <p:nvCxnSpPr>
          <p:cNvPr id="115741" name="Straight Arrow Connector 29"/>
          <p:cNvCxnSpPr>
            <a:cxnSpLocks noChangeShapeType="1"/>
          </p:cNvCxnSpPr>
          <p:nvPr/>
        </p:nvCxnSpPr>
        <p:spPr bwMode="auto">
          <a:xfrm rot="16200000" flipV="1">
            <a:off x="1821657" y="5077619"/>
            <a:ext cx="512762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9172" grpId="0" autoUpdateAnimBg="0"/>
      <p:bldP spid="49173" grpId="0" autoUpdateAnimBg="0"/>
      <p:bldP spid="49174" grpId="0" autoUpdateAnimBg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AutoShape 3"/>
          <p:cNvSpPr>
            <a:spLocks noChangeArrowheads="1"/>
          </p:cNvSpPr>
          <p:nvPr/>
        </p:nvSpPr>
        <p:spPr bwMode="auto">
          <a:xfrm>
            <a:off x="2166938" y="1943100"/>
            <a:ext cx="4572000" cy="1219200"/>
          </a:xfrm>
          <a:prstGeom prst="cube">
            <a:avLst>
              <a:gd name="adj" fmla="val 42500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081338" y="32385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(16 - 2x) cm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362700" y="27940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(10 - 2x) cm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1182688" y="259715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 cm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271588" y="3789363"/>
            <a:ext cx="71008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The volume is now determined by the value of x so we can write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2057400" y="4691063"/>
            <a:ext cx="6296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V(x) = x(16 - 2x)(10 - 2x)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3309938" y="5186363"/>
            <a:ext cx="4383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x(160 - 52x + 4x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)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3632200" y="5681663"/>
            <a:ext cx="3587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= 4x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- 52x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+160x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1452563" y="6224588"/>
            <a:ext cx="69199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We now try to maximize V(x) between 0 and 5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609600" y="62388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128838" y="2449513"/>
            <a:ext cx="41624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000000"/>
                </a:solidFill>
                <a:latin typeface="+mj-lt"/>
              </a:rPr>
              <a:t>By folding up the four flaps we get a small cuboid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utoUpdateAnimBg="0"/>
      <p:bldP spid="50181" grpId="0" autoUpdateAnimBg="0"/>
      <p:bldP spid="50183" grpId="0" autoUpdateAnimBg="0"/>
      <p:bldP spid="50184" grpId="0" autoUpdateAnimBg="0"/>
      <p:bldP spid="50185" grpId="0" autoUpdateAnimBg="0"/>
      <p:bldP spid="50186" grpId="0" autoUpdateAnimBg="0"/>
      <p:bldP spid="50187" grpId="0" autoUpdateAnimBg="0"/>
      <p:bldP spid="50189" grpId="0" autoUpdateAnimBg="0"/>
      <p:bldP spid="50178" grpId="0" autoUpdateAnimBg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3124200" y="2109788"/>
            <a:ext cx="5248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Considering the interval  0 &lt; x &lt; 5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800100" y="21097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End Points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790700" y="2690813"/>
            <a:ext cx="640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V(0) = 0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16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10 = 0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124200" y="3271838"/>
            <a:ext cx="3371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V(5) = 5</a:t>
            </a:r>
            <a:r>
              <a:rPr lang="en-GB" sz="1100" dirty="0">
                <a:latin typeface="+mj-lt"/>
              </a:rPr>
              <a:t> X </a:t>
            </a:r>
            <a:r>
              <a:rPr lang="en-GB" dirty="0">
                <a:latin typeface="+mj-lt"/>
              </a:rPr>
              <a:t>6 </a:t>
            </a:r>
            <a:r>
              <a:rPr lang="en-GB" sz="1100" dirty="0">
                <a:latin typeface="+mj-lt"/>
              </a:rPr>
              <a:t>X</a:t>
            </a:r>
            <a:r>
              <a:rPr lang="en-GB" dirty="0">
                <a:latin typeface="+mj-lt"/>
              </a:rPr>
              <a:t> 0 = 0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176338" y="4333875"/>
            <a:ext cx="1314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SPs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2909888" y="4333875"/>
            <a:ext cx="4162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V '(x) = 12x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- 104x + 160 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3752850" y="4981575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4(3x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- 26x + 40)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3667125" y="5629275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 4(3x - 20)(x - 2)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09600" y="62388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utoUpdateAnimBg="0"/>
      <p:bldP spid="51205" grpId="0" autoUpdateAnimBg="0"/>
      <p:bldP spid="51206" grpId="0" autoUpdateAnimBg="0"/>
      <p:bldP spid="51207" grpId="0" autoUpdateAnimBg="0"/>
      <p:bldP spid="51208" grpId="0" autoUpdateAnimBg="0"/>
      <p:bldP spid="51209" grpId="0" autoUpdateAnimBg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019175" y="2066925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SPs occur  when  V '(x) = 0 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2847975" y="2676525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 err="1">
                <a:latin typeface="+mj-lt"/>
              </a:rPr>
              <a:t>ie</a:t>
            </a:r>
            <a:r>
              <a:rPr lang="en-GB" dirty="0">
                <a:latin typeface="+mj-lt"/>
              </a:rPr>
              <a:t>   4(3x - 20)(x - 2)  = 0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114675" y="3286125"/>
            <a:ext cx="426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3x - 20 = 0  or x - 2 = 0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076575" y="3895725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 err="1">
                <a:latin typeface="+mj-lt"/>
              </a:rPr>
              <a:t>ie</a:t>
            </a:r>
            <a:r>
              <a:rPr lang="en-GB" dirty="0">
                <a:latin typeface="+mj-lt"/>
              </a:rPr>
              <a:t>  x = </a:t>
            </a:r>
            <a:r>
              <a:rPr lang="en-GB" baseline="30000" dirty="0">
                <a:latin typeface="+mj-lt"/>
              </a:rPr>
              <a:t>20</a:t>
            </a:r>
            <a:r>
              <a:rPr lang="en-GB" dirty="0">
                <a:latin typeface="+mj-lt"/>
              </a:rPr>
              <a:t>/</a:t>
            </a:r>
            <a:r>
              <a:rPr lang="en-GB" baseline="-25000" dirty="0">
                <a:latin typeface="+mj-lt"/>
              </a:rPr>
              <a:t>3</a:t>
            </a:r>
            <a:r>
              <a:rPr lang="en-GB" dirty="0">
                <a:latin typeface="+mj-lt"/>
              </a:rPr>
              <a:t>   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or   x = 2</a:t>
            </a:r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 flipV="1">
            <a:off x="3214688" y="4424363"/>
            <a:ext cx="995362" cy="361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90550" y="451485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not in interval</a:t>
            </a:r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 flipH="1" flipV="1">
            <a:off x="6200775" y="4243388"/>
            <a:ext cx="762000" cy="71913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7115175" y="4810125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in interval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1252538" y="5500688"/>
            <a:ext cx="2986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When   x = 2  then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4298950" y="5500688"/>
            <a:ext cx="3802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V(2) = 2 </a:t>
            </a:r>
            <a:r>
              <a:rPr lang="en-GB" sz="1100" dirty="0">
                <a:solidFill>
                  <a:srgbClr val="FFFF00"/>
                </a:solidFill>
                <a:latin typeface="+mj-lt"/>
              </a:rPr>
              <a:t>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12 </a:t>
            </a:r>
            <a:r>
              <a:rPr lang="en-GB" sz="1100" dirty="0">
                <a:solidFill>
                  <a:srgbClr val="FFFF00"/>
                </a:solidFill>
                <a:latin typeface="+mj-lt"/>
              </a:rPr>
              <a:t>X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6 = 144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738313" y="6234113"/>
            <a:ext cx="5638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We now check gradient near x = 2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10800000">
            <a:off x="4029075" y="3881438"/>
            <a:ext cx="1176338" cy="633412"/>
          </a:xfrm>
          <a:prstGeom prst="line">
            <a:avLst/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609600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utoUpdateAnimBg="0"/>
      <p:bldP spid="52228" grpId="0" autoUpdateAnimBg="0"/>
      <p:bldP spid="52229" grpId="0" autoUpdateAnimBg="0"/>
      <p:bldP spid="52231" grpId="0" autoUpdateAnimBg="0"/>
      <p:bldP spid="52235" grpId="0" autoUpdateAnimBg="0"/>
      <p:bldP spid="52237" grpId="0" autoUpdateAnimBg="0"/>
      <p:bldP spid="52239" grpId="0" autoUpdateAnimBg="0"/>
      <p:bldP spid="52240" grpId="0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3767138" y="4605338"/>
            <a:ext cx="1981200" cy="631825"/>
          </a:xfrm>
          <a:custGeom>
            <a:avLst/>
            <a:gdLst>
              <a:gd name="T0" fmla="*/ 0 w 1981200"/>
              <a:gd name="T1" fmla="*/ 619880 h 632460"/>
              <a:gd name="T2" fmla="*/ 990600 w 1981200"/>
              <a:gd name="T3" fmla="*/ 7461 h 632460"/>
              <a:gd name="T4" fmla="*/ 1981200 w 1981200"/>
              <a:gd name="T5" fmla="*/ 575070 h 632460"/>
              <a:gd name="T6" fmla="*/ 0 60000 65536"/>
              <a:gd name="T7" fmla="*/ 0 60000 65536"/>
              <a:gd name="T8" fmla="*/ 0 60000 65536"/>
              <a:gd name="T9" fmla="*/ 0 w 1981200"/>
              <a:gd name="T10" fmla="*/ 0 h 632460"/>
              <a:gd name="T11" fmla="*/ 1981200 w 1981200"/>
              <a:gd name="T12" fmla="*/ 632460 h 6324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1200" h="632460">
                <a:moveTo>
                  <a:pt x="0" y="632460"/>
                </a:moveTo>
                <a:cubicBezTo>
                  <a:pt x="330200" y="323850"/>
                  <a:pt x="660400" y="15240"/>
                  <a:pt x="990600" y="7620"/>
                </a:cubicBezTo>
                <a:cubicBezTo>
                  <a:pt x="1320800" y="0"/>
                  <a:pt x="1651000" y="293370"/>
                  <a:pt x="1981200" y="586740"/>
                </a:cubicBezTo>
              </a:path>
            </a:pathLst>
          </a:cu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2362200" y="2495550"/>
            <a:ext cx="838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</a:t>
            </a: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3581400" y="2725738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4375150" y="2495550"/>
            <a:ext cx="762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2</a:t>
            </a:r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>
            <a:off x="5295900" y="2725738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2209800" y="3065463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V '(x)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3533775" y="2921000"/>
            <a:ext cx="63658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53274" name="Line 26"/>
          <p:cNvSpPr>
            <a:spLocks noChangeShapeType="1"/>
          </p:cNvSpPr>
          <p:nvPr/>
        </p:nvSpPr>
        <p:spPr bwMode="auto">
          <a:xfrm flipV="1">
            <a:off x="3429000" y="4067175"/>
            <a:ext cx="6096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>
            <a:off x="4495800" y="40671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>
            <a:off x="5410200" y="4143375"/>
            <a:ext cx="6858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1714500" y="5781675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Hence max TP when  x = 2</a:t>
            </a:r>
          </a:p>
        </p:txBody>
      </p:sp>
      <p:sp>
        <p:nvSpPr>
          <p:cNvPr id="53279" name="Text Box 31"/>
          <p:cNvSpPr txBox="1">
            <a:spLocks noChangeArrowheads="1"/>
          </p:cNvSpPr>
          <p:nvPr/>
        </p:nvSpPr>
        <p:spPr bwMode="auto">
          <a:xfrm>
            <a:off x="1714500" y="6257925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So max possible volume = 144cm</a:t>
            </a:r>
            <a:r>
              <a:rPr lang="en-GB" baseline="30000" dirty="0">
                <a:solidFill>
                  <a:srgbClr val="FFFF00"/>
                </a:solidFill>
                <a:latin typeface="+mj-lt"/>
              </a:rPr>
              <a:t>3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grpSp>
        <p:nvGrpSpPr>
          <p:cNvPr id="119822" name="Group 33"/>
          <p:cNvGrpSpPr>
            <a:grpSpLocks/>
          </p:cNvGrpSpPr>
          <p:nvPr/>
        </p:nvGrpSpPr>
        <p:grpSpPr bwMode="auto">
          <a:xfrm>
            <a:off x="2128838" y="2341563"/>
            <a:ext cx="3890962" cy="1358900"/>
            <a:chOff x="2128824" y="2342350"/>
            <a:chExt cx="3890984" cy="1358114"/>
          </a:xfrm>
        </p:grpSpPr>
        <p:sp>
          <p:nvSpPr>
            <p:cNvPr id="53254" name="Line 6"/>
            <p:cNvSpPr>
              <a:spLocks noChangeShapeType="1"/>
            </p:cNvSpPr>
            <p:nvPr/>
          </p:nvSpPr>
          <p:spPr bwMode="auto">
            <a:xfrm>
              <a:off x="2133586" y="2989675"/>
              <a:ext cx="3886222" cy="158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>
                <a:latin typeface="+mj-lt"/>
              </a:endParaRPr>
            </a:p>
          </p:txBody>
        </p:sp>
        <p:sp>
          <p:nvSpPr>
            <p:cNvPr id="119831" name="Rectangle 27"/>
            <p:cNvSpPr>
              <a:spLocks noChangeArrowheads="1"/>
            </p:cNvSpPr>
            <p:nvPr/>
          </p:nvSpPr>
          <p:spPr bwMode="auto">
            <a:xfrm>
              <a:off x="2128824" y="2342350"/>
              <a:ext cx="3890984" cy="1357320"/>
            </a:xfrm>
            <a:prstGeom prst="rect">
              <a:avLst/>
            </a:prstGeom>
            <a:noFill/>
            <a:ln w="57150" algn="ctr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119832" name="Straight Connector 29"/>
            <p:cNvCxnSpPr>
              <a:cxnSpLocks noChangeShapeType="1"/>
            </p:cNvCxnSpPr>
            <p:nvPr/>
          </p:nvCxnSpPr>
          <p:spPr bwMode="auto">
            <a:xfrm rot="5400000">
              <a:off x="2626508" y="3021010"/>
              <a:ext cx="1357320" cy="1588"/>
            </a:xfrm>
            <a:prstGeom prst="line">
              <a:avLst/>
            </a:prstGeom>
            <a:noFill/>
            <a:ln w="57150" algn="ctr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33" name="Straight Connector 30"/>
            <p:cNvCxnSpPr>
              <a:cxnSpLocks noChangeShapeType="1"/>
            </p:cNvCxnSpPr>
            <p:nvPr/>
          </p:nvCxnSpPr>
          <p:spPr bwMode="auto">
            <a:xfrm rot="5400000">
              <a:off x="3622670" y="3020216"/>
              <a:ext cx="1357320" cy="1588"/>
            </a:xfrm>
            <a:prstGeom prst="line">
              <a:avLst/>
            </a:prstGeom>
            <a:noFill/>
            <a:ln w="57150" algn="ctr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34" name="Straight Connector 31"/>
            <p:cNvCxnSpPr>
              <a:cxnSpLocks noChangeShapeType="1"/>
            </p:cNvCxnSpPr>
            <p:nvPr/>
          </p:nvCxnSpPr>
          <p:spPr bwMode="auto">
            <a:xfrm rot="5400000">
              <a:off x="4525962" y="3020216"/>
              <a:ext cx="1357320" cy="1588"/>
            </a:xfrm>
            <a:prstGeom prst="line">
              <a:avLst/>
            </a:prstGeom>
            <a:noFill/>
            <a:ln w="57150" algn="ctr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3" name="TextBox 32"/>
          <p:cNvSpPr txBox="1"/>
          <p:nvPr/>
        </p:nvSpPr>
        <p:spPr>
          <a:xfrm>
            <a:off x="952500" y="1890713"/>
            <a:ext cx="120808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Nature</a:t>
            </a:r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4662488" y="4514850"/>
            <a:ext cx="180975" cy="180975"/>
          </a:xfrm>
          <a:prstGeom prst="ellipse">
            <a:avLst/>
          </a:prstGeom>
          <a:solidFill>
            <a:srgbClr val="FF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09600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5289550" y="2913063"/>
            <a:ext cx="6381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-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4448175" y="3065463"/>
            <a:ext cx="6365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0</a:t>
            </a:r>
            <a:r>
              <a:rPr lang="en-GB" sz="1600" dirty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53270" grpId="0" autoUpdateAnimBg="0"/>
      <p:bldP spid="53273" grpId="0" autoUpdateAnimBg="0"/>
      <p:bldP spid="53274" grpId="0" animBg="1"/>
      <p:bldP spid="53275" grpId="0" animBg="1"/>
      <p:bldP spid="53276" grpId="0" animBg="1"/>
      <p:bldP spid="53278" grpId="0" autoUpdateAnimBg="0"/>
      <p:bldP spid="53279" grpId="0" autoUpdateAnimBg="0"/>
      <p:bldP spid="35" grpId="0" animBg="1"/>
      <p:bldP spid="28" grpId="0" autoUpdateAnimBg="0"/>
      <p:bldP spid="29" grpId="0" autoUpdateAnimBg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771525" y="1428750"/>
            <a:ext cx="2081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Example 36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862013" y="2055813"/>
            <a:ext cx="8143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When a company launches a new product its share of the market after x months is calculated by the formula</a:t>
            </a:r>
          </a:p>
        </p:txBody>
      </p:sp>
      <p:sp>
        <p:nvSpPr>
          <p:cNvPr id="120836" name="Rectangle 5"/>
          <p:cNvSpPr>
            <a:spLocks noChangeArrowheads="1"/>
          </p:cNvSpPr>
          <p:nvPr/>
        </p:nvSpPr>
        <p:spPr bwMode="auto">
          <a:xfrm>
            <a:off x="1676400" y="3490913"/>
            <a:ext cx="4648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438275" y="4333875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So after 5 months the share is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293938" y="4957763"/>
            <a:ext cx="3406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S(5) = </a:t>
            </a:r>
            <a:r>
              <a:rPr lang="en-GB" sz="3200" baseline="30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sz="3200" baseline="-25000" dirty="0">
                <a:solidFill>
                  <a:srgbClr val="FFFF00"/>
                </a:solidFill>
                <a:latin typeface="+mj-lt"/>
              </a:rPr>
              <a:t>5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 – </a:t>
            </a:r>
            <a:r>
              <a:rPr lang="en-GB" sz="3200" baseline="30000" dirty="0">
                <a:solidFill>
                  <a:srgbClr val="FFFF00"/>
                </a:solidFill>
                <a:latin typeface="+mj-lt"/>
              </a:rPr>
              <a:t>4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sz="3200" baseline="-25000" dirty="0">
                <a:solidFill>
                  <a:srgbClr val="FFFF00"/>
                </a:solidFill>
                <a:latin typeface="+mj-lt"/>
              </a:rPr>
              <a:t>25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5248275" y="4957763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latin typeface="+mj-lt"/>
              </a:rPr>
              <a:t> = </a:t>
            </a:r>
            <a:r>
              <a:rPr lang="en-GB" sz="3200" baseline="30000">
                <a:solidFill>
                  <a:srgbClr val="FFFF00"/>
                </a:solidFill>
                <a:latin typeface="+mj-lt"/>
              </a:rPr>
              <a:t>6</a:t>
            </a:r>
            <a:r>
              <a:rPr lang="en-GB" sz="3200">
                <a:solidFill>
                  <a:srgbClr val="FFFF00"/>
                </a:solidFill>
                <a:latin typeface="+mj-lt"/>
              </a:rPr>
              <a:t>/</a:t>
            </a:r>
            <a:r>
              <a:rPr lang="en-GB" sz="3200" baseline="-25000">
                <a:solidFill>
                  <a:srgbClr val="FFFF00"/>
                </a:solidFill>
                <a:latin typeface="+mj-lt"/>
              </a:rPr>
              <a:t>25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561975" y="5670550"/>
            <a:ext cx="853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Find the maximum share of the market </a:t>
            </a:r>
          </a:p>
          <a:p>
            <a:pPr>
              <a:defRPr/>
            </a:pPr>
            <a:r>
              <a:rPr lang="en-GB" dirty="0">
                <a:latin typeface="+mj-lt"/>
              </a:rPr>
              <a:t>that the company can achieve.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5310188" y="3254375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(x  </a:t>
            </a:r>
            <a:r>
              <a:rPr lang="en-GB" dirty="0">
                <a:latin typeface="+mj-lt"/>
                <a:sym typeface="Symbol" pitchFamily="18" charset="2"/>
              </a:rPr>
              <a:t></a:t>
            </a:r>
            <a:r>
              <a:rPr lang="en-GB" dirty="0">
                <a:latin typeface="+mj-lt"/>
              </a:rPr>
              <a:t> 2)</a:t>
            </a:r>
          </a:p>
        </p:txBody>
      </p:sp>
      <p:graphicFrame>
        <p:nvGraphicFramePr>
          <p:cNvPr id="120842" name="Object 2"/>
          <p:cNvGraphicFramePr>
            <a:graphicFrameLocks noChangeAspect="1"/>
          </p:cNvGraphicFramePr>
          <p:nvPr/>
        </p:nvGraphicFramePr>
        <p:xfrm>
          <a:off x="3189288" y="3067050"/>
          <a:ext cx="20796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6" name="Equation" r:id="rId3" imgW="888614" imgH="393529" progId="Equation.DSMT4">
                  <p:embed/>
                </p:oleObj>
              </mc:Choice>
              <mc:Fallback>
                <p:oleObj name="Equation" r:id="rId3" imgW="888614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3067050"/>
                        <a:ext cx="2079625" cy="9207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333333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609600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 autoUpdateAnimBg="0"/>
      <p:bldP spid="55306" grpId="0" autoUpdateAnimBg="0"/>
      <p:bldP spid="55307" grpId="0" autoUpdateAnimBg="0"/>
      <p:bldP spid="5530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630363" y="3779838"/>
            <a:ext cx="6446837" cy="1919287"/>
            <a:chOff x="1630363" y="3779838"/>
            <a:chExt cx="6446837" cy="1919287"/>
          </a:xfrm>
        </p:grpSpPr>
        <p:sp>
          <p:nvSpPr>
            <p:cNvPr id="38939" name="Rectangle 22"/>
            <p:cNvSpPr>
              <a:spLocks noChangeArrowheads="1"/>
            </p:cNvSpPr>
            <p:nvPr/>
          </p:nvSpPr>
          <p:spPr bwMode="auto">
            <a:xfrm>
              <a:off x="1630363" y="3779838"/>
              <a:ext cx="6446837" cy="1919287"/>
            </a:xfrm>
            <a:prstGeom prst="rect">
              <a:avLst/>
            </a:prstGeom>
            <a:solidFill>
              <a:srgbClr val="000000"/>
            </a:solidFill>
            <a:ln w="57150" algn="ctr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2362200" y="3978275"/>
              <a:ext cx="4708525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3600" dirty="0">
                  <a:latin typeface="+mj-lt"/>
                </a:rPr>
                <a:t>If         f(x)    =  </a:t>
              </a:r>
              <a:r>
                <a:rPr lang="en-GB" sz="3600" dirty="0" err="1">
                  <a:latin typeface="+mj-lt"/>
                </a:rPr>
                <a:t>ax</a:t>
              </a:r>
              <a:r>
                <a:rPr lang="en-GB" sz="3600" baseline="30000" dirty="0" err="1">
                  <a:solidFill>
                    <a:srgbClr val="FFFF00"/>
                  </a:solidFill>
                  <a:latin typeface="+mj-lt"/>
                </a:rPr>
                <a:t>n</a:t>
              </a:r>
              <a:endParaRPr lang="en-GB" sz="3600" dirty="0">
                <a:solidFill>
                  <a:srgbClr val="FFFF00"/>
                </a:solidFill>
                <a:latin typeface="+mj-lt"/>
              </a:endParaRPr>
            </a:p>
          </p:txBody>
        </p:sp>
      </p:grp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6597650" y="4475163"/>
            <a:ext cx="6365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n</a:t>
            </a: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6792913" y="4492625"/>
            <a:ext cx="9334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-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1</a:t>
            </a:r>
            <a:endParaRPr lang="en-GB" sz="36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6445250" y="4473575"/>
            <a:ext cx="9334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+mj-lt"/>
              </a:rPr>
              <a:t>n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944563" y="2286000"/>
            <a:ext cx="7758112" cy="1295400"/>
            <a:chOff x="307" y="1728"/>
            <a:chExt cx="4887" cy="816"/>
          </a:xfrm>
        </p:grpSpPr>
        <p:sp>
          <p:nvSpPr>
            <p:cNvPr id="38934" name="Line 10"/>
            <p:cNvSpPr>
              <a:spLocks noChangeShapeType="1"/>
            </p:cNvSpPr>
            <p:nvPr/>
          </p:nvSpPr>
          <p:spPr bwMode="auto">
            <a:xfrm>
              <a:off x="307" y="2112"/>
              <a:ext cx="5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935" name="AutoShape 4"/>
            <p:cNvSpPr>
              <a:spLocks noChangeArrowheads="1"/>
            </p:cNvSpPr>
            <p:nvPr/>
          </p:nvSpPr>
          <p:spPr bwMode="auto">
            <a:xfrm>
              <a:off x="614" y="1728"/>
              <a:ext cx="1632" cy="768"/>
            </a:xfrm>
            <a:prstGeom prst="homePlate">
              <a:avLst>
                <a:gd name="adj" fmla="val 53125"/>
              </a:avLst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6" name="AutoShape 5"/>
            <p:cNvSpPr>
              <a:spLocks noChangeArrowheads="1"/>
            </p:cNvSpPr>
            <p:nvPr/>
          </p:nvSpPr>
          <p:spPr bwMode="auto">
            <a:xfrm>
              <a:off x="3024" y="1776"/>
              <a:ext cx="1632" cy="768"/>
            </a:xfrm>
            <a:prstGeom prst="homePlate">
              <a:avLst>
                <a:gd name="adj" fmla="val 53125"/>
              </a:avLst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7" name="Line 8"/>
            <p:cNvSpPr>
              <a:spLocks noChangeShapeType="1"/>
            </p:cNvSpPr>
            <p:nvPr/>
          </p:nvSpPr>
          <p:spPr bwMode="auto">
            <a:xfrm>
              <a:off x="2237" y="2112"/>
              <a:ext cx="76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8" name="Line 9"/>
            <p:cNvSpPr>
              <a:spLocks noChangeShapeType="1"/>
            </p:cNvSpPr>
            <p:nvPr/>
          </p:nvSpPr>
          <p:spPr bwMode="auto">
            <a:xfrm>
              <a:off x="4666" y="2160"/>
              <a:ext cx="5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133600" y="960438"/>
            <a:ext cx="5121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Rule for Differentiating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84238" y="1798638"/>
            <a:ext cx="800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It can be given by this simple flow diagram ...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447800" y="2454275"/>
            <a:ext cx="1905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multiply by the power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197475" y="2514600"/>
            <a:ext cx="2209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+mj-lt"/>
              </a:rPr>
              <a:t>reduce the power by 1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362200" y="4740275"/>
            <a:ext cx="5075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3600" dirty="0">
                <a:latin typeface="+mj-lt"/>
              </a:rPr>
              <a:t> then   f '(x)    = 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503238" y="5699125"/>
            <a:ext cx="876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NB:  the following terms  &amp; expressions mean the same 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4648200" y="6308725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/>
              <a:t>  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549275" y="6384925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GRADIENT,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2606675" y="6384925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DERIVATIVE,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800600" y="6384925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RATE OF CHANGE,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8153400" y="6384925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f '(x)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1054100" y="188913"/>
            <a:ext cx="7197725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Derivative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5691188" y="4676775"/>
            <a:ext cx="16081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 err="1">
                <a:latin typeface="+mj-lt"/>
              </a:rPr>
              <a:t>ax</a:t>
            </a:r>
            <a:endParaRPr lang="en-GB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11022E-16 -0.00162 C -0.02812 -0.00324 -0.0559 -0.00462 -0.07153 0.00023 C -0.08715 0.00578 -0.08941 0.0259 -0.09288 0.03121 " pathEditMode="relative" rAng="0" ptsTypes="aaA">
                                      <p:cBhvr>
                                        <p:cTn id="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53" y="1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1" grpId="0"/>
      <p:bldP spid="30" grpId="0"/>
      <p:bldP spid="19459" grpId="0" autoUpdateAnimBg="0"/>
      <p:bldP spid="19462" grpId="0" autoUpdateAnimBg="0"/>
      <p:bldP spid="19463" grpId="0" autoUpdateAnimBg="0"/>
      <p:bldP spid="19470" grpId="0" autoUpdateAnimBg="0"/>
      <p:bldP spid="19472" grpId="0" autoUpdateAnimBg="0"/>
      <p:bldP spid="19477" grpId="0" autoUpdateAnimBg="0"/>
      <p:bldP spid="19479" grpId="0" autoUpdateAnimBg="0"/>
      <p:bldP spid="19480" grpId="0" autoUpdateAnimBg="0"/>
      <p:bldP spid="19481" grpId="0" autoUpdateAnimBg="0"/>
      <p:bldP spid="19482" grpId="0" autoUpdateAnimBg="0"/>
      <p:bldP spid="28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952500" y="1981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End points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3124200" y="19812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S(2) = 1 – 1 = 0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609600" y="2605088"/>
            <a:ext cx="754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There is no upper limit but as x </a:t>
            </a:r>
            <a:r>
              <a:rPr lang="en-GB" dirty="0">
                <a:latin typeface="+mj-lt"/>
                <a:sym typeface="Symbol" pitchFamily="18" charset="2"/>
              </a:rPr>
              <a:t>   S(x)  0. 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2263775" y="5410200"/>
            <a:ext cx="518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SPs occur where S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 = 0</a:t>
            </a:r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3430588" y="5922963"/>
          <a:ext cx="28321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68" name="Equation" r:id="rId3" imgW="1459866" imgH="393529" progId="Equation.DSMT4">
                  <p:embed/>
                </p:oleObj>
              </mc:Choice>
              <mc:Fallback>
                <p:oleObj name="Equation" r:id="rId3" imgW="1459866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5922963"/>
                        <a:ext cx="2832100" cy="7635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333333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3151188" y="3289300"/>
          <a:ext cx="332105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69" name="Equation" r:id="rId5" imgW="1688367" imgH="393529" progId="Equation.DSMT4">
                  <p:embed/>
                </p:oleObj>
              </mc:Choice>
              <mc:Fallback>
                <p:oleObj name="Equation" r:id="rId5" imgW="1688367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188" y="3289300"/>
                        <a:ext cx="3321050" cy="7731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333333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1857375" y="4322763"/>
          <a:ext cx="570071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70" name="Equation" r:id="rId7" imgW="2717800" imgH="393700" progId="Equation.DSMT4">
                  <p:embed/>
                </p:oleObj>
              </mc:Choice>
              <mc:Fallback>
                <p:oleObj name="Equation" r:id="rId7" imgW="27178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322763"/>
                        <a:ext cx="5700713" cy="8255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333333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09600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autoUpdateAnimBg="0"/>
      <p:bldP spid="56324" grpId="0" autoUpdateAnimBg="0"/>
      <p:bldP spid="56331" grpId="0" autoUpdateAnimBg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881438" y="2967038"/>
            <a:ext cx="1628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8x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= 2x</a:t>
            </a:r>
            <a:r>
              <a:rPr lang="en-GB" baseline="30000" dirty="0">
                <a:latin typeface="+mj-lt"/>
              </a:rPr>
              <a:t>3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943225" y="3519488"/>
            <a:ext cx="350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8x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 - 2x</a:t>
            </a:r>
            <a:r>
              <a:rPr lang="en-GB" baseline="30000" dirty="0">
                <a:latin typeface="+mj-lt"/>
              </a:rPr>
              <a:t>3   </a:t>
            </a:r>
            <a:r>
              <a:rPr lang="en-GB" dirty="0">
                <a:latin typeface="+mj-lt"/>
              </a:rPr>
              <a:t>= 0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3019425" y="4052888"/>
            <a:ext cx="3352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2x</a:t>
            </a:r>
            <a:r>
              <a:rPr lang="en-GB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(4 – x) = 0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2900363" y="4576763"/>
            <a:ext cx="350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x = 0  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or  x = 4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V="1">
            <a:off x="2724150" y="4967288"/>
            <a:ext cx="762000" cy="4397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1147763" y="5419725"/>
            <a:ext cx="312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 with interval</a:t>
            </a:r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 flipV="1">
            <a:off x="5514975" y="5067300"/>
            <a:ext cx="685800" cy="5334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6024563" y="5414963"/>
            <a:ext cx="2438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In interval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471613" y="6257925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We now check the gradients either side of 4</a:t>
            </a:r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>
            <a:off x="3667125" y="4605338"/>
            <a:ext cx="7620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>
              <a:latin typeface="+mj-lt"/>
            </a:endParaRPr>
          </a:p>
        </p:txBody>
      </p:sp>
      <p:graphicFrame>
        <p:nvGraphicFramePr>
          <p:cNvPr id="122892" name="Object 2"/>
          <p:cNvGraphicFramePr>
            <a:graphicFrameLocks noChangeAspect="1"/>
          </p:cNvGraphicFramePr>
          <p:nvPr/>
        </p:nvGraphicFramePr>
        <p:xfrm>
          <a:off x="3124200" y="2071688"/>
          <a:ext cx="2830513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7" name="Equation" r:id="rId3" imgW="1459866" imgH="393529" progId="Equation.DSMT4">
                  <p:embed/>
                </p:oleObj>
              </mc:Choice>
              <mc:Fallback>
                <p:oleObj name="Equation" r:id="rId3" imgW="1459866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071688"/>
                        <a:ext cx="2830513" cy="7635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333333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562725" y="2162175"/>
            <a:ext cx="184467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</a:rPr>
              <a:t>rearrange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609600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utoUpdateAnimBg="0"/>
      <p:bldP spid="57350" grpId="0" autoUpdateAnimBg="0"/>
      <p:bldP spid="57351" grpId="0" autoUpdateAnimBg="0"/>
      <p:bldP spid="57352" grpId="0" autoUpdateAnimBg="0"/>
      <p:bldP spid="57354" grpId="0" autoUpdateAnimBg="0"/>
      <p:bldP spid="57357" grpId="0" autoUpdateAnimBg="0"/>
      <p:bldP spid="57358" grpId="0" autoUpdateAnimBg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2855913" y="4514850"/>
            <a:ext cx="1173162" cy="282575"/>
          </a:xfrm>
          <a:custGeom>
            <a:avLst/>
            <a:gdLst>
              <a:gd name="T0" fmla="*/ 0 w 1173480"/>
              <a:gd name="T1" fmla="*/ 294915 h 281940"/>
              <a:gd name="T2" fmla="*/ 606304 w 1173480"/>
              <a:gd name="T3" fmla="*/ 7971 h 281940"/>
              <a:gd name="T4" fmla="*/ 1167136 w 1173480"/>
              <a:gd name="T5" fmla="*/ 247090 h 281940"/>
              <a:gd name="T6" fmla="*/ 1167136 w 1173480"/>
              <a:gd name="T7" fmla="*/ 247090 h 281940"/>
              <a:gd name="T8" fmla="*/ 0 60000 65536"/>
              <a:gd name="T9" fmla="*/ 0 60000 65536"/>
              <a:gd name="T10" fmla="*/ 0 60000 65536"/>
              <a:gd name="T11" fmla="*/ 0 60000 65536"/>
              <a:gd name="T12" fmla="*/ 0 w 1173480"/>
              <a:gd name="T13" fmla="*/ 0 h 281940"/>
              <a:gd name="T14" fmla="*/ 1173480 w 1173480"/>
              <a:gd name="T15" fmla="*/ 281940 h 2819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3480" h="281940">
                <a:moveTo>
                  <a:pt x="0" y="281940"/>
                </a:moveTo>
                <a:cubicBezTo>
                  <a:pt x="207010" y="148590"/>
                  <a:pt x="414020" y="15240"/>
                  <a:pt x="609600" y="7620"/>
                </a:cubicBezTo>
                <a:cubicBezTo>
                  <a:pt x="805180" y="0"/>
                  <a:pt x="1173480" y="236220"/>
                  <a:pt x="1173480" y="236220"/>
                </a:cubicBezTo>
              </a:path>
            </a:pathLst>
          </a:cu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23907" name="Group 8"/>
          <p:cNvGrpSpPr>
            <a:grpSpLocks/>
          </p:cNvGrpSpPr>
          <p:nvPr/>
        </p:nvGrpSpPr>
        <p:grpSpPr bwMode="auto">
          <a:xfrm>
            <a:off x="1404938" y="2424113"/>
            <a:ext cx="3200400" cy="1524000"/>
            <a:chOff x="1200" y="528"/>
            <a:chExt cx="2016" cy="960"/>
          </a:xfrm>
        </p:grpSpPr>
        <p:sp>
          <p:nvSpPr>
            <p:cNvPr id="123928" name="Rectangle 3"/>
            <p:cNvSpPr>
              <a:spLocks noChangeArrowheads="1"/>
            </p:cNvSpPr>
            <p:nvPr/>
          </p:nvSpPr>
          <p:spPr bwMode="auto">
            <a:xfrm>
              <a:off x="1200" y="528"/>
              <a:ext cx="2016" cy="960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3929" name="Line 4"/>
            <p:cNvSpPr>
              <a:spLocks noChangeShapeType="1"/>
            </p:cNvSpPr>
            <p:nvPr/>
          </p:nvSpPr>
          <p:spPr bwMode="auto">
            <a:xfrm>
              <a:off x="1200" y="1008"/>
              <a:ext cx="201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930" name="Line 5"/>
            <p:cNvSpPr>
              <a:spLocks noChangeShapeType="1"/>
            </p:cNvSpPr>
            <p:nvPr/>
          </p:nvSpPr>
          <p:spPr bwMode="auto">
            <a:xfrm>
              <a:off x="1872" y="528"/>
              <a:ext cx="0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931" name="Line 6"/>
            <p:cNvSpPr>
              <a:spLocks noChangeShapeType="1"/>
            </p:cNvSpPr>
            <p:nvPr/>
          </p:nvSpPr>
          <p:spPr bwMode="auto">
            <a:xfrm>
              <a:off x="2304" y="528"/>
              <a:ext cx="0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932" name="Line 7"/>
            <p:cNvSpPr>
              <a:spLocks noChangeShapeType="1"/>
            </p:cNvSpPr>
            <p:nvPr/>
          </p:nvSpPr>
          <p:spPr bwMode="auto">
            <a:xfrm>
              <a:off x="2736" y="528"/>
              <a:ext cx="0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1585913" y="2576513"/>
            <a:ext cx="312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x       </a:t>
            </a:r>
            <a:r>
              <a:rPr lang="en-GB">
                <a:latin typeface="+mj-lt"/>
                <a:sym typeface="Symbol" pitchFamily="18" charset="2"/>
              </a:rPr>
              <a:t></a:t>
            </a:r>
            <a:r>
              <a:rPr lang="en-GB">
                <a:latin typeface="+mj-lt"/>
              </a:rPr>
              <a:t>     4     </a:t>
            </a:r>
            <a:r>
              <a:rPr lang="en-GB">
                <a:latin typeface="+mj-lt"/>
                <a:sym typeface="Symbol" pitchFamily="18" charset="2"/>
              </a:rPr>
              <a:t>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362075" y="3338513"/>
            <a:ext cx="1123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S </a:t>
            </a:r>
            <a:r>
              <a:rPr lang="en-GB" dirty="0">
                <a:solidFill>
                  <a:srgbClr val="FFFF00"/>
                </a:solidFill>
                <a:latin typeface="+mj-lt"/>
                <a:sym typeface="Symbol" pitchFamily="18" charset="2"/>
              </a:rPr>
              <a:t></a:t>
            </a:r>
            <a:r>
              <a:rPr lang="en-GB" dirty="0">
                <a:solidFill>
                  <a:srgbClr val="FFFF00"/>
                </a:solidFill>
                <a:latin typeface="+mj-lt"/>
              </a:rPr>
              <a:t>(x)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205413" y="2252663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latin typeface="+mj-lt"/>
              </a:rPr>
              <a:t>S </a:t>
            </a:r>
            <a:r>
              <a:rPr lang="en-GB">
                <a:latin typeface="+mj-lt"/>
                <a:sym typeface="Symbol" pitchFamily="18" charset="2"/>
              </a:rPr>
              <a:t></a:t>
            </a:r>
            <a:r>
              <a:rPr lang="en-GB">
                <a:latin typeface="+mj-lt"/>
              </a:rPr>
              <a:t>(3.9 ) = 0.00337…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205413" y="3090863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S </a:t>
            </a:r>
            <a:r>
              <a:rPr lang="en-GB" dirty="0">
                <a:latin typeface="+mj-lt"/>
                <a:sym typeface="Symbol" pitchFamily="18" charset="2"/>
              </a:rPr>
              <a:t></a:t>
            </a:r>
            <a:r>
              <a:rPr lang="en-GB" dirty="0">
                <a:latin typeface="+mj-lt"/>
              </a:rPr>
              <a:t>(4.1) = -0.0029…</a:t>
            </a:r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V="1">
            <a:off x="2471738" y="4343400"/>
            <a:ext cx="457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157538" y="4329113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4148138" y="4329113"/>
            <a:ext cx="38100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5567363" y="3881438"/>
            <a:ext cx="3529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Hence max TP at  x = 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1057275" y="5095875"/>
            <a:ext cx="541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+mj-lt"/>
              </a:rPr>
              <a:t>And max share of market = S(4)</a:t>
            </a:r>
            <a:endParaRPr lang="en-GB" baseline="-2500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6238875" y="5095875"/>
            <a:ext cx="24399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>
                <a:latin typeface="+mj-lt"/>
              </a:rPr>
              <a:t>= </a:t>
            </a:r>
            <a:r>
              <a:rPr lang="en-GB" sz="3200" baseline="30000">
                <a:latin typeface="+mj-lt"/>
              </a:rPr>
              <a:t>2</a:t>
            </a:r>
            <a:r>
              <a:rPr lang="en-GB" sz="3200">
                <a:latin typeface="+mj-lt"/>
              </a:rPr>
              <a:t>/</a:t>
            </a:r>
            <a:r>
              <a:rPr lang="en-GB" sz="3200" baseline="-25000">
                <a:latin typeface="+mj-lt"/>
              </a:rPr>
              <a:t>4</a:t>
            </a:r>
            <a:r>
              <a:rPr lang="en-GB" sz="3200">
                <a:latin typeface="+mj-lt"/>
              </a:rPr>
              <a:t> – </a:t>
            </a:r>
            <a:r>
              <a:rPr lang="en-GB" sz="3200" baseline="30000">
                <a:latin typeface="+mj-lt"/>
              </a:rPr>
              <a:t>4</a:t>
            </a:r>
            <a:r>
              <a:rPr lang="en-GB" sz="3200">
                <a:latin typeface="+mj-lt"/>
              </a:rPr>
              <a:t>/</a:t>
            </a:r>
            <a:r>
              <a:rPr lang="en-GB" sz="3200" baseline="-25000">
                <a:latin typeface="+mj-lt"/>
              </a:rPr>
              <a:t>16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6364288" y="5697538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latin typeface="+mj-lt"/>
              </a:rPr>
              <a:t>= </a:t>
            </a:r>
            <a:r>
              <a:rPr lang="en-GB" sz="3200" baseline="30000" dirty="0">
                <a:latin typeface="+mj-lt"/>
              </a:rPr>
              <a:t>1</a:t>
            </a:r>
            <a:r>
              <a:rPr lang="en-GB" sz="3200" dirty="0">
                <a:latin typeface="+mj-lt"/>
              </a:rPr>
              <a:t>/</a:t>
            </a:r>
            <a:r>
              <a:rPr lang="en-GB" sz="3200" baseline="-25000" dirty="0">
                <a:latin typeface="+mj-lt"/>
              </a:rPr>
              <a:t>2</a:t>
            </a:r>
            <a:r>
              <a:rPr lang="en-GB" sz="3200" dirty="0">
                <a:latin typeface="+mj-lt"/>
              </a:rPr>
              <a:t> – </a:t>
            </a:r>
            <a:r>
              <a:rPr lang="en-GB" sz="3200" baseline="30000" dirty="0">
                <a:latin typeface="+mj-lt"/>
              </a:rPr>
              <a:t>1</a:t>
            </a:r>
            <a:r>
              <a:rPr lang="en-GB" sz="3200" dirty="0">
                <a:latin typeface="+mj-lt"/>
              </a:rPr>
              <a:t>/</a:t>
            </a:r>
            <a:r>
              <a:rPr lang="en-GB" sz="3200" baseline="-25000" dirty="0">
                <a:latin typeface="+mj-lt"/>
              </a:rPr>
              <a:t>4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6230938" y="6299200"/>
            <a:ext cx="1485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= </a:t>
            </a:r>
            <a:r>
              <a:rPr lang="en-GB" sz="3200" baseline="30000" dirty="0">
                <a:solidFill>
                  <a:srgbClr val="FFFF00"/>
                </a:solidFill>
                <a:latin typeface="+mj-lt"/>
              </a:rPr>
              <a:t>1</a:t>
            </a:r>
            <a:r>
              <a:rPr lang="en-GB" sz="3200" dirty="0">
                <a:solidFill>
                  <a:srgbClr val="FFFF00"/>
                </a:solidFill>
                <a:latin typeface="+mj-lt"/>
              </a:rPr>
              <a:t>/</a:t>
            </a:r>
            <a:r>
              <a:rPr lang="en-GB" sz="3200" baseline="-25000" dirty="0">
                <a:solidFill>
                  <a:srgbClr val="FFFF00"/>
                </a:solidFill>
                <a:latin typeface="+mj-lt"/>
              </a:rPr>
              <a:t>4</a:t>
            </a:r>
            <a:endParaRPr lang="en-GB" sz="32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609600" y="533400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en-GB" sz="4400" kern="0" dirty="0">
                <a:solidFill>
                  <a:srgbClr val="EEF82A"/>
                </a:solidFill>
                <a:latin typeface="+mj-lt"/>
                <a:ea typeface="+mj-ea"/>
                <a:cs typeface="+mj-cs"/>
              </a:rPr>
              <a:t>Optimization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14450" y="1890713"/>
            <a:ext cx="120808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Nature</a:t>
            </a: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3395663" y="4424363"/>
            <a:ext cx="180975" cy="180975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0325" y="1417638"/>
            <a:ext cx="8397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+mj-lt"/>
              </a:rPr>
              <a:t>Higher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70325" y="1355725"/>
            <a:ext cx="17414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Outcome 3</a:t>
            </a: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2566988" y="3170238"/>
            <a:ext cx="5397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+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3970338" y="3162300"/>
            <a:ext cx="5397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FFFF00"/>
                </a:solidFill>
                <a:latin typeface="+mj-lt"/>
              </a:rPr>
              <a:t>-</a:t>
            </a: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3240088" y="3282950"/>
            <a:ext cx="5413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+mj-lt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58378" grpId="0" autoUpdateAnimBg="0"/>
      <p:bldP spid="58381" grpId="0" animBg="1"/>
      <p:bldP spid="58382" grpId="0" animBg="1"/>
      <p:bldP spid="58383" grpId="0" animBg="1"/>
      <p:bldP spid="58384" grpId="0" autoUpdateAnimBg="0"/>
      <p:bldP spid="58386" grpId="0" autoUpdateAnimBg="0"/>
      <p:bldP spid="58387" grpId="0" autoUpdateAnimBg="0"/>
      <p:bldP spid="58388" grpId="0" autoUpdateAnimBg="0"/>
      <p:bldP spid="58390" grpId="0" autoUpdateAnimBg="0"/>
      <p:bldP spid="25" grpId="0" animBg="1"/>
      <p:bldP spid="27" grpId="0" autoUpdateAnimBg="0"/>
      <p:bldP spid="30" grpId="0" autoUpdateAnimBg="0"/>
      <p:bldP spid="31" grpId="0" autoUpdateAnimBg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711450" y="2974975"/>
            <a:ext cx="3322638" cy="1071563"/>
          </a:xfrm>
          <a:prstGeom prst="cloud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000000"/>
                </a:solidFill>
                <a:latin typeface="Comic Sans MS" pitchFamily="66" charset="0"/>
              </a:rPr>
              <a:t>Differentiation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000000"/>
                </a:solidFill>
                <a:latin typeface="Comic Sans MS" pitchFamily="66" charset="0"/>
              </a:rPr>
              <a:t>of Polynomials</a:t>
            </a:r>
          </a:p>
        </p:txBody>
      </p:sp>
      <p:sp>
        <p:nvSpPr>
          <p:cNvPr id="74" name="AutoShape 4"/>
          <p:cNvSpPr>
            <a:spLocks noChangeArrowheads="1"/>
          </p:cNvSpPr>
          <p:nvPr/>
        </p:nvSpPr>
        <p:spPr bwMode="auto">
          <a:xfrm>
            <a:off x="3079750" y="4497388"/>
            <a:ext cx="3395663" cy="1100137"/>
          </a:xfrm>
          <a:prstGeom prst="cloudCallout">
            <a:avLst>
              <a:gd name="adj1" fmla="val -231"/>
              <a:gd name="adj2" fmla="val -102759"/>
            </a:avLst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f(x) = ax</a:t>
            </a:r>
            <a:r>
              <a:rPr lang="en-GB" sz="2000" baseline="30000">
                <a:solidFill>
                  <a:srgbClr val="000000"/>
                </a:solidFill>
                <a:latin typeface="Comic Sans MS" pitchFamily="66" charset="0"/>
              </a:rPr>
              <a:t>n</a:t>
            </a:r>
          </a:p>
          <a:p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then f’x) = anx</a:t>
            </a:r>
            <a:r>
              <a:rPr lang="en-GB" sz="2000" baseline="30000">
                <a:solidFill>
                  <a:srgbClr val="000000"/>
                </a:solidFill>
                <a:latin typeface="Comic Sans MS" pitchFamily="66" charset="0"/>
              </a:rPr>
              <a:t>n-1</a:t>
            </a: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43" name="Cloud Callout 142"/>
          <p:cNvSpPr/>
          <p:nvPr/>
        </p:nvSpPr>
        <p:spPr>
          <a:xfrm>
            <a:off x="6178550" y="3698875"/>
            <a:ext cx="2951163" cy="3076575"/>
          </a:xfrm>
          <a:prstGeom prst="cloudCallout">
            <a:avLst>
              <a:gd name="adj1" fmla="val -85158"/>
              <a:gd name="adj2" fmla="val 10700"/>
            </a:avLst>
          </a:prstGeom>
          <a:solidFill>
            <a:srgbClr val="00B0F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142" name="Cloud Callout 141"/>
          <p:cNvSpPr/>
          <p:nvPr/>
        </p:nvSpPr>
        <p:spPr>
          <a:xfrm>
            <a:off x="0" y="3630613"/>
            <a:ext cx="2951163" cy="3074987"/>
          </a:xfrm>
          <a:prstGeom prst="cloudCallout">
            <a:avLst>
              <a:gd name="adj1" fmla="val 79631"/>
              <a:gd name="adj2" fmla="val 13401"/>
            </a:avLst>
          </a:prstGeom>
          <a:solidFill>
            <a:srgbClr val="00B0F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80" name="AutoShape 4"/>
          <p:cNvSpPr>
            <a:spLocks noChangeArrowheads="1"/>
          </p:cNvSpPr>
          <p:nvPr/>
        </p:nvSpPr>
        <p:spPr bwMode="auto">
          <a:xfrm>
            <a:off x="6069013" y="2165350"/>
            <a:ext cx="2852737" cy="1620838"/>
          </a:xfrm>
          <a:prstGeom prst="cloudCallout">
            <a:avLst>
              <a:gd name="adj1" fmla="val -75889"/>
              <a:gd name="adj2" fmla="val 28565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Derivative </a:t>
            </a:r>
          </a:p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= gradient </a:t>
            </a:r>
          </a:p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= rate of change </a:t>
            </a:r>
          </a:p>
        </p:txBody>
      </p:sp>
      <p:sp>
        <p:nvSpPr>
          <p:cNvPr id="27" name="AutoShape 4"/>
          <p:cNvSpPr>
            <a:spLocks noChangeArrowheads="1"/>
          </p:cNvSpPr>
          <p:nvPr/>
        </p:nvSpPr>
        <p:spPr bwMode="auto">
          <a:xfrm>
            <a:off x="2592388" y="2062163"/>
            <a:ext cx="1884362" cy="846137"/>
          </a:xfrm>
          <a:prstGeom prst="cloudCallout">
            <a:avLst>
              <a:gd name="adj1" fmla="val 36833"/>
              <a:gd name="adj2" fmla="val 74426"/>
            </a:avLst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Graphs</a:t>
            </a:r>
          </a:p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f’(x)=0</a:t>
            </a:r>
          </a:p>
        </p:txBody>
      </p:sp>
      <p:graphicFrame>
        <p:nvGraphicFramePr>
          <p:cNvPr id="1050" name="Object 101"/>
          <p:cNvGraphicFramePr>
            <a:graphicFrameLocks noChangeAspect="1"/>
          </p:cNvGraphicFramePr>
          <p:nvPr/>
        </p:nvGraphicFramePr>
        <p:xfrm>
          <a:off x="7285038" y="3898900"/>
          <a:ext cx="11112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0" name="Equation" r:id="rId3" imgW="837836" imgH="444307" progId="Equation.DSMT4">
                  <p:embed/>
                </p:oleObj>
              </mc:Choice>
              <mc:Fallback>
                <p:oleObj name="Equation" r:id="rId3" imgW="837836" imgH="444307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5038" y="3898900"/>
                        <a:ext cx="111125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" name="Object 103"/>
          <p:cNvGraphicFramePr>
            <a:graphicFrameLocks noChangeAspect="1"/>
          </p:cNvGraphicFramePr>
          <p:nvPr/>
        </p:nvGraphicFramePr>
        <p:xfrm>
          <a:off x="7272338" y="4625975"/>
          <a:ext cx="1201737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1" name="Equation" r:id="rId5" imgW="799753" imgH="520474" progId="Equation.DSMT4">
                  <p:embed/>
                </p:oleObj>
              </mc:Choice>
              <mc:Fallback>
                <p:oleObj name="Equation" r:id="rId5" imgW="799753" imgH="520474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4625975"/>
                        <a:ext cx="1201737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3"/>
          <p:cNvGraphicFramePr>
            <a:graphicFrameLocks noChangeAspect="1"/>
          </p:cNvGraphicFramePr>
          <p:nvPr/>
        </p:nvGraphicFramePr>
        <p:xfrm>
          <a:off x="6700838" y="5418138"/>
          <a:ext cx="191452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2" name="Equation" r:id="rId7" imgW="1435100" imgH="622300" progId="Equation.DSMT4">
                  <p:embed/>
                </p:oleObj>
              </mc:Choice>
              <mc:Fallback>
                <p:oleObj name="Equation" r:id="rId7" imgW="1435100" imgH="622300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0838" y="5418138"/>
                        <a:ext cx="1914525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101"/>
          <p:cNvGraphicFramePr>
            <a:graphicFrameLocks noChangeAspect="1"/>
          </p:cNvGraphicFramePr>
          <p:nvPr/>
        </p:nvGraphicFramePr>
        <p:xfrm>
          <a:off x="723900" y="3929063"/>
          <a:ext cx="16033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3" name="Equation" r:id="rId9" imgW="1117115" imgH="355446" progId="Equation.DSMT4">
                  <p:embed/>
                </p:oleObj>
              </mc:Choice>
              <mc:Fallback>
                <p:oleObj name="Equation" r:id="rId9" imgW="1117115" imgH="355446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3929063"/>
                        <a:ext cx="160337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103"/>
          <p:cNvGraphicFramePr>
            <a:graphicFrameLocks noChangeAspect="1"/>
          </p:cNvGraphicFramePr>
          <p:nvPr/>
        </p:nvGraphicFramePr>
        <p:xfrm>
          <a:off x="760413" y="4511675"/>
          <a:ext cx="15081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4" name="Equation" r:id="rId11" imgW="1002865" imgH="330057" progId="Equation.DSMT4">
                  <p:embed/>
                </p:oleObj>
              </mc:Choice>
              <mc:Fallback>
                <p:oleObj name="Equation" r:id="rId11" imgW="1002865" imgH="330057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4511675"/>
                        <a:ext cx="150812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103"/>
          <p:cNvGraphicFramePr>
            <a:graphicFrameLocks noChangeAspect="1"/>
          </p:cNvGraphicFramePr>
          <p:nvPr/>
        </p:nvGraphicFramePr>
        <p:xfrm>
          <a:off x="584200" y="5046663"/>
          <a:ext cx="159385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5" name="Equation" r:id="rId13" imgW="1193800" imgH="419100" progId="Equation.DSMT4">
                  <p:embed/>
                </p:oleObj>
              </mc:Choice>
              <mc:Fallback>
                <p:oleObj name="Equation" r:id="rId13" imgW="1193800" imgH="419100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5046663"/>
                        <a:ext cx="1593850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3"/>
          <p:cNvGraphicFramePr>
            <a:graphicFrameLocks noChangeAspect="1"/>
          </p:cNvGraphicFramePr>
          <p:nvPr/>
        </p:nvGraphicFramePr>
        <p:xfrm>
          <a:off x="555625" y="5581650"/>
          <a:ext cx="159543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6" name="Equation" r:id="rId15" imgW="1193800" imgH="444500" progId="Equation.DSMT4">
                  <p:embed/>
                </p:oleObj>
              </mc:Choice>
              <mc:Fallback>
                <p:oleObj name="Equation" r:id="rId15" imgW="1193800" imgH="444500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5581650"/>
                        <a:ext cx="159543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AutoShape 4"/>
          <p:cNvSpPr>
            <a:spLocks noChangeArrowheads="1"/>
          </p:cNvSpPr>
          <p:nvPr/>
        </p:nvSpPr>
        <p:spPr bwMode="auto">
          <a:xfrm>
            <a:off x="0" y="1884363"/>
            <a:ext cx="2617788" cy="1854200"/>
          </a:xfrm>
          <a:prstGeom prst="cloudCallout">
            <a:avLst>
              <a:gd name="adj1" fmla="val 61514"/>
              <a:gd name="adj2" fmla="val -17801"/>
            </a:avLst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400">
                <a:solidFill>
                  <a:srgbClr val="000000"/>
                </a:solidFill>
                <a:latin typeface="Comic Sans MS" pitchFamily="66" charset="0"/>
              </a:rPr>
              <a:t>f’(x)=0</a:t>
            </a:r>
          </a:p>
          <a:p>
            <a:r>
              <a:rPr lang="en-GB" sz="1400">
                <a:solidFill>
                  <a:srgbClr val="000000"/>
                </a:solidFill>
                <a:latin typeface="Comic Sans MS" pitchFamily="66" charset="0"/>
              </a:rPr>
              <a:t>Stationary Pts</a:t>
            </a:r>
          </a:p>
          <a:p>
            <a:r>
              <a:rPr lang="en-GB" sz="1400">
                <a:solidFill>
                  <a:srgbClr val="000000"/>
                </a:solidFill>
                <a:latin typeface="Comic Sans MS" pitchFamily="66" charset="0"/>
              </a:rPr>
              <a:t>Max. / Mini Pts</a:t>
            </a:r>
          </a:p>
          <a:p>
            <a:r>
              <a:rPr lang="en-GB" sz="1400">
                <a:solidFill>
                  <a:srgbClr val="000000"/>
                </a:solidFill>
                <a:latin typeface="Comic Sans MS" pitchFamily="66" charset="0"/>
              </a:rPr>
              <a:t>Inflection Pt</a:t>
            </a:r>
          </a:p>
        </p:txBody>
      </p:sp>
      <p:sp>
        <p:nvSpPr>
          <p:cNvPr id="89" name="AutoShape 4"/>
          <p:cNvSpPr>
            <a:spLocks noChangeArrowheads="1"/>
          </p:cNvSpPr>
          <p:nvPr/>
        </p:nvSpPr>
        <p:spPr bwMode="auto">
          <a:xfrm>
            <a:off x="0" y="0"/>
            <a:ext cx="2617788" cy="1635125"/>
          </a:xfrm>
          <a:prstGeom prst="cloudCallout">
            <a:avLst>
              <a:gd name="adj1" fmla="val -2509"/>
              <a:gd name="adj2" fmla="val 71185"/>
            </a:avLst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Nature Table</a:t>
            </a:r>
          </a:p>
        </p:txBody>
      </p:sp>
      <p:grpSp>
        <p:nvGrpSpPr>
          <p:cNvPr id="2" name="Group 145"/>
          <p:cNvGrpSpPr>
            <a:grpSpLocks/>
          </p:cNvGrpSpPr>
          <p:nvPr/>
        </p:nvGrpSpPr>
        <p:grpSpPr bwMode="auto">
          <a:xfrm>
            <a:off x="87313" y="484188"/>
            <a:ext cx="1920875" cy="1106487"/>
            <a:chOff x="87771" y="484904"/>
            <a:chExt cx="1921138" cy="1106546"/>
          </a:xfrm>
        </p:grpSpPr>
        <p:sp>
          <p:nvSpPr>
            <p:cNvPr id="124951" name="TextBox 104"/>
            <p:cNvSpPr txBox="1">
              <a:spLocks noChangeArrowheads="1"/>
            </p:cNvSpPr>
            <p:nvPr/>
          </p:nvSpPr>
          <p:spPr bwMode="auto">
            <a:xfrm>
              <a:off x="614333" y="484904"/>
              <a:ext cx="407540" cy="399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-1</a:t>
              </a:r>
            </a:p>
          </p:txBody>
        </p:sp>
        <p:sp>
          <p:nvSpPr>
            <p:cNvPr id="124952" name="TextBox 106"/>
            <p:cNvSpPr txBox="1">
              <a:spLocks noChangeArrowheads="1"/>
            </p:cNvSpPr>
            <p:nvPr/>
          </p:nvSpPr>
          <p:spPr bwMode="auto">
            <a:xfrm>
              <a:off x="1029549" y="484904"/>
              <a:ext cx="341807" cy="399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124953" name="TextBox 107"/>
            <p:cNvSpPr txBox="1">
              <a:spLocks noChangeArrowheads="1"/>
            </p:cNvSpPr>
            <p:nvPr/>
          </p:nvSpPr>
          <p:spPr bwMode="auto">
            <a:xfrm>
              <a:off x="1385453" y="484904"/>
              <a:ext cx="341807" cy="399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124954" name="TextBox 109"/>
            <p:cNvSpPr txBox="1">
              <a:spLocks noChangeArrowheads="1"/>
            </p:cNvSpPr>
            <p:nvPr/>
          </p:nvSpPr>
          <p:spPr bwMode="auto">
            <a:xfrm>
              <a:off x="669751" y="734284"/>
              <a:ext cx="308140" cy="399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+</a:t>
              </a:r>
            </a:p>
          </p:txBody>
        </p:sp>
        <p:sp>
          <p:nvSpPr>
            <p:cNvPr id="124955" name="TextBox 111"/>
            <p:cNvSpPr txBox="1">
              <a:spLocks noChangeArrowheads="1"/>
            </p:cNvSpPr>
            <p:nvPr/>
          </p:nvSpPr>
          <p:spPr bwMode="auto">
            <a:xfrm>
              <a:off x="1015692" y="775849"/>
              <a:ext cx="341807" cy="399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0</a:t>
              </a:r>
            </a:p>
          </p:txBody>
        </p:sp>
        <p:sp>
          <p:nvSpPr>
            <p:cNvPr id="124956" name="TextBox 113"/>
            <p:cNvSpPr txBox="1">
              <a:spLocks noChangeArrowheads="1"/>
            </p:cNvSpPr>
            <p:nvPr/>
          </p:nvSpPr>
          <p:spPr bwMode="auto">
            <a:xfrm>
              <a:off x="1357741" y="706574"/>
              <a:ext cx="292107" cy="399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-</a:t>
              </a:r>
            </a:p>
          </p:txBody>
        </p:sp>
        <p:grpSp>
          <p:nvGrpSpPr>
            <p:cNvPr id="124957" name="Group 143"/>
            <p:cNvGrpSpPr>
              <a:grpSpLocks/>
            </p:cNvGrpSpPr>
            <p:nvPr/>
          </p:nvGrpSpPr>
          <p:grpSpPr bwMode="auto">
            <a:xfrm>
              <a:off x="87771" y="484904"/>
              <a:ext cx="1921138" cy="734734"/>
              <a:chOff x="87771" y="484904"/>
              <a:chExt cx="1921138" cy="734734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>
                <a:off x="305288" y="762731"/>
                <a:ext cx="1703621" cy="158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963" name="TextBox 97"/>
              <p:cNvSpPr txBox="1">
                <a:spLocks noChangeArrowheads="1"/>
              </p:cNvSpPr>
              <p:nvPr/>
            </p:nvSpPr>
            <p:spPr bwMode="auto">
              <a:xfrm>
                <a:off x="263237" y="484904"/>
                <a:ext cx="335394" cy="399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en-GB" sz="2000">
                    <a:solidFill>
                      <a:schemeClr val="bg1"/>
                    </a:solidFill>
                    <a:latin typeface="Comic Sans MS" pitchFamily="66" charset="0"/>
                  </a:rPr>
                  <a:t>x</a:t>
                </a:r>
              </a:p>
            </p:txBody>
          </p:sp>
          <p:sp>
            <p:nvSpPr>
              <p:cNvPr id="124964" name="Rectangle 101"/>
              <p:cNvSpPr>
                <a:spLocks noChangeArrowheads="1"/>
              </p:cNvSpPr>
              <p:nvPr/>
            </p:nvSpPr>
            <p:spPr bwMode="auto">
              <a:xfrm>
                <a:off x="87771" y="750515"/>
                <a:ext cx="545417" cy="3076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1400">
                    <a:solidFill>
                      <a:srgbClr val="000000"/>
                    </a:solidFill>
                    <a:latin typeface="Comic Sans MS" pitchFamily="66" charset="0"/>
                  </a:rPr>
                  <a:t>f’(x)</a:t>
                </a:r>
                <a:endParaRPr lang="en-GB" sz="1400"/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 rot="5400000">
                <a:off x="1371470" y="873068"/>
                <a:ext cx="692187" cy="158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5400000">
                <a:off x="1006295" y="873068"/>
                <a:ext cx="692187" cy="158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5400000">
                <a:off x="277532" y="873068"/>
                <a:ext cx="692187" cy="158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5400000">
                <a:off x="642707" y="873068"/>
                <a:ext cx="692187" cy="158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264007" y="1108824"/>
                <a:ext cx="1703621" cy="158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7" name="Straight Arrow Connector 126"/>
            <p:cNvCxnSpPr/>
            <p:nvPr/>
          </p:nvCxnSpPr>
          <p:spPr>
            <a:xfrm rot="5400000" flipH="1" flipV="1">
              <a:off x="592677" y="1240586"/>
              <a:ext cx="287352" cy="198464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 flipV="1">
              <a:off x="983244" y="1219955"/>
              <a:ext cx="346122" cy="0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 rot="16200000" flipH="1">
              <a:off x="1427020" y="1260431"/>
              <a:ext cx="222262" cy="166711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961" name="TextBox 137"/>
            <p:cNvSpPr txBox="1">
              <a:spLocks noChangeArrowheads="1"/>
            </p:cNvSpPr>
            <p:nvPr/>
          </p:nvSpPr>
          <p:spPr bwMode="auto">
            <a:xfrm>
              <a:off x="886690" y="1191491"/>
              <a:ext cx="692913" cy="399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Comic Sans MS" pitchFamily="66" charset="0"/>
                </a:rPr>
                <a:t>Max</a:t>
              </a:r>
            </a:p>
          </p:txBody>
        </p:sp>
      </p:grpSp>
      <p:sp>
        <p:nvSpPr>
          <p:cNvPr id="139" name="AutoShape 4"/>
          <p:cNvSpPr>
            <a:spLocks noChangeArrowheads="1"/>
          </p:cNvSpPr>
          <p:nvPr/>
        </p:nvSpPr>
        <p:spPr bwMode="auto">
          <a:xfrm>
            <a:off x="4433888" y="1398588"/>
            <a:ext cx="1884362" cy="846137"/>
          </a:xfrm>
          <a:prstGeom prst="cloudCallout">
            <a:avLst>
              <a:gd name="adj1" fmla="val -24620"/>
              <a:gd name="adj2" fmla="val 152843"/>
            </a:avLst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Gradient at a point</a:t>
            </a:r>
          </a:p>
        </p:txBody>
      </p:sp>
      <p:sp>
        <p:nvSpPr>
          <p:cNvPr id="140" name="AutoShape 4"/>
          <p:cNvSpPr>
            <a:spLocks noChangeArrowheads="1"/>
          </p:cNvSpPr>
          <p:nvPr/>
        </p:nvSpPr>
        <p:spPr bwMode="auto">
          <a:xfrm>
            <a:off x="5445125" y="234950"/>
            <a:ext cx="2201863" cy="846138"/>
          </a:xfrm>
          <a:prstGeom prst="cloudCallout">
            <a:avLst>
              <a:gd name="adj1" fmla="val -56991"/>
              <a:gd name="adj2" fmla="val 83991"/>
            </a:avLst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Equation of tangent line</a:t>
            </a:r>
          </a:p>
        </p:txBody>
      </p:sp>
      <p:sp>
        <p:nvSpPr>
          <p:cNvPr id="141" name="AutoShape 4"/>
          <p:cNvSpPr>
            <a:spLocks noChangeArrowheads="1"/>
          </p:cNvSpPr>
          <p:nvPr/>
        </p:nvSpPr>
        <p:spPr bwMode="auto">
          <a:xfrm>
            <a:off x="6483350" y="1025525"/>
            <a:ext cx="2411413" cy="817563"/>
          </a:xfrm>
          <a:prstGeom prst="cloudCallout">
            <a:avLst>
              <a:gd name="adj1" fmla="val -44412"/>
              <a:gd name="adj2" fmla="val -58634"/>
            </a:avLst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Straight Line</a:t>
            </a:r>
          </a:p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Theory</a:t>
            </a:r>
          </a:p>
        </p:txBody>
      </p:sp>
      <p:sp>
        <p:nvSpPr>
          <p:cNvPr id="40" name="AutoShape 4"/>
          <p:cNvSpPr>
            <a:spLocks noChangeArrowheads="1"/>
          </p:cNvSpPr>
          <p:nvPr/>
        </p:nvSpPr>
        <p:spPr bwMode="auto">
          <a:xfrm>
            <a:off x="2617788" y="360363"/>
            <a:ext cx="2106612" cy="1385887"/>
          </a:xfrm>
          <a:prstGeom prst="cloudCallout">
            <a:avLst>
              <a:gd name="adj1" fmla="val 68023"/>
              <a:gd name="adj2" fmla="val 18878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Leibniz Notation</a:t>
            </a: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3108325" y="1066800"/>
          <a:ext cx="9175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7" name="Equation" r:id="rId17" imgW="710891" imgH="393529" progId="Equation.DSMT4">
                  <p:embed/>
                </p:oleObj>
              </mc:Choice>
              <mc:Fallback>
                <p:oleObj name="Equation" r:id="rId17" imgW="710891" imgH="393529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1066800"/>
                        <a:ext cx="91757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8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8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8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8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8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80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80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80"/>
                                        <p:tgtEl>
                                          <p:spTgt spid="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80"/>
                                        <p:tgtEl>
                                          <p:spTgt spid="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80"/>
                                        <p:tgtEl>
                                          <p:spTgt spid="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4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5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9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4" dur="8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5" dur="8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8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uild="p" animBg="1"/>
      <p:bldP spid="143" grpId="0" animBg="1"/>
      <p:bldP spid="142" grpId="0" animBg="1"/>
      <p:bldP spid="80" grpId="0" build="p" animBg="1"/>
      <p:bldP spid="27" grpId="0" build="p" animBg="1"/>
      <p:bldP spid="88" grpId="0" build="p" animBg="1"/>
      <p:bldP spid="89" grpId="0" animBg="1"/>
      <p:bldP spid="139" grpId="0" animBg="1"/>
      <p:bldP spid="140" grpId="0" animBg="1"/>
      <p:bldP spid="141" grpId="0" animBg="1"/>
      <p:bldP spid="40" grpId="0" build="p" animBg="1"/>
    </p:bld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2718</TotalTime>
  <Words>5247</Words>
  <Application>Microsoft Office PowerPoint</Application>
  <PresentationFormat>On-screen Show (4:3)</PresentationFormat>
  <Paragraphs>1054</Paragraphs>
  <Slides>93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93</vt:i4>
      </vt:variant>
    </vt:vector>
  </HeadingPairs>
  <TitlesOfParts>
    <vt:vector size="109" baseType="lpstr">
      <vt:lpstr>Arial Narrow</vt:lpstr>
      <vt:lpstr>Arial</vt:lpstr>
      <vt:lpstr>Comic Sans MS</vt:lpstr>
      <vt:lpstr>Tahoma</vt:lpstr>
      <vt:lpstr>Wingdings</vt:lpstr>
      <vt:lpstr>Calibri</vt:lpstr>
      <vt:lpstr>Constantia</vt:lpstr>
      <vt:lpstr>Wingdings 2</vt:lpstr>
      <vt:lpstr>Symbol</vt:lpstr>
      <vt:lpstr>Times New Roman</vt:lpstr>
      <vt:lpstr>1_Shimmer</vt:lpstr>
      <vt:lpstr>Default Design</vt:lpstr>
      <vt:lpstr>Paper</vt:lpstr>
      <vt:lpstr>Office Theme</vt:lpstr>
      <vt:lpstr>MathType 5.0 Equation</vt:lpstr>
      <vt:lpstr>MathType 6.0 Equation</vt:lpstr>
      <vt:lpstr>DIFFERENTIATION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Derivative</vt:lpstr>
      <vt:lpstr>PowerPoint Presentation</vt:lpstr>
      <vt:lpstr>PowerPoint Presentation</vt:lpstr>
      <vt:lpstr>PowerPoint Presentation</vt:lpstr>
      <vt:lpstr>Special Points</vt:lpstr>
      <vt:lpstr>Special 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Brackets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Fractions</vt:lpstr>
      <vt:lpstr>PowerPoint Presentation</vt:lpstr>
      <vt:lpstr>PowerPoint Presentation</vt:lpstr>
      <vt:lpstr>Leibniz Notation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Increasing &amp; Decreasing Functions  and  Stationary 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Stationary Points  and Their Nature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Curve Sketching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Max &amp; Min on Closed Intervals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Optimization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 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Laws Of Surds.</dc:title>
  <dc:creator>Alan Pithie</dc:creator>
  <cp:lastModifiedBy>Teacher E-Solutions</cp:lastModifiedBy>
  <cp:revision>288</cp:revision>
  <dcterms:created xsi:type="dcterms:W3CDTF">2003-07-06T12:17:47Z</dcterms:created>
  <dcterms:modified xsi:type="dcterms:W3CDTF">2019-01-18T17:10:13Z</dcterms:modified>
</cp:coreProperties>
</file>