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6" r:id="rId3"/>
  </p:sldMasterIdLst>
  <p:notesMasterIdLst>
    <p:notesMasterId r:id="rId22"/>
  </p:notesMasterIdLst>
  <p:sldIdLst>
    <p:sldId id="309" r:id="rId4"/>
    <p:sldId id="354" r:id="rId5"/>
    <p:sldId id="332" r:id="rId6"/>
    <p:sldId id="333" r:id="rId7"/>
    <p:sldId id="363" r:id="rId8"/>
    <p:sldId id="364" r:id="rId9"/>
    <p:sldId id="339" r:id="rId10"/>
    <p:sldId id="365" r:id="rId11"/>
    <p:sldId id="366" r:id="rId12"/>
    <p:sldId id="349" r:id="rId13"/>
    <p:sldId id="352" r:id="rId14"/>
    <p:sldId id="353" r:id="rId15"/>
    <p:sldId id="372" r:id="rId16"/>
    <p:sldId id="361" r:id="rId17"/>
    <p:sldId id="355" r:id="rId18"/>
    <p:sldId id="367" r:id="rId19"/>
    <p:sldId id="368" r:id="rId20"/>
    <p:sldId id="373" r:id="rId2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6600"/>
    <a:srgbClr val="FFFFCC"/>
    <a:srgbClr val="FF0000"/>
    <a:srgbClr val="CC3300"/>
    <a:srgbClr val="FF9933"/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4575" autoAdjust="0"/>
  </p:normalViewPr>
  <p:slideViewPr>
    <p:cSldViewPr>
      <p:cViewPr varScale="1">
        <p:scale>
          <a:sx n="42" d="100"/>
          <a:sy n="42" d="100"/>
        </p:scale>
        <p:origin x="-77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218454-F777-43D1-8886-4D0A089995D6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FEE06B-0C16-42FC-8530-747DB666F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3BEE43-B5E7-48B2-9C0B-15BB894E4762}" type="slidenum">
              <a:rPr lang="en-GB" sz="1200" smtClean="0"/>
              <a:pPr/>
              <a:t>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64C94A-820F-4468-AF82-2C6915876241}" type="slidenum">
              <a:rPr lang="en-GB" sz="1200" smtClean="0"/>
              <a:pPr/>
              <a:t>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B2A24E-2184-4542-A531-858B89F3A667}" type="slidenum">
              <a:rPr lang="en-GB" sz="1200" smtClean="0"/>
              <a:pPr/>
              <a:t>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74908F-E2DB-4707-BB86-BC155C03223C}" type="slidenum">
              <a:rPr lang="en-GB" sz="1200" smtClean="0"/>
              <a:pPr/>
              <a:t>14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C37D25-B9F9-4A89-902B-5DDD20FB56C9}" type="slidenum">
              <a:rPr lang="en-GB" sz="1200" smtClean="0"/>
              <a:pPr/>
              <a:t>16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45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8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7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590800" y="76200"/>
            <a:ext cx="3962400" cy="533400"/>
            <a:chOff x="1632" y="48"/>
            <a:chExt cx="2496" cy="336"/>
          </a:xfrm>
        </p:grpSpPr>
        <p:sp>
          <p:nvSpPr>
            <p:cNvPr id="1030" name="AutoShape 8"/>
            <p:cNvSpPr>
              <a:spLocks noChangeArrowheads="1"/>
            </p:cNvSpPr>
            <p:nvPr userDrawn="1"/>
          </p:nvSpPr>
          <p:spPr bwMode="auto">
            <a:xfrm>
              <a:off x="1680" y="48"/>
              <a:ext cx="2358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Text Box 9"/>
            <p:cNvSpPr txBox="1">
              <a:spLocks noChangeArrowheads="1"/>
            </p:cNvSpPr>
            <p:nvPr userDrawn="1"/>
          </p:nvSpPr>
          <p:spPr bwMode="auto">
            <a:xfrm>
              <a:off x="1632" y="74"/>
              <a:ext cx="2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68313" indent="-468313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b="1">
                  <a:latin typeface="Comic Sans MS" pitchFamily="66" charset="0"/>
                </a:rPr>
                <a:t>The Mid-Ordinate Rule</a:t>
              </a:r>
            </a:p>
          </p:txBody>
        </p:sp>
      </p:grpSp>
      <p:sp>
        <p:nvSpPr>
          <p:cNvPr id="1027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467600" y="6553200"/>
            <a:ext cx="533400" cy="304800"/>
          </a:xfrm>
          <a:prstGeom prst="actionButtonBackPrevious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AutoShape 4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534400" y="6553200"/>
            <a:ext cx="609600" cy="304800"/>
          </a:xfrm>
          <a:prstGeom prst="actionButtonReturn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5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002588" y="6553200"/>
            <a:ext cx="533400" cy="304800"/>
          </a:xfrm>
          <a:prstGeom prst="actionButtonForwardNex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 userDrawn="1"/>
        </p:nvSpPr>
        <p:spPr bwMode="auto">
          <a:xfrm>
            <a:off x="2590800" y="11747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8313" indent="-468313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b="1">
                <a:latin typeface="Comic Sans MS" pitchFamily="66" charset="0"/>
              </a:rPr>
              <a:t>The Mid-Ordinate Rule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6.bin"/><Relationship Id="rId3" Type="http://schemas.openxmlformats.org/officeDocument/2006/relationships/oleObject" Target="../embeddings/oleObject29.bin"/><Relationship Id="rId21" Type="http://schemas.openxmlformats.org/officeDocument/2006/relationships/image" Target="../media/image42.e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8.emf"/><Relationship Id="rId1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43.png"/><Relationship Id="rId10" Type="http://schemas.openxmlformats.org/officeDocument/2006/relationships/image" Target="../media/image37.emf"/><Relationship Id="rId19" Type="http://schemas.openxmlformats.org/officeDocument/2006/relationships/image" Target="../media/image41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8.emf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7.emf"/><Relationship Id="rId19" Type="http://schemas.openxmlformats.org/officeDocument/2006/relationships/image" Target="../media/image51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3.e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2.bin"/><Relationship Id="rId3" Type="http://schemas.openxmlformats.org/officeDocument/2006/relationships/image" Target="../media/image58.png"/><Relationship Id="rId21" Type="http://schemas.openxmlformats.org/officeDocument/2006/relationships/image" Target="../media/image67.emf"/><Relationship Id="rId7" Type="http://schemas.openxmlformats.org/officeDocument/2006/relationships/image" Target="../media/image60.e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29" Type="http://schemas.openxmlformats.org/officeDocument/2006/relationships/image" Target="../media/image71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2.emf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oleObject" Target="../embeddings/oleObject63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1.e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70.emf"/><Relationship Id="rId30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26.png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7.png"/><Relationship Id="rId25" Type="http://schemas.openxmlformats.org/officeDocument/2006/relationships/image" Target="../media/image21.emf"/><Relationship Id="rId3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8.emf"/><Relationship Id="rId31" Type="http://schemas.openxmlformats.org/officeDocument/2006/relationships/image" Target="../media/image2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2.emf"/><Relationship Id="rId30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447800" y="22860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20: The Mid-Ordinate Rule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6934200" y="6172200"/>
            <a:ext cx="188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© Christine Crisp</a:t>
            </a:r>
            <a:endParaRPr lang="en-GB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076" name="Group 10"/>
          <p:cNvGrpSpPr>
            <a:grpSpLocks/>
          </p:cNvGrpSpPr>
          <p:nvPr/>
        </p:nvGrpSpPr>
        <p:grpSpPr bwMode="auto">
          <a:xfrm>
            <a:off x="1371600" y="304800"/>
            <a:ext cx="6553200" cy="1524000"/>
            <a:chOff x="864" y="336"/>
            <a:chExt cx="4128" cy="960"/>
          </a:xfrm>
        </p:grpSpPr>
        <p:sp>
          <p:nvSpPr>
            <p:cNvPr id="3077" name="AutoShape 11"/>
            <p:cNvSpPr>
              <a:spLocks noChangeArrowheads="1"/>
            </p:cNvSpPr>
            <p:nvPr/>
          </p:nvSpPr>
          <p:spPr bwMode="auto">
            <a:xfrm>
              <a:off x="864" y="336"/>
              <a:ext cx="4128" cy="96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AutoShape 12"/>
            <p:cNvSpPr>
              <a:spLocks noChangeArrowheads="1"/>
            </p:cNvSpPr>
            <p:nvPr/>
          </p:nvSpPr>
          <p:spPr bwMode="auto">
            <a:xfrm>
              <a:off x="888" y="384"/>
              <a:ext cx="4080" cy="912"/>
            </a:xfrm>
            <a:prstGeom prst="roundRect">
              <a:avLst>
                <a:gd name="adj" fmla="val 21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b"/>
            <a:lstStyle/>
            <a:p>
              <a:pPr algn="ctr" eaLnBrk="1" hangingPunct="1">
                <a:defRPr/>
              </a:pPr>
              <a:r>
                <a:rPr lang="en-GB" sz="3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“Teach A Level Maths”</a:t>
              </a:r>
              <a:br>
                <a:rPr lang="en-GB" sz="3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en-GB" sz="1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/>
              </a:r>
              <a:br>
                <a:rPr lang="en-GB" sz="1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en-GB" sz="3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Vol. 1: AS Core Modules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9"/>
          <p:cNvGrpSpPr>
            <a:grpSpLocks/>
          </p:cNvGrpSpPr>
          <p:nvPr/>
        </p:nvGrpSpPr>
        <p:grpSpPr bwMode="auto">
          <a:xfrm>
            <a:off x="381000" y="609600"/>
            <a:ext cx="1752600" cy="457200"/>
            <a:chOff x="96" y="528"/>
            <a:chExt cx="1104" cy="288"/>
          </a:xfrm>
        </p:grpSpPr>
        <p:sp>
          <p:nvSpPr>
            <p:cNvPr id="12303" name="AutoShape 17"/>
            <p:cNvSpPr>
              <a:spLocks noChangeArrowheads="1"/>
            </p:cNvSpPr>
            <p:nvPr/>
          </p:nvSpPr>
          <p:spPr bwMode="auto">
            <a:xfrm>
              <a:off x="96" y="528"/>
              <a:ext cx="105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9"/>
            <p:cNvSpPr>
              <a:spLocks noChangeArrowheads="1"/>
            </p:cNvSpPr>
            <p:nvPr/>
          </p:nvSpPr>
          <p:spPr bwMode="auto">
            <a:xfrm>
              <a:off x="128" y="528"/>
              <a:ext cx="10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Exercises  </a:t>
              </a:r>
              <a:endParaRPr lang="en-US" sz="2600" b="1" i="1"/>
            </a:p>
          </p:txBody>
        </p:sp>
      </p:grpSp>
      <p:sp>
        <p:nvSpPr>
          <p:cNvPr id="12291" name="Line 21"/>
          <p:cNvSpPr>
            <a:spLocks noChangeShapeType="1"/>
          </p:cNvSpPr>
          <p:nvPr/>
        </p:nvSpPr>
        <p:spPr bwMode="auto">
          <a:xfrm>
            <a:off x="152400" y="3352800"/>
            <a:ext cx="8763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2" name="Object 27"/>
          <p:cNvGraphicFramePr>
            <a:graphicFrameLocks noChangeAspect="1"/>
          </p:cNvGraphicFramePr>
          <p:nvPr/>
        </p:nvGraphicFramePr>
        <p:xfrm>
          <a:off x="2770188" y="3352800"/>
          <a:ext cx="233521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" imgW="838166" imgH="438102" progId="Equation.3">
                  <p:embed/>
                </p:oleObj>
              </mc:Choice>
              <mc:Fallback>
                <p:oleObj name="Equation" r:id="rId3" imgW="838166" imgH="438102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3352800"/>
                        <a:ext cx="233521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31"/>
          <p:cNvGraphicFramePr>
            <a:graphicFrameLocks noChangeAspect="1"/>
          </p:cNvGraphicFramePr>
          <p:nvPr/>
        </p:nvGraphicFramePr>
        <p:xfrm>
          <a:off x="2559050" y="1060450"/>
          <a:ext cx="23939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904842" imgH="438102" progId="Equation.3">
                  <p:embed/>
                </p:oleObj>
              </mc:Choice>
              <mc:Fallback>
                <p:oleObj name="Equation" r:id="rId5" imgW="904842" imgH="438102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060450"/>
                        <a:ext cx="239395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32"/>
          <p:cNvSpPr>
            <a:spLocks noChangeArrowheads="1"/>
          </p:cNvSpPr>
          <p:nvPr/>
        </p:nvSpPr>
        <p:spPr bwMode="auto">
          <a:xfrm>
            <a:off x="5029200" y="14097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965200" indent="-9652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using the mid-ordinate</a:t>
            </a:r>
          </a:p>
        </p:txBody>
      </p:sp>
      <p:sp>
        <p:nvSpPr>
          <p:cNvPr id="12295" name="Rectangle 35"/>
          <p:cNvSpPr>
            <a:spLocks noChangeArrowheads="1"/>
          </p:cNvSpPr>
          <p:nvPr/>
        </p:nvSpPr>
        <p:spPr bwMode="auto">
          <a:xfrm>
            <a:off x="990600" y="2286000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2520950" algn="l"/>
              </a:tabLst>
            </a:pPr>
            <a:r>
              <a:rPr lang="en-US" b="1">
                <a:latin typeface="Comic Sans MS" pitchFamily="66" charset="0"/>
              </a:rPr>
              <a:t>rule with 4 strips, giving your answer to 3 d.p.  How can your answer be improved?</a:t>
            </a:r>
          </a:p>
        </p:txBody>
      </p:sp>
      <p:pic>
        <p:nvPicPr>
          <p:cNvPr id="12296" name="Picture 39" descr="30393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219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40"/>
          <p:cNvSpPr>
            <a:spLocks noChangeArrowheads="1"/>
          </p:cNvSpPr>
          <p:nvPr/>
        </p:nvSpPr>
        <p:spPr bwMode="auto">
          <a:xfrm>
            <a:off x="533400" y="1422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2520950" algn="l"/>
              </a:tabLst>
            </a:pPr>
            <a:r>
              <a:rPr lang="en-US" b="1">
                <a:latin typeface="Comic Sans MS" pitchFamily="66" charset="0"/>
              </a:rPr>
              <a:t>1.  Estimate</a:t>
            </a:r>
          </a:p>
        </p:txBody>
      </p:sp>
      <p:sp>
        <p:nvSpPr>
          <p:cNvPr id="12298" name="Rectangle 44"/>
          <p:cNvSpPr>
            <a:spLocks noChangeArrowheads="1"/>
          </p:cNvSpPr>
          <p:nvPr/>
        </p:nvSpPr>
        <p:spPr bwMode="auto">
          <a:xfrm>
            <a:off x="990600" y="45720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2520950" algn="l"/>
              </a:tabLst>
            </a:pPr>
            <a:r>
              <a:rPr lang="en-US" b="1">
                <a:latin typeface="Comic Sans MS" pitchFamily="66" charset="0"/>
              </a:rPr>
              <a:t>rule with 3 strips. Give your answer to 3 s.f.</a:t>
            </a:r>
          </a:p>
        </p:txBody>
      </p:sp>
      <p:sp>
        <p:nvSpPr>
          <p:cNvPr id="12299" name="Rectangle 45"/>
          <p:cNvSpPr>
            <a:spLocks noChangeArrowheads="1"/>
          </p:cNvSpPr>
          <p:nvPr/>
        </p:nvSpPr>
        <p:spPr bwMode="auto">
          <a:xfrm>
            <a:off x="457200" y="3733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2520950" algn="l"/>
              </a:tabLst>
            </a:pPr>
            <a:r>
              <a:rPr lang="en-US" b="1">
                <a:latin typeface="Comic Sans MS" pitchFamily="66" charset="0"/>
              </a:rPr>
              <a:t>2.  Estimate</a:t>
            </a:r>
          </a:p>
        </p:txBody>
      </p:sp>
      <p:sp>
        <p:nvSpPr>
          <p:cNvPr id="12300" name="Rectangle 46"/>
          <p:cNvSpPr>
            <a:spLocks noChangeArrowheads="1"/>
          </p:cNvSpPr>
          <p:nvPr/>
        </p:nvSpPr>
        <p:spPr bwMode="auto">
          <a:xfrm>
            <a:off x="5257800" y="3733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965200" indent="-9652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using the mid-ordinate</a:t>
            </a:r>
          </a:p>
        </p:txBody>
      </p:sp>
      <p:sp>
        <p:nvSpPr>
          <p:cNvPr id="12301" name="Rectangle 47"/>
          <p:cNvSpPr>
            <a:spLocks noChangeArrowheads="1"/>
          </p:cNvSpPr>
          <p:nvPr/>
        </p:nvSpPr>
        <p:spPr bwMode="auto">
          <a:xfrm>
            <a:off x="2819400" y="5334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2520950" algn="l"/>
              </a:tabLst>
            </a:pPr>
            <a:r>
              <a:rPr lang="en-US" b="1">
                <a:latin typeface="Comic Sans MS" pitchFamily="66" charset="0"/>
              </a:rPr>
              <a:t>N.B. Radians !</a:t>
            </a:r>
          </a:p>
        </p:txBody>
      </p:sp>
      <p:sp>
        <p:nvSpPr>
          <p:cNvPr id="237616" name="AutoShape 48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609600"/>
            <a:ext cx="1752600" cy="457200"/>
            <a:chOff x="96" y="528"/>
            <a:chExt cx="1104" cy="288"/>
          </a:xfrm>
        </p:grpSpPr>
        <p:sp>
          <p:nvSpPr>
            <p:cNvPr id="13349" name="AutoShape 3"/>
            <p:cNvSpPr>
              <a:spLocks noChangeArrowheads="1"/>
            </p:cNvSpPr>
            <p:nvPr/>
          </p:nvSpPr>
          <p:spPr bwMode="auto">
            <a:xfrm>
              <a:off x="96" y="528"/>
              <a:ext cx="105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Rectangle 4"/>
            <p:cNvSpPr>
              <a:spLocks noChangeArrowheads="1"/>
            </p:cNvSpPr>
            <p:nvPr/>
          </p:nvSpPr>
          <p:spPr bwMode="auto">
            <a:xfrm>
              <a:off x="128" y="528"/>
              <a:ext cx="10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Solutions  </a:t>
              </a:r>
              <a:endParaRPr lang="en-US" sz="2600" b="1" i="1"/>
            </a:p>
          </p:txBody>
        </p:sp>
      </p:grpSp>
      <p:graphicFrame>
        <p:nvGraphicFramePr>
          <p:cNvPr id="247821" name="Object 13"/>
          <p:cNvGraphicFramePr>
            <a:graphicFrameLocks noChangeAspect="1"/>
          </p:cNvGraphicFramePr>
          <p:nvPr/>
        </p:nvGraphicFramePr>
        <p:xfrm>
          <a:off x="2647950" y="3116263"/>
          <a:ext cx="3905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3" imgW="1771622" imgH="219186" progId="Equation.3">
                  <p:embed/>
                </p:oleObj>
              </mc:Choice>
              <mc:Fallback>
                <p:oleObj name="Equation" r:id="rId3" imgW="1771622" imgH="21918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3116263"/>
                        <a:ext cx="39052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485900" y="3733800"/>
            <a:ext cx="6456363" cy="1139825"/>
            <a:chOff x="936" y="2256"/>
            <a:chExt cx="4163" cy="814"/>
          </a:xfrm>
        </p:grpSpPr>
        <p:graphicFrame>
          <p:nvGraphicFramePr>
            <p:cNvPr id="13342" name="Object 16"/>
            <p:cNvGraphicFramePr>
              <a:graphicFrameLocks noChangeAspect="1"/>
            </p:cNvGraphicFramePr>
            <p:nvPr/>
          </p:nvGraphicFramePr>
          <p:xfrm>
            <a:off x="1046" y="2736"/>
            <a:ext cx="4053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2" name="Equation" r:id="rId5" imgW="2457542" imgH="190573" progId="Equation.3">
                    <p:embed/>
                  </p:oleObj>
                </mc:Choice>
                <mc:Fallback>
                  <p:oleObj name="Equation" r:id="rId5" imgW="2457542" imgH="190573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" y="2736"/>
                          <a:ext cx="4053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3" name="Object 18"/>
            <p:cNvGraphicFramePr>
              <a:graphicFrameLocks noChangeAspect="1"/>
            </p:cNvGraphicFramePr>
            <p:nvPr/>
          </p:nvGraphicFramePr>
          <p:xfrm>
            <a:off x="1056" y="2312"/>
            <a:ext cx="382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tion" r:id="rId7" imgW="2400314" imgH="190573" progId="Equation.3">
                    <p:embed/>
                  </p:oleObj>
                </mc:Choice>
                <mc:Fallback>
                  <p:oleObj name="Equation" r:id="rId7" imgW="2400314" imgH="190573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312"/>
                          <a:ext cx="382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4" name="Line 19"/>
            <p:cNvSpPr>
              <a:spLocks noChangeShapeType="1"/>
            </p:cNvSpPr>
            <p:nvPr/>
          </p:nvSpPr>
          <p:spPr bwMode="auto">
            <a:xfrm>
              <a:off x="936" y="2688"/>
              <a:ext cx="4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21"/>
            <p:cNvSpPr>
              <a:spLocks noChangeShapeType="1"/>
            </p:cNvSpPr>
            <p:nvPr/>
          </p:nvSpPr>
          <p:spPr bwMode="auto">
            <a:xfrm>
              <a:off x="1320" y="2256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22"/>
            <p:cNvSpPr>
              <a:spLocks noChangeShapeType="1"/>
            </p:cNvSpPr>
            <p:nvPr/>
          </p:nvSpPr>
          <p:spPr bwMode="auto">
            <a:xfrm>
              <a:off x="2400" y="2256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23"/>
            <p:cNvSpPr>
              <a:spLocks noChangeShapeType="1"/>
            </p:cNvSpPr>
            <p:nvPr/>
          </p:nvSpPr>
          <p:spPr bwMode="auto">
            <a:xfrm>
              <a:off x="3216" y="2256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24"/>
            <p:cNvSpPr>
              <a:spLocks noChangeShapeType="1"/>
            </p:cNvSpPr>
            <p:nvPr/>
          </p:nvSpPr>
          <p:spPr bwMode="auto">
            <a:xfrm>
              <a:off x="4176" y="2256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976313" y="2514600"/>
            <a:ext cx="1157287" cy="1025525"/>
            <a:chOff x="615" y="1584"/>
            <a:chExt cx="729" cy="646"/>
          </a:xfrm>
        </p:grpSpPr>
        <p:graphicFrame>
          <p:nvGraphicFramePr>
            <p:cNvPr id="13340" name="Object 15"/>
            <p:cNvGraphicFramePr>
              <a:graphicFrameLocks noChangeAspect="1"/>
            </p:cNvGraphicFramePr>
            <p:nvPr/>
          </p:nvGraphicFramePr>
          <p:xfrm>
            <a:off x="636" y="1584"/>
            <a:ext cx="571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4" name="Equation" r:id="rId9" imgW="371439" imgH="171408" progId="Equation.3">
                    <p:embed/>
                  </p:oleObj>
                </mc:Choice>
                <mc:Fallback>
                  <p:oleObj name="Equation" r:id="rId9" imgW="371439" imgH="17140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" y="1584"/>
                          <a:ext cx="571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1" name="Object 25"/>
            <p:cNvGraphicFramePr>
              <a:graphicFrameLocks noChangeAspect="1"/>
            </p:cNvGraphicFramePr>
            <p:nvPr/>
          </p:nvGraphicFramePr>
          <p:xfrm>
            <a:off x="615" y="1911"/>
            <a:ext cx="729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5" name="Equation" r:id="rId11" imgW="523955" imgH="190573" progId="Equation.3">
                    <p:embed/>
                  </p:oleObj>
                </mc:Choice>
                <mc:Fallback>
                  <p:oleObj name="Equation" r:id="rId11" imgW="523955" imgH="190573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" y="1911"/>
                          <a:ext cx="729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7838" name="Rectangle 30"/>
          <p:cNvSpPr>
            <a:spLocks noChangeArrowheads="1"/>
          </p:cNvSpPr>
          <p:nvPr/>
        </p:nvSpPr>
        <p:spPr bwMode="auto">
          <a:xfrm>
            <a:off x="685800" y="5562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answer can be improved by using more strips.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33400" y="1219200"/>
            <a:ext cx="3030538" cy="1163638"/>
            <a:chOff x="336" y="768"/>
            <a:chExt cx="1909" cy="733"/>
          </a:xfrm>
        </p:grpSpPr>
        <p:graphicFrame>
          <p:nvGraphicFramePr>
            <p:cNvPr id="13338" name="Object 39"/>
            <p:cNvGraphicFramePr>
              <a:graphicFrameLocks noChangeAspect="1"/>
            </p:cNvGraphicFramePr>
            <p:nvPr/>
          </p:nvGraphicFramePr>
          <p:xfrm>
            <a:off x="737" y="768"/>
            <a:ext cx="1508" cy="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6" name="Equation" r:id="rId13" imgW="904842" imgH="438102" progId="Equation.3">
                    <p:embed/>
                  </p:oleObj>
                </mc:Choice>
                <mc:Fallback>
                  <p:oleObj name="Equation" r:id="rId13" imgW="904842" imgH="438102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" y="768"/>
                          <a:ext cx="1508" cy="7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9" name="Rectangle 40"/>
            <p:cNvSpPr>
              <a:spLocks noChangeArrowheads="1"/>
            </p:cNvSpPr>
            <p:nvPr/>
          </p:nvSpPr>
          <p:spPr bwMode="auto">
            <a:xfrm>
              <a:off x="336" y="96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1.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581400" y="711200"/>
            <a:ext cx="4962525" cy="2336800"/>
            <a:chOff x="2256" y="448"/>
            <a:chExt cx="3126" cy="1419"/>
          </a:xfrm>
        </p:grpSpPr>
        <p:pic>
          <p:nvPicPr>
            <p:cNvPr id="13328" name="Picture 5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448"/>
              <a:ext cx="3126" cy="141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9" name="Line 42"/>
            <p:cNvSpPr>
              <a:spLocks noChangeShapeType="1"/>
            </p:cNvSpPr>
            <p:nvPr/>
          </p:nvSpPr>
          <p:spPr bwMode="auto">
            <a:xfrm flipV="1">
              <a:off x="4368" y="129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43"/>
            <p:cNvSpPr>
              <a:spLocks noChangeShapeType="1"/>
            </p:cNvSpPr>
            <p:nvPr/>
          </p:nvSpPr>
          <p:spPr bwMode="auto">
            <a:xfrm flipV="1">
              <a:off x="3024" y="72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44"/>
            <p:cNvSpPr>
              <a:spLocks noChangeShapeType="1"/>
            </p:cNvSpPr>
            <p:nvPr/>
          </p:nvSpPr>
          <p:spPr bwMode="auto">
            <a:xfrm flipH="1" flipV="1">
              <a:off x="5005" y="14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45"/>
            <p:cNvSpPr>
              <a:spLocks noChangeShapeType="1"/>
            </p:cNvSpPr>
            <p:nvPr/>
          </p:nvSpPr>
          <p:spPr bwMode="auto">
            <a:xfrm flipH="1" flipV="1">
              <a:off x="3696" y="100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46"/>
            <p:cNvSpPr>
              <a:spLocks noChangeShapeType="1"/>
            </p:cNvSpPr>
            <p:nvPr/>
          </p:nvSpPr>
          <p:spPr bwMode="auto">
            <a:xfrm>
              <a:off x="2352" y="707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47"/>
            <p:cNvSpPr>
              <a:spLocks noChangeShapeType="1"/>
            </p:cNvSpPr>
            <p:nvPr/>
          </p:nvSpPr>
          <p:spPr bwMode="auto">
            <a:xfrm>
              <a:off x="3696" y="129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48"/>
            <p:cNvSpPr>
              <a:spLocks noChangeShapeType="1"/>
            </p:cNvSpPr>
            <p:nvPr/>
          </p:nvSpPr>
          <p:spPr bwMode="auto">
            <a:xfrm>
              <a:off x="4368" y="1449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49"/>
            <p:cNvSpPr>
              <a:spLocks noChangeShapeType="1"/>
            </p:cNvSpPr>
            <p:nvPr/>
          </p:nvSpPr>
          <p:spPr bwMode="auto">
            <a:xfrm>
              <a:off x="3024" y="102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56"/>
            <p:cNvSpPr>
              <a:spLocks noChangeShapeType="1"/>
            </p:cNvSpPr>
            <p:nvPr/>
          </p:nvSpPr>
          <p:spPr bwMode="auto">
            <a:xfrm flipV="1">
              <a:off x="2368" y="72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990600" y="4933950"/>
            <a:ext cx="6805613" cy="577850"/>
            <a:chOff x="624" y="3108"/>
            <a:chExt cx="4287" cy="364"/>
          </a:xfrm>
        </p:grpSpPr>
        <p:graphicFrame>
          <p:nvGraphicFramePr>
            <p:cNvPr id="13326" name="Object 26"/>
            <p:cNvGraphicFramePr>
              <a:graphicFrameLocks noChangeAspect="1"/>
            </p:cNvGraphicFramePr>
            <p:nvPr/>
          </p:nvGraphicFramePr>
          <p:xfrm>
            <a:off x="3216" y="3158"/>
            <a:ext cx="1695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7" name="Equation" r:id="rId16" imgW="1324060" imgH="190573" progId="Equation.3">
                    <p:embed/>
                  </p:oleObj>
                </mc:Choice>
                <mc:Fallback>
                  <p:oleObj name="Equation" r:id="rId16" imgW="1324060" imgH="190573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158"/>
                          <a:ext cx="1695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7" name="Object 60"/>
            <p:cNvGraphicFramePr>
              <a:graphicFrameLocks noChangeAspect="1"/>
            </p:cNvGraphicFramePr>
            <p:nvPr/>
          </p:nvGraphicFramePr>
          <p:xfrm>
            <a:off x="624" y="3108"/>
            <a:ext cx="2671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8" name="Equation" r:id="rId18" imgW="1924139" imgH="219186" progId="Equation.3">
                    <p:embed/>
                  </p:oleObj>
                </mc:Choice>
                <mc:Fallback>
                  <p:oleObj name="Equation" r:id="rId18" imgW="1924139" imgH="219186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108"/>
                          <a:ext cx="2671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7870" name="AutoShape 62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4140200" y="2651125"/>
            <a:ext cx="419100" cy="473075"/>
            <a:chOff x="1282" y="2016"/>
            <a:chExt cx="264" cy="298"/>
          </a:xfrm>
        </p:grpSpPr>
        <p:graphicFrame>
          <p:nvGraphicFramePr>
            <p:cNvPr id="13324" name="Object 64"/>
            <p:cNvGraphicFramePr>
              <a:graphicFrameLocks noChangeAspect="1"/>
            </p:cNvGraphicFramePr>
            <p:nvPr/>
          </p:nvGraphicFramePr>
          <p:xfrm>
            <a:off x="1282" y="2016"/>
            <a:ext cx="26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9" name="Equation" r:id="rId20" imgW="180860" imgH="209468" progId="Equation.3">
                    <p:embed/>
                  </p:oleObj>
                </mc:Choice>
                <mc:Fallback>
                  <p:oleObj name="Equation" r:id="rId20" imgW="180860" imgH="209468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2016"/>
                          <a:ext cx="26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Line 65"/>
            <p:cNvSpPr>
              <a:spLocks noChangeShapeType="1"/>
            </p:cNvSpPr>
            <p:nvPr/>
          </p:nvSpPr>
          <p:spPr bwMode="auto">
            <a:xfrm flipH="1">
              <a:off x="1392" y="2032"/>
              <a:ext cx="0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45" name="Object 13"/>
          <p:cNvGraphicFramePr>
            <a:graphicFrameLocks noChangeAspect="1"/>
          </p:cNvGraphicFramePr>
          <p:nvPr/>
        </p:nvGraphicFramePr>
        <p:xfrm>
          <a:off x="762000" y="5011738"/>
          <a:ext cx="35623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3" imgW="1486024" imgH="219186" progId="Equation.3">
                  <p:embed/>
                </p:oleObj>
              </mc:Choice>
              <mc:Fallback>
                <p:oleObj name="Equation" r:id="rId3" imgW="1486024" imgH="21918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11738"/>
                        <a:ext cx="35623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7" name="Object 15"/>
          <p:cNvGraphicFramePr>
            <a:graphicFrameLocks noChangeAspect="1"/>
          </p:cNvGraphicFramePr>
          <p:nvPr/>
        </p:nvGraphicFramePr>
        <p:xfrm>
          <a:off x="2652713" y="4260850"/>
          <a:ext cx="4891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5" imgW="1790788" imgH="190573" progId="Equation.3">
                  <p:embed/>
                </p:oleObj>
              </mc:Choice>
              <mc:Fallback>
                <p:oleObj name="Equation" r:id="rId5" imgW="1790788" imgH="19057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260850"/>
                        <a:ext cx="4891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8" name="Object 16"/>
          <p:cNvGraphicFramePr>
            <a:graphicFrameLocks noChangeAspect="1"/>
          </p:cNvGraphicFramePr>
          <p:nvPr/>
        </p:nvGraphicFramePr>
        <p:xfrm>
          <a:off x="2774950" y="3179763"/>
          <a:ext cx="44640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7" imgW="1781070" imgH="380876" progId="Equation.3">
                  <p:embed/>
                </p:oleObj>
              </mc:Choice>
              <mc:Fallback>
                <p:oleObj name="Equation" r:id="rId7" imgW="1781070" imgH="38087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179763"/>
                        <a:ext cx="44640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362200" y="3276600"/>
            <a:ext cx="5638800" cy="1422400"/>
            <a:chOff x="1536" y="2112"/>
            <a:chExt cx="3552" cy="896"/>
          </a:xfrm>
        </p:grpSpPr>
        <p:sp>
          <p:nvSpPr>
            <p:cNvPr id="14363" name="Line 17"/>
            <p:cNvSpPr>
              <a:spLocks noChangeShapeType="1"/>
            </p:cNvSpPr>
            <p:nvPr/>
          </p:nvSpPr>
          <p:spPr bwMode="auto">
            <a:xfrm>
              <a:off x="1536" y="2688"/>
              <a:ext cx="3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9"/>
            <p:cNvSpPr>
              <a:spLocks noChangeShapeType="1"/>
            </p:cNvSpPr>
            <p:nvPr/>
          </p:nvSpPr>
          <p:spPr bwMode="auto">
            <a:xfrm>
              <a:off x="2256" y="2112"/>
              <a:ext cx="0" cy="8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0"/>
            <p:cNvSpPr>
              <a:spLocks noChangeShapeType="1"/>
            </p:cNvSpPr>
            <p:nvPr/>
          </p:nvSpPr>
          <p:spPr bwMode="auto">
            <a:xfrm>
              <a:off x="3168" y="2112"/>
              <a:ext cx="0" cy="8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21"/>
            <p:cNvSpPr>
              <a:spLocks noChangeShapeType="1"/>
            </p:cNvSpPr>
            <p:nvPr/>
          </p:nvSpPr>
          <p:spPr bwMode="auto">
            <a:xfrm>
              <a:off x="4080" y="2112"/>
              <a:ext cx="0" cy="8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38200" y="2362200"/>
            <a:ext cx="1062038" cy="1443038"/>
            <a:chOff x="202" y="1620"/>
            <a:chExt cx="669" cy="909"/>
          </a:xfrm>
        </p:grpSpPr>
        <p:graphicFrame>
          <p:nvGraphicFramePr>
            <p:cNvPr id="14361" name="Object 24"/>
            <p:cNvGraphicFramePr>
              <a:graphicFrameLocks noChangeAspect="1"/>
            </p:cNvGraphicFramePr>
            <p:nvPr/>
          </p:nvGraphicFramePr>
          <p:xfrm>
            <a:off x="205" y="1620"/>
            <a:ext cx="666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0" name="Equation" r:id="rId9" imgW="438114" imgH="190573" progId="Equation.3">
                    <p:embed/>
                  </p:oleObj>
                </mc:Choice>
                <mc:Fallback>
                  <p:oleObj name="Equation" r:id="rId9" imgW="438114" imgH="190573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" y="1620"/>
                          <a:ext cx="666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2" name="Object 25"/>
            <p:cNvGraphicFramePr>
              <a:graphicFrameLocks noChangeAspect="1"/>
            </p:cNvGraphicFramePr>
            <p:nvPr/>
          </p:nvGraphicFramePr>
          <p:xfrm>
            <a:off x="202" y="1849"/>
            <a:ext cx="64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1" name="Equation" r:id="rId11" imgW="419218" imgH="380876" progId="Equation.3">
                    <p:embed/>
                  </p:oleObj>
                </mc:Choice>
                <mc:Fallback>
                  <p:oleObj name="Equation" r:id="rId11" imgW="419218" imgH="380876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" y="1849"/>
                          <a:ext cx="646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8858" name="Object 26"/>
          <p:cNvGraphicFramePr>
            <a:graphicFrameLocks noChangeAspect="1"/>
          </p:cNvGraphicFramePr>
          <p:nvPr/>
        </p:nvGraphicFramePr>
        <p:xfrm>
          <a:off x="4173538" y="5087938"/>
          <a:ext cx="30495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13" imgW="1276280" imgH="190573" progId="Equation.3">
                  <p:embed/>
                </p:oleObj>
              </mc:Choice>
              <mc:Fallback>
                <p:oleObj name="Equation" r:id="rId13" imgW="1276280" imgH="19057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5087938"/>
                        <a:ext cx="304958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36"/>
          <p:cNvGrpSpPr>
            <a:grpSpLocks/>
          </p:cNvGrpSpPr>
          <p:nvPr/>
        </p:nvGrpSpPr>
        <p:grpSpPr bwMode="auto">
          <a:xfrm>
            <a:off x="457200" y="533400"/>
            <a:ext cx="1752600" cy="457200"/>
            <a:chOff x="96" y="528"/>
            <a:chExt cx="1104" cy="288"/>
          </a:xfrm>
        </p:grpSpPr>
        <p:sp>
          <p:nvSpPr>
            <p:cNvPr id="14359" name="AutoShape 37"/>
            <p:cNvSpPr>
              <a:spLocks noChangeArrowheads="1"/>
            </p:cNvSpPr>
            <p:nvPr/>
          </p:nvSpPr>
          <p:spPr bwMode="auto">
            <a:xfrm>
              <a:off x="96" y="528"/>
              <a:ext cx="105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Rectangle 38"/>
            <p:cNvSpPr>
              <a:spLocks noChangeArrowheads="1"/>
            </p:cNvSpPr>
            <p:nvPr/>
          </p:nvSpPr>
          <p:spPr bwMode="auto">
            <a:xfrm>
              <a:off x="128" y="528"/>
              <a:ext cx="10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Solutions  </a:t>
              </a:r>
              <a:endParaRPr lang="en-US" sz="2600" b="1" i="1"/>
            </a:p>
          </p:txBody>
        </p:sp>
      </p:grpSp>
      <p:graphicFrame>
        <p:nvGraphicFramePr>
          <p:cNvPr id="248881" name="Object 49"/>
          <p:cNvGraphicFramePr>
            <a:graphicFrameLocks noChangeAspect="1"/>
          </p:cNvGraphicFramePr>
          <p:nvPr/>
        </p:nvGraphicFramePr>
        <p:xfrm>
          <a:off x="609600" y="1066800"/>
          <a:ext cx="233521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15" imgW="838166" imgH="438102" progId="Equation.3">
                  <p:embed/>
                </p:oleObj>
              </mc:Choice>
              <mc:Fallback>
                <p:oleObj name="Equation" r:id="rId15" imgW="838166" imgH="438102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33521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733800" y="762000"/>
            <a:ext cx="4867275" cy="2286000"/>
            <a:chOff x="2352" y="480"/>
            <a:chExt cx="3066" cy="1290"/>
          </a:xfrm>
        </p:grpSpPr>
        <p:pic>
          <p:nvPicPr>
            <p:cNvPr id="14351" name="Picture 5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480"/>
              <a:ext cx="3066" cy="12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2" name="Line 50"/>
            <p:cNvSpPr>
              <a:spLocks noChangeShapeType="1"/>
            </p:cNvSpPr>
            <p:nvPr/>
          </p:nvSpPr>
          <p:spPr bwMode="auto">
            <a:xfrm flipV="1">
              <a:off x="3456" y="624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52"/>
            <p:cNvSpPr>
              <a:spLocks noChangeShapeType="1"/>
            </p:cNvSpPr>
            <p:nvPr/>
          </p:nvSpPr>
          <p:spPr bwMode="auto">
            <a:xfrm>
              <a:off x="2496" y="134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53"/>
            <p:cNvSpPr>
              <a:spLocks noChangeShapeType="1"/>
            </p:cNvSpPr>
            <p:nvPr/>
          </p:nvSpPr>
          <p:spPr bwMode="auto">
            <a:xfrm flipV="1">
              <a:off x="4384" y="624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54"/>
            <p:cNvSpPr>
              <a:spLocks noChangeShapeType="1"/>
            </p:cNvSpPr>
            <p:nvPr/>
          </p:nvSpPr>
          <p:spPr bwMode="auto">
            <a:xfrm>
              <a:off x="3456" y="64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5"/>
            <p:cNvSpPr>
              <a:spLocks noChangeShapeType="1"/>
            </p:cNvSpPr>
            <p:nvPr/>
          </p:nvSpPr>
          <p:spPr bwMode="auto">
            <a:xfrm>
              <a:off x="4368" y="134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6"/>
            <p:cNvSpPr>
              <a:spLocks noChangeShapeType="1"/>
            </p:cNvSpPr>
            <p:nvPr/>
          </p:nvSpPr>
          <p:spPr bwMode="auto">
            <a:xfrm flipV="1">
              <a:off x="2496" y="13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7"/>
            <p:cNvSpPr>
              <a:spLocks noChangeShapeType="1"/>
            </p:cNvSpPr>
            <p:nvPr/>
          </p:nvSpPr>
          <p:spPr bwMode="auto">
            <a:xfrm flipV="1">
              <a:off x="5328" y="13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4622800" y="2651125"/>
            <a:ext cx="406400" cy="473075"/>
            <a:chOff x="1282" y="2016"/>
            <a:chExt cx="264" cy="298"/>
          </a:xfrm>
        </p:grpSpPr>
        <p:graphicFrame>
          <p:nvGraphicFramePr>
            <p:cNvPr id="14349" name="Object 59"/>
            <p:cNvGraphicFramePr>
              <a:graphicFrameLocks noChangeAspect="1"/>
            </p:cNvGraphicFramePr>
            <p:nvPr/>
          </p:nvGraphicFramePr>
          <p:xfrm>
            <a:off x="1282" y="2016"/>
            <a:ext cx="26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4" name="Equation" r:id="rId18" imgW="180860" imgH="209468" progId="Equation.3">
                    <p:embed/>
                  </p:oleObj>
                </mc:Choice>
                <mc:Fallback>
                  <p:oleObj name="Equation" r:id="rId18" imgW="180860" imgH="209468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2016"/>
                          <a:ext cx="26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0" name="Line 60"/>
            <p:cNvSpPr>
              <a:spLocks noChangeShapeType="1"/>
            </p:cNvSpPr>
            <p:nvPr/>
          </p:nvSpPr>
          <p:spPr bwMode="auto">
            <a:xfrm flipH="1">
              <a:off x="1392" y="2032"/>
              <a:ext cx="0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895" name="AutoShape 63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57200" y="5791200"/>
            <a:ext cx="8382000" cy="457200"/>
            <a:chOff x="288" y="2784"/>
            <a:chExt cx="5280" cy="288"/>
          </a:xfrm>
        </p:grpSpPr>
        <p:sp>
          <p:nvSpPr>
            <p:cNvPr id="15421" name="Rectangle 49"/>
            <p:cNvSpPr>
              <a:spLocks noChangeArrowheads="1"/>
            </p:cNvSpPr>
            <p:nvPr/>
          </p:nvSpPr>
          <p:spPr bwMode="auto">
            <a:xfrm>
              <a:off x="755" y="2832"/>
              <a:ext cx="38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Rectangle 44"/>
            <p:cNvSpPr>
              <a:spLocks noChangeArrowheads="1"/>
            </p:cNvSpPr>
            <p:nvPr/>
          </p:nvSpPr>
          <p:spPr bwMode="auto">
            <a:xfrm>
              <a:off x="288" y="2784"/>
              <a:ext cx="5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GB" b="1">
                  <a:latin typeface="Comic Sans MS" pitchFamily="66" charset="0"/>
                </a:rPr>
                <a:t>The </a:t>
              </a:r>
              <a:r>
                <a:rPr lang="en-GB" b="1">
                  <a:solidFill>
                    <a:srgbClr val="FF0000"/>
                  </a:solidFill>
                  <a:latin typeface="Comic Sans MS" pitchFamily="66" charset="0"/>
                </a:rPr>
                <a:t>red</a:t>
              </a:r>
              <a:r>
                <a:rPr lang="en-GB" b="1">
                  <a:latin typeface="Comic Sans MS" pitchFamily="66" charset="0"/>
                </a:rPr>
                <a:t> shaded areas should be included but are not.</a:t>
              </a: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08000" y="4953000"/>
            <a:ext cx="8382000" cy="822325"/>
            <a:chOff x="288" y="3072"/>
            <a:chExt cx="5280" cy="518"/>
          </a:xfrm>
        </p:grpSpPr>
        <p:sp>
          <p:nvSpPr>
            <p:cNvPr id="15419" name="Rectangle 50"/>
            <p:cNvSpPr>
              <a:spLocks noChangeArrowheads="1"/>
            </p:cNvSpPr>
            <p:nvPr/>
          </p:nvSpPr>
          <p:spPr bwMode="auto">
            <a:xfrm>
              <a:off x="768" y="3120"/>
              <a:ext cx="38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Rectangle 51"/>
            <p:cNvSpPr>
              <a:spLocks noChangeArrowheads="1"/>
            </p:cNvSpPr>
            <p:nvPr/>
          </p:nvSpPr>
          <p:spPr bwMode="auto">
            <a:xfrm>
              <a:off x="288" y="3072"/>
              <a:ext cx="528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GB" b="1">
                  <a:latin typeface="Comic Sans MS" pitchFamily="66" charset="0"/>
                </a:rPr>
                <a:t>The </a:t>
              </a:r>
              <a:r>
                <a:rPr lang="en-GB" b="1">
                  <a:solidFill>
                    <a:srgbClr val="3333FF"/>
                  </a:solidFill>
                  <a:latin typeface="Comic Sans MS" pitchFamily="66" charset="0"/>
                </a:rPr>
                <a:t>blue</a:t>
              </a:r>
              <a:r>
                <a:rPr lang="en-GB" b="1">
                  <a:latin typeface="Comic Sans MS" pitchFamily="66" charset="0"/>
                </a:rPr>
                <a:t> shaded areas are not under the curve but are included in the rectangle.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667000" y="1752600"/>
            <a:ext cx="1676400" cy="2590800"/>
            <a:chOff x="384" y="1008"/>
            <a:chExt cx="1104" cy="1728"/>
          </a:xfrm>
        </p:grpSpPr>
        <p:sp>
          <p:nvSpPr>
            <p:cNvPr id="15407" name="Rectangle 2"/>
            <p:cNvSpPr>
              <a:spLocks noChangeArrowheads="1"/>
            </p:cNvSpPr>
            <p:nvPr/>
          </p:nvSpPr>
          <p:spPr bwMode="auto">
            <a:xfrm>
              <a:off x="384" y="1008"/>
              <a:ext cx="1104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Arc 3"/>
            <p:cNvSpPr>
              <a:spLocks/>
            </p:cNvSpPr>
            <p:nvPr/>
          </p:nvSpPr>
          <p:spPr bwMode="auto">
            <a:xfrm flipV="1">
              <a:off x="480" y="1008"/>
              <a:ext cx="864" cy="1240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4 h 21600"/>
                <a:gd name="T4" fmla="*/ 0 w 2154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Line 4"/>
            <p:cNvSpPr>
              <a:spLocks noChangeShapeType="1"/>
            </p:cNvSpPr>
            <p:nvPr/>
          </p:nvSpPr>
          <p:spPr bwMode="auto">
            <a:xfrm>
              <a:off x="480" y="2064"/>
              <a:ext cx="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5"/>
            <p:cNvSpPr>
              <a:spLocks noChangeShapeType="1"/>
            </p:cNvSpPr>
            <p:nvPr/>
          </p:nvSpPr>
          <p:spPr bwMode="auto">
            <a:xfrm>
              <a:off x="480" y="2064"/>
              <a:ext cx="0" cy="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6"/>
            <p:cNvSpPr>
              <a:spLocks noChangeShapeType="1"/>
            </p:cNvSpPr>
            <p:nvPr/>
          </p:nvSpPr>
          <p:spPr bwMode="auto">
            <a:xfrm>
              <a:off x="1344" y="2064"/>
              <a:ext cx="0" cy="5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7"/>
            <p:cNvSpPr>
              <a:spLocks noChangeShapeType="1"/>
            </p:cNvSpPr>
            <p:nvPr/>
          </p:nvSpPr>
          <p:spPr bwMode="auto">
            <a:xfrm flipH="1">
              <a:off x="1255" y="1488"/>
              <a:ext cx="89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8"/>
            <p:cNvSpPr>
              <a:spLocks noChangeShapeType="1"/>
            </p:cNvSpPr>
            <p:nvPr/>
          </p:nvSpPr>
          <p:spPr bwMode="auto">
            <a:xfrm flipH="1">
              <a:off x="1152" y="1632"/>
              <a:ext cx="1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9"/>
            <p:cNvSpPr>
              <a:spLocks noChangeShapeType="1"/>
            </p:cNvSpPr>
            <p:nvPr/>
          </p:nvSpPr>
          <p:spPr bwMode="auto">
            <a:xfrm>
              <a:off x="576" y="2064"/>
              <a:ext cx="96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10"/>
            <p:cNvSpPr>
              <a:spLocks noChangeShapeType="1"/>
            </p:cNvSpPr>
            <p:nvPr/>
          </p:nvSpPr>
          <p:spPr bwMode="auto">
            <a:xfrm>
              <a:off x="720" y="2064"/>
              <a:ext cx="9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45"/>
            <p:cNvSpPr>
              <a:spLocks noChangeShapeType="1"/>
            </p:cNvSpPr>
            <p:nvPr/>
          </p:nvSpPr>
          <p:spPr bwMode="auto">
            <a:xfrm flipH="1">
              <a:off x="960" y="1776"/>
              <a:ext cx="38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46"/>
            <p:cNvSpPr>
              <a:spLocks noChangeShapeType="1"/>
            </p:cNvSpPr>
            <p:nvPr/>
          </p:nvSpPr>
          <p:spPr bwMode="auto">
            <a:xfrm flipH="1">
              <a:off x="1152" y="1920"/>
              <a:ext cx="1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52"/>
            <p:cNvSpPr>
              <a:spLocks noChangeShapeType="1"/>
            </p:cNvSpPr>
            <p:nvPr/>
          </p:nvSpPr>
          <p:spPr bwMode="auto">
            <a:xfrm flipV="1">
              <a:off x="1344" y="110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934200" y="1752600"/>
            <a:ext cx="1676400" cy="2514600"/>
            <a:chOff x="3216" y="1056"/>
            <a:chExt cx="1104" cy="1728"/>
          </a:xfrm>
        </p:grpSpPr>
        <p:sp>
          <p:nvSpPr>
            <p:cNvPr id="15395" name="Rectangle 24"/>
            <p:cNvSpPr>
              <a:spLocks noChangeArrowheads="1"/>
            </p:cNvSpPr>
            <p:nvPr/>
          </p:nvSpPr>
          <p:spPr bwMode="auto">
            <a:xfrm flipV="1">
              <a:off x="3216" y="1056"/>
              <a:ext cx="1104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Arc 25"/>
            <p:cNvSpPr>
              <a:spLocks/>
            </p:cNvSpPr>
            <p:nvPr/>
          </p:nvSpPr>
          <p:spPr bwMode="auto">
            <a:xfrm>
              <a:off x="3312" y="1152"/>
              <a:ext cx="864" cy="1240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4 h 21600"/>
                <a:gd name="T4" fmla="*/ 0 w 2154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26"/>
            <p:cNvSpPr>
              <a:spLocks noChangeShapeType="1"/>
            </p:cNvSpPr>
            <p:nvPr/>
          </p:nvSpPr>
          <p:spPr bwMode="auto">
            <a:xfrm flipV="1">
              <a:off x="3312" y="1344"/>
              <a:ext cx="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7"/>
            <p:cNvSpPr>
              <a:spLocks noChangeShapeType="1"/>
            </p:cNvSpPr>
            <p:nvPr/>
          </p:nvSpPr>
          <p:spPr bwMode="auto">
            <a:xfrm flipV="1">
              <a:off x="4176" y="1344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28"/>
            <p:cNvSpPr>
              <a:spLocks noChangeShapeType="1"/>
            </p:cNvSpPr>
            <p:nvPr/>
          </p:nvSpPr>
          <p:spPr bwMode="auto">
            <a:xfrm flipV="1">
              <a:off x="3312" y="1344"/>
              <a:ext cx="0" cy="1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29"/>
            <p:cNvSpPr>
              <a:spLocks noChangeShapeType="1"/>
            </p:cNvSpPr>
            <p:nvPr/>
          </p:nvSpPr>
          <p:spPr bwMode="auto">
            <a:xfrm flipH="1" flipV="1">
              <a:off x="3312" y="1248"/>
              <a:ext cx="8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30"/>
            <p:cNvSpPr>
              <a:spLocks noChangeShapeType="1"/>
            </p:cNvSpPr>
            <p:nvPr/>
          </p:nvSpPr>
          <p:spPr bwMode="auto">
            <a:xfrm flipH="1" flipV="1">
              <a:off x="3408" y="1154"/>
              <a:ext cx="192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31"/>
            <p:cNvSpPr>
              <a:spLocks noChangeShapeType="1"/>
            </p:cNvSpPr>
            <p:nvPr/>
          </p:nvSpPr>
          <p:spPr bwMode="auto">
            <a:xfrm flipV="1">
              <a:off x="3896" y="1344"/>
              <a:ext cx="136" cy="1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32"/>
            <p:cNvSpPr>
              <a:spLocks noChangeShapeType="1"/>
            </p:cNvSpPr>
            <p:nvPr/>
          </p:nvSpPr>
          <p:spPr bwMode="auto">
            <a:xfrm flipV="1">
              <a:off x="4032" y="153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33"/>
            <p:cNvSpPr>
              <a:spLocks noChangeShapeType="1"/>
            </p:cNvSpPr>
            <p:nvPr/>
          </p:nvSpPr>
          <p:spPr bwMode="auto">
            <a:xfrm flipV="1">
              <a:off x="4080" y="1720"/>
              <a:ext cx="96" cy="1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8"/>
            <p:cNvSpPr>
              <a:spLocks noChangeShapeType="1"/>
            </p:cNvSpPr>
            <p:nvPr/>
          </p:nvSpPr>
          <p:spPr bwMode="auto">
            <a:xfrm flipV="1">
              <a:off x="3984" y="1344"/>
              <a:ext cx="192" cy="2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53"/>
            <p:cNvSpPr>
              <a:spLocks noChangeShapeType="1"/>
            </p:cNvSpPr>
            <p:nvPr/>
          </p:nvSpPr>
          <p:spPr bwMode="auto">
            <a:xfrm flipV="1">
              <a:off x="3312" y="1139"/>
              <a:ext cx="0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62000" y="1752600"/>
            <a:ext cx="1676400" cy="2590800"/>
            <a:chOff x="1728" y="1008"/>
            <a:chExt cx="1104" cy="1728"/>
          </a:xfrm>
        </p:grpSpPr>
        <p:sp>
          <p:nvSpPr>
            <p:cNvPr id="15383" name="Rectangle 11"/>
            <p:cNvSpPr>
              <a:spLocks noChangeArrowheads="1"/>
            </p:cNvSpPr>
            <p:nvPr/>
          </p:nvSpPr>
          <p:spPr bwMode="auto">
            <a:xfrm flipH="1">
              <a:off x="1728" y="1008"/>
              <a:ext cx="1104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Arc 12"/>
            <p:cNvSpPr>
              <a:spLocks/>
            </p:cNvSpPr>
            <p:nvPr/>
          </p:nvSpPr>
          <p:spPr bwMode="auto">
            <a:xfrm flipH="1" flipV="1">
              <a:off x="1872" y="1008"/>
              <a:ext cx="864" cy="1240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4 h 21600"/>
                <a:gd name="T4" fmla="*/ 0 w 2154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13"/>
            <p:cNvSpPr>
              <a:spLocks noChangeShapeType="1"/>
            </p:cNvSpPr>
            <p:nvPr/>
          </p:nvSpPr>
          <p:spPr bwMode="auto">
            <a:xfrm flipH="1">
              <a:off x="1888" y="2064"/>
              <a:ext cx="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14"/>
            <p:cNvSpPr>
              <a:spLocks noChangeShapeType="1"/>
            </p:cNvSpPr>
            <p:nvPr/>
          </p:nvSpPr>
          <p:spPr bwMode="auto">
            <a:xfrm flipH="1">
              <a:off x="2736" y="2064"/>
              <a:ext cx="0" cy="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 flipH="1">
              <a:off x="1872" y="2016"/>
              <a:ext cx="0" cy="6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16"/>
            <p:cNvSpPr>
              <a:spLocks noChangeShapeType="1"/>
            </p:cNvSpPr>
            <p:nvPr/>
          </p:nvSpPr>
          <p:spPr bwMode="auto">
            <a:xfrm>
              <a:off x="2640" y="2064"/>
              <a:ext cx="96" cy="10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7"/>
            <p:cNvSpPr>
              <a:spLocks noChangeShapeType="1"/>
            </p:cNvSpPr>
            <p:nvPr/>
          </p:nvSpPr>
          <p:spPr bwMode="auto">
            <a:xfrm>
              <a:off x="2448" y="2064"/>
              <a:ext cx="194" cy="18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8"/>
            <p:cNvSpPr>
              <a:spLocks noChangeShapeType="1"/>
            </p:cNvSpPr>
            <p:nvPr/>
          </p:nvSpPr>
          <p:spPr bwMode="auto">
            <a:xfrm flipH="1">
              <a:off x="2037" y="1968"/>
              <a:ext cx="123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9"/>
            <p:cNvSpPr>
              <a:spLocks noChangeShapeType="1"/>
            </p:cNvSpPr>
            <p:nvPr/>
          </p:nvSpPr>
          <p:spPr bwMode="auto">
            <a:xfrm flipH="1">
              <a:off x="1872" y="1846"/>
              <a:ext cx="24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0"/>
            <p:cNvSpPr>
              <a:spLocks noChangeShapeType="1"/>
            </p:cNvSpPr>
            <p:nvPr/>
          </p:nvSpPr>
          <p:spPr bwMode="auto">
            <a:xfrm flipH="1">
              <a:off x="1872" y="1560"/>
              <a:ext cx="96" cy="1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47"/>
            <p:cNvSpPr>
              <a:spLocks noChangeShapeType="1"/>
            </p:cNvSpPr>
            <p:nvPr/>
          </p:nvSpPr>
          <p:spPr bwMode="auto">
            <a:xfrm flipH="1">
              <a:off x="1872" y="1728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55"/>
            <p:cNvSpPr>
              <a:spLocks noChangeShapeType="1"/>
            </p:cNvSpPr>
            <p:nvPr/>
          </p:nvSpPr>
          <p:spPr bwMode="auto">
            <a:xfrm flipV="1">
              <a:off x="1872" y="110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181600" y="1752600"/>
            <a:ext cx="1676400" cy="2514600"/>
            <a:chOff x="4464" y="1056"/>
            <a:chExt cx="1104" cy="1728"/>
          </a:xfrm>
        </p:grpSpPr>
        <p:sp>
          <p:nvSpPr>
            <p:cNvPr id="15372" name="Rectangle 34"/>
            <p:cNvSpPr>
              <a:spLocks noChangeArrowheads="1"/>
            </p:cNvSpPr>
            <p:nvPr/>
          </p:nvSpPr>
          <p:spPr bwMode="auto">
            <a:xfrm flipH="1" flipV="1">
              <a:off x="4464" y="1056"/>
              <a:ext cx="1104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Arc 35"/>
            <p:cNvSpPr>
              <a:spLocks/>
            </p:cNvSpPr>
            <p:nvPr/>
          </p:nvSpPr>
          <p:spPr bwMode="auto">
            <a:xfrm flipH="1">
              <a:off x="4608" y="1160"/>
              <a:ext cx="864" cy="1240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4 h 21600"/>
                <a:gd name="T4" fmla="*/ 0 w 2154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36"/>
            <p:cNvSpPr>
              <a:spLocks noChangeShapeType="1"/>
            </p:cNvSpPr>
            <p:nvPr/>
          </p:nvSpPr>
          <p:spPr bwMode="auto">
            <a:xfrm flipH="1" flipV="1">
              <a:off x="4608" y="1344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37"/>
            <p:cNvSpPr>
              <a:spLocks noChangeShapeType="1"/>
            </p:cNvSpPr>
            <p:nvPr/>
          </p:nvSpPr>
          <p:spPr bwMode="auto">
            <a:xfrm flipH="1" flipV="1">
              <a:off x="4605" y="1352"/>
              <a:ext cx="0" cy="1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38"/>
            <p:cNvSpPr>
              <a:spLocks noChangeShapeType="1"/>
            </p:cNvSpPr>
            <p:nvPr/>
          </p:nvSpPr>
          <p:spPr bwMode="auto">
            <a:xfrm flipH="1" flipV="1">
              <a:off x="5472" y="1344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39"/>
            <p:cNvSpPr>
              <a:spLocks noChangeShapeType="1"/>
            </p:cNvSpPr>
            <p:nvPr/>
          </p:nvSpPr>
          <p:spPr bwMode="auto">
            <a:xfrm flipV="1">
              <a:off x="5376" y="1240"/>
              <a:ext cx="96" cy="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40"/>
            <p:cNvSpPr>
              <a:spLocks noChangeShapeType="1"/>
            </p:cNvSpPr>
            <p:nvPr/>
          </p:nvSpPr>
          <p:spPr bwMode="auto">
            <a:xfrm flipV="1">
              <a:off x="5184" y="1160"/>
              <a:ext cx="194" cy="1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41"/>
            <p:cNvSpPr>
              <a:spLocks noChangeShapeType="1"/>
            </p:cNvSpPr>
            <p:nvPr/>
          </p:nvSpPr>
          <p:spPr bwMode="auto">
            <a:xfrm flipH="1">
              <a:off x="4608" y="1344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42"/>
            <p:cNvSpPr>
              <a:spLocks noChangeShapeType="1"/>
            </p:cNvSpPr>
            <p:nvPr/>
          </p:nvSpPr>
          <p:spPr bwMode="auto">
            <a:xfrm flipV="1">
              <a:off x="4608" y="1344"/>
              <a:ext cx="144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43"/>
            <p:cNvSpPr>
              <a:spLocks noChangeShapeType="1"/>
            </p:cNvSpPr>
            <p:nvPr/>
          </p:nvSpPr>
          <p:spPr bwMode="auto">
            <a:xfrm flipH="1">
              <a:off x="4608" y="1632"/>
              <a:ext cx="192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56"/>
            <p:cNvSpPr>
              <a:spLocks noChangeShapeType="1"/>
            </p:cNvSpPr>
            <p:nvPr/>
          </p:nvSpPr>
          <p:spPr bwMode="auto">
            <a:xfrm flipV="1">
              <a:off x="5459" y="1130"/>
              <a:ext cx="0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705" name="Rectangle 57"/>
          <p:cNvSpPr>
            <a:spLocks noChangeArrowheads="1"/>
          </p:cNvSpPr>
          <p:nvPr/>
        </p:nvSpPr>
        <p:spPr bwMode="auto">
          <a:xfrm>
            <a:off x="304800" y="64135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b="1">
                <a:latin typeface="Comic Sans MS" pitchFamily="66" charset="0"/>
              </a:rPr>
              <a:t>The following sketches show sample rectangles where the mid-ordinate rule under- and over-estimates the area.</a:t>
            </a:r>
          </a:p>
        </p:txBody>
      </p:sp>
      <p:sp>
        <p:nvSpPr>
          <p:cNvPr id="283712" name="AutoShape 64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3670" name="Rectangle 22"/>
          <p:cNvSpPr>
            <a:spLocks noChangeArrowheads="1"/>
          </p:cNvSpPr>
          <p:nvPr/>
        </p:nvSpPr>
        <p:spPr bwMode="auto">
          <a:xfrm>
            <a:off x="914400" y="4089400"/>
            <a:ext cx="3200400" cy="8604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b="1">
                <a:latin typeface="Comic Sans MS" pitchFamily="66" charset="0"/>
              </a:rPr>
              <a:t>Under-estimates</a:t>
            </a:r>
          </a:p>
          <a:p>
            <a:r>
              <a:rPr lang="en-GB" b="1">
                <a:latin typeface="Comic Sans MS" pitchFamily="66" charset="0"/>
              </a:rPr>
              <a:t>( concave upwards )</a:t>
            </a:r>
          </a:p>
        </p:txBody>
      </p:sp>
      <p:sp>
        <p:nvSpPr>
          <p:cNvPr id="283671" name="Rectangle 23"/>
          <p:cNvSpPr>
            <a:spLocks noChangeArrowheads="1"/>
          </p:cNvSpPr>
          <p:nvPr/>
        </p:nvSpPr>
        <p:spPr bwMode="auto">
          <a:xfrm>
            <a:off x="5207000" y="4114800"/>
            <a:ext cx="3581400" cy="8604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b="1">
                <a:latin typeface="Comic Sans MS" pitchFamily="66" charset="0"/>
              </a:rPr>
              <a:t>Over-estimates</a:t>
            </a:r>
          </a:p>
          <a:p>
            <a:r>
              <a:rPr lang="en-GB" b="1">
                <a:latin typeface="Comic Sans MS" pitchFamily="66" charset="0"/>
              </a:rPr>
              <a:t>( concave downwards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05" grpId="0"/>
      <p:bldP spid="283670" grpId="0" animBg="1"/>
      <p:bldP spid="2836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768475"/>
            <a:ext cx="7924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The following slides contain repeats of information on earlier slides, shown without colour, so that they can be printed and photocopied.</a:t>
            </a:r>
            <a:endParaRPr lang="en-GB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3719513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For most purposes the slides can be printed as “Handouts” with up to </a:t>
            </a:r>
            <a:r>
              <a:rPr lang="en-US" sz="2800" b="1"/>
              <a:t>6</a:t>
            </a:r>
            <a:r>
              <a:rPr lang="en-US" sz="2800" b="1">
                <a:latin typeface="Comic Sans MS" pitchFamily="66" charset="0"/>
              </a:rPr>
              <a:t> slides per sheet.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7"/>
          <p:cNvGrpSpPr>
            <a:grpSpLocks/>
          </p:cNvGrpSpPr>
          <p:nvPr/>
        </p:nvGrpSpPr>
        <p:grpSpPr bwMode="auto">
          <a:xfrm>
            <a:off x="457200" y="533400"/>
            <a:ext cx="8229600" cy="5594350"/>
            <a:chOff x="288" y="336"/>
            <a:chExt cx="5184" cy="3524"/>
          </a:xfrm>
        </p:grpSpPr>
        <p:sp>
          <p:nvSpPr>
            <p:cNvPr id="17411" name="Rectangle 46"/>
            <p:cNvSpPr>
              <a:spLocks noChangeArrowheads="1"/>
            </p:cNvSpPr>
            <p:nvPr/>
          </p:nvSpPr>
          <p:spPr bwMode="auto">
            <a:xfrm>
              <a:off x="368" y="336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SUMMARY  </a:t>
              </a:r>
              <a:endParaRPr lang="en-US" sz="2600" b="1" i="1"/>
            </a:p>
          </p:txBody>
        </p:sp>
        <p:sp>
          <p:nvSpPr>
            <p:cNvPr id="17412" name="Rectangle 48"/>
            <p:cNvSpPr>
              <a:spLocks noChangeArrowheads="1"/>
            </p:cNvSpPr>
            <p:nvPr/>
          </p:nvSpPr>
          <p:spPr bwMode="auto">
            <a:xfrm>
              <a:off x="1008" y="901"/>
              <a:ext cx="3888" cy="4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3" name="Object 49"/>
            <p:cNvGraphicFramePr>
              <a:graphicFrameLocks noChangeAspect="1"/>
            </p:cNvGraphicFramePr>
            <p:nvPr/>
          </p:nvGraphicFramePr>
          <p:xfrm>
            <a:off x="1034" y="880"/>
            <a:ext cx="3862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tion" r:id="rId3" imgW="2705077" imgH="361981" progId="Equation.3">
                    <p:embed/>
                  </p:oleObj>
                </mc:Choice>
                <mc:Fallback>
                  <p:oleObj name="Equation" r:id="rId3" imgW="2705077" imgH="361981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4" y="880"/>
                          <a:ext cx="3862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4" name="Rectangle 50"/>
            <p:cNvSpPr>
              <a:spLocks noChangeArrowheads="1"/>
            </p:cNvSpPr>
            <p:nvPr/>
          </p:nvSpPr>
          <p:spPr bwMode="auto">
            <a:xfrm>
              <a:off x="2208" y="1344"/>
              <a:ext cx="3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200" b="1">
                  <a:latin typeface="Comic Sans MS" pitchFamily="66" charset="0"/>
                </a:rPr>
                <a:t>where </a:t>
              </a:r>
              <a:r>
                <a:rPr lang="en-US" b="1" i="1"/>
                <a:t>n</a:t>
              </a:r>
              <a:r>
                <a:rPr lang="en-US" sz="2200" b="1">
                  <a:latin typeface="Comic Sans MS" pitchFamily="66" charset="0"/>
                </a:rPr>
                <a:t> is the number of strips.</a:t>
              </a:r>
            </a:p>
          </p:txBody>
        </p:sp>
        <p:sp>
          <p:nvSpPr>
            <p:cNvPr id="17415" name="Rectangle 52"/>
            <p:cNvSpPr>
              <a:spLocks noChangeArrowheads="1"/>
            </p:cNvSpPr>
            <p:nvPr/>
          </p:nvSpPr>
          <p:spPr bwMode="auto">
            <a:xfrm>
              <a:off x="1021" y="1739"/>
              <a:ext cx="947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6" name="Object 53"/>
            <p:cNvGraphicFramePr>
              <a:graphicFrameLocks noChangeAspect="1"/>
            </p:cNvGraphicFramePr>
            <p:nvPr/>
          </p:nvGraphicFramePr>
          <p:xfrm>
            <a:off x="4320" y="1594"/>
            <a:ext cx="1141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tion" r:id="rId5" imgW="752595" imgH="342816" progId="Equation.3">
                    <p:embed/>
                  </p:oleObj>
                </mc:Choice>
                <mc:Fallback>
                  <p:oleObj name="Equation" r:id="rId5" imgW="752595" imgH="342816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594"/>
                          <a:ext cx="1141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Rectangle 54"/>
            <p:cNvSpPr>
              <a:spLocks noChangeArrowheads="1"/>
            </p:cNvSpPr>
            <p:nvPr/>
          </p:nvSpPr>
          <p:spPr bwMode="auto">
            <a:xfrm>
              <a:off x="288" y="1718"/>
              <a:ext cx="42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width, </a:t>
              </a:r>
              <a:r>
                <a:rPr lang="en-US" sz="2600" b="1" i="1"/>
                <a:t>h</a:t>
              </a:r>
              <a:r>
                <a:rPr lang="en-US" b="1">
                  <a:latin typeface="Comic Sans MS" pitchFamily="66" charset="0"/>
                </a:rPr>
                <a:t>, of each strip is given by</a:t>
              </a:r>
            </a:p>
          </p:txBody>
        </p:sp>
        <p:sp>
          <p:nvSpPr>
            <p:cNvPr id="17418" name="Rectangle 55"/>
            <p:cNvSpPr>
              <a:spLocks noChangeArrowheads="1"/>
            </p:cNvSpPr>
            <p:nvPr/>
          </p:nvSpPr>
          <p:spPr bwMode="auto">
            <a:xfrm>
              <a:off x="624" y="1984"/>
              <a:ext cx="3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( but should be checked on a sketch )</a:t>
              </a:r>
            </a:p>
          </p:txBody>
        </p:sp>
        <p:sp>
          <p:nvSpPr>
            <p:cNvPr id="17419" name="Rectangle 56"/>
            <p:cNvSpPr>
              <a:spLocks noChangeArrowheads="1"/>
            </p:cNvSpPr>
            <p:nvPr/>
          </p:nvSpPr>
          <p:spPr bwMode="auto">
            <a:xfrm>
              <a:off x="288" y="624"/>
              <a:ext cx="5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mid-ordinate law for estimating an area is</a:t>
              </a:r>
            </a:p>
          </p:txBody>
        </p:sp>
        <p:sp>
          <p:nvSpPr>
            <p:cNvPr id="17420" name="Rectangle 57"/>
            <p:cNvSpPr>
              <a:spLocks noChangeArrowheads="1"/>
            </p:cNvSpPr>
            <p:nvPr/>
          </p:nvSpPr>
          <p:spPr bwMode="auto">
            <a:xfrm>
              <a:off x="288" y="3552"/>
              <a:ext cx="504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accuracy can be improved by increasing </a:t>
              </a:r>
              <a:r>
                <a:rPr lang="en-US" sz="2600" b="1" i="1"/>
                <a:t>n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sp>
          <p:nvSpPr>
            <p:cNvPr id="17421" name="Rectangle 59"/>
            <p:cNvSpPr>
              <a:spLocks noChangeArrowheads="1"/>
            </p:cNvSpPr>
            <p:nvPr/>
          </p:nvSpPr>
          <p:spPr bwMode="auto">
            <a:xfrm>
              <a:off x="1056" y="3085"/>
              <a:ext cx="1920" cy="2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60"/>
            <p:cNvSpPr>
              <a:spLocks noChangeArrowheads="1"/>
            </p:cNvSpPr>
            <p:nvPr/>
          </p:nvSpPr>
          <p:spPr bwMode="auto">
            <a:xfrm>
              <a:off x="304" y="3034"/>
              <a:ext cx="513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number of ordinates is the same as the number of strips.</a:t>
              </a:r>
            </a:p>
          </p:txBody>
        </p:sp>
        <p:sp>
          <p:nvSpPr>
            <p:cNvPr id="17423" name="Rectangle 63"/>
            <p:cNvSpPr>
              <a:spLocks noChangeArrowheads="1"/>
            </p:cNvSpPr>
            <p:nvPr/>
          </p:nvSpPr>
          <p:spPr bwMode="auto">
            <a:xfrm>
              <a:off x="304" y="2150"/>
              <a:ext cx="5040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lnSpc>
                  <a:spcPct val="150000"/>
                </a:lnSpc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1st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-value is at the mid-point of the width of the 1</a:t>
              </a:r>
              <a:r>
                <a:rPr lang="en-US" b="1" baseline="30000">
                  <a:latin typeface="Comic Sans MS" pitchFamily="66" charset="0"/>
                </a:rPr>
                <a:t>st</a:t>
              </a:r>
              <a:r>
                <a:rPr lang="en-US" b="1">
                  <a:latin typeface="Comic Sans MS" pitchFamily="66" charset="0"/>
                </a:rPr>
                <a:t> rectangle:  </a:t>
              </a:r>
            </a:p>
          </p:txBody>
        </p:sp>
        <p:sp>
          <p:nvSpPr>
            <p:cNvPr id="17424" name="Rectangle 65"/>
            <p:cNvSpPr>
              <a:spLocks noChangeArrowheads="1"/>
            </p:cNvSpPr>
            <p:nvPr/>
          </p:nvSpPr>
          <p:spPr bwMode="auto">
            <a:xfrm>
              <a:off x="2704" y="2496"/>
              <a:ext cx="1248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25" name="Object 66"/>
            <p:cNvGraphicFramePr>
              <a:graphicFrameLocks noChangeAspect="1"/>
            </p:cNvGraphicFramePr>
            <p:nvPr/>
          </p:nvGraphicFramePr>
          <p:xfrm>
            <a:off x="2704" y="2464"/>
            <a:ext cx="109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Equation" r:id="rId7" imgW="742877" imgH="380876" progId="Equation.3">
                    <p:embed/>
                  </p:oleObj>
                </mc:Choice>
                <mc:Fallback>
                  <p:oleObj name="Equation" r:id="rId7" imgW="742877" imgH="380876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4" y="2464"/>
                          <a:ext cx="109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533400" y="6096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1041400" indent="-10414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e.g.1  Use 4 strips with the mid-ordinate rule to estimate the value of             </a:t>
            </a: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4114800" y="1295400"/>
          <a:ext cx="13716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4" imgW="609526" imgH="485880" progId="Equation.3">
                  <p:embed/>
                </p:oleObj>
              </mc:Choice>
              <mc:Fallback>
                <p:oleObj name="Equation" r:id="rId4" imgW="609526" imgH="485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13716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600200" y="2362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Give the answer to 4 d.p.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685800" y="2743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1041400" indent="-10414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  </a:t>
            </a:r>
          </a:p>
        </p:txBody>
      </p:sp>
      <p:grpSp>
        <p:nvGrpSpPr>
          <p:cNvPr id="18438" name="Group 29"/>
          <p:cNvGrpSpPr>
            <a:grpSpLocks/>
          </p:cNvGrpSpPr>
          <p:nvPr/>
        </p:nvGrpSpPr>
        <p:grpSpPr bwMode="auto">
          <a:xfrm>
            <a:off x="2286000" y="2955925"/>
            <a:ext cx="5181600" cy="2343150"/>
            <a:chOff x="1440" y="1862"/>
            <a:chExt cx="3264" cy="1476"/>
          </a:xfrm>
        </p:grpSpPr>
        <p:pic>
          <p:nvPicPr>
            <p:cNvPr id="18440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62"/>
              <a:ext cx="3264" cy="14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8441" name="Object 12"/>
            <p:cNvGraphicFramePr>
              <a:graphicFrameLocks noChangeAspect="1"/>
            </p:cNvGraphicFramePr>
            <p:nvPr/>
          </p:nvGraphicFramePr>
          <p:xfrm>
            <a:off x="1968" y="1872"/>
            <a:ext cx="642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6" name="Equation" r:id="rId7" imgW="533403" imgH="190573" progId="Equation.3">
                    <p:embed/>
                  </p:oleObj>
                </mc:Choice>
                <mc:Fallback>
                  <p:oleObj name="Equation" r:id="rId7" imgW="533403" imgH="19057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872"/>
                          <a:ext cx="642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2" name="Line 13"/>
            <p:cNvSpPr>
              <a:spLocks noChangeShapeType="1"/>
            </p:cNvSpPr>
            <p:nvPr/>
          </p:nvSpPr>
          <p:spPr bwMode="auto">
            <a:xfrm flipV="1">
              <a:off x="3168" y="254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4"/>
            <p:cNvSpPr>
              <a:spLocks noChangeShapeType="1"/>
            </p:cNvSpPr>
            <p:nvPr/>
          </p:nvSpPr>
          <p:spPr bwMode="auto">
            <a:xfrm flipV="1">
              <a:off x="3968" y="235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5"/>
            <p:cNvSpPr>
              <a:spLocks noChangeShapeType="1"/>
            </p:cNvSpPr>
            <p:nvPr/>
          </p:nvSpPr>
          <p:spPr bwMode="auto">
            <a:xfrm flipV="1">
              <a:off x="2736" y="273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6"/>
            <p:cNvSpPr>
              <a:spLocks noChangeShapeType="1"/>
            </p:cNvSpPr>
            <p:nvPr/>
          </p:nvSpPr>
          <p:spPr bwMode="auto">
            <a:xfrm flipH="1" flipV="1">
              <a:off x="3568" y="235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7"/>
            <p:cNvSpPr>
              <a:spLocks noChangeShapeType="1"/>
            </p:cNvSpPr>
            <p:nvPr/>
          </p:nvSpPr>
          <p:spPr bwMode="auto">
            <a:xfrm>
              <a:off x="2352" y="297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8"/>
            <p:cNvSpPr>
              <a:spLocks noChangeShapeType="1"/>
            </p:cNvSpPr>
            <p:nvPr/>
          </p:nvSpPr>
          <p:spPr bwMode="auto">
            <a:xfrm>
              <a:off x="3168" y="254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19"/>
            <p:cNvSpPr>
              <a:spLocks noChangeShapeType="1"/>
            </p:cNvSpPr>
            <p:nvPr/>
          </p:nvSpPr>
          <p:spPr bwMode="auto">
            <a:xfrm>
              <a:off x="2736" y="27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20"/>
            <p:cNvSpPr>
              <a:spLocks noChangeShapeType="1"/>
            </p:cNvSpPr>
            <p:nvPr/>
          </p:nvSpPr>
          <p:spPr bwMode="auto">
            <a:xfrm>
              <a:off x="3584" y="235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21"/>
            <p:cNvSpPr>
              <a:spLocks noChangeShapeType="1"/>
            </p:cNvSpPr>
            <p:nvPr/>
          </p:nvSpPr>
          <p:spPr bwMode="auto">
            <a:xfrm flipV="1">
              <a:off x="2365" y="29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22"/>
            <p:cNvSpPr>
              <a:spLocks noChangeShapeType="1"/>
            </p:cNvSpPr>
            <p:nvPr/>
          </p:nvSpPr>
          <p:spPr bwMode="auto">
            <a:xfrm>
              <a:off x="3360" y="253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3"/>
            <p:cNvSpPr>
              <a:spLocks noChangeShapeType="1"/>
            </p:cNvSpPr>
            <p:nvPr/>
          </p:nvSpPr>
          <p:spPr bwMode="auto">
            <a:xfrm>
              <a:off x="2544" y="296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4"/>
            <p:cNvSpPr>
              <a:spLocks noChangeShapeType="1"/>
            </p:cNvSpPr>
            <p:nvPr/>
          </p:nvSpPr>
          <p:spPr bwMode="auto">
            <a:xfrm>
              <a:off x="3792" y="239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5"/>
            <p:cNvSpPr>
              <a:spLocks noChangeShapeType="1"/>
            </p:cNvSpPr>
            <p:nvPr/>
          </p:nvSpPr>
          <p:spPr bwMode="auto">
            <a:xfrm>
              <a:off x="2976" y="272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26"/>
          <p:cNvSpPr>
            <a:spLocks noChangeArrowheads="1"/>
          </p:cNvSpPr>
          <p:nvPr/>
        </p:nvSpPr>
        <p:spPr bwMode="auto">
          <a:xfrm>
            <a:off x="838200" y="5272088"/>
            <a:ext cx="7924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need </a:t>
            </a:r>
            <a:r>
              <a:rPr lang="en-US" sz="2600" b="1"/>
              <a:t>4</a:t>
            </a:r>
            <a:r>
              <a:rPr lang="en-US" b="1">
                <a:latin typeface="Comic Sans MS" pitchFamily="66" charset="0"/>
              </a:rPr>
              <a:t> </a:t>
            </a:r>
            <a:r>
              <a:rPr lang="en-US" sz="2600" b="1" i="1"/>
              <a:t>y</a:t>
            </a:r>
            <a:r>
              <a:rPr lang="en-US" b="1">
                <a:latin typeface="Comic Sans MS" pitchFamily="66" charset="0"/>
              </a:rPr>
              <a:t>-values so we set out the calculation in a table as for the Trapezium rule.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2"/>
          <p:cNvGrpSpPr>
            <a:grpSpLocks/>
          </p:cNvGrpSpPr>
          <p:nvPr/>
        </p:nvGrpSpPr>
        <p:grpSpPr bwMode="auto">
          <a:xfrm>
            <a:off x="609600" y="685800"/>
            <a:ext cx="8335963" cy="5572125"/>
            <a:chOff x="384" y="432"/>
            <a:chExt cx="5251" cy="3510"/>
          </a:xfrm>
        </p:grpSpPr>
        <p:pic>
          <p:nvPicPr>
            <p:cNvPr id="19459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12"/>
              <a:ext cx="3264" cy="14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9460" name="Object 65"/>
            <p:cNvGraphicFramePr>
              <a:graphicFrameLocks noChangeAspect="1"/>
            </p:cNvGraphicFramePr>
            <p:nvPr/>
          </p:nvGraphicFramePr>
          <p:xfrm>
            <a:off x="912" y="922"/>
            <a:ext cx="642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4" name="Equation" r:id="rId4" imgW="533403" imgH="190573" progId="Equation.3">
                    <p:embed/>
                  </p:oleObj>
                </mc:Choice>
                <mc:Fallback>
                  <p:oleObj name="Equation" r:id="rId4" imgW="533403" imgH="190573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922"/>
                          <a:ext cx="642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1" name="Line 66"/>
            <p:cNvSpPr>
              <a:spLocks noChangeShapeType="1"/>
            </p:cNvSpPr>
            <p:nvPr/>
          </p:nvSpPr>
          <p:spPr bwMode="auto">
            <a:xfrm flipV="1">
              <a:off x="2112" y="159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67"/>
            <p:cNvSpPr>
              <a:spLocks noChangeShapeType="1"/>
            </p:cNvSpPr>
            <p:nvPr/>
          </p:nvSpPr>
          <p:spPr bwMode="auto">
            <a:xfrm flipV="1">
              <a:off x="2912" y="140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68"/>
            <p:cNvSpPr>
              <a:spLocks noChangeShapeType="1"/>
            </p:cNvSpPr>
            <p:nvPr/>
          </p:nvSpPr>
          <p:spPr bwMode="auto">
            <a:xfrm flipV="1">
              <a:off x="1680" y="178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69"/>
            <p:cNvSpPr>
              <a:spLocks noChangeShapeType="1"/>
            </p:cNvSpPr>
            <p:nvPr/>
          </p:nvSpPr>
          <p:spPr bwMode="auto">
            <a:xfrm flipH="1" flipV="1">
              <a:off x="2512" y="140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70"/>
            <p:cNvSpPr>
              <a:spLocks noChangeShapeType="1"/>
            </p:cNvSpPr>
            <p:nvPr/>
          </p:nvSpPr>
          <p:spPr bwMode="auto">
            <a:xfrm>
              <a:off x="1296" y="202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71"/>
            <p:cNvSpPr>
              <a:spLocks noChangeShapeType="1"/>
            </p:cNvSpPr>
            <p:nvPr/>
          </p:nvSpPr>
          <p:spPr bwMode="auto">
            <a:xfrm>
              <a:off x="2112" y="159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72"/>
            <p:cNvSpPr>
              <a:spLocks noChangeShapeType="1"/>
            </p:cNvSpPr>
            <p:nvPr/>
          </p:nvSpPr>
          <p:spPr bwMode="auto">
            <a:xfrm>
              <a:off x="1680" y="178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73"/>
            <p:cNvSpPr>
              <a:spLocks noChangeShapeType="1"/>
            </p:cNvSpPr>
            <p:nvPr/>
          </p:nvSpPr>
          <p:spPr bwMode="auto">
            <a:xfrm>
              <a:off x="2528" y="140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74"/>
            <p:cNvSpPr>
              <a:spLocks noChangeShapeType="1"/>
            </p:cNvSpPr>
            <p:nvPr/>
          </p:nvSpPr>
          <p:spPr bwMode="auto">
            <a:xfrm flipV="1">
              <a:off x="1309" y="202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75"/>
            <p:cNvSpPr>
              <a:spLocks noChangeShapeType="1"/>
            </p:cNvSpPr>
            <p:nvPr/>
          </p:nvSpPr>
          <p:spPr bwMode="auto">
            <a:xfrm>
              <a:off x="2304" y="15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76"/>
            <p:cNvSpPr>
              <a:spLocks noChangeShapeType="1"/>
            </p:cNvSpPr>
            <p:nvPr/>
          </p:nvSpPr>
          <p:spPr bwMode="auto">
            <a:xfrm>
              <a:off x="1488" y="201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77"/>
            <p:cNvSpPr>
              <a:spLocks noChangeShapeType="1"/>
            </p:cNvSpPr>
            <p:nvPr/>
          </p:nvSpPr>
          <p:spPr bwMode="auto">
            <a:xfrm>
              <a:off x="2736" y="144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78"/>
            <p:cNvSpPr>
              <a:spLocks noChangeShapeType="1"/>
            </p:cNvSpPr>
            <p:nvPr/>
          </p:nvSpPr>
          <p:spPr bwMode="auto">
            <a:xfrm>
              <a:off x="1920" y="177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8"/>
            <p:cNvSpPr>
              <a:spLocks noChangeShapeType="1"/>
            </p:cNvSpPr>
            <p:nvPr/>
          </p:nvSpPr>
          <p:spPr bwMode="auto">
            <a:xfrm flipV="1">
              <a:off x="2112" y="1600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9"/>
            <p:cNvSpPr>
              <a:spLocks noChangeShapeType="1"/>
            </p:cNvSpPr>
            <p:nvPr/>
          </p:nvSpPr>
          <p:spPr bwMode="auto">
            <a:xfrm flipH="1" flipV="1">
              <a:off x="2922" y="1392"/>
              <a:ext cx="0" cy="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0"/>
            <p:cNvSpPr>
              <a:spLocks noChangeShapeType="1"/>
            </p:cNvSpPr>
            <p:nvPr/>
          </p:nvSpPr>
          <p:spPr bwMode="auto">
            <a:xfrm flipV="1">
              <a:off x="1680" y="179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11"/>
            <p:cNvSpPr>
              <a:spLocks noChangeShapeType="1"/>
            </p:cNvSpPr>
            <p:nvPr/>
          </p:nvSpPr>
          <p:spPr bwMode="auto">
            <a:xfrm flipH="1" flipV="1">
              <a:off x="2512" y="1408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2"/>
            <p:cNvSpPr>
              <a:spLocks noChangeShapeType="1"/>
            </p:cNvSpPr>
            <p:nvPr/>
          </p:nvSpPr>
          <p:spPr bwMode="auto">
            <a:xfrm>
              <a:off x="1296" y="20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13"/>
            <p:cNvSpPr>
              <a:spLocks noChangeShapeType="1"/>
            </p:cNvSpPr>
            <p:nvPr/>
          </p:nvSpPr>
          <p:spPr bwMode="auto">
            <a:xfrm>
              <a:off x="2112" y="1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4"/>
            <p:cNvSpPr>
              <a:spLocks noChangeShapeType="1"/>
            </p:cNvSpPr>
            <p:nvPr/>
          </p:nvSpPr>
          <p:spPr bwMode="auto">
            <a:xfrm>
              <a:off x="1680" y="179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5"/>
            <p:cNvSpPr>
              <a:spLocks noChangeShapeType="1"/>
            </p:cNvSpPr>
            <p:nvPr/>
          </p:nvSpPr>
          <p:spPr bwMode="auto">
            <a:xfrm>
              <a:off x="2528" y="140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6"/>
            <p:cNvSpPr>
              <a:spLocks noChangeShapeType="1"/>
            </p:cNvSpPr>
            <p:nvPr/>
          </p:nvSpPr>
          <p:spPr bwMode="auto">
            <a:xfrm flipV="1">
              <a:off x="1309" y="2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Rectangle 21"/>
            <p:cNvSpPr>
              <a:spLocks noChangeArrowheads="1"/>
            </p:cNvSpPr>
            <p:nvPr/>
          </p:nvSpPr>
          <p:spPr bwMode="auto">
            <a:xfrm>
              <a:off x="1210" y="21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000" b="1"/>
                <a:t>1</a:t>
              </a:r>
              <a:r>
                <a:rPr lang="en-US" sz="2000" b="1">
                  <a:latin typeface="Comic Sans MS" pitchFamily="66" charset="0"/>
                </a:rPr>
                <a:t> </a:t>
              </a:r>
              <a:r>
                <a:rPr lang="en-US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19484" name="Rectangle 23"/>
            <p:cNvSpPr>
              <a:spLocks noChangeArrowheads="1"/>
            </p:cNvSpPr>
            <p:nvPr/>
          </p:nvSpPr>
          <p:spPr bwMode="auto">
            <a:xfrm>
              <a:off x="2794" y="2208"/>
              <a:ext cx="224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ectangle 24"/>
            <p:cNvSpPr>
              <a:spLocks noChangeArrowheads="1"/>
            </p:cNvSpPr>
            <p:nvPr/>
          </p:nvSpPr>
          <p:spPr bwMode="auto">
            <a:xfrm>
              <a:off x="2794" y="21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000" b="1"/>
                <a:t>2</a:t>
              </a:r>
              <a:r>
                <a:rPr lang="en-US" sz="2000" b="1">
                  <a:latin typeface="Comic Sans MS" pitchFamily="66" charset="0"/>
                </a:rPr>
                <a:t> </a:t>
              </a:r>
              <a:r>
                <a:rPr lang="en-US" b="1">
                  <a:latin typeface="Comic Sans MS" pitchFamily="66" charset="0"/>
                </a:rPr>
                <a:t> </a:t>
              </a:r>
            </a:p>
          </p:txBody>
        </p:sp>
        <p:graphicFrame>
          <p:nvGraphicFramePr>
            <p:cNvPr id="19486" name="Object 25"/>
            <p:cNvGraphicFramePr>
              <a:graphicFrameLocks noChangeAspect="1"/>
            </p:cNvGraphicFramePr>
            <p:nvPr/>
          </p:nvGraphicFramePr>
          <p:xfrm>
            <a:off x="1968" y="3203"/>
            <a:ext cx="2640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5" name="Equation" r:id="rId6" imgW="1790788" imgH="219186" progId="Equation.3">
                    <p:embed/>
                  </p:oleObj>
                </mc:Choice>
                <mc:Fallback>
                  <p:oleObj name="Equation" r:id="rId6" imgW="1790788" imgH="219186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203"/>
                          <a:ext cx="2640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7" name="Object 27"/>
            <p:cNvGraphicFramePr>
              <a:graphicFrameLocks noChangeAspect="1"/>
            </p:cNvGraphicFramePr>
            <p:nvPr/>
          </p:nvGraphicFramePr>
          <p:xfrm>
            <a:off x="1008" y="3018"/>
            <a:ext cx="912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6" name="Equation" r:id="rId8" imgW="609526" imgH="485880" progId="Equation.3">
                    <p:embed/>
                  </p:oleObj>
                </mc:Choice>
                <mc:Fallback>
                  <p:oleObj name="Equation" r:id="rId8" imgW="609526" imgH="48588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18"/>
                          <a:ext cx="912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8" name="Rectangle 28"/>
            <p:cNvSpPr>
              <a:spLocks noChangeArrowheads="1"/>
            </p:cNvSpPr>
            <p:nvPr/>
          </p:nvSpPr>
          <p:spPr bwMode="auto">
            <a:xfrm>
              <a:off x="432" y="3258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                 </a:t>
              </a:r>
            </a:p>
          </p:txBody>
        </p:sp>
        <p:graphicFrame>
          <p:nvGraphicFramePr>
            <p:cNvPr id="19489" name="Object 31"/>
            <p:cNvGraphicFramePr>
              <a:graphicFrameLocks noChangeAspect="1"/>
            </p:cNvGraphicFramePr>
            <p:nvPr/>
          </p:nvGraphicFramePr>
          <p:xfrm>
            <a:off x="1995" y="2448"/>
            <a:ext cx="2901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7" name="Equation" r:id="rId10" imgW="1819401" imgH="190573" progId="Equation.3">
                    <p:embed/>
                  </p:oleObj>
                </mc:Choice>
                <mc:Fallback>
                  <p:oleObj name="Equation" r:id="rId10" imgW="1819401" imgH="190573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" y="2448"/>
                          <a:ext cx="2901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0" name="Line 33"/>
            <p:cNvSpPr>
              <a:spLocks noChangeShapeType="1"/>
            </p:cNvSpPr>
            <p:nvPr/>
          </p:nvSpPr>
          <p:spPr bwMode="auto">
            <a:xfrm>
              <a:off x="2880" y="249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4"/>
            <p:cNvSpPr>
              <a:spLocks noChangeShapeType="1"/>
            </p:cNvSpPr>
            <p:nvPr/>
          </p:nvSpPr>
          <p:spPr bwMode="auto">
            <a:xfrm>
              <a:off x="384" y="2730"/>
              <a:ext cx="46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5"/>
            <p:cNvSpPr>
              <a:spLocks noChangeShapeType="1"/>
            </p:cNvSpPr>
            <p:nvPr/>
          </p:nvSpPr>
          <p:spPr bwMode="auto">
            <a:xfrm>
              <a:off x="672" y="249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6"/>
            <p:cNvSpPr>
              <a:spLocks noChangeShapeType="1"/>
            </p:cNvSpPr>
            <p:nvPr/>
          </p:nvSpPr>
          <p:spPr bwMode="auto">
            <a:xfrm>
              <a:off x="1776" y="249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7"/>
            <p:cNvSpPr>
              <a:spLocks noChangeShapeType="1"/>
            </p:cNvSpPr>
            <p:nvPr/>
          </p:nvSpPr>
          <p:spPr bwMode="auto">
            <a:xfrm>
              <a:off x="3984" y="249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95" name="Object 39"/>
            <p:cNvGraphicFramePr>
              <a:graphicFrameLocks noChangeAspect="1"/>
            </p:cNvGraphicFramePr>
            <p:nvPr/>
          </p:nvGraphicFramePr>
          <p:xfrm>
            <a:off x="384" y="432"/>
            <a:ext cx="324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8" name="Equation" r:id="rId12" imgW="2324191" imgH="219186" progId="Equation.3">
                    <p:embed/>
                  </p:oleObj>
                </mc:Choice>
                <mc:Fallback>
                  <p:oleObj name="Equation" r:id="rId12" imgW="2324191" imgH="21918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432"/>
                          <a:ext cx="3245" cy="31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96" name="Object 41"/>
            <p:cNvGraphicFramePr>
              <a:graphicFrameLocks noChangeAspect="1"/>
            </p:cNvGraphicFramePr>
            <p:nvPr/>
          </p:nvGraphicFramePr>
          <p:xfrm>
            <a:off x="1818" y="2160"/>
            <a:ext cx="176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9" name="Equation" r:id="rId14" imgW="114185" imgH="171408" progId="Equation.3">
                    <p:embed/>
                  </p:oleObj>
                </mc:Choice>
                <mc:Fallback>
                  <p:oleObj name="Equation" r:id="rId14" imgW="114185" imgH="171408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8" y="2160"/>
                          <a:ext cx="176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7" name="Line 42"/>
            <p:cNvSpPr>
              <a:spLocks noChangeShapeType="1"/>
            </p:cNvSpPr>
            <p:nvPr/>
          </p:nvSpPr>
          <p:spPr bwMode="auto">
            <a:xfrm>
              <a:off x="1722" y="220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44"/>
            <p:cNvSpPr>
              <a:spLocks noChangeArrowheads="1"/>
            </p:cNvSpPr>
            <p:nvPr/>
          </p:nvSpPr>
          <p:spPr bwMode="auto">
            <a:xfrm>
              <a:off x="858" y="1728"/>
              <a:ext cx="33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a</a:t>
              </a:r>
              <a:r>
                <a:rPr lang="en-US" b="1">
                  <a:latin typeface="Comic Sans MS" pitchFamily="66" charset="0"/>
                </a:rPr>
                <a:t>  </a:t>
              </a:r>
            </a:p>
          </p:txBody>
        </p:sp>
        <p:sp>
          <p:nvSpPr>
            <p:cNvPr id="19499" name="Line 45"/>
            <p:cNvSpPr>
              <a:spLocks noChangeShapeType="1"/>
            </p:cNvSpPr>
            <p:nvPr/>
          </p:nvSpPr>
          <p:spPr bwMode="auto">
            <a:xfrm>
              <a:off x="1050" y="1968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Rectangle 47"/>
            <p:cNvSpPr>
              <a:spLocks noChangeArrowheads="1"/>
            </p:cNvSpPr>
            <p:nvPr/>
          </p:nvSpPr>
          <p:spPr bwMode="auto">
            <a:xfrm>
              <a:off x="3114" y="1680"/>
              <a:ext cx="33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b</a:t>
              </a:r>
              <a:r>
                <a:rPr lang="en-US" b="1">
                  <a:latin typeface="Comic Sans MS" pitchFamily="66" charset="0"/>
                </a:rPr>
                <a:t>  </a:t>
              </a:r>
            </a:p>
          </p:txBody>
        </p:sp>
        <p:sp>
          <p:nvSpPr>
            <p:cNvPr id="19501" name="Line 48"/>
            <p:cNvSpPr>
              <a:spLocks noChangeShapeType="1"/>
            </p:cNvSpPr>
            <p:nvPr/>
          </p:nvSpPr>
          <p:spPr bwMode="auto">
            <a:xfrm flipH="1">
              <a:off x="2970" y="1920"/>
              <a:ext cx="19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502" name="Object 49"/>
            <p:cNvGraphicFramePr>
              <a:graphicFrameLocks noChangeAspect="1"/>
            </p:cNvGraphicFramePr>
            <p:nvPr/>
          </p:nvGraphicFramePr>
          <p:xfrm>
            <a:off x="4928" y="928"/>
            <a:ext cx="707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0" name="Equation" r:id="rId16" imgW="476176" imgH="171408" progId="Equation.3">
                    <p:embed/>
                  </p:oleObj>
                </mc:Choice>
                <mc:Fallback>
                  <p:oleObj name="Equation" r:id="rId16" imgW="476176" imgH="171408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8" y="928"/>
                          <a:ext cx="707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03" name="AutoShape 51"/>
            <p:cNvSpPr>
              <a:spLocks noChangeArrowheads="1"/>
            </p:cNvSpPr>
            <p:nvPr/>
          </p:nvSpPr>
          <p:spPr bwMode="auto">
            <a:xfrm>
              <a:off x="3744" y="1344"/>
              <a:ext cx="1872" cy="8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Rectangle 53"/>
            <p:cNvSpPr>
              <a:spLocks noChangeArrowheads="1"/>
            </p:cNvSpPr>
            <p:nvPr/>
          </p:nvSpPr>
          <p:spPr bwMode="auto">
            <a:xfrm>
              <a:off x="3840" y="134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N.B.  </a:t>
              </a:r>
            </a:p>
          </p:txBody>
        </p:sp>
        <p:graphicFrame>
          <p:nvGraphicFramePr>
            <p:cNvPr id="19505" name="Object 54"/>
            <p:cNvGraphicFramePr>
              <a:graphicFrameLocks noChangeAspect="1"/>
            </p:cNvGraphicFramePr>
            <p:nvPr/>
          </p:nvGraphicFramePr>
          <p:xfrm>
            <a:off x="4320" y="1344"/>
            <a:ext cx="109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1" name="Equation" r:id="rId18" imgW="742877" imgH="380876" progId="Equation.3">
                    <p:embed/>
                  </p:oleObj>
                </mc:Choice>
                <mc:Fallback>
                  <p:oleObj name="Equation" r:id="rId18" imgW="742877" imgH="380876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344"/>
                          <a:ext cx="109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06" name="Object 55"/>
            <p:cNvGraphicFramePr>
              <a:graphicFrameLocks noChangeAspect="1"/>
            </p:cNvGraphicFramePr>
            <p:nvPr/>
          </p:nvGraphicFramePr>
          <p:xfrm>
            <a:off x="3984" y="1893"/>
            <a:ext cx="1415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2" name="Equation" r:id="rId20" imgW="952621" imgH="209468" progId="Equation.3">
                    <p:embed/>
                  </p:oleObj>
                </mc:Choice>
                <mc:Fallback>
                  <p:oleObj name="Equation" r:id="rId20" imgW="952621" imgH="209468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893"/>
                          <a:ext cx="1415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07" name="Object 56"/>
            <p:cNvGraphicFramePr>
              <a:graphicFrameLocks noChangeAspect="1"/>
            </p:cNvGraphicFramePr>
            <p:nvPr/>
          </p:nvGraphicFramePr>
          <p:xfrm>
            <a:off x="4032" y="768"/>
            <a:ext cx="91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3" name="Equation" r:id="rId22" imgW="609526" imgH="380876" progId="Equation.3">
                    <p:embed/>
                  </p:oleObj>
                </mc:Choice>
                <mc:Fallback>
                  <p:oleObj name="Equation" r:id="rId22" imgW="609526" imgH="380876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768"/>
                          <a:ext cx="91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08" name="Line 57"/>
            <p:cNvSpPr>
              <a:spLocks noChangeShapeType="1"/>
            </p:cNvSpPr>
            <p:nvPr/>
          </p:nvSpPr>
          <p:spPr bwMode="auto">
            <a:xfrm flipH="1">
              <a:off x="1536" y="2112"/>
              <a:ext cx="2784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509" name="Object 58"/>
            <p:cNvGraphicFramePr>
              <a:graphicFrameLocks noChangeAspect="1"/>
            </p:cNvGraphicFramePr>
            <p:nvPr/>
          </p:nvGraphicFramePr>
          <p:xfrm>
            <a:off x="432" y="2448"/>
            <a:ext cx="1067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4" name="Equation" r:id="rId24" imgW="666754" imgH="190573" progId="Equation.3">
                    <p:embed/>
                  </p:oleObj>
                </mc:Choice>
                <mc:Fallback>
                  <p:oleObj name="Equation" r:id="rId24" imgW="666754" imgH="190573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48"/>
                          <a:ext cx="1067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10" name="Object 60"/>
            <p:cNvGraphicFramePr>
              <a:graphicFrameLocks noChangeAspect="1"/>
            </p:cNvGraphicFramePr>
            <p:nvPr/>
          </p:nvGraphicFramePr>
          <p:xfrm>
            <a:off x="1378" y="2112"/>
            <a:ext cx="26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5" name="Equation" r:id="rId26" imgW="180860" imgH="209468" progId="Equation.3">
                    <p:embed/>
                  </p:oleObj>
                </mc:Choice>
                <mc:Fallback>
                  <p:oleObj name="Equation" r:id="rId26" imgW="180860" imgH="209468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8" y="2112"/>
                          <a:ext cx="26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11" name="Line 61"/>
            <p:cNvSpPr>
              <a:spLocks noChangeShapeType="1"/>
            </p:cNvSpPr>
            <p:nvPr/>
          </p:nvSpPr>
          <p:spPr bwMode="auto">
            <a:xfrm flipH="1">
              <a:off x="1488" y="212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512" name="Object 80"/>
            <p:cNvGraphicFramePr>
              <a:graphicFrameLocks noChangeAspect="1"/>
            </p:cNvGraphicFramePr>
            <p:nvPr/>
          </p:nvGraphicFramePr>
          <p:xfrm>
            <a:off x="400" y="2752"/>
            <a:ext cx="4572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6" name="Equation" r:id="rId28" imgW="2886208" imgH="190573" progId="Equation.3">
                    <p:embed/>
                  </p:oleObj>
                </mc:Choice>
                <mc:Fallback>
                  <p:oleObj name="Equation" r:id="rId28" imgW="2886208" imgH="190573" progId="Equation.3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" y="2752"/>
                          <a:ext cx="4572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13" name="Object 81"/>
            <p:cNvGraphicFramePr>
              <a:graphicFrameLocks noChangeAspect="1"/>
            </p:cNvGraphicFramePr>
            <p:nvPr/>
          </p:nvGraphicFramePr>
          <p:xfrm>
            <a:off x="1972" y="3600"/>
            <a:ext cx="2252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7" name="Equation" r:id="rId30" imgW="1333508" imgH="190573" progId="Equation.3">
                    <p:embed/>
                  </p:oleObj>
                </mc:Choice>
                <mc:Fallback>
                  <p:oleObj name="Equation" r:id="rId30" imgW="1333508" imgH="190573" progId="Equation.3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" y="3600"/>
                          <a:ext cx="2252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64"/>
          <p:cNvGrpSpPr>
            <a:grpSpLocks/>
          </p:cNvGrpSpPr>
          <p:nvPr/>
        </p:nvGrpSpPr>
        <p:grpSpPr bwMode="auto">
          <a:xfrm>
            <a:off x="457200" y="793750"/>
            <a:ext cx="8610600" cy="4791075"/>
            <a:chOff x="288" y="500"/>
            <a:chExt cx="5424" cy="3018"/>
          </a:xfrm>
        </p:grpSpPr>
        <p:sp>
          <p:nvSpPr>
            <p:cNvPr id="20483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056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" name="Arc 12"/>
            <p:cNvSpPr>
              <a:spLocks/>
            </p:cNvSpPr>
            <p:nvPr/>
          </p:nvSpPr>
          <p:spPr bwMode="auto">
            <a:xfrm flipV="1">
              <a:off x="620" y="1200"/>
              <a:ext cx="826" cy="1171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3 h 21600"/>
                <a:gd name="T4" fmla="*/ 0 w 21540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Line 13"/>
            <p:cNvSpPr>
              <a:spLocks noChangeShapeType="1"/>
            </p:cNvSpPr>
            <p:nvPr/>
          </p:nvSpPr>
          <p:spPr bwMode="auto">
            <a:xfrm>
              <a:off x="620" y="2197"/>
              <a:ext cx="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14"/>
            <p:cNvSpPr>
              <a:spLocks noChangeShapeType="1"/>
            </p:cNvSpPr>
            <p:nvPr/>
          </p:nvSpPr>
          <p:spPr bwMode="auto">
            <a:xfrm>
              <a:off x="620" y="2197"/>
              <a:ext cx="0" cy="5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15"/>
            <p:cNvSpPr>
              <a:spLocks noChangeShapeType="1"/>
            </p:cNvSpPr>
            <p:nvPr/>
          </p:nvSpPr>
          <p:spPr bwMode="auto">
            <a:xfrm>
              <a:off x="1446" y="2197"/>
              <a:ext cx="0" cy="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16"/>
            <p:cNvSpPr>
              <a:spLocks noChangeShapeType="1"/>
            </p:cNvSpPr>
            <p:nvPr/>
          </p:nvSpPr>
          <p:spPr bwMode="auto">
            <a:xfrm flipH="1">
              <a:off x="1361" y="1653"/>
              <a:ext cx="8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17"/>
            <p:cNvSpPr>
              <a:spLocks noChangeShapeType="1"/>
            </p:cNvSpPr>
            <p:nvPr/>
          </p:nvSpPr>
          <p:spPr bwMode="auto">
            <a:xfrm flipH="1">
              <a:off x="1263" y="1789"/>
              <a:ext cx="183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20"/>
            <p:cNvSpPr>
              <a:spLocks noChangeShapeType="1"/>
            </p:cNvSpPr>
            <p:nvPr/>
          </p:nvSpPr>
          <p:spPr bwMode="auto">
            <a:xfrm flipH="1">
              <a:off x="1079" y="1925"/>
              <a:ext cx="367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21"/>
            <p:cNvSpPr>
              <a:spLocks noChangeShapeType="1"/>
            </p:cNvSpPr>
            <p:nvPr/>
          </p:nvSpPr>
          <p:spPr bwMode="auto">
            <a:xfrm flipH="1">
              <a:off x="1263" y="2061"/>
              <a:ext cx="183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22"/>
            <p:cNvSpPr>
              <a:spLocks noChangeShapeType="1"/>
            </p:cNvSpPr>
            <p:nvPr/>
          </p:nvSpPr>
          <p:spPr bwMode="auto">
            <a:xfrm flipV="1">
              <a:off x="1446" y="1291"/>
              <a:ext cx="0" cy="9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Rectangle 24"/>
            <p:cNvSpPr>
              <a:spLocks noChangeArrowheads="1"/>
            </p:cNvSpPr>
            <p:nvPr/>
          </p:nvSpPr>
          <p:spPr bwMode="auto">
            <a:xfrm flipV="1">
              <a:off x="3264" y="1248"/>
              <a:ext cx="1056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Arc 25"/>
            <p:cNvSpPr>
              <a:spLocks/>
            </p:cNvSpPr>
            <p:nvPr/>
          </p:nvSpPr>
          <p:spPr bwMode="auto">
            <a:xfrm>
              <a:off x="3356" y="1336"/>
              <a:ext cx="826" cy="1137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3 h 21600"/>
                <a:gd name="T4" fmla="*/ 0 w 21540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26"/>
            <p:cNvSpPr>
              <a:spLocks noChangeShapeType="1"/>
            </p:cNvSpPr>
            <p:nvPr/>
          </p:nvSpPr>
          <p:spPr bwMode="auto">
            <a:xfrm flipV="1">
              <a:off x="3356" y="1512"/>
              <a:ext cx="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27"/>
            <p:cNvSpPr>
              <a:spLocks noChangeShapeType="1"/>
            </p:cNvSpPr>
            <p:nvPr/>
          </p:nvSpPr>
          <p:spPr bwMode="auto">
            <a:xfrm flipV="1">
              <a:off x="4182" y="1512"/>
              <a:ext cx="0" cy="1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28"/>
            <p:cNvSpPr>
              <a:spLocks noChangeShapeType="1"/>
            </p:cNvSpPr>
            <p:nvPr/>
          </p:nvSpPr>
          <p:spPr bwMode="auto">
            <a:xfrm flipV="1">
              <a:off x="3356" y="1512"/>
              <a:ext cx="0" cy="1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29"/>
            <p:cNvSpPr>
              <a:spLocks noChangeShapeType="1"/>
            </p:cNvSpPr>
            <p:nvPr/>
          </p:nvSpPr>
          <p:spPr bwMode="auto">
            <a:xfrm flipH="1" flipV="1">
              <a:off x="3356" y="1424"/>
              <a:ext cx="84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30"/>
            <p:cNvSpPr>
              <a:spLocks noChangeShapeType="1"/>
            </p:cNvSpPr>
            <p:nvPr/>
          </p:nvSpPr>
          <p:spPr bwMode="auto">
            <a:xfrm flipH="1" flipV="1">
              <a:off x="3448" y="1338"/>
              <a:ext cx="183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35"/>
            <p:cNvSpPr>
              <a:spLocks noChangeShapeType="1"/>
            </p:cNvSpPr>
            <p:nvPr/>
          </p:nvSpPr>
          <p:spPr bwMode="auto">
            <a:xfrm flipV="1">
              <a:off x="3356" y="1324"/>
              <a:ext cx="0" cy="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Rectangle 37"/>
            <p:cNvSpPr>
              <a:spLocks noChangeArrowheads="1"/>
            </p:cNvSpPr>
            <p:nvPr/>
          </p:nvSpPr>
          <p:spPr bwMode="auto">
            <a:xfrm flipH="1">
              <a:off x="1824" y="1200"/>
              <a:ext cx="1056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Arc 38"/>
            <p:cNvSpPr>
              <a:spLocks/>
            </p:cNvSpPr>
            <p:nvPr/>
          </p:nvSpPr>
          <p:spPr bwMode="auto">
            <a:xfrm flipH="1" flipV="1">
              <a:off x="1962" y="1200"/>
              <a:ext cx="826" cy="1171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3 h 21600"/>
                <a:gd name="T4" fmla="*/ 0 w 21540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39"/>
            <p:cNvSpPr>
              <a:spLocks noChangeShapeType="1"/>
            </p:cNvSpPr>
            <p:nvPr/>
          </p:nvSpPr>
          <p:spPr bwMode="auto">
            <a:xfrm flipH="1">
              <a:off x="1977" y="2197"/>
              <a:ext cx="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40"/>
            <p:cNvSpPr>
              <a:spLocks noChangeShapeType="1"/>
            </p:cNvSpPr>
            <p:nvPr/>
          </p:nvSpPr>
          <p:spPr bwMode="auto">
            <a:xfrm flipH="1">
              <a:off x="2788" y="2197"/>
              <a:ext cx="0" cy="5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41"/>
            <p:cNvSpPr>
              <a:spLocks noChangeShapeType="1"/>
            </p:cNvSpPr>
            <p:nvPr/>
          </p:nvSpPr>
          <p:spPr bwMode="auto">
            <a:xfrm flipH="1">
              <a:off x="1962" y="2152"/>
              <a:ext cx="0" cy="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44"/>
            <p:cNvSpPr>
              <a:spLocks noChangeShapeType="1"/>
            </p:cNvSpPr>
            <p:nvPr/>
          </p:nvSpPr>
          <p:spPr bwMode="auto">
            <a:xfrm flipH="1">
              <a:off x="2120" y="2107"/>
              <a:ext cx="117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45"/>
            <p:cNvSpPr>
              <a:spLocks noChangeShapeType="1"/>
            </p:cNvSpPr>
            <p:nvPr/>
          </p:nvSpPr>
          <p:spPr bwMode="auto">
            <a:xfrm flipH="1">
              <a:off x="1962" y="1991"/>
              <a:ext cx="229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46"/>
            <p:cNvSpPr>
              <a:spLocks noChangeShapeType="1"/>
            </p:cNvSpPr>
            <p:nvPr/>
          </p:nvSpPr>
          <p:spPr bwMode="auto">
            <a:xfrm flipH="1">
              <a:off x="1962" y="1721"/>
              <a:ext cx="92" cy="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47"/>
            <p:cNvSpPr>
              <a:spLocks noChangeShapeType="1"/>
            </p:cNvSpPr>
            <p:nvPr/>
          </p:nvSpPr>
          <p:spPr bwMode="auto">
            <a:xfrm flipH="1">
              <a:off x="1962" y="1880"/>
              <a:ext cx="13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48"/>
            <p:cNvSpPr>
              <a:spLocks noChangeShapeType="1"/>
            </p:cNvSpPr>
            <p:nvPr/>
          </p:nvSpPr>
          <p:spPr bwMode="auto">
            <a:xfrm flipV="1">
              <a:off x="1962" y="1291"/>
              <a:ext cx="0" cy="9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Rectangle 50"/>
            <p:cNvSpPr>
              <a:spLocks noChangeArrowheads="1"/>
            </p:cNvSpPr>
            <p:nvPr/>
          </p:nvSpPr>
          <p:spPr bwMode="auto">
            <a:xfrm flipH="1" flipV="1">
              <a:off x="4512" y="1248"/>
              <a:ext cx="1056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Arc 51"/>
            <p:cNvSpPr>
              <a:spLocks/>
            </p:cNvSpPr>
            <p:nvPr/>
          </p:nvSpPr>
          <p:spPr bwMode="auto">
            <a:xfrm flipH="1">
              <a:off x="4650" y="1343"/>
              <a:ext cx="826" cy="1137"/>
            </a:xfrm>
            <a:custGeom>
              <a:avLst/>
              <a:gdLst>
                <a:gd name="T0" fmla="*/ 0 w 21540"/>
                <a:gd name="T1" fmla="*/ 0 h 21600"/>
                <a:gd name="T2" fmla="*/ 1 w 21540"/>
                <a:gd name="T3" fmla="*/ 3 h 21600"/>
                <a:gd name="T4" fmla="*/ 0 w 21540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40"/>
                <a:gd name="T10" fmla="*/ 0 h 21600"/>
                <a:gd name="T11" fmla="*/ 21540 w 21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0" h="21600" fill="none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</a:path>
                <a:path w="21540" h="21600" stroke="0" extrusionOk="0">
                  <a:moveTo>
                    <a:pt x="-1" y="0"/>
                  </a:moveTo>
                  <a:cubicBezTo>
                    <a:pt x="11305" y="0"/>
                    <a:pt x="20698" y="8717"/>
                    <a:pt x="21540" y="1999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52"/>
            <p:cNvSpPr>
              <a:spLocks noChangeShapeType="1"/>
            </p:cNvSpPr>
            <p:nvPr/>
          </p:nvSpPr>
          <p:spPr bwMode="auto">
            <a:xfrm flipH="1" flipV="1">
              <a:off x="4650" y="1512"/>
              <a:ext cx="8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53"/>
            <p:cNvSpPr>
              <a:spLocks noChangeShapeType="1"/>
            </p:cNvSpPr>
            <p:nvPr/>
          </p:nvSpPr>
          <p:spPr bwMode="auto">
            <a:xfrm flipH="1" flipV="1">
              <a:off x="4647" y="1519"/>
              <a:ext cx="0" cy="1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54"/>
            <p:cNvSpPr>
              <a:spLocks noChangeShapeType="1"/>
            </p:cNvSpPr>
            <p:nvPr/>
          </p:nvSpPr>
          <p:spPr bwMode="auto">
            <a:xfrm flipH="1" flipV="1">
              <a:off x="5476" y="1512"/>
              <a:ext cx="0" cy="1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55"/>
            <p:cNvSpPr>
              <a:spLocks noChangeShapeType="1"/>
            </p:cNvSpPr>
            <p:nvPr/>
          </p:nvSpPr>
          <p:spPr bwMode="auto">
            <a:xfrm flipV="1">
              <a:off x="5384" y="1417"/>
              <a:ext cx="92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56"/>
            <p:cNvSpPr>
              <a:spLocks noChangeShapeType="1"/>
            </p:cNvSpPr>
            <p:nvPr/>
          </p:nvSpPr>
          <p:spPr bwMode="auto">
            <a:xfrm flipV="1">
              <a:off x="5201" y="1343"/>
              <a:ext cx="185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60"/>
            <p:cNvSpPr>
              <a:spLocks noChangeShapeType="1"/>
            </p:cNvSpPr>
            <p:nvPr/>
          </p:nvSpPr>
          <p:spPr bwMode="auto">
            <a:xfrm flipV="1">
              <a:off x="5464" y="1316"/>
              <a:ext cx="0" cy="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Rectangle 61"/>
            <p:cNvSpPr>
              <a:spLocks noChangeArrowheads="1"/>
            </p:cNvSpPr>
            <p:nvPr/>
          </p:nvSpPr>
          <p:spPr bwMode="auto">
            <a:xfrm>
              <a:off x="288" y="500"/>
              <a:ext cx="542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GB" b="1">
                  <a:latin typeface="Comic Sans MS" pitchFamily="66" charset="0"/>
                </a:rPr>
                <a:t>The following sketches show sample rectangles where the mid-ordinate rule under- and over estimates the area.</a:t>
              </a:r>
            </a:p>
          </p:txBody>
        </p:sp>
        <p:sp>
          <p:nvSpPr>
            <p:cNvPr id="20520" name="Rectangle 62"/>
            <p:cNvSpPr>
              <a:spLocks noChangeArrowheads="1"/>
            </p:cNvSpPr>
            <p:nvPr/>
          </p:nvSpPr>
          <p:spPr bwMode="auto">
            <a:xfrm>
              <a:off x="720" y="2976"/>
              <a:ext cx="2016" cy="54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b="1">
                  <a:latin typeface="Comic Sans MS" pitchFamily="66" charset="0"/>
                </a:rPr>
                <a:t>Underestimates</a:t>
              </a:r>
            </a:p>
            <a:p>
              <a:r>
                <a:rPr lang="en-GB" b="1">
                  <a:latin typeface="Comic Sans MS" pitchFamily="66" charset="0"/>
                </a:rPr>
                <a:t>( concave upwards )</a:t>
              </a:r>
            </a:p>
          </p:txBody>
        </p:sp>
        <p:sp>
          <p:nvSpPr>
            <p:cNvPr id="20521" name="Rectangle 63"/>
            <p:cNvSpPr>
              <a:spLocks noChangeArrowheads="1"/>
            </p:cNvSpPr>
            <p:nvPr/>
          </p:nvSpPr>
          <p:spPr bwMode="auto">
            <a:xfrm>
              <a:off x="3264" y="2976"/>
              <a:ext cx="2256" cy="54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b="1">
                  <a:latin typeface="Comic Sans MS" pitchFamily="66" charset="0"/>
                </a:rPr>
                <a:t>Overestimates</a:t>
              </a:r>
            </a:p>
            <a:p>
              <a:r>
                <a:rPr lang="en-GB" b="1">
                  <a:latin typeface="Comic Sans MS" pitchFamily="66" charset="0"/>
                </a:rPr>
                <a:t>( concave downwards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6019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200"/>
              <a:t>"Certain images and/or photos on this presentation are the copyrighted property of JupiterImages and are being used with permission under license. These images and/or photos may not be copied or downloaded without permission from JupiterImages"</a:t>
            </a:r>
            <a:endParaRPr lang="en-GB" sz="1800">
              <a:latin typeface="Arial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352800" y="19050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200" b="1" u="sng">
                <a:latin typeface="Comic Sans MS" pitchFamily="66" charset="0"/>
              </a:rPr>
              <a:t>Module C3</a:t>
            </a:r>
            <a:endParaRPr lang="en-GB" u="sng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429000" y="2743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200" b="1">
                <a:latin typeface="Comic Sans MS" pitchFamily="66" charset="0"/>
              </a:rPr>
              <a:t>AQA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457200" y="7620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find an area bounded by a curve, we need to evaluate a definite integral.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3400" y="1752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If the integral cannot be evaluated, we can use an approximate method.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33400" y="2713038"/>
            <a:ext cx="8229600" cy="1187450"/>
            <a:chOff x="336" y="1709"/>
            <a:chExt cx="5184" cy="748"/>
          </a:xfrm>
        </p:grpSpPr>
        <p:sp>
          <p:nvSpPr>
            <p:cNvPr id="5126" name="Rectangle 33"/>
            <p:cNvSpPr>
              <a:spLocks noChangeArrowheads="1"/>
            </p:cNvSpPr>
            <p:nvPr/>
          </p:nvSpPr>
          <p:spPr bwMode="auto">
            <a:xfrm>
              <a:off x="336" y="2208"/>
              <a:ext cx="1872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Rectangle 30"/>
            <p:cNvSpPr>
              <a:spLocks noChangeArrowheads="1"/>
            </p:cNvSpPr>
            <p:nvPr/>
          </p:nvSpPr>
          <p:spPr bwMode="auto">
            <a:xfrm>
              <a:off x="336" y="1709"/>
              <a:ext cx="51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You have already met the Trapezium rule for doing this.  This presentation uses another method, the 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mid-ordinate rule.</a:t>
              </a:r>
            </a:p>
          </p:txBody>
        </p:sp>
      </p:grpSp>
      <p:sp>
        <p:nvSpPr>
          <p:cNvPr id="204838" name="AutoShape 38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/>
      <p:bldP spid="2048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457200" y="731838"/>
            <a:ext cx="7620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As before, the area under the curve is divided into a number of strips of equal width.  However, this time, the top edge of each strip </a:t>
            </a:r>
          </a:p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.  .  . 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391400" y="2057400"/>
            <a:ext cx="1600200" cy="2971800"/>
            <a:chOff x="4656" y="1296"/>
            <a:chExt cx="1008" cy="1872"/>
          </a:xfrm>
        </p:grpSpPr>
        <p:sp>
          <p:nvSpPr>
            <p:cNvPr id="6149" name="Rectangle 36"/>
            <p:cNvSpPr>
              <a:spLocks noChangeArrowheads="1"/>
            </p:cNvSpPr>
            <p:nvPr/>
          </p:nvSpPr>
          <p:spPr bwMode="auto">
            <a:xfrm>
              <a:off x="4656" y="1296"/>
              <a:ext cx="1008" cy="1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Line 25"/>
            <p:cNvSpPr>
              <a:spLocks noChangeShapeType="1"/>
            </p:cNvSpPr>
            <p:nvPr/>
          </p:nvSpPr>
          <p:spPr bwMode="auto">
            <a:xfrm>
              <a:off x="4944" y="1469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26"/>
            <p:cNvSpPr>
              <a:spLocks noChangeShapeType="1"/>
            </p:cNvSpPr>
            <p:nvPr/>
          </p:nvSpPr>
          <p:spPr bwMode="auto">
            <a:xfrm>
              <a:off x="5424" y="1661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28"/>
            <p:cNvSpPr>
              <a:spLocks noChangeShapeType="1"/>
            </p:cNvSpPr>
            <p:nvPr/>
          </p:nvSpPr>
          <p:spPr bwMode="auto">
            <a:xfrm flipH="1" flipV="1">
              <a:off x="4944" y="2957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Arc 29"/>
            <p:cNvSpPr>
              <a:spLocks/>
            </p:cNvSpPr>
            <p:nvPr/>
          </p:nvSpPr>
          <p:spPr bwMode="auto">
            <a:xfrm rot="1310570" flipH="1">
              <a:off x="4898" y="1519"/>
              <a:ext cx="551" cy="14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</a:path>
                <a:path w="32505" h="21600" stroke="0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  <a:lnTo>
                    <a:pt x="18036" y="21600"/>
                  </a:lnTo>
                  <a:lnTo>
                    <a:pt x="-1" y="971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533400" y="22860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is replaced by a straight line so the strips become rectangles.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0" grpId="0"/>
      <p:bldP spid="219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3"/>
          <p:cNvGrpSpPr>
            <a:grpSpLocks/>
          </p:cNvGrpSpPr>
          <p:nvPr/>
        </p:nvGrpSpPr>
        <p:grpSpPr bwMode="auto">
          <a:xfrm>
            <a:off x="7391400" y="2057400"/>
            <a:ext cx="1600200" cy="2971800"/>
            <a:chOff x="4656" y="1296"/>
            <a:chExt cx="1008" cy="1872"/>
          </a:xfrm>
        </p:grpSpPr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>
              <a:off x="4656" y="1296"/>
              <a:ext cx="1008" cy="1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5"/>
            <p:cNvSpPr>
              <a:spLocks noChangeShapeType="1"/>
            </p:cNvSpPr>
            <p:nvPr/>
          </p:nvSpPr>
          <p:spPr bwMode="auto">
            <a:xfrm>
              <a:off x="4944" y="1469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6"/>
            <p:cNvSpPr>
              <a:spLocks noChangeShapeType="1"/>
            </p:cNvSpPr>
            <p:nvPr/>
          </p:nvSpPr>
          <p:spPr bwMode="auto">
            <a:xfrm>
              <a:off x="5424" y="1661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7"/>
            <p:cNvSpPr>
              <a:spLocks noChangeShapeType="1"/>
            </p:cNvSpPr>
            <p:nvPr/>
          </p:nvSpPr>
          <p:spPr bwMode="auto">
            <a:xfrm flipH="1" flipV="1">
              <a:off x="4944" y="2957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Arc 8"/>
            <p:cNvSpPr>
              <a:spLocks/>
            </p:cNvSpPr>
            <p:nvPr/>
          </p:nvSpPr>
          <p:spPr bwMode="auto">
            <a:xfrm rot="1310570" flipH="1">
              <a:off x="4898" y="1519"/>
              <a:ext cx="551" cy="14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</a:path>
                <a:path w="32505" h="21600" stroke="0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  <a:lnTo>
                    <a:pt x="18036" y="21600"/>
                  </a:lnTo>
                  <a:lnTo>
                    <a:pt x="-1" y="971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0"/>
            <p:cNvSpPr>
              <a:spLocks noChangeShapeType="1"/>
            </p:cNvSpPr>
            <p:nvPr/>
          </p:nvSpPr>
          <p:spPr bwMode="auto">
            <a:xfrm>
              <a:off x="4944" y="1536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1"/>
            <p:cNvSpPr>
              <a:spLocks noChangeShapeType="1"/>
            </p:cNvSpPr>
            <p:nvPr/>
          </p:nvSpPr>
          <p:spPr bwMode="auto">
            <a:xfrm>
              <a:off x="5424" y="153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064500" y="4581525"/>
            <a:ext cx="419100" cy="473075"/>
            <a:chOff x="5080" y="2886"/>
            <a:chExt cx="264" cy="298"/>
          </a:xfrm>
        </p:grpSpPr>
        <p:sp>
          <p:nvSpPr>
            <p:cNvPr id="7178" name="Line 14"/>
            <p:cNvSpPr>
              <a:spLocks noChangeShapeType="1"/>
            </p:cNvSpPr>
            <p:nvPr/>
          </p:nvSpPr>
          <p:spPr bwMode="auto">
            <a:xfrm>
              <a:off x="5184" y="2912"/>
              <a:ext cx="0" cy="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9" name="Object 18"/>
            <p:cNvGraphicFramePr>
              <a:graphicFrameLocks noChangeAspect="1"/>
            </p:cNvGraphicFramePr>
            <p:nvPr/>
          </p:nvGraphicFramePr>
          <p:xfrm>
            <a:off x="5080" y="2886"/>
            <a:ext cx="26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4" imgW="180860" imgH="209468" progId="Equation.3">
                    <p:embed/>
                  </p:oleObj>
                </mc:Choice>
                <mc:Fallback>
                  <p:oleObj name="Equation" r:id="rId4" imgW="180860" imgH="209468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" y="2886"/>
                          <a:ext cx="26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Line 19"/>
            <p:cNvSpPr>
              <a:spLocks noChangeShapeType="1"/>
            </p:cNvSpPr>
            <p:nvPr/>
          </p:nvSpPr>
          <p:spPr bwMode="auto">
            <a:xfrm flipH="1">
              <a:off x="5190" y="2902"/>
              <a:ext cx="0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731838"/>
            <a:ext cx="7620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As before, the area under the curve is divided into a number of strips of equal width.  However, this time, the top edge of each strip </a:t>
            </a:r>
          </a:p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.  .  . 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33400" y="22860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is replaced by a straight line so the strips become rectangles.</a:t>
            </a:r>
          </a:p>
        </p:txBody>
      </p: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533400" y="3073400"/>
            <a:ext cx="6705600" cy="1228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The top of the rectangle is drawn at the point on the curve whose </a:t>
            </a:r>
            <a:r>
              <a:rPr lang="en-US" sz="2600" b="1" i="1">
                <a:solidFill>
                  <a:srgbClr val="FF0000"/>
                </a:solidFill>
              </a:rPr>
              <a:t>x</a:t>
            </a: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-value is at the middle of the strip.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685800" y="47244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total area of the rectangles gives an approximation to the area under the curve.</a:t>
            </a:r>
          </a:p>
        </p:txBody>
      </p:sp>
      <p:sp>
        <p:nvSpPr>
          <p:cNvPr id="272397" name="Line 13"/>
          <p:cNvSpPr>
            <a:spLocks noChangeShapeType="1"/>
          </p:cNvSpPr>
          <p:nvPr/>
        </p:nvSpPr>
        <p:spPr bwMode="auto">
          <a:xfrm>
            <a:off x="3657600" y="4114800"/>
            <a:ext cx="449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8" name="AutoShape 24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6" grpId="0" animBg="1"/>
      <p:bldP spid="272399" grpId="0"/>
      <p:bldP spid="2723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657600" y="1143000"/>
            <a:ext cx="1600200" cy="3124200"/>
            <a:chOff x="2304" y="768"/>
            <a:chExt cx="1008" cy="1968"/>
          </a:xfrm>
        </p:grpSpPr>
        <p:sp>
          <p:nvSpPr>
            <p:cNvPr id="8211" name="Rectangle 25"/>
            <p:cNvSpPr>
              <a:spLocks noChangeArrowheads="1"/>
            </p:cNvSpPr>
            <p:nvPr/>
          </p:nvSpPr>
          <p:spPr bwMode="auto">
            <a:xfrm>
              <a:off x="2304" y="768"/>
              <a:ext cx="1008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26"/>
            <p:cNvSpPr>
              <a:spLocks noChangeShapeType="1"/>
            </p:cNvSpPr>
            <p:nvPr/>
          </p:nvSpPr>
          <p:spPr bwMode="auto">
            <a:xfrm>
              <a:off x="2592" y="941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7"/>
            <p:cNvSpPr>
              <a:spLocks noChangeShapeType="1"/>
            </p:cNvSpPr>
            <p:nvPr/>
          </p:nvSpPr>
          <p:spPr bwMode="auto">
            <a:xfrm>
              <a:off x="3072" y="1133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8"/>
            <p:cNvSpPr>
              <a:spLocks noChangeShapeType="1"/>
            </p:cNvSpPr>
            <p:nvPr/>
          </p:nvSpPr>
          <p:spPr bwMode="auto">
            <a:xfrm flipH="1" flipV="1">
              <a:off x="2592" y="242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Arc 29"/>
            <p:cNvSpPr>
              <a:spLocks/>
            </p:cNvSpPr>
            <p:nvPr/>
          </p:nvSpPr>
          <p:spPr bwMode="auto">
            <a:xfrm rot="1310570" flipH="1">
              <a:off x="2546" y="991"/>
              <a:ext cx="551" cy="14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</a:path>
                <a:path w="32505" h="21600" stroke="0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  <a:lnTo>
                    <a:pt x="18036" y="21600"/>
                  </a:lnTo>
                  <a:lnTo>
                    <a:pt x="-1" y="971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30"/>
            <p:cNvSpPr>
              <a:spLocks noChangeShapeType="1"/>
            </p:cNvSpPr>
            <p:nvPr/>
          </p:nvSpPr>
          <p:spPr bwMode="auto">
            <a:xfrm>
              <a:off x="2592" y="1008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1"/>
            <p:cNvSpPr>
              <a:spLocks noChangeShapeType="1"/>
            </p:cNvSpPr>
            <p:nvPr/>
          </p:nvSpPr>
          <p:spPr bwMode="auto">
            <a:xfrm>
              <a:off x="3072" y="100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2"/>
            <p:cNvSpPr>
              <a:spLocks noChangeShapeType="1"/>
            </p:cNvSpPr>
            <p:nvPr/>
          </p:nvSpPr>
          <p:spPr bwMode="auto">
            <a:xfrm>
              <a:off x="2832" y="2384"/>
              <a:ext cx="0" cy="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609600" y="4267200"/>
            <a:ext cx="7696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width is </a:t>
            </a:r>
            <a:r>
              <a:rPr lang="en-US" sz="2600" b="1" i="1"/>
              <a:t>h</a:t>
            </a:r>
            <a:r>
              <a:rPr lang="en-US" b="1">
                <a:latin typeface="Comic Sans MS" pitchFamily="66" charset="0"/>
              </a:rPr>
              <a:t> ( as in the Trapezium rule )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33400" y="609600"/>
            <a:ext cx="8001000" cy="471488"/>
            <a:chOff x="336" y="432"/>
            <a:chExt cx="5040" cy="297"/>
          </a:xfrm>
        </p:grpSpPr>
        <p:sp>
          <p:nvSpPr>
            <p:cNvPr id="8209" name="Rectangle 2"/>
            <p:cNvSpPr>
              <a:spLocks noChangeArrowheads="1"/>
            </p:cNvSpPr>
            <p:nvPr/>
          </p:nvSpPr>
          <p:spPr bwMode="auto">
            <a:xfrm>
              <a:off x="336" y="432"/>
              <a:ext cx="35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To find the area of a strip we need </a:t>
              </a:r>
            </a:p>
          </p:txBody>
        </p:sp>
        <p:graphicFrame>
          <p:nvGraphicFramePr>
            <p:cNvPr id="8210" name="Object 15"/>
            <p:cNvGraphicFramePr>
              <a:graphicFrameLocks noChangeAspect="1"/>
            </p:cNvGraphicFramePr>
            <p:nvPr/>
          </p:nvGraphicFramePr>
          <p:xfrm>
            <a:off x="3860" y="447"/>
            <a:ext cx="151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quation" r:id="rId3" imgW="1085972" imgH="190573" progId="Equation.3">
                    <p:embed/>
                  </p:oleObj>
                </mc:Choice>
                <mc:Fallback>
                  <p:oleObj name="Equation" r:id="rId3" imgW="1085972" imgH="190573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447"/>
                          <a:ext cx="1516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3424" name="Line 16"/>
          <p:cNvSpPr>
            <a:spLocks noChangeShapeType="1"/>
          </p:cNvSpPr>
          <p:nvPr/>
        </p:nvSpPr>
        <p:spPr bwMode="auto">
          <a:xfrm>
            <a:off x="4114800" y="3886200"/>
            <a:ext cx="7620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5" name="Line 17"/>
          <p:cNvSpPr>
            <a:spLocks noChangeShapeType="1"/>
          </p:cNvSpPr>
          <p:nvPr/>
        </p:nvSpPr>
        <p:spPr bwMode="auto">
          <a:xfrm>
            <a:off x="4495800" y="1524000"/>
            <a:ext cx="0" cy="2209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9600" y="4694238"/>
            <a:ext cx="8077200" cy="854075"/>
            <a:chOff x="384" y="3005"/>
            <a:chExt cx="5088" cy="538"/>
          </a:xfrm>
        </p:grpSpPr>
        <p:sp>
          <p:nvSpPr>
            <p:cNvPr id="8207" name="Rectangle 20"/>
            <p:cNvSpPr>
              <a:spLocks noChangeArrowheads="1"/>
            </p:cNvSpPr>
            <p:nvPr/>
          </p:nvSpPr>
          <p:spPr bwMode="auto">
            <a:xfrm>
              <a:off x="416" y="3296"/>
              <a:ext cx="960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18"/>
            <p:cNvSpPr>
              <a:spLocks noChangeArrowheads="1"/>
            </p:cNvSpPr>
            <p:nvPr/>
          </p:nvSpPr>
          <p:spPr bwMode="auto">
            <a:xfrm>
              <a:off x="384" y="3005"/>
              <a:ext cx="508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height is </a:t>
              </a:r>
              <a:r>
                <a:rPr lang="en-US" sz="2600" b="1" i="1"/>
                <a:t>y</a:t>
              </a:r>
              <a:r>
                <a:rPr lang="en-US" b="1">
                  <a:latin typeface="Comic Sans MS" pitchFamily="66" charset="0"/>
                </a:rPr>
                <a:t> (the value of the function at the 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mid-point</a:t>
              </a:r>
              <a:r>
                <a:rPr lang="en-US" b="1">
                  <a:latin typeface="Comic Sans MS" pitchFamily="66" charset="0"/>
                </a:rPr>
                <a:t> of the base)</a:t>
              </a:r>
            </a:p>
          </p:txBody>
        </p:sp>
      </p:grpSp>
      <p:graphicFrame>
        <p:nvGraphicFramePr>
          <p:cNvPr id="273427" name="Object 19"/>
          <p:cNvGraphicFramePr>
            <a:graphicFrameLocks noChangeAspect="1"/>
          </p:cNvGraphicFramePr>
          <p:nvPr/>
        </p:nvGraphicFramePr>
        <p:xfrm>
          <a:off x="4343400" y="387667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5" imgW="114185" imgH="171408" progId="Equation.3">
                  <p:embed/>
                </p:oleObj>
              </mc:Choice>
              <mc:Fallback>
                <p:oleObj name="Equation" r:id="rId5" imgW="114185" imgH="171408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7667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29" name="Object 21"/>
          <p:cNvGraphicFramePr>
            <a:graphicFrameLocks noChangeAspect="1"/>
          </p:cNvGraphicFramePr>
          <p:nvPr/>
        </p:nvGraphicFramePr>
        <p:xfrm>
          <a:off x="4495800" y="2362200"/>
          <a:ext cx="307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7" imgW="133351" imgH="152512" progId="Equation.3">
                  <p:embed/>
                </p:oleObj>
              </mc:Choice>
              <mc:Fallback>
                <p:oleObj name="Equation" r:id="rId7" imgW="133351" imgH="15251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307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33400" y="5562600"/>
            <a:ext cx="7696200" cy="503238"/>
            <a:chOff x="336" y="3552"/>
            <a:chExt cx="4848" cy="317"/>
          </a:xfrm>
        </p:grpSpPr>
        <p:sp>
          <p:nvSpPr>
            <p:cNvPr id="8205" name="Rectangle 36"/>
            <p:cNvSpPr>
              <a:spLocks noChangeArrowheads="1"/>
            </p:cNvSpPr>
            <p:nvPr/>
          </p:nvSpPr>
          <p:spPr bwMode="auto">
            <a:xfrm>
              <a:off x="336" y="3552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total area is</a:t>
              </a:r>
            </a:p>
          </p:txBody>
        </p:sp>
        <p:graphicFrame>
          <p:nvGraphicFramePr>
            <p:cNvPr id="8206" name="Object 37"/>
            <p:cNvGraphicFramePr>
              <a:graphicFrameLocks noChangeAspect="1"/>
            </p:cNvGraphicFramePr>
            <p:nvPr/>
          </p:nvGraphicFramePr>
          <p:xfrm>
            <a:off x="2144" y="3552"/>
            <a:ext cx="1887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Equation" r:id="rId9" imgW="1352674" imgH="219186" progId="Equation.3">
                    <p:embed/>
                  </p:oleObj>
                </mc:Choice>
                <mc:Fallback>
                  <p:oleObj name="Equation" r:id="rId9" imgW="1352674" imgH="219186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3552"/>
                          <a:ext cx="1887" cy="31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3446" name="Object 38"/>
          <p:cNvGraphicFramePr>
            <a:graphicFrameLocks noChangeAspect="1"/>
          </p:cNvGraphicFramePr>
          <p:nvPr/>
        </p:nvGraphicFramePr>
        <p:xfrm>
          <a:off x="5562600" y="2438400"/>
          <a:ext cx="2016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11" imgW="904842" imgH="190573" progId="Equation.3">
                  <p:embed/>
                </p:oleObj>
              </mc:Choice>
              <mc:Fallback>
                <p:oleObj name="Equation" r:id="rId11" imgW="904842" imgH="190573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20161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48" name="AutoShape 40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2" grpId="0"/>
      <p:bldP spid="273424" grpId="0" animBg="1"/>
      <p:bldP spid="2734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81000" y="625475"/>
            <a:ext cx="8382000" cy="2209800"/>
            <a:chOff x="240" y="394"/>
            <a:chExt cx="5280" cy="1392"/>
          </a:xfrm>
        </p:grpSpPr>
        <p:sp>
          <p:nvSpPr>
            <p:cNvPr id="9239" name="Rectangle 4"/>
            <p:cNvSpPr>
              <a:spLocks noChangeArrowheads="1"/>
            </p:cNvSpPr>
            <p:nvPr/>
          </p:nvSpPr>
          <p:spPr bwMode="auto">
            <a:xfrm>
              <a:off x="240" y="394"/>
              <a:ext cx="528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e.g.1  Use 4 strips with the mid-ordinate rule to estimate the value of             </a:t>
              </a:r>
            </a:p>
          </p:txBody>
        </p:sp>
        <p:graphicFrame>
          <p:nvGraphicFramePr>
            <p:cNvPr id="9240" name="Object 5"/>
            <p:cNvGraphicFramePr>
              <a:graphicFrameLocks noChangeAspect="1"/>
            </p:cNvGraphicFramePr>
            <p:nvPr/>
          </p:nvGraphicFramePr>
          <p:xfrm>
            <a:off x="2496" y="826"/>
            <a:ext cx="864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name="Equation" r:id="rId3" imgW="609526" imgH="485880" progId="Equation.3">
                    <p:embed/>
                  </p:oleObj>
                </mc:Choice>
                <mc:Fallback>
                  <p:oleObj name="Equation" r:id="rId3" imgW="609526" imgH="4858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826"/>
                          <a:ext cx="864" cy="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Rectangle 6"/>
            <p:cNvSpPr>
              <a:spLocks noChangeArrowheads="1"/>
            </p:cNvSpPr>
            <p:nvPr/>
          </p:nvSpPr>
          <p:spPr bwMode="auto">
            <a:xfrm>
              <a:off x="912" y="1498"/>
              <a:ext cx="25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Give the answer to 4 d.p.</a:t>
              </a:r>
            </a:p>
          </p:txBody>
        </p:sp>
      </p:grpSp>
      <p:sp>
        <p:nvSpPr>
          <p:cNvPr id="225335" name="Rectangle 55"/>
          <p:cNvSpPr>
            <a:spLocks noChangeArrowheads="1"/>
          </p:cNvSpPr>
          <p:nvPr/>
        </p:nvSpPr>
        <p:spPr bwMode="auto">
          <a:xfrm>
            <a:off x="533400" y="27590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1041400" indent="-10414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  </a:t>
            </a: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133600" y="2971800"/>
            <a:ext cx="5172075" cy="2339975"/>
            <a:chOff x="1344" y="1872"/>
            <a:chExt cx="3258" cy="1474"/>
          </a:xfrm>
        </p:grpSpPr>
        <p:pic>
          <p:nvPicPr>
            <p:cNvPr id="9223" name="Picture 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82"/>
              <a:ext cx="3258" cy="14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3258" cy="14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225" name="Object 50"/>
            <p:cNvGraphicFramePr>
              <a:graphicFrameLocks noChangeAspect="1"/>
            </p:cNvGraphicFramePr>
            <p:nvPr/>
          </p:nvGraphicFramePr>
          <p:xfrm>
            <a:off x="1872" y="1882"/>
            <a:ext cx="642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name="Equation" r:id="rId6" imgW="533403" imgH="190573" progId="Equation.3">
                    <p:embed/>
                  </p:oleObj>
                </mc:Choice>
                <mc:Fallback>
                  <p:oleObj name="Equation" r:id="rId6" imgW="533403" imgH="190573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882"/>
                          <a:ext cx="642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Line 57"/>
            <p:cNvSpPr>
              <a:spLocks noChangeShapeType="1"/>
            </p:cNvSpPr>
            <p:nvPr/>
          </p:nvSpPr>
          <p:spPr bwMode="auto">
            <a:xfrm flipV="1">
              <a:off x="3072" y="255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58"/>
            <p:cNvSpPr>
              <a:spLocks noChangeShapeType="1"/>
            </p:cNvSpPr>
            <p:nvPr/>
          </p:nvSpPr>
          <p:spPr bwMode="auto">
            <a:xfrm flipV="1">
              <a:off x="3872" y="236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59"/>
            <p:cNvSpPr>
              <a:spLocks noChangeShapeType="1"/>
            </p:cNvSpPr>
            <p:nvPr/>
          </p:nvSpPr>
          <p:spPr bwMode="auto">
            <a:xfrm flipV="1">
              <a:off x="2640" y="274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60"/>
            <p:cNvSpPr>
              <a:spLocks noChangeShapeType="1"/>
            </p:cNvSpPr>
            <p:nvPr/>
          </p:nvSpPr>
          <p:spPr bwMode="auto">
            <a:xfrm flipH="1" flipV="1">
              <a:off x="3472" y="236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61"/>
            <p:cNvSpPr>
              <a:spLocks noChangeShapeType="1"/>
            </p:cNvSpPr>
            <p:nvPr/>
          </p:nvSpPr>
          <p:spPr bwMode="auto">
            <a:xfrm>
              <a:off x="2256" y="298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64"/>
            <p:cNvSpPr>
              <a:spLocks noChangeShapeType="1"/>
            </p:cNvSpPr>
            <p:nvPr/>
          </p:nvSpPr>
          <p:spPr bwMode="auto">
            <a:xfrm>
              <a:off x="3072" y="255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65"/>
            <p:cNvSpPr>
              <a:spLocks noChangeShapeType="1"/>
            </p:cNvSpPr>
            <p:nvPr/>
          </p:nvSpPr>
          <p:spPr bwMode="auto">
            <a:xfrm>
              <a:off x="2640" y="27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66"/>
            <p:cNvSpPr>
              <a:spLocks noChangeShapeType="1"/>
            </p:cNvSpPr>
            <p:nvPr/>
          </p:nvSpPr>
          <p:spPr bwMode="auto">
            <a:xfrm>
              <a:off x="3488" y="236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69"/>
            <p:cNvSpPr>
              <a:spLocks noChangeShapeType="1"/>
            </p:cNvSpPr>
            <p:nvPr/>
          </p:nvSpPr>
          <p:spPr bwMode="auto">
            <a:xfrm flipV="1">
              <a:off x="2269" y="298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72"/>
            <p:cNvSpPr>
              <a:spLocks noChangeShapeType="1"/>
            </p:cNvSpPr>
            <p:nvPr/>
          </p:nvSpPr>
          <p:spPr bwMode="auto">
            <a:xfrm>
              <a:off x="3264" y="2544"/>
              <a:ext cx="0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73"/>
            <p:cNvSpPr>
              <a:spLocks noChangeShapeType="1"/>
            </p:cNvSpPr>
            <p:nvPr/>
          </p:nvSpPr>
          <p:spPr bwMode="auto">
            <a:xfrm>
              <a:off x="2448" y="2976"/>
              <a:ext cx="0" cy="1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74"/>
            <p:cNvSpPr>
              <a:spLocks noChangeShapeType="1"/>
            </p:cNvSpPr>
            <p:nvPr/>
          </p:nvSpPr>
          <p:spPr bwMode="auto">
            <a:xfrm>
              <a:off x="3696" y="2400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75"/>
            <p:cNvSpPr>
              <a:spLocks noChangeShapeType="1"/>
            </p:cNvSpPr>
            <p:nvPr/>
          </p:nvSpPr>
          <p:spPr bwMode="auto">
            <a:xfrm>
              <a:off x="2880" y="2736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6" name="Rectangle 76"/>
          <p:cNvSpPr>
            <a:spLocks noChangeArrowheads="1"/>
          </p:cNvSpPr>
          <p:nvPr/>
        </p:nvSpPr>
        <p:spPr bwMode="auto">
          <a:xfrm>
            <a:off x="685800" y="5470525"/>
            <a:ext cx="7924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Notice that the number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-values is the same as the number of strips.</a:t>
            </a:r>
          </a:p>
        </p:txBody>
      </p:sp>
      <p:sp>
        <p:nvSpPr>
          <p:cNvPr id="225359" name="AutoShape 79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5" grpId="0"/>
      <p:bldP spid="2253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7200" y="1295400"/>
            <a:ext cx="5172075" cy="2362200"/>
            <a:chOff x="1974" y="480"/>
            <a:chExt cx="3258" cy="1488"/>
          </a:xfrm>
        </p:grpSpPr>
        <p:pic>
          <p:nvPicPr>
            <p:cNvPr id="10281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496"/>
              <a:ext cx="3258" cy="14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2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480"/>
              <a:ext cx="3258" cy="14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283" name="Object 68"/>
            <p:cNvGraphicFramePr>
              <a:graphicFrameLocks noChangeAspect="1"/>
            </p:cNvGraphicFramePr>
            <p:nvPr/>
          </p:nvGraphicFramePr>
          <p:xfrm>
            <a:off x="2502" y="496"/>
            <a:ext cx="642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Equation" r:id="rId4" imgW="533403" imgH="190573" progId="Equation.3">
                    <p:embed/>
                  </p:oleObj>
                </mc:Choice>
                <mc:Fallback>
                  <p:oleObj name="Equation" r:id="rId4" imgW="533403" imgH="190573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2" y="496"/>
                          <a:ext cx="642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4" name="Line 69"/>
            <p:cNvSpPr>
              <a:spLocks noChangeShapeType="1"/>
            </p:cNvSpPr>
            <p:nvPr/>
          </p:nvSpPr>
          <p:spPr bwMode="auto">
            <a:xfrm flipV="1">
              <a:off x="3702" y="1168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70"/>
            <p:cNvSpPr>
              <a:spLocks noChangeShapeType="1"/>
            </p:cNvSpPr>
            <p:nvPr/>
          </p:nvSpPr>
          <p:spPr bwMode="auto">
            <a:xfrm flipH="1" flipV="1">
              <a:off x="4512" y="960"/>
              <a:ext cx="0" cy="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71"/>
            <p:cNvSpPr>
              <a:spLocks noChangeShapeType="1"/>
            </p:cNvSpPr>
            <p:nvPr/>
          </p:nvSpPr>
          <p:spPr bwMode="auto">
            <a:xfrm flipV="1">
              <a:off x="3270" y="13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72"/>
            <p:cNvSpPr>
              <a:spLocks noChangeShapeType="1"/>
            </p:cNvSpPr>
            <p:nvPr/>
          </p:nvSpPr>
          <p:spPr bwMode="auto">
            <a:xfrm flipH="1" flipV="1">
              <a:off x="4102" y="9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73"/>
            <p:cNvSpPr>
              <a:spLocks noChangeShapeType="1"/>
            </p:cNvSpPr>
            <p:nvPr/>
          </p:nvSpPr>
          <p:spPr bwMode="auto">
            <a:xfrm>
              <a:off x="2886" y="1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74"/>
            <p:cNvSpPr>
              <a:spLocks noChangeShapeType="1"/>
            </p:cNvSpPr>
            <p:nvPr/>
          </p:nvSpPr>
          <p:spPr bwMode="auto">
            <a:xfrm>
              <a:off x="3702" y="11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75"/>
            <p:cNvSpPr>
              <a:spLocks noChangeShapeType="1"/>
            </p:cNvSpPr>
            <p:nvPr/>
          </p:nvSpPr>
          <p:spPr bwMode="auto">
            <a:xfrm>
              <a:off x="3270" y="136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76"/>
            <p:cNvSpPr>
              <a:spLocks noChangeShapeType="1"/>
            </p:cNvSpPr>
            <p:nvPr/>
          </p:nvSpPr>
          <p:spPr bwMode="auto">
            <a:xfrm>
              <a:off x="4118" y="97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77"/>
            <p:cNvSpPr>
              <a:spLocks noChangeShapeType="1"/>
            </p:cNvSpPr>
            <p:nvPr/>
          </p:nvSpPr>
          <p:spPr bwMode="auto">
            <a:xfrm flipV="1">
              <a:off x="2899" y="16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78"/>
            <p:cNvSpPr>
              <a:spLocks noChangeShapeType="1"/>
            </p:cNvSpPr>
            <p:nvPr/>
          </p:nvSpPr>
          <p:spPr bwMode="auto">
            <a:xfrm>
              <a:off x="3894" y="1158"/>
              <a:ext cx="0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79"/>
            <p:cNvSpPr>
              <a:spLocks noChangeShapeType="1"/>
            </p:cNvSpPr>
            <p:nvPr/>
          </p:nvSpPr>
          <p:spPr bwMode="auto">
            <a:xfrm>
              <a:off x="3078" y="1590"/>
              <a:ext cx="0" cy="1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80"/>
            <p:cNvSpPr>
              <a:spLocks noChangeShapeType="1"/>
            </p:cNvSpPr>
            <p:nvPr/>
          </p:nvSpPr>
          <p:spPr bwMode="auto">
            <a:xfrm>
              <a:off x="4326" y="1014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81"/>
            <p:cNvSpPr>
              <a:spLocks noChangeShapeType="1"/>
            </p:cNvSpPr>
            <p:nvPr/>
          </p:nvSpPr>
          <p:spPr bwMode="auto">
            <a:xfrm>
              <a:off x="3510" y="135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Rectangle 82"/>
            <p:cNvSpPr>
              <a:spLocks noChangeArrowheads="1"/>
            </p:cNvSpPr>
            <p:nvPr/>
          </p:nvSpPr>
          <p:spPr bwMode="auto">
            <a:xfrm>
              <a:off x="2800" y="168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000" b="1"/>
                <a:t>1</a:t>
              </a:r>
              <a:r>
                <a:rPr lang="en-US" sz="2000" b="1">
                  <a:latin typeface="Comic Sans MS" pitchFamily="66" charset="0"/>
                </a:rPr>
                <a:t> </a:t>
              </a:r>
              <a:r>
                <a:rPr lang="en-US" b="1">
                  <a:latin typeface="Comic Sans MS" pitchFamily="66" charset="0"/>
                </a:rPr>
                <a:t> </a:t>
              </a:r>
            </a:p>
          </p:txBody>
        </p:sp>
        <p:grpSp>
          <p:nvGrpSpPr>
            <p:cNvPr id="10298" name="Group 83"/>
            <p:cNvGrpSpPr>
              <a:grpSpLocks/>
            </p:cNvGrpSpPr>
            <p:nvPr/>
          </p:nvGrpSpPr>
          <p:grpSpPr bwMode="auto">
            <a:xfrm>
              <a:off x="4384" y="1680"/>
              <a:ext cx="240" cy="288"/>
              <a:chOff x="4384" y="1680"/>
              <a:chExt cx="240" cy="288"/>
            </a:xfrm>
          </p:grpSpPr>
          <p:sp>
            <p:nvSpPr>
              <p:cNvPr id="10299" name="Rectangle 84"/>
              <p:cNvSpPr>
                <a:spLocks noChangeArrowheads="1"/>
              </p:cNvSpPr>
              <p:nvPr/>
            </p:nvSpPr>
            <p:spPr bwMode="auto">
              <a:xfrm>
                <a:off x="4384" y="1776"/>
                <a:ext cx="224" cy="1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Rectangle 85"/>
              <p:cNvSpPr>
                <a:spLocks noChangeArrowheads="1"/>
              </p:cNvSpPr>
              <p:nvPr/>
            </p:nvSpPr>
            <p:spPr bwMode="auto">
              <a:xfrm>
                <a:off x="4384" y="168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1041400" indent="-1041400" eaLnBrk="1" hangingPunct="1">
                  <a:buFont typeface="Wingdings" pitchFamily="2" charset="2"/>
                  <a:buNone/>
                  <a:tabLst>
                    <a:tab pos="1800225" algn="l"/>
                    <a:tab pos="2520950" algn="l"/>
                  </a:tabLst>
                </a:pPr>
                <a:r>
                  <a:rPr lang="en-US" sz="2000" b="1"/>
                  <a:t>2</a:t>
                </a:r>
                <a:r>
                  <a:rPr lang="en-US" sz="2000" b="1">
                    <a:latin typeface="Comic Sans MS" pitchFamily="66" charset="0"/>
                  </a:rPr>
                  <a:t> </a:t>
                </a:r>
                <a:r>
                  <a:rPr lang="en-US" b="1">
                    <a:latin typeface="Comic Sans MS" pitchFamily="66" charset="0"/>
                  </a:rPr>
                  <a:t> </a:t>
                </a:r>
              </a:p>
            </p:txBody>
          </p:sp>
        </p:grpSp>
      </p:grpSp>
      <p:graphicFrame>
        <p:nvGraphicFramePr>
          <p:cNvPr id="275480" name="Object 24"/>
          <p:cNvGraphicFramePr>
            <a:graphicFrameLocks noChangeAspect="1"/>
          </p:cNvGraphicFramePr>
          <p:nvPr/>
        </p:nvGraphicFramePr>
        <p:xfrm>
          <a:off x="2971800" y="4932363"/>
          <a:ext cx="41910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6" imgW="1790788" imgH="219186" progId="Equation.3">
                  <p:embed/>
                </p:oleObj>
              </mc:Choice>
              <mc:Fallback>
                <p:oleObj name="Equation" r:id="rId6" imgW="1790788" imgH="21918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32363"/>
                        <a:ext cx="41910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33400" y="4638675"/>
            <a:ext cx="2362200" cy="1150938"/>
            <a:chOff x="336" y="2922"/>
            <a:chExt cx="1488" cy="725"/>
          </a:xfrm>
        </p:grpSpPr>
        <p:graphicFrame>
          <p:nvGraphicFramePr>
            <p:cNvPr id="10279" name="Object 4"/>
            <p:cNvGraphicFramePr>
              <a:graphicFrameLocks noChangeAspect="1"/>
            </p:cNvGraphicFramePr>
            <p:nvPr/>
          </p:nvGraphicFramePr>
          <p:xfrm>
            <a:off x="912" y="2922"/>
            <a:ext cx="912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3" name="Equation" r:id="rId8" imgW="609526" imgH="485880" progId="Equation.3">
                    <p:embed/>
                  </p:oleObj>
                </mc:Choice>
                <mc:Fallback>
                  <p:oleObj name="Equation" r:id="rId8" imgW="609526" imgH="4858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22"/>
                          <a:ext cx="912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0" name="Rectangle 25"/>
            <p:cNvSpPr>
              <a:spLocks noChangeArrowheads="1"/>
            </p:cNvSpPr>
            <p:nvPr/>
          </p:nvSpPr>
          <p:spPr bwMode="auto">
            <a:xfrm>
              <a:off x="336" y="3162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                 </a:t>
              </a:r>
            </a:p>
          </p:txBody>
        </p:sp>
      </p:grpSp>
      <p:graphicFrame>
        <p:nvGraphicFramePr>
          <p:cNvPr id="275483" name="Object 27"/>
          <p:cNvGraphicFramePr>
            <a:graphicFrameLocks noChangeAspect="1"/>
          </p:cNvGraphicFramePr>
          <p:nvPr/>
        </p:nvGraphicFramePr>
        <p:xfrm>
          <a:off x="485775" y="4197350"/>
          <a:ext cx="7258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10" imgW="2886208" imgH="190573" progId="Equation.3">
                  <p:embed/>
                </p:oleObj>
              </mc:Choice>
              <mc:Fallback>
                <p:oleObj name="Equation" r:id="rId10" imgW="2886208" imgH="19057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197350"/>
                        <a:ext cx="72580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85" name="Object 29"/>
          <p:cNvGraphicFramePr>
            <a:graphicFrameLocks noChangeAspect="1"/>
          </p:cNvGraphicFramePr>
          <p:nvPr/>
        </p:nvGraphicFramePr>
        <p:xfrm>
          <a:off x="2978150" y="5553075"/>
          <a:ext cx="35750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12" imgW="1333508" imgH="190573" progId="Equation.3">
                  <p:embed/>
                </p:oleObj>
              </mc:Choice>
              <mc:Fallback>
                <p:oleObj name="Equation" r:id="rId12" imgW="1333508" imgH="190573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5553075"/>
                        <a:ext cx="35750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88" name="Object 32"/>
          <p:cNvGraphicFramePr>
            <a:graphicFrameLocks noChangeAspect="1"/>
          </p:cNvGraphicFramePr>
          <p:nvPr/>
        </p:nvGraphicFramePr>
        <p:xfrm>
          <a:off x="3014663" y="3733800"/>
          <a:ext cx="46053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14" imgW="1819401" imgH="190573" progId="Equation.3">
                  <p:embed/>
                </p:oleObj>
              </mc:Choice>
              <mc:Fallback>
                <p:oleObj name="Equation" r:id="rId14" imgW="1819401" imgH="19057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3733800"/>
                        <a:ext cx="46053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457200" y="3800475"/>
            <a:ext cx="7391400" cy="771525"/>
            <a:chOff x="576" y="2394"/>
            <a:chExt cx="4656" cy="486"/>
          </a:xfrm>
        </p:grpSpPr>
        <p:sp>
          <p:nvSpPr>
            <p:cNvPr id="10274" name="Line 31"/>
            <p:cNvSpPr>
              <a:spLocks noChangeShapeType="1"/>
            </p:cNvSpPr>
            <p:nvPr/>
          </p:nvSpPr>
          <p:spPr bwMode="auto">
            <a:xfrm>
              <a:off x="3072" y="2400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33"/>
            <p:cNvSpPr>
              <a:spLocks noChangeShapeType="1"/>
            </p:cNvSpPr>
            <p:nvPr/>
          </p:nvSpPr>
          <p:spPr bwMode="auto">
            <a:xfrm>
              <a:off x="576" y="2634"/>
              <a:ext cx="46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34"/>
            <p:cNvSpPr>
              <a:spLocks noChangeShapeType="1"/>
            </p:cNvSpPr>
            <p:nvPr/>
          </p:nvSpPr>
          <p:spPr bwMode="auto">
            <a:xfrm>
              <a:off x="864" y="239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36"/>
            <p:cNvSpPr>
              <a:spLocks noChangeShapeType="1"/>
            </p:cNvSpPr>
            <p:nvPr/>
          </p:nvSpPr>
          <p:spPr bwMode="auto">
            <a:xfrm>
              <a:off x="1968" y="239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37"/>
            <p:cNvSpPr>
              <a:spLocks noChangeShapeType="1"/>
            </p:cNvSpPr>
            <p:nvPr/>
          </p:nvSpPr>
          <p:spPr bwMode="auto">
            <a:xfrm>
              <a:off x="4176" y="239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5495" name="Object 39"/>
          <p:cNvGraphicFramePr>
            <a:graphicFrameLocks noChangeAspect="1"/>
          </p:cNvGraphicFramePr>
          <p:nvPr/>
        </p:nvGraphicFramePr>
        <p:xfrm>
          <a:off x="8077200" y="3733800"/>
          <a:ext cx="7127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Photo Editor Photo" r:id="rId16" imgW="3371429" imgH="6857143" progId="MSPhotoEd.3">
                  <p:embed/>
                </p:oleObj>
              </mc:Choice>
              <mc:Fallback>
                <p:oleObj name="Photo Editor Photo" r:id="rId16" imgW="3371429" imgH="6857143" progId="MSPhotoEd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733800"/>
                        <a:ext cx="7127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98" name="Object 42"/>
          <p:cNvGraphicFramePr>
            <a:graphicFrameLocks noChangeAspect="1"/>
          </p:cNvGraphicFramePr>
          <p:nvPr/>
        </p:nvGraphicFramePr>
        <p:xfrm>
          <a:off x="523875" y="701675"/>
          <a:ext cx="51514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18" imgW="2324191" imgH="219186" progId="Equation.3">
                  <p:embed/>
                </p:oleObj>
              </mc:Choice>
              <mc:Fallback>
                <p:oleObj name="Equation" r:id="rId18" imgW="2324191" imgH="219186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701675"/>
                        <a:ext cx="5151438" cy="503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2581275" y="3276600"/>
            <a:ext cx="609600" cy="390525"/>
            <a:chOff x="3312" y="1728"/>
            <a:chExt cx="384" cy="246"/>
          </a:xfrm>
        </p:grpSpPr>
        <p:graphicFrame>
          <p:nvGraphicFramePr>
            <p:cNvPr id="10272" name="Object 44"/>
            <p:cNvGraphicFramePr>
              <a:graphicFrameLocks noChangeAspect="1"/>
            </p:cNvGraphicFramePr>
            <p:nvPr/>
          </p:nvGraphicFramePr>
          <p:xfrm>
            <a:off x="3408" y="1728"/>
            <a:ext cx="176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9" name="Equation" r:id="rId20" imgW="114185" imgH="171408" progId="Equation.3">
                    <p:embed/>
                  </p:oleObj>
                </mc:Choice>
                <mc:Fallback>
                  <p:oleObj name="Equation" r:id="rId20" imgW="114185" imgH="171408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728"/>
                          <a:ext cx="176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3" name="Line 45"/>
            <p:cNvSpPr>
              <a:spLocks noChangeShapeType="1"/>
            </p:cNvSpPr>
            <p:nvPr/>
          </p:nvSpPr>
          <p:spPr bwMode="auto">
            <a:xfrm>
              <a:off x="3312" y="1776"/>
              <a:ext cx="38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1209675" y="2590800"/>
            <a:ext cx="685800" cy="685800"/>
            <a:chOff x="2448" y="1296"/>
            <a:chExt cx="432" cy="432"/>
          </a:xfrm>
        </p:grpSpPr>
        <p:sp>
          <p:nvSpPr>
            <p:cNvPr id="10270" name="Rectangle 54"/>
            <p:cNvSpPr>
              <a:spLocks noChangeArrowheads="1"/>
            </p:cNvSpPr>
            <p:nvPr/>
          </p:nvSpPr>
          <p:spPr bwMode="auto">
            <a:xfrm>
              <a:off x="2448" y="1296"/>
              <a:ext cx="33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a</a:t>
              </a:r>
              <a:r>
                <a:rPr lang="en-US" b="1">
                  <a:latin typeface="Comic Sans MS" pitchFamily="66" charset="0"/>
                </a:rPr>
                <a:t>  </a:t>
              </a:r>
            </a:p>
          </p:txBody>
        </p:sp>
        <p:sp>
          <p:nvSpPr>
            <p:cNvPr id="10271" name="Line 55"/>
            <p:cNvSpPr>
              <a:spLocks noChangeShapeType="1"/>
            </p:cNvSpPr>
            <p:nvPr/>
          </p:nvSpPr>
          <p:spPr bwMode="auto">
            <a:xfrm>
              <a:off x="2640" y="1536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4562475" y="2514600"/>
            <a:ext cx="762000" cy="762000"/>
            <a:chOff x="4560" y="1248"/>
            <a:chExt cx="480" cy="480"/>
          </a:xfrm>
        </p:grpSpPr>
        <p:sp>
          <p:nvSpPr>
            <p:cNvPr id="10268" name="Rectangle 51"/>
            <p:cNvSpPr>
              <a:spLocks noChangeArrowheads="1"/>
            </p:cNvSpPr>
            <p:nvPr/>
          </p:nvSpPr>
          <p:spPr bwMode="auto">
            <a:xfrm>
              <a:off x="4704" y="1248"/>
              <a:ext cx="33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b</a:t>
              </a:r>
              <a:r>
                <a:rPr lang="en-US" b="1">
                  <a:latin typeface="Comic Sans MS" pitchFamily="66" charset="0"/>
                </a:rPr>
                <a:t>  </a:t>
              </a:r>
            </a:p>
          </p:txBody>
        </p:sp>
        <p:sp>
          <p:nvSpPr>
            <p:cNvPr id="10269" name="Line 56"/>
            <p:cNvSpPr>
              <a:spLocks noChangeShapeType="1"/>
            </p:cNvSpPr>
            <p:nvPr/>
          </p:nvSpPr>
          <p:spPr bwMode="auto">
            <a:xfrm flipH="1">
              <a:off x="4560" y="1488"/>
              <a:ext cx="19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5551" name="Object 95"/>
          <p:cNvGraphicFramePr>
            <a:graphicFrameLocks noChangeAspect="1"/>
          </p:cNvGraphicFramePr>
          <p:nvPr/>
        </p:nvGraphicFramePr>
        <p:xfrm>
          <a:off x="7670800" y="1320800"/>
          <a:ext cx="11223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22" imgW="476176" imgH="171408" progId="Equation.3">
                  <p:embed/>
                </p:oleObj>
              </mc:Choice>
              <mc:Fallback>
                <p:oleObj name="Equation" r:id="rId22" imgW="476176" imgH="171408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1320800"/>
                        <a:ext cx="11223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5791200" y="1981200"/>
            <a:ext cx="2971800" cy="1371600"/>
            <a:chOff x="48" y="1200"/>
            <a:chExt cx="1872" cy="864"/>
          </a:xfrm>
        </p:grpSpPr>
        <p:sp>
          <p:nvSpPr>
            <p:cNvPr id="10263" name="AutoShape 97"/>
            <p:cNvSpPr>
              <a:spLocks noChangeArrowheads="1"/>
            </p:cNvSpPr>
            <p:nvPr/>
          </p:nvSpPr>
          <p:spPr bwMode="auto">
            <a:xfrm>
              <a:off x="48" y="1200"/>
              <a:ext cx="1872" cy="8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64" name="Group 98"/>
            <p:cNvGrpSpPr>
              <a:grpSpLocks/>
            </p:cNvGrpSpPr>
            <p:nvPr/>
          </p:nvGrpSpPr>
          <p:grpSpPr bwMode="auto">
            <a:xfrm>
              <a:off x="144" y="1200"/>
              <a:ext cx="1578" cy="864"/>
              <a:chOff x="144" y="1392"/>
              <a:chExt cx="1578" cy="864"/>
            </a:xfrm>
          </p:grpSpPr>
          <p:sp>
            <p:nvSpPr>
              <p:cNvPr id="10265" name="Rectangle 99"/>
              <p:cNvSpPr>
                <a:spLocks noChangeArrowheads="1"/>
              </p:cNvSpPr>
              <p:nvPr/>
            </p:nvSpPr>
            <p:spPr bwMode="auto">
              <a:xfrm>
                <a:off x="144" y="1392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1041400" indent="-1041400" eaLnBrk="1" hangingPunct="1">
                  <a:buFont typeface="Wingdings" pitchFamily="2" charset="2"/>
                  <a:buNone/>
                  <a:tabLst>
                    <a:tab pos="1800225" algn="l"/>
                    <a:tab pos="2520950" algn="l"/>
                  </a:tabLst>
                </a:pPr>
                <a:r>
                  <a:rPr lang="en-US" b="1">
                    <a:solidFill>
                      <a:srgbClr val="FF0000"/>
                    </a:solidFill>
                    <a:latin typeface="Comic Sans MS" pitchFamily="66" charset="0"/>
                  </a:rPr>
                  <a:t>N.B.</a:t>
                </a:r>
                <a:r>
                  <a:rPr lang="en-US" b="1">
                    <a:latin typeface="Comic Sans MS" pitchFamily="66" charset="0"/>
                  </a:rPr>
                  <a:t>  </a:t>
                </a:r>
              </a:p>
            </p:txBody>
          </p:sp>
          <p:graphicFrame>
            <p:nvGraphicFramePr>
              <p:cNvPr id="10266" name="Object 100"/>
              <p:cNvGraphicFramePr>
                <a:graphicFrameLocks noChangeAspect="1"/>
              </p:cNvGraphicFramePr>
              <p:nvPr/>
            </p:nvGraphicFramePr>
            <p:xfrm>
              <a:off x="624" y="1392"/>
              <a:ext cx="1098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1" name="Equation" r:id="rId24" imgW="742877" imgH="380876" progId="Equation.3">
                      <p:embed/>
                    </p:oleObj>
                  </mc:Choice>
                  <mc:Fallback>
                    <p:oleObj name="Equation" r:id="rId24" imgW="742877" imgH="380876" progId="Equation.3">
                      <p:embed/>
                      <p:pic>
                        <p:nvPicPr>
                          <p:cNvPr id="0" name="Object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" y="1392"/>
                            <a:ext cx="1098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7" name="Object 101"/>
              <p:cNvGraphicFramePr>
                <a:graphicFrameLocks noChangeAspect="1"/>
              </p:cNvGraphicFramePr>
              <p:nvPr/>
            </p:nvGraphicFramePr>
            <p:xfrm>
              <a:off x="288" y="1941"/>
              <a:ext cx="1415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2" name="Equation" r:id="rId26" imgW="952621" imgH="209468" progId="Equation.3">
                      <p:embed/>
                    </p:oleObj>
                  </mc:Choice>
                  <mc:Fallback>
                    <p:oleObj name="Equation" r:id="rId26" imgW="952621" imgH="209468" progId="Equation.3">
                      <p:embed/>
                      <p:pic>
                        <p:nvPicPr>
                          <p:cNvPr id="0" name="Object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941"/>
                            <a:ext cx="1415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75558" name="Object 102"/>
          <p:cNvGraphicFramePr>
            <a:graphicFrameLocks noChangeAspect="1"/>
          </p:cNvGraphicFramePr>
          <p:nvPr/>
        </p:nvGraphicFramePr>
        <p:xfrm>
          <a:off x="6248400" y="1066800"/>
          <a:ext cx="144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28" imgW="609526" imgH="380876" progId="Equation.3">
                  <p:embed/>
                </p:oleObj>
              </mc:Choice>
              <mc:Fallback>
                <p:oleObj name="Equation" r:id="rId28" imgW="609526" imgH="380876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066800"/>
                        <a:ext cx="1447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559" name="Line 103"/>
          <p:cNvSpPr>
            <a:spLocks noChangeShapeType="1"/>
          </p:cNvSpPr>
          <p:nvPr/>
        </p:nvSpPr>
        <p:spPr bwMode="auto">
          <a:xfrm flipH="1">
            <a:off x="2286000" y="3200400"/>
            <a:ext cx="4419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5560" name="Object 104"/>
          <p:cNvGraphicFramePr>
            <a:graphicFrameLocks noChangeAspect="1"/>
          </p:cNvGraphicFramePr>
          <p:nvPr/>
        </p:nvGraphicFramePr>
        <p:xfrm>
          <a:off x="533400" y="3733800"/>
          <a:ext cx="16938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30" imgW="666754" imgH="190573" progId="Equation.3">
                  <p:embed/>
                </p:oleObj>
              </mc:Choice>
              <mc:Fallback>
                <p:oleObj name="Equation" r:id="rId30" imgW="666754" imgH="190573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16938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2035175" y="3200400"/>
            <a:ext cx="419100" cy="473075"/>
            <a:chOff x="1282" y="2016"/>
            <a:chExt cx="264" cy="298"/>
          </a:xfrm>
        </p:grpSpPr>
        <p:graphicFrame>
          <p:nvGraphicFramePr>
            <p:cNvPr id="10261" name="Object 57"/>
            <p:cNvGraphicFramePr>
              <a:graphicFrameLocks noChangeAspect="1"/>
            </p:cNvGraphicFramePr>
            <p:nvPr/>
          </p:nvGraphicFramePr>
          <p:xfrm>
            <a:off x="1282" y="2016"/>
            <a:ext cx="26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5" name="Equation" r:id="rId32" imgW="180860" imgH="209468" progId="Equation.3">
                    <p:embed/>
                  </p:oleObj>
                </mc:Choice>
                <mc:Fallback>
                  <p:oleObj name="Equation" r:id="rId32" imgW="180860" imgH="209468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2016"/>
                          <a:ext cx="26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2" name="Line 105"/>
            <p:cNvSpPr>
              <a:spLocks noChangeShapeType="1"/>
            </p:cNvSpPr>
            <p:nvPr/>
          </p:nvSpPr>
          <p:spPr bwMode="auto">
            <a:xfrm flipH="1">
              <a:off x="1392" y="2032"/>
              <a:ext cx="0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563" name="AutoShape 107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5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5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2"/>
          <p:cNvGrpSpPr>
            <a:grpSpLocks/>
          </p:cNvGrpSpPr>
          <p:nvPr/>
        </p:nvGrpSpPr>
        <p:grpSpPr bwMode="auto">
          <a:xfrm>
            <a:off x="457200" y="533400"/>
            <a:ext cx="2032000" cy="457200"/>
            <a:chOff x="96" y="528"/>
            <a:chExt cx="1280" cy="288"/>
          </a:xfrm>
        </p:grpSpPr>
        <p:sp>
          <p:nvSpPr>
            <p:cNvPr id="11288" name="AutoShape 33"/>
            <p:cNvSpPr>
              <a:spLocks noChangeArrowheads="1"/>
            </p:cNvSpPr>
            <p:nvPr/>
          </p:nvSpPr>
          <p:spPr bwMode="auto">
            <a:xfrm>
              <a:off x="96" y="528"/>
              <a:ext cx="124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34"/>
            <p:cNvSpPr>
              <a:spLocks noChangeArrowheads="1"/>
            </p:cNvSpPr>
            <p:nvPr/>
          </p:nvSpPr>
          <p:spPr bwMode="auto">
            <a:xfrm>
              <a:off x="176" y="528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SUMMARY  </a:t>
              </a:r>
              <a:endParaRPr lang="en-US" sz="2600" b="1" i="1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600200" y="1397000"/>
            <a:ext cx="6172200" cy="830263"/>
            <a:chOff x="1008" y="960"/>
            <a:chExt cx="3888" cy="523"/>
          </a:xfrm>
        </p:grpSpPr>
        <p:sp>
          <p:nvSpPr>
            <p:cNvPr id="11286" name="Rectangle 60"/>
            <p:cNvSpPr>
              <a:spLocks noChangeArrowheads="1"/>
            </p:cNvSpPr>
            <p:nvPr/>
          </p:nvSpPr>
          <p:spPr bwMode="auto">
            <a:xfrm>
              <a:off x="1008" y="981"/>
              <a:ext cx="3888" cy="4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87" name="Object 35"/>
            <p:cNvGraphicFramePr>
              <a:graphicFrameLocks noChangeAspect="1"/>
            </p:cNvGraphicFramePr>
            <p:nvPr/>
          </p:nvGraphicFramePr>
          <p:xfrm>
            <a:off x="1034" y="960"/>
            <a:ext cx="3862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0" name="Equation" r:id="rId3" imgW="2705077" imgH="361981" progId="Equation.3">
                    <p:embed/>
                  </p:oleObj>
                </mc:Choice>
                <mc:Fallback>
                  <p:oleObj name="Equation" r:id="rId3" imgW="2705077" imgH="361981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4" y="960"/>
                          <a:ext cx="3862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16" name="Rectangle 36"/>
          <p:cNvSpPr>
            <a:spLocks noChangeArrowheads="1"/>
          </p:cNvSpPr>
          <p:nvPr/>
        </p:nvSpPr>
        <p:spPr bwMode="auto">
          <a:xfrm>
            <a:off x="3505200" y="2133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200" b="1">
                <a:latin typeface="Comic Sans MS" pitchFamily="66" charset="0"/>
              </a:rPr>
              <a:t>where </a:t>
            </a:r>
            <a:r>
              <a:rPr lang="en-US" b="1" i="1"/>
              <a:t>n</a:t>
            </a:r>
            <a:r>
              <a:rPr lang="en-US" sz="2200" b="1">
                <a:latin typeface="Comic Sans MS" pitchFamily="66" charset="0"/>
              </a:rPr>
              <a:t> is the number of strips.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57200" y="2530475"/>
            <a:ext cx="8212138" cy="974725"/>
            <a:chOff x="192" y="1584"/>
            <a:chExt cx="5173" cy="614"/>
          </a:xfrm>
        </p:grpSpPr>
        <p:sp>
          <p:nvSpPr>
            <p:cNvPr id="11283" name="Rectangle 38"/>
            <p:cNvSpPr>
              <a:spLocks noChangeArrowheads="1"/>
            </p:cNvSpPr>
            <p:nvPr/>
          </p:nvSpPr>
          <p:spPr bwMode="auto">
            <a:xfrm>
              <a:off x="925" y="1729"/>
              <a:ext cx="947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84" name="Object 39"/>
            <p:cNvGraphicFramePr>
              <a:graphicFrameLocks noChangeAspect="1"/>
            </p:cNvGraphicFramePr>
            <p:nvPr/>
          </p:nvGraphicFramePr>
          <p:xfrm>
            <a:off x="4224" y="1584"/>
            <a:ext cx="1141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1" name="Equation" r:id="rId5" imgW="752595" imgH="342816" progId="Equation.3">
                    <p:embed/>
                  </p:oleObj>
                </mc:Choice>
                <mc:Fallback>
                  <p:oleObj name="Equation" r:id="rId5" imgW="752595" imgH="34281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584"/>
                          <a:ext cx="1141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5" name="Rectangle 40"/>
            <p:cNvSpPr>
              <a:spLocks noChangeArrowheads="1"/>
            </p:cNvSpPr>
            <p:nvPr/>
          </p:nvSpPr>
          <p:spPr bwMode="auto">
            <a:xfrm>
              <a:off x="192" y="1708"/>
              <a:ext cx="42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width, </a:t>
              </a:r>
              <a:r>
                <a:rPr lang="en-US" sz="2600" b="1" i="1">
                  <a:solidFill>
                    <a:srgbClr val="3333FF"/>
                  </a:solidFill>
                </a:rPr>
                <a:t>h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,</a:t>
              </a:r>
              <a:r>
                <a:rPr lang="en-US" b="1">
                  <a:latin typeface="Comic Sans MS" pitchFamily="66" charset="0"/>
                </a:rPr>
                <a:t> of each strip is given by</a:t>
              </a:r>
            </a:p>
          </p:txBody>
        </p:sp>
      </p:grpSp>
      <p:sp>
        <p:nvSpPr>
          <p:cNvPr id="276521" name="Rectangle 41"/>
          <p:cNvSpPr>
            <a:spLocks noChangeArrowheads="1"/>
          </p:cNvSpPr>
          <p:nvPr/>
        </p:nvSpPr>
        <p:spPr bwMode="auto">
          <a:xfrm>
            <a:off x="990600" y="3149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( but should be checked on a sketch )</a:t>
            </a:r>
          </a:p>
        </p:txBody>
      </p:sp>
      <p:sp>
        <p:nvSpPr>
          <p:cNvPr id="276522" name="Rectangle 42"/>
          <p:cNvSpPr>
            <a:spLocks noChangeArrowheads="1"/>
          </p:cNvSpPr>
          <p:nvPr/>
        </p:nvSpPr>
        <p:spPr bwMode="auto">
          <a:xfrm>
            <a:off x="457200" y="990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mid-ordinate rule for estimating an area is</a:t>
            </a:r>
          </a:p>
        </p:txBody>
      </p:sp>
      <p:sp>
        <p:nvSpPr>
          <p:cNvPr id="276524" name="Rectangle 44"/>
          <p:cNvSpPr>
            <a:spLocks noChangeArrowheads="1"/>
          </p:cNvSpPr>
          <p:nvPr/>
        </p:nvSpPr>
        <p:spPr bwMode="auto">
          <a:xfrm>
            <a:off x="457200" y="5638800"/>
            <a:ext cx="800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accuracy can be improved by increasing </a:t>
            </a:r>
            <a:r>
              <a:rPr lang="en-US" sz="2600" b="1" i="1"/>
              <a:t>n</a:t>
            </a:r>
            <a:r>
              <a:rPr lang="en-US" b="1">
                <a:latin typeface="Comic Sans MS" pitchFamily="66" charset="0"/>
              </a:rPr>
              <a:t>.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82600" y="4816475"/>
            <a:ext cx="8153400" cy="822325"/>
            <a:chOff x="304" y="2333"/>
            <a:chExt cx="5136" cy="518"/>
          </a:xfrm>
        </p:grpSpPr>
        <p:sp>
          <p:nvSpPr>
            <p:cNvPr id="11281" name="Rectangle 46"/>
            <p:cNvSpPr>
              <a:spLocks noChangeArrowheads="1"/>
            </p:cNvSpPr>
            <p:nvPr/>
          </p:nvSpPr>
          <p:spPr bwMode="auto">
            <a:xfrm>
              <a:off x="1056" y="2384"/>
              <a:ext cx="1920" cy="2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47"/>
            <p:cNvSpPr>
              <a:spLocks noChangeArrowheads="1"/>
            </p:cNvSpPr>
            <p:nvPr/>
          </p:nvSpPr>
          <p:spPr bwMode="auto">
            <a:xfrm>
              <a:off x="304" y="2333"/>
              <a:ext cx="513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number of ordinates</a:t>
              </a:r>
              <a:r>
                <a:rPr lang="en-US" b="1">
                  <a:latin typeface="Comic Sans MS" pitchFamily="66" charset="0"/>
                </a:rPr>
                <a:t> is the same as the number of strips.</a:t>
              </a:r>
            </a:p>
          </p:txBody>
        </p:sp>
      </p:grpSp>
      <p:pic>
        <p:nvPicPr>
          <p:cNvPr id="276528" name="Picture 48" descr="159974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00600"/>
            <a:ext cx="990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82600" y="3413125"/>
            <a:ext cx="8001000" cy="1412875"/>
            <a:chOff x="304" y="2150"/>
            <a:chExt cx="5040" cy="890"/>
          </a:xfrm>
        </p:grpSpPr>
        <p:sp>
          <p:nvSpPr>
            <p:cNvPr id="11277" name="Rectangle 50"/>
            <p:cNvSpPr>
              <a:spLocks noChangeArrowheads="1"/>
            </p:cNvSpPr>
            <p:nvPr/>
          </p:nvSpPr>
          <p:spPr bwMode="auto">
            <a:xfrm>
              <a:off x="304" y="2150"/>
              <a:ext cx="5040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lnSpc>
                  <a:spcPct val="150000"/>
                </a:lnSpc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1st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-value is at the mid-point of the width of the 1</a:t>
              </a:r>
              <a:r>
                <a:rPr lang="en-US" b="1" baseline="30000">
                  <a:latin typeface="Comic Sans MS" pitchFamily="66" charset="0"/>
                </a:rPr>
                <a:t>st</a:t>
              </a:r>
              <a:r>
                <a:rPr lang="en-US" b="1">
                  <a:latin typeface="Comic Sans MS" pitchFamily="66" charset="0"/>
                </a:rPr>
                <a:t> rectangle:  </a:t>
              </a:r>
            </a:p>
          </p:txBody>
        </p:sp>
        <p:grpSp>
          <p:nvGrpSpPr>
            <p:cNvPr id="11278" name="Group 58"/>
            <p:cNvGrpSpPr>
              <a:grpSpLocks/>
            </p:cNvGrpSpPr>
            <p:nvPr/>
          </p:nvGrpSpPr>
          <p:grpSpPr bwMode="auto">
            <a:xfrm>
              <a:off x="2704" y="2464"/>
              <a:ext cx="1248" cy="576"/>
              <a:chOff x="3744" y="1248"/>
              <a:chExt cx="1248" cy="576"/>
            </a:xfrm>
          </p:grpSpPr>
          <p:sp>
            <p:nvSpPr>
              <p:cNvPr id="11279" name="Rectangle 57"/>
              <p:cNvSpPr>
                <a:spLocks noChangeArrowheads="1"/>
              </p:cNvSpPr>
              <p:nvPr/>
            </p:nvSpPr>
            <p:spPr bwMode="auto">
              <a:xfrm>
                <a:off x="3744" y="1280"/>
                <a:ext cx="1248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1280" name="Object 55"/>
              <p:cNvGraphicFramePr>
                <a:graphicFrameLocks noChangeAspect="1"/>
              </p:cNvGraphicFramePr>
              <p:nvPr/>
            </p:nvGraphicFramePr>
            <p:xfrm>
              <a:off x="3744" y="1248"/>
              <a:ext cx="1098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2" name="Equation" r:id="rId8" imgW="742877" imgH="380876" progId="Equation.3">
                      <p:embed/>
                    </p:oleObj>
                  </mc:Choice>
                  <mc:Fallback>
                    <p:oleObj name="Equation" r:id="rId8" imgW="742877" imgH="380876" progId="Equation.3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1248"/>
                            <a:ext cx="1098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76543" name="AutoShape 63"/>
          <p:cNvSpPr>
            <a:spLocks noChangeArrowheads="1"/>
          </p:cNvSpPr>
          <p:nvPr/>
        </p:nvSpPr>
        <p:spPr bwMode="auto">
          <a:xfrm>
            <a:off x="8686800" y="228600"/>
            <a:ext cx="152400" cy="228600"/>
          </a:xfrm>
          <a:prstGeom prst="star5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6" grpId="0"/>
      <p:bldP spid="276521" grpId="0"/>
      <p:bldP spid="276522" grpId="0"/>
      <p:bldP spid="276524" grpId="0"/>
    </p:bldLst>
  </p:timing>
</p:sld>
</file>

<file path=ppt/theme/theme1.xml><?xml version="1.0" encoding="utf-8"?>
<a:theme xmlns:a="http://schemas.openxmlformats.org/drawingml/2006/main" name="Textured">
  <a:themeElements>
    <a:clrScheme name="Textured 9">
      <a:dk1>
        <a:srgbClr val="000066"/>
      </a:dk1>
      <a:lt1>
        <a:srgbClr val="00CCFF"/>
      </a:lt1>
      <a:dk2>
        <a:srgbClr val="E5FFFF"/>
      </a:dk2>
      <a:lt2>
        <a:srgbClr val="003366"/>
      </a:lt2>
      <a:accent1>
        <a:srgbClr val="FFCC00"/>
      </a:accent1>
      <a:accent2>
        <a:srgbClr val="336699"/>
      </a:accent2>
      <a:accent3>
        <a:srgbClr val="AAE2FF"/>
      </a:accent3>
      <a:accent4>
        <a:srgbClr val="000056"/>
      </a:accent4>
      <a:accent5>
        <a:srgbClr val="FFE2A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0066"/>
        </a:dk1>
        <a:lt1>
          <a:srgbClr val="00CCFF"/>
        </a:lt1>
        <a:dk2>
          <a:srgbClr val="E5FFFF"/>
        </a:dk2>
        <a:lt2>
          <a:srgbClr val="003366"/>
        </a:lt2>
        <a:accent1>
          <a:srgbClr val="FFCC00"/>
        </a:accent1>
        <a:accent2>
          <a:srgbClr val="336699"/>
        </a:accent2>
        <a:accent3>
          <a:srgbClr val="AAE2FF"/>
        </a:accent3>
        <a:accent4>
          <a:srgbClr val="000056"/>
        </a:accent4>
        <a:accent5>
          <a:srgbClr val="FFE2A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0">
        <a:dk1>
          <a:srgbClr val="000000"/>
        </a:dk1>
        <a:lt1>
          <a:srgbClr val="00CC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AAE2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4">
      <a:dk1>
        <a:srgbClr val="000000"/>
      </a:dk1>
      <a:lt1>
        <a:srgbClr val="00CCFF"/>
      </a:lt1>
      <a:dk2>
        <a:srgbClr val="000000"/>
      </a:dk2>
      <a:lt2>
        <a:srgbClr val="808080"/>
      </a:lt2>
      <a:accent1>
        <a:srgbClr val="FFCC00"/>
      </a:accent1>
      <a:accent2>
        <a:srgbClr val="333399"/>
      </a:accent2>
      <a:accent3>
        <a:srgbClr val="AAE2FF"/>
      </a:accent3>
      <a:accent4>
        <a:srgbClr val="000000"/>
      </a:accent4>
      <a:accent5>
        <a:srgbClr val="FFE2AA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66"/>
        </a:dk1>
        <a:lt1>
          <a:srgbClr val="00CCFF"/>
        </a:lt1>
        <a:dk2>
          <a:srgbClr val="E5FFFF"/>
        </a:dk2>
        <a:lt2>
          <a:srgbClr val="003366"/>
        </a:lt2>
        <a:accent1>
          <a:srgbClr val="FFCC00"/>
        </a:accent1>
        <a:accent2>
          <a:srgbClr val="336699"/>
        </a:accent2>
        <a:accent3>
          <a:srgbClr val="AAE2FF"/>
        </a:accent3>
        <a:accent4>
          <a:srgbClr val="000056"/>
        </a:accent4>
        <a:accent5>
          <a:srgbClr val="FFE2A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00CC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AAE2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66"/>
        </a:dk1>
        <a:lt1>
          <a:srgbClr val="00CCFF"/>
        </a:lt1>
        <a:dk2>
          <a:srgbClr val="E5FFFF"/>
        </a:dk2>
        <a:lt2>
          <a:srgbClr val="003366"/>
        </a:lt2>
        <a:accent1>
          <a:srgbClr val="FFCC00"/>
        </a:accent1>
        <a:accent2>
          <a:srgbClr val="336699"/>
        </a:accent2>
        <a:accent3>
          <a:srgbClr val="AAE2FF"/>
        </a:accent3>
        <a:accent4>
          <a:srgbClr val="000056"/>
        </a:accent4>
        <a:accent5>
          <a:srgbClr val="FFE2A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00CC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AAE2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</TotalTime>
  <Words>710</Words>
  <Application>Microsoft Office PowerPoint</Application>
  <PresentationFormat>On-screen Show (4:3)</PresentationFormat>
  <Paragraphs>88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Tahoma</vt:lpstr>
      <vt:lpstr>Wingdings</vt:lpstr>
      <vt:lpstr>Calibri</vt:lpstr>
      <vt:lpstr>Comic Sans MS</vt:lpstr>
      <vt:lpstr>Textured</vt:lpstr>
      <vt:lpstr>Custom Design</vt:lpstr>
      <vt:lpstr>1_Custom Design</vt:lpstr>
      <vt:lpstr>Microsoft Equation 3.0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</dc:creator>
  <cp:lastModifiedBy>Teacher E-Solutions</cp:lastModifiedBy>
  <cp:revision>272</cp:revision>
  <dcterms:created xsi:type="dcterms:W3CDTF">2001-04-30T08:29:06Z</dcterms:created>
  <dcterms:modified xsi:type="dcterms:W3CDTF">2019-01-18T17:10:29Z</dcterms:modified>
</cp:coreProperties>
</file>