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  <p:sldMasterId id="2147483655" r:id="rId2"/>
    <p:sldMasterId id="2147483656" r:id="rId3"/>
  </p:sldMasterIdLst>
  <p:sldIdLst>
    <p:sldId id="309" r:id="rId4"/>
    <p:sldId id="354" r:id="rId5"/>
    <p:sldId id="332" r:id="rId6"/>
    <p:sldId id="333" r:id="rId7"/>
    <p:sldId id="345" r:id="rId8"/>
    <p:sldId id="339" r:id="rId9"/>
    <p:sldId id="342" r:id="rId10"/>
    <p:sldId id="346" r:id="rId11"/>
    <p:sldId id="341" r:id="rId12"/>
    <p:sldId id="344" r:id="rId13"/>
    <p:sldId id="347" r:id="rId14"/>
    <p:sldId id="334" r:id="rId15"/>
    <p:sldId id="348" r:id="rId16"/>
    <p:sldId id="351" r:id="rId17"/>
    <p:sldId id="350" r:id="rId18"/>
    <p:sldId id="349" r:id="rId19"/>
    <p:sldId id="352" r:id="rId20"/>
    <p:sldId id="353" r:id="rId21"/>
    <p:sldId id="360" r:id="rId22"/>
    <p:sldId id="361" r:id="rId23"/>
    <p:sldId id="355" r:id="rId24"/>
    <p:sldId id="356" r:id="rId25"/>
    <p:sldId id="362" r:id="rId26"/>
    <p:sldId id="357" r:id="rId27"/>
    <p:sldId id="358" r:id="rId28"/>
    <p:sldId id="359" r:id="rId29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3300"/>
    <a:srgbClr val="006600"/>
    <a:srgbClr val="FFFFCC"/>
    <a:srgbClr val="FF0000"/>
    <a:srgbClr val="CC3300"/>
    <a:srgbClr val="FF9933"/>
    <a:srgbClr val="000000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26" autoAdjust="0"/>
    <p:restoredTop sz="94575" autoAdjust="0"/>
  </p:normalViewPr>
  <p:slideViewPr>
    <p:cSldViewPr>
      <p:cViewPr varScale="1">
        <p:scale>
          <a:sx n="42" d="100"/>
          <a:sy n="42" d="100"/>
        </p:scale>
        <p:origin x="-619" y="-9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92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79.emf"/><Relationship Id="rId2" Type="http://schemas.openxmlformats.org/officeDocument/2006/relationships/image" Target="../media/image78.emf"/><Relationship Id="rId1" Type="http://schemas.openxmlformats.org/officeDocument/2006/relationships/image" Target="../media/image77.emf"/><Relationship Id="rId4" Type="http://schemas.openxmlformats.org/officeDocument/2006/relationships/image" Target="../media/image80.e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3.emf"/><Relationship Id="rId1" Type="http://schemas.openxmlformats.org/officeDocument/2006/relationships/image" Target="../media/image82.e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85.emf"/><Relationship Id="rId1" Type="http://schemas.openxmlformats.org/officeDocument/2006/relationships/image" Target="../media/image84.e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94.emf"/><Relationship Id="rId3" Type="http://schemas.openxmlformats.org/officeDocument/2006/relationships/image" Target="../media/image89.emf"/><Relationship Id="rId7" Type="http://schemas.openxmlformats.org/officeDocument/2006/relationships/image" Target="../media/image93.emf"/><Relationship Id="rId2" Type="http://schemas.openxmlformats.org/officeDocument/2006/relationships/image" Target="../media/image88.emf"/><Relationship Id="rId1" Type="http://schemas.openxmlformats.org/officeDocument/2006/relationships/image" Target="../media/image87.emf"/><Relationship Id="rId6" Type="http://schemas.openxmlformats.org/officeDocument/2006/relationships/image" Target="../media/image92.emf"/><Relationship Id="rId5" Type="http://schemas.openxmlformats.org/officeDocument/2006/relationships/image" Target="../media/image91.emf"/><Relationship Id="rId4" Type="http://schemas.openxmlformats.org/officeDocument/2006/relationships/image" Target="../media/image90.emf"/></Relationships>
</file>

<file path=ppt/drawings/_rels/vmlDrawing14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emf"/><Relationship Id="rId3" Type="http://schemas.openxmlformats.org/officeDocument/2006/relationships/image" Target="../media/image98.emf"/><Relationship Id="rId7" Type="http://schemas.openxmlformats.org/officeDocument/2006/relationships/image" Target="../media/image102.emf"/><Relationship Id="rId2" Type="http://schemas.openxmlformats.org/officeDocument/2006/relationships/image" Target="../media/image97.emf"/><Relationship Id="rId1" Type="http://schemas.openxmlformats.org/officeDocument/2006/relationships/image" Target="../media/image96.emf"/><Relationship Id="rId6" Type="http://schemas.openxmlformats.org/officeDocument/2006/relationships/image" Target="../media/image101.emf"/><Relationship Id="rId5" Type="http://schemas.openxmlformats.org/officeDocument/2006/relationships/image" Target="../media/image100.emf"/><Relationship Id="rId10" Type="http://schemas.openxmlformats.org/officeDocument/2006/relationships/image" Target="../media/image105.emf"/><Relationship Id="rId4" Type="http://schemas.openxmlformats.org/officeDocument/2006/relationships/image" Target="../media/image99.emf"/><Relationship Id="rId9" Type="http://schemas.openxmlformats.org/officeDocument/2006/relationships/image" Target="../media/image104.emf"/></Relationships>
</file>

<file path=ppt/drawings/_rels/vmlDrawing15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emf"/><Relationship Id="rId13" Type="http://schemas.openxmlformats.org/officeDocument/2006/relationships/image" Target="../media/image120.emf"/><Relationship Id="rId3" Type="http://schemas.openxmlformats.org/officeDocument/2006/relationships/image" Target="../media/image110.emf"/><Relationship Id="rId7" Type="http://schemas.openxmlformats.org/officeDocument/2006/relationships/image" Target="../media/image114.emf"/><Relationship Id="rId12" Type="http://schemas.openxmlformats.org/officeDocument/2006/relationships/image" Target="../media/image119.emf"/><Relationship Id="rId17" Type="http://schemas.openxmlformats.org/officeDocument/2006/relationships/image" Target="../media/image124.emf"/><Relationship Id="rId2" Type="http://schemas.openxmlformats.org/officeDocument/2006/relationships/image" Target="../media/image109.emf"/><Relationship Id="rId16" Type="http://schemas.openxmlformats.org/officeDocument/2006/relationships/image" Target="../media/image123.emf"/><Relationship Id="rId1" Type="http://schemas.openxmlformats.org/officeDocument/2006/relationships/image" Target="../media/image108.emf"/><Relationship Id="rId6" Type="http://schemas.openxmlformats.org/officeDocument/2006/relationships/image" Target="../media/image113.emf"/><Relationship Id="rId11" Type="http://schemas.openxmlformats.org/officeDocument/2006/relationships/image" Target="../media/image118.emf"/><Relationship Id="rId5" Type="http://schemas.openxmlformats.org/officeDocument/2006/relationships/image" Target="../media/image112.emf"/><Relationship Id="rId15" Type="http://schemas.openxmlformats.org/officeDocument/2006/relationships/image" Target="../media/image122.emf"/><Relationship Id="rId10" Type="http://schemas.openxmlformats.org/officeDocument/2006/relationships/image" Target="../media/image117.emf"/><Relationship Id="rId4" Type="http://schemas.openxmlformats.org/officeDocument/2006/relationships/image" Target="../media/image111.emf"/><Relationship Id="rId9" Type="http://schemas.openxmlformats.org/officeDocument/2006/relationships/image" Target="../media/image116.emf"/><Relationship Id="rId14" Type="http://schemas.openxmlformats.org/officeDocument/2006/relationships/image" Target="../media/image121.emf"/></Relationships>
</file>

<file path=ppt/drawings/_rels/vmlDrawing16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emf"/><Relationship Id="rId13" Type="http://schemas.openxmlformats.org/officeDocument/2006/relationships/image" Target="../media/image138.emf"/><Relationship Id="rId3" Type="http://schemas.openxmlformats.org/officeDocument/2006/relationships/image" Target="../media/image128.emf"/><Relationship Id="rId7" Type="http://schemas.openxmlformats.org/officeDocument/2006/relationships/image" Target="../media/image132.emf"/><Relationship Id="rId12" Type="http://schemas.openxmlformats.org/officeDocument/2006/relationships/image" Target="../media/image137.emf"/><Relationship Id="rId2" Type="http://schemas.openxmlformats.org/officeDocument/2006/relationships/image" Target="../media/image127.emf"/><Relationship Id="rId1" Type="http://schemas.openxmlformats.org/officeDocument/2006/relationships/image" Target="../media/image126.emf"/><Relationship Id="rId6" Type="http://schemas.openxmlformats.org/officeDocument/2006/relationships/image" Target="../media/image131.emf"/><Relationship Id="rId11" Type="http://schemas.openxmlformats.org/officeDocument/2006/relationships/image" Target="../media/image136.emf"/><Relationship Id="rId5" Type="http://schemas.openxmlformats.org/officeDocument/2006/relationships/image" Target="../media/image130.emf"/><Relationship Id="rId10" Type="http://schemas.openxmlformats.org/officeDocument/2006/relationships/image" Target="../media/image135.emf"/><Relationship Id="rId4" Type="http://schemas.openxmlformats.org/officeDocument/2006/relationships/image" Target="../media/image129.emf"/><Relationship Id="rId9" Type="http://schemas.openxmlformats.org/officeDocument/2006/relationships/image" Target="../media/image134.emf"/><Relationship Id="rId14" Type="http://schemas.openxmlformats.org/officeDocument/2006/relationships/image" Target="../media/image139.e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emf"/><Relationship Id="rId2" Type="http://schemas.openxmlformats.org/officeDocument/2006/relationships/image" Target="../media/image141.emf"/><Relationship Id="rId1" Type="http://schemas.openxmlformats.org/officeDocument/2006/relationships/image" Target="../media/image140.emf"/><Relationship Id="rId5" Type="http://schemas.openxmlformats.org/officeDocument/2006/relationships/image" Target="../media/image144.emf"/><Relationship Id="rId4" Type="http://schemas.openxmlformats.org/officeDocument/2006/relationships/image" Target="../media/image143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6.e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emf"/><Relationship Id="rId7" Type="http://schemas.openxmlformats.org/officeDocument/2006/relationships/image" Target="../media/image153.emf"/><Relationship Id="rId2" Type="http://schemas.openxmlformats.org/officeDocument/2006/relationships/image" Target="../media/image148.emf"/><Relationship Id="rId1" Type="http://schemas.openxmlformats.org/officeDocument/2006/relationships/image" Target="../media/image147.emf"/><Relationship Id="rId6" Type="http://schemas.openxmlformats.org/officeDocument/2006/relationships/image" Target="../media/image152.emf"/><Relationship Id="rId5" Type="http://schemas.openxmlformats.org/officeDocument/2006/relationships/image" Target="../media/image151.emf"/><Relationship Id="rId4" Type="http://schemas.openxmlformats.org/officeDocument/2006/relationships/image" Target="../media/image150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drawings/_rels/vmlDrawing2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emf"/><Relationship Id="rId1" Type="http://schemas.openxmlformats.org/officeDocument/2006/relationships/image" Target="../media/image154.e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3" Type="http://schemas.openxmlformats.org/officeDocument/2006/relationships/image" Target="../media/image12.emf"/><Relationship Id="rId7" Type="http://schemas.openxmlformats.org/officeDocument/2006/relationships/image" Target="../media/image16.emf"/><Relationship Id="rId2" Type="http://schemas.openxmlformats.org/officeDocument/2006/relationships/image" Target="../media/image11.emf"/><Relationship Id="rId1" Type="http://schemas.openxmlformats.org/officeDocument/2006/relationships/image" Target="../media/image10.emf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4" Type="http://schemas.openxmlformats.org/officeDocument/2006/relationships/image" Target="../media/image13.emf"/><Relationship Id="rId9" Type="http://schemas.openxmlformats.org/officeDocument/2006/relationships/image" Target="../media/image18.e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3" Type="http://schemas.openxmlformats.org/officeDocument/2006/relationships/image" Target="../media/image22.emf"/><Relationship Id="rId7" Type="http://schemas.openxmlformats.org/officeDocument/2006/relationships/image" Target="../media/image26.emf"/><Relationship Id="rId2" Type="http://schemas.openxmlformats.org/officeDocument/2006/relationships/image" Target="../media/image21.emf"/><Relationship Id="rId1" Type="http://schemas.openxmlformats.org/officeDocument/2006/relationships/image" Target="../media/image20.emf"/><Relationship Id="rId6" Type="http://schemas.openxmlformats.org/officeDocument/2006/relationships/image" Target="../media/image25.emf"/><Relationship Id="rId5" Type="http://schemas.openxmlformats.org/officeDocument/2006/relationships/image" Target="../media/image24.emf"/><Relationship Id="rId10" Type="http://schemas.openxmlformats.org/officeDocument/2006/relationships/image" Target="../media/image29.emf"/><Relationship Id="rId4" Type="http://schemas.openxmlformats.org/officeDocument/2006/relationships/image" Target="../media/image23.emf"/><Relationship Id="rId9" Type="http://schemas.openxmlformats.org/officeDocument/2006/relationships/image" Target="../media/image28.e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7.emf"/><Relationship Id="rId13" Type="http://schemas.openxmlformats.org/officeDocument/2006/relationships/image" Target="../media/image42.emf"/><Relationship Id="rId3" Type="http://schemas.openxmlformats.org/officeDocument/2006/relationships/image" Target="../media/image32.emf"/><Relationship Id="rId7" Type="http://schemas.openxmlformats.org/officeDocument/2006/relationships/image" Target="../media/image36.emf"/><Relationship Id="rId12" Type="http://schemas.openxmlformats.org/officeDocument/2006/relationships/image" Target="../media/image41.emf"/><Relationship Id="rId17" Type="http://schemas.openxmlformats.org/officeDocument/2006/relationships/image" Target="../media/image46.emf"/><Relationship Id="rId2" Type="http://schemas.openxmlformats.org/officeDocument/2006/relationships/image" Target="../media/image31.emf"/><Relationship Id="rId16" Type="http://schemas.openxmlformats.org/officeDocument/2006/relationships/image" Target="../media/image45.emf"/><Relationship Id="rId1" Type="http://schemas.openxmlformats.org/officeDocument/2006/relationships/image" Target="../media/image30.emf"/><Relationship Id="rId6" Type="http://schemas.openxmlformats.org/officeDocument/2006/relationships/image" Target="../media/image35.emf"/><Relationship Id="rId11" Type="http://schemas.openxmlformats.org/officeDocument/2006/relationships/image" Target="../media/image40.emf"/><Relationship Id="rId5" Type="http://schemas.openxmlformats.org/officeDocument/2006/relationships/image" Target="../media/image34.emf"/><Relationship Id="rId15" Type="http://schemas.openxmlformats.org/officeDocument/2006/relationships/image" Target="../media/image44.emf"/><Relationship Id="rId10" Type="http://schemas.openxmlformats.org/officeDocument/2006/relationships/image" Target="../media/image39.emf"/><Relationship Id="rId4" Type="http://schemas.openxmlformats.org/officeDocument/2006/relationships/image" Target="../media/image33.emf"/><Relationship Id="rId9" Type="http://schemas.openxmlformats.org/officeDocument/2006/relationships/image" Target="../media/image38.emf"/><Relationship Id="rId14" Type="http://schemas.openxmlformats.org/officeDocument/2006/relationships/image" Target="../media/image43.e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54.emf"/><Relationship Id="rId13" Type="http://schemas.openxmlformats.org/officeDocument/2006/relationships/image" Target="../media/image59.emf"/><Relationship Id="rId3" Type="http://schemas.openxmlformats.org/officeDocument/2006/relationships/image" Target="../media/image49.emf"/><Relationship Id="rId7" Type="http://schemas.openxmlformats.org/officeDocument/2006/relationships/image" Target="../media/image53.emf"/><Relationship Id="rId12" Type="http://schemas.openxmlformats.org/officeDocument/2006/relationships/image" Target="../media/image58.emf"/><Relationship Id="rId2" Type="http://schemas.openxmlformats.org/officeDocument/2006/relationships/image" Target="../media/image48.emf"/><Relationship Id="rId1" Type="http://schemas.openxmlformats.org/officeDocument/2006/relationships/image" Target="../media/image47.emf"/><Relationship Id="rId6" Type="http://schemas.openxmlformats.org/officeDocument/2006/relationships/image" Target="../media/image52.emf"/><Relationship Id="rId11" Type="http://schemas.openxmlformats.org/officeDocument/2006/relationships/image" Target="../media/image57.emf"/><Relationship Id="rId5" Type="http://schemas.openxmlformats.org/officeDocument/2006/relationships/image" Target="../media/image51.emf"/><Relationship Id="rId15" Type="http://schemas.openxmlformats.org/officeDocument/2006/relationships/image" Target="../media/image61.png"/><Relationship Id="rId10" Type="http://schemas.openxmlformats.org/officeDocument/2006/relationships/image" Target="../media/image56.emf"/><Relationship Id="rId4" Type="http://schemas.openxmlformats.org/officeDocument/2006/relationships/image" Target="../media/image50.emf"/><Relationship Id="rId9" Type="http://schemas.openxmlformats.org/officeDocument/2006/relationships/image" Target="../media/image55.emf"/><Relationship Id="rId14" Type="http://schemas.openxmlformats.org/officeDocument/2006/relationships/image" Target="../media/image60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63.emf"/><Relationship Id="rId1" Type="http://schemas.openxmlformats.org/officeDocument/2006/relationships/image" Target="../media/image62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image" Target="../media/image65.emf"/><Relationship Id="rId1" Type="http://schemas.openxmlformats.org/officeDocument/2006/relationships/image" Target="../media/image64.emf"/><Relationship Id="rId5" Type="http://schemas.openxmlformats.org/officeDocument/2006/relationships/image" Target="../media/image68.emf"/><Relationship Id="rId4" Type="http://schemas.openxmlformats.org/officeDocument/2006/relationships/image" Target="../media/image67.e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76.emf"/><Relationship Id="rId3" Type="http://schemas.openxmlformats.org/officeDocument/2006/relationships/image" Target="../media/image72.emf"/><Relationship Id="rId7" Type="http://schemas.openxmlformats.org/officeDocument/2006/relationships/image" Target="../media/image61.png"/><Relationship Id="rId2" Type="http://schemas.openxmlformats.org/officeDocument/2006/relationships/image" Target="../media/image71.emf"/><Relationship Id="rId1" Type="http://schemas.openxmlformats.org/officeDocument/2006/relationships/image" Target="../media/image70.emf"/><Relationship Id="rId6" Type="http://schemas.openxmlformats.org/officeDocument/2006/relationships/image" Target="../media/image75.emf"/><Relationship Id="rId5" Type="http://schemas.openxmlformats.org/officeDocument/2006/relationships/image" Target="../media/image74.emf"/><Relationship Id="rId4" Type="http://schemas.openxmlformats.org/officeDocument/2006/relationships/image" Target="../media/image7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960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71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8605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0499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0561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149059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2159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8409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7430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62357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80079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3419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72239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7138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6834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926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1482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64636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5864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12379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6748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6835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5214520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190466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890313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39478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073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702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494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120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2009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28263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76116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hyperlink" Target="../0%20Contents.ppt#-1,7,Slide 7" TargetMode="Externa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7"/>
          <p:cNvGrpSpPr>
            <a:grpSpLocks/>
          </p:cNvGrpSpPr>
          <p:nvPr userDrawn="1"/>
        </p:nvGrpSpPr>
        <p:grpSpPr bwMode="auto">
          <a:xfrm>
            <a:off x="2895600" y="76200"/>
            <a:ext cx="3581400" cy="533400"/>
            <a:chOff x="1824" y="48"/>
            <a:chExt cx="2256" cy="336"/>
          </a:xfrm>
        </p:grpSpPr>
        <p:sp>
          <p:nvSpPr>
            <p:cNvPr id="1030" name="AutoShape 8"/>
            <p:cNvSpPr>
              <a:spLocks noChangeArrowheads="1"/>
            </p:cNvSpPr>
            <p:nvPr userDrawn="1"/>
          </p:nvSpPr>
          <p:spPr bwMode="auto">
            <a:xfrm>
              <a:off x="1908" y="48"/>
              <a:ext cx="2130" cy="33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0649" name="Text Box 9"/>
            <p:cNvSpPr txBox="1">
              <a:spLocks noChangeArrowheads="1"/>
            </p:cNvSpPr>
            <p:nvPr userDrawn="1"/>
          </p:nvSpPr>
          <p:spPr bwMode="auto">
            <a:xfrm>
              <a:off x="1824" y="74"/>
              <a:ext cx="225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468313" indent="-468313">
                <a:tabLst>
                  <a:tab pos="0" algn="l"/>
                </a:tabLs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981075">
                <a:tabLst>
                  <a:tab pos="0" algn="l"/>
                </a:tabLs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095375">
                <a:tabLst>
                  <a:tab pos="0" algn="l"/>
                </a:tabLs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>
                <a:tabLst>
                  <a:tab pos="0" algn="l"/>
                </a:tabLs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>
                <a:tabLst>
                  <a:tab pos="0" algn="l"/>
                </a:tabLs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</a:tabLs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</a:tabLs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</a:tabLs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</a:tabLs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 typeface="Wingdings" pitchFamily="2" charset="2"/>
                <a:buNone/>
                <a:defRPr/>
              </a:pPr>
              <a:r>
                <a:rPr lang="en-GB" b="1" smtClean="0">
                  <a:latin typeface="Comic Sans MS" pitchFamily="66" charset="0"/>
                </a:rPr>
                <a:t>The Trapezium Rule</a:t>
              </a:r>
            </a:p>
          </p:txBody>
        </p:sp>
      </p:grpSp>
      <p:sp>
        <p:nvSpPr>
          <p:cNvPr id="1027" name="AutoShape 10">
            <a:hlinkClick r:id="" action="ppaction://hlinkshowjump?jump=previousslide" highlightClick="1"/>
          </p:cNvPr>
          <p:cNvSpPr>
            <a:spLocks noChangeArrowheads="1"/>
          </p:cNvSpPr>
          <p:nvPr userDrawn="1"/>
        </p:nvSpPr>
        <p:spPr bwMode="auto">
          <a:xfrm>
            <a:off x="787400" y="6502400"/>
            <a:ext cx="533400" cy="304800"/>
          </a:xfrm>
          <a:prstGeom prst="actionButtonBackPrevious">
            <a:avLst/>
          </a:prstGeom>
          <a:solidFill>
            <a:schemeClr val="bg1"/>
          </a:solidFill>
          <a:ln w="9525">
            <a:solidFill>
              <a:srgbClr val="96969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8" name="AutoShape 12">
            <a:hlinkClick r:id="" action="ppaction://hlinkshowjump?jump=nextslide" highlightClick="1"/>
          </p:cNvPr>
          <p:cNvSpPr>
            <a:spLocks noChangeArrowheads="1"/>
          </p:cNvSpPr>
          <p:nvPr userDrawn="1"/>
        </p:nvSpPr>
        <p:spPr bwMode="auto">
          <a:xfrm>
            <a:off x="1397000" y="6502400"/>
            <a:ext cx="533400" cy="304800"/>
          </a:xfrm>
          <a:prstGeom prst="actionButtonForwardNext">
            <a:avLst/>
          </a:prstGeom>
          <a:solidFill>
            <a:schemeClr val="bg1"/>
          </a:solidFill>
          <a:ln w="9525">
            <a:solidFill>
              <a:srgbClr val="96969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9" name="AutoShape 13">
            <a:hlinkClick r:id="rId14" action="ppaction://hlinkpres?slideindex=7&amp;slidetitle=Slide 7" highlightClick="1"/>
          </p:cNvPr>
          <p:cNvSpPr>
            <a:spLocks noChangeArrowheads="1"/>
          </p:cNvSpPr>
          <p:nvPr userDrawn="1"/>
        </p:nvSpPr>
        <p:spPr bwMode="auto">
          <a:xfrm>
            <a:off x="1981200" y="6477000"/>
            <a:ext cx="609600" cy="330200"/>
          </a:xfrm>
          <a:prstGeom prst="actionButtonReturn">
            <a:avLst/>
          </a:prstGeom>
          <a:solidFill>
            <a:schemeClr val="bg1"/>
          </a:solidFill>
          <a:ln w="9525">
            <a:solidFill>
              <a:srgbClr val="96969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63" name="Text Box 7"/>
          <p:cNvSpPr txBox="1">
            <a:spLocks noChangeArrowheads="1"/>
          </p:cNvSpPr>
          <p:nvPr userDrawn="1"/>
        </p:nvSpPr>
        <p:spPr bwMode="auto">
          <a:xfrm>
            <a:off x="2895600" y="117475"/>
            <a:ext cx="3581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68313" indent="-468313">
              <a:tabLst>
                <a:tab pos="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81075">
              <a:tabLst>
                <a:tab pos="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095375">
              <a:tabLst>
                <a:tab pos="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tabLst>
                <a:tab pos="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tabLst>
                <a:tab pos="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en-GB" b="1" smtClean="0">
                <a:latin typeface="Comic Sans MS" pitchFamily="66" charset="0"/>
              </a:rPr>
              <a:t>The Trapezium Rule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6.bin"/><Relationship Id="rId13" Type="http://schemas.openxmlformats.org/officeDocument/2006/relationships/image" Target="../media/image51.emf"/><Relationship Id="rId18" Type="http://schemas.openxmlformats.org/officeDocument/2006/relationships/oleObject" Target="../embeddings/oleObject51.bin"/><Relationship Id="rId26" Type="http://schemas.openxmlformats.org/officeDocument/2006/relationships/oleObject" Target="../embeddings/oleObject55.bin"/><Relationship Id="rId3" Type="http://schemas.openxmlformats.org/officeDocument/2006/relationships/oleObject" Target="../embeddings/oleObject44.bin"/><Relationship Id="rId21" Type="http://schemas.openxmlformats.org/officeDocument/2006/relationships/image" Target="../media/image55.emf"/><Relationship Id="rId7" Type="http://schemas.openxmlformats.org/officeDocument/2006/relationships/image" Target="../media/image48.emf"/><Relationship Id="rId12" Type="http://schemas.openxmlformats.org/officeDocument/2006/relationships/oleObject" Target="../embeddings/oleObject48.bin"/><Relationship Id="rId17" Type="http://schemas.openxmlformats.org/officeDocument/2006/relationships/image" Target="../media/image53.emf"/><Relationship Id="rId25" Type="http://schemas.openxmlformats.org/officeDocument/2006/relationships/image" Target="../media/image57.emf"/><Relationship Id="rId33" Type="http://schemas.openxmlformats.org/officeDocument/2006/relationships/image" Target="../media/image61.png"/><Relationship Id="rId2" Type="http://schemas.openxmlformats.org/officeDocument/2006/relationships/slideLayout" Target="../slideLayouts/slideLayout18.xml"/><Relationship Id="rId16" Type="http://schemas.openxmlformats.org/officeDocument/2006/relationships/oleObject" Target="../embeddings/oleObject50.bin"/><Relationship Id="rId20" Type="http://schemas.openxmlformats.org/officeDocument/2006/relationships/oleObject" Target="../embeddings/oleObject52.bin"/><Relationship Id="rId29" Type="http://schemas.openxmlformats.org/officeDocument/2006/relationships/image" Target="../media/image59.emf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45.bin"/><Relationship Id="rId11" Type="http://schemas.openxmlformats.org/officeDocument/2006/relationships/image" Target="../media/image50.emf"/><Relationship Id="rId24" Type="http://schemas.openxmlformats.org/officeDocument/2006/relationships/oleObject" Target="../embeddings/oleObject54.bin"/><Relationship Id="rId32" Type="http://schemas.openxmlformats.org/officeDocument/2006/relationships/oleObject" Target="../embeddings/oleObject58.bin"/><Relationship Id="rId5" Type="http://schemas.openxmlformats.org/officeDocument/2006/relationships/image" Target="../media/image19.png"/><Relationship Id="rId15" Type="http://schemas.openxmlformats.org/officeDocument/2006/relationships/image" Target="../media/image52.emf"/><Relationship Id="rId23" Type="http://schemas.openxmlformats.org/officeDocument/2006/relationships/image" Target="../media/image56.emf"/><Relationship Id="rId28" Type="http://schemas.openxmlformats.org/officeDocument/2006/relationships/oleObject" Target="../embeddings/oleObject56.bin"/><Relationship Id="rId10" Type="http://schemas.openxmlformats.org/officeDocument/2006/relationships/oleObject" Target="../embeddings/oleObject47.bin"/><Relationship Id="rId19" Type="http://schemas.openxmlformats.org/officeDocument/2006/relationships/image" Target="../media/image54.emf"/><Relationship Id="rId31" Type="http://schemas.openxmlformats.org/officeDocument/2006/relationships/image" Target="../media/image60.emf"/><Relationship Id="rId4" Type="http://schemas.openxmlformats.org/officeDocument/2006/relationships/image" Target="../media/image47.emf"/><Relationship Id="rId9" Type="http://schemas.openxmlformats.org/officeDocument/2006/relationships/image" Target="../media/image49.emf"/><Relationship Id="rId14" Type="http://schemas.openxmlformats.org/officeDocument/2006/relationships/oleObject" Target="../embeddings/oleObject49.bin"/><Relationship Id="rId22" Type="http://schemas.openxmlformats.org/officeDocument/2006/relationships/oleObject" Target="../embeddings/oleObject53.bin"/><Relationship Id="rId27" Type="http://schemas.openxmlformats.org/officeDocument/2006/relationships/image" Target="../media/image58.emf"/><Relationship Id="rId30" Type="http://schemas.openxmlformats.org/officeDocument/2006/relationships/oleObject" Target="../embeddings/oleObject57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9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63.emf"/><Relationship Id="rId5" Type="http://schemas.openxmlformats.org/officeDocument/2006/relationships/oleObject" Target="../embeddings/oleObject60.bin"/><Relationship Id="rId4" Type="http://schemas.openxmlformats.org/officeDocument/2006/relationships/image" Target="../media/image62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3.bin"/><Relationship Id="rId13" Type="http://schemas.openxmlformats.org/officeDocument/2006/relationships/image" Target="../media/image68.emf"/><Relationship Id="rId3" Type="http://schemas.openxmlformats.org/officeDocument/2006/relationships/image" Target="../media/image69.png"/><Relationship Id="rId7" Type="http://schemas.openxmlformats.org/officeDocument/2006/relationships/image" Target="../media/image65.emf"/><Relationship Id="rId12" Type="http://schemas.openxmlformats.org/officeDocument/2006/relationships/oleObject" Target="../embeddings/oleObject65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62.bin"/><Relationship Id="rId11" Type="http://schemas.openxmlformats.org/officeDocument/2006/relationships/image" Target="../media/image67.emf"/><Relationship Id="rId5" Type="http://schemas.openxmlformats.org/officeDocument/2006/relationships/image" Target="../media/image64.emf"/><Relationship Id="rId10" Type="http://schemas.openxmlformats.org/officeDocument/2006/relationships/oleObject" Target="../embeddings/oleObject64.bin"/><Relationship Id="rId4" Type="http://schemas.openxmlformats.org/officeDocument/2006/relationships/oleObject" Target="../embeddings/oleObject61.bin"/><Relationship Id="rId9" Type="http://schemas.openxmlformats.org/officeDocument/2006/relationships/image" Target="../media/image66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emf"/><Relationship Id="rId13" Type="http://schemas.openxmlformats.org/officeDocument/2006/relationships/oleObject" Target="../embeddings/oleObject71.bin"/><Relationship Id="rId18" Type="http://schemas.openxmlformats.org/officeDocument/2006/relationships/image" Target="../media/image76.emf"/><Relationship Id="rId3" Type="http://schemas.openxmlformats.org/officeDocument/2006/relationships/oleObject" Target="../embeddings/oleObject66.bin"/><Relationship Id="rId7" Type="http://schemas.openxmlformats.org/officeDocument/2006/relationships/oleObject" Target="../embeddings/oleObject68.bin"/><Relationship Id="rId12" Type="http://schemas.openxmlformats.org/officeDocument/2006/relationships/image" Target="../media/image74.emf"/><Relationship Id="rId17" Type="http://schemas.openxmlformats.org/officeDocument/2006/relationships/oleObject" Target="../embeddings/oleObject73.bin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61.png"/><Relationship Id="rId1" Type="http://schemas.openxmlformats.org/officeDocument/2006/relationships/vmlDrawing" Target="../drawings/vmlDrawing9.vml"/><Relationship Id="rId6" Type="http://schemas.openxmlformats.org/officeDocument/2006/relationships/image" Target="../media/image71.emf"/><Relationship Id="rId11" Type="http://schemas.openxmlformats.org/officeDocument/2006/relationships/oleObject" Target="../embeddings/oleObject70.bin"/><Relationship Id="rId5" Type="http://schemas.openxmlformats.org/officeDocument/2006/relationships/oleObject" Target="../embeddings/oleObject67.bin"/><Relationship Id="rId15" Type="http://schemas.openxmlformats.org/officeDocument/2006/relationships/oleObject" Target="../embeddings/oleObject72.bin"/><Relationship Id="rId10" Type="http://schemas.openxmlformats.org/officeDocument/2006/relationships/image" Target="../media/image73.emf"/><Relationship Id="rId4" Type="http://schemas.openxmlformats.org/officeDocument/2006/relationships/image" Target="../media/image70.emf"/><Relationship Id="rId9" Type="http://schemas.openxmlformats.org/officeDocument/2006/relationships/oleObject" Target="../embeddings/oleObject69.bin"/><Relationship Id="rId14" Type="http://schemas.openxmlformats.org/officeDocument/2006/relationships/image" Target="../media/image75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emf"/><Relationship Id="rId3" Type="http://schemas.openxmlformats.org/officeDocument/2006/relationships/oleObject" Target="../embeddings/oleObject74.bin"/><Relationship Id="rId7" Type="http://schemas.openxmlformats.org/officeDocument/2006/relationships/oleObject" Target="../embeddings/oleObject76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78.emf"/><Relationship Id="rId11" Type="http://schemas.openxmlformats.org/officeDocument/2006/relationships/image" Target="../media/image81.png"/><Relationship Id="rId5" Type="http://schemas.openxmlformats.org/officeDocument/2006/relationships/oleObject" Target="../embeddings/oleObject75.bin"/><Relationship Id="rId10" Type="http://schemas.openxmlformats.org/officeDocument/2006/relationships/image" Target="../media/image80.emf"/><Relationship Id="rId4" Type="http://schemas.openxmlformats.org/officeDocument/2006/relationships/image" Target="../media/image77.emf"/><Relationship Id="rId9" Type="http://schemas.openxmlformats.org/officeDocument/2006/relationships/oleObject" Target="../embeddings/oleObject77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8.bin"/><Relationship Id="rId7" Type="http://schemas.openxmlformats.org/officeDocument/2006/relationships/image" Target="../media/image81.png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83.emf"/><Relationship Id="rId5" Type="http://schemas.openxmlformats.org/officeDocument/2006/relationships/oleObject" Target="../embeddings/oleObject79.bin"/><Relationship Id="rId4" Type="http://schemas.openxmlformats.org/officeDocument/2006/relationships/image" Target="../media/image82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0.bin"/><Relationship Id="rId7" Type="http://schemas.openxmlformats.org/officeDocument/2006/relationships/image" Target="../media/image86.jpeg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85.emf"/><Relationship Id="rId5" Type="http://schemas.openxmlformats.org/officeDocument/2006/relationships/oleObject" Target="../embeddings/oleObject81.bin"/><Relationship Id="rId4" Type="http://schemas.openxmlformats.org/officeDocument/2006/relationships/image" Target="../media/image84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emf"/><Relationship Id="rId13" Type="http://schemas.openxmlformats.org/officeDocument/2006/relationships/oleObject" Target="../embeddings/oleObject87.bin"/><Relationship Id="rId18" Type="http://schemas.openxmlformats.org/officeDocument/2006/relationships/oleObject" Target="../embeddings/oleObject89.bin"/><Relationship Id="rId3" Type="http://schemas.openxmlformats.org/officeDocument/2006/relationships/oleObject" Target="../embeddings/oleObject82.bin"/><Relationship Id="rId7" Type="http://schemas.openxmlformats.org/officeDocument/2006/relationships/oleObject" Target="../embeddings/oleObject84.bin"/><Relationship Id="rId12" Type="http://schemas.openxmlformats.org/officeDocument/2006/relationships/image" Target="../media/image91.emf"/><Relationship Id="rId17" Type="http://schemas.openxmlformats.org/officeDocument/2006/relationships/image" Target="../media/image95.png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93.emf"/><Relationship Id="rId1" Type="http://schemas.openxmlformats.org/officeDocument/2006/relationships/vmlDrawing" Target="../drawings/vmlDrawing13.vml"/><Relationship Id="rId6" Type="http://schemas.openxmlformats.org/officeDocument/2006/relationships/image" Target="../media/image88.emf"/><Relationship Id="rId11" Type="http://schemas.openxmlformats.org/officeDocument/2006/relationships/oleObject" Target="../embeddings/oleObject86.bin"/><Relationship Id="rId5" Type="http://schemas.openxmlformats.org/officeDocument/2006/relationships/oleObject" Target="../embeddings/oleObject83.bin"/><Relationship Id="rId15" Type="http://schemas.openxmlformats.org/officeDocument/2006/relationships/oleObject" Target="../embeddings/oleObject88.bin"/><Relationship Id="rId10" Type="http://schemas.openxmlformats.org/officeDocument/2006/relationships/image" Target="../media/image90.emf"/><Relationship Id="rId19" Type="http://schemas.openxmlformats.org/officeDocument/2006/relationships/image" Target="../media/image94.emf"/><Relationship Id="rId4" Type="http://schemas.openxmlformats.org/officeDocument/2006/relationships/image" Target="../media/image87.emf"/><Relationship Id="rId9" Type="http://schemas.openxmlformats.org/officeDocument/2006/relationships/oleObject" Target="../embeddings/oleObject85.bin"/><Relationship Id="rId14" Type="http://schemas.openxmlformats.org/officeDocument/2006/relationships/image" Target="../media/image92.e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emf"/><Relationship Id="rId13" Type="http://schemas.openxmlformats.org/officeDocument/2006/relationships/oleObject" Target="../embeddings/oleObject95.bin"/><Relationship Id="rId18" Type="http://schemas.openxmlformats.org/officeDocument/2006/relationships/image" Target="../media/image103.emf"/><Relationship Id="rId3" Type="http://schemas.openxmlformats.org/officeDocument/2006/relationships/oleObject" Target="../embeddings/oleObject90.bin"/><Relationship Id="rId21" Type="http://schemas.openxmlformats.org/officeDocument/2006/relationships/image" Target="../media/image106.png"/><Relationship Id="rId7" Type="http://schemas.openxmlformats.org/officeDocument/2006/relationships/oleObject" Target="../embeddings/oleObject92.bin"/><Relationship Id="rId12" Type="http://schemas.openxmlformats.org/officeDocument/2006/relationships/image" Target="../media/image100.emf"/><Relationship Id="rId17" Type="http://schemas.openxmlformats.org/officeDocument/2006/relationships/oleObject" Target="../embeddings/oleObject97.bin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102.emf"/><Relationship Id="rId20" Type="http://schemas.openxmlformats.org/officeDocument/2006/relationships/image" Target="../media/image104.emf"/><Relationship Id="rId1" Type="http://schemas.openxmlformats.org/officeDocument/2006/relationships/vmlDrawing" Target="../drawings/vmlDrawing14.vml"/><Relationship Id="rId6" Type="http://schemas.openxmlformats.org/officeDocument/2006/relationships/image" Target="../media/image97.emf"/><Relationship Id="rId11" Type="http://schemas.openxmlformats.org/officeDocument/2006/relationships/oleObject" Target="../embeddings/oleObject94.bin"/><Relationship Id="rId5" Type="http://schemas.openxmlformats.org/officeDocument/2006/relationships/oleObject" Target="../embeddings/oleObject91.bin"/><Relationship Id="rId15" Type="http://schemas.openxmlformats.org/officeDocument/2006/relationships/oleObject" Target="../embeddings/oleObject96.bin"/><Relationship Id="rId23" Type="http://schemas.openxmlformats.org/officeDocument/2006/relationships/image" Target="../media/image105.emf"/><Relationship Id="rId10" Type="http://schemas.openxmlformats.org/officeDocument/2006/relationships/image" Target="../media/image99.emf"/><Relationship Id="rId19" Type="http://schemas.openxmlformats.org/officeDocument/2006/relationships/oleObject" Target="../embeddings/oleObject98.bin"/><Relationship Id="rId4" Type="http://schemas.openxmlformats.org/officeDocument/2006/relationships/image" Target="../media/image96.emf"/><Relationship Id="rId9" Type="http://schemas.openxmlformats.org/officeDocument/2006/relationships/oleObject" Target="../embeddings/oleObject93.bin"/><Relationship Id="rId14" Type="http://schemas.openxmlformats.org/officeDocument/2006/relationships/image" Target="../media/image101.emf"/><Relationship Id="rId22" Type="http://schemas.openxmlformats.org/officeDocument/2006/relationships/oleObject" Target="../embeddings/oleObject99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2.bin"/><Relationship Id="rId13" Type="http://schemas.openxmlformats.org/officeDocument/2006/relationships/image" Target="../media/image112.emf"/><Relationship Id="rId18" Type="http://schemas.openxmlformats.org/officeDocument/2006/relationships/oleObject" Target="../embeddings/oleObject107.bin"/><Relationship Id="rId26" Type="http://schemas.openxmlformats.org/officeDocument/2006/relationships/oleObject" Target="../embeddings/oleObject111.bin"/><Relationship Id="rId3" Type="http://schemas.openxmlformats.org/officeDocument/2006/relationships/image" Target="../media/image125.png"/><Relationship Id="rId21" Type="http://schemas.openxmlformats.org/officeDocument/2006/relationships/image" Target="../media/image116.emf"/><Relationship Id="rId34" Type="http://schemas.openxmlformats.org/officeDocument/2006/relationships/oleObject" Target="../embeddings/oleObject115.bin"/><Relationship Id="rId7" Type="http://schemas.openxmlformats.org/officeDocument/2006/relationships/image" Target="../media/image109.emf"/><Relationship Id="rId12" Type="http://schemas.openxmlformats.org/officeDocument/2006/relationships/oleObject" Target="../embeddings/oleObject104.bin"/><Relationship Id="rId17" Type="http://schemas.openxmlformats.org/officeDocument/2006/relationships/image" Target="../media/image114.emf"/><Relationship Id="rId25" Type="http://schemas.openxmlformats.org/officeDocument/2006/relationships/image" Target="../media/image118.emf"/><Relationship Id="rId33" Type="http://schemas.openxmlformats.org/officeDocument/2006/relationships/image" Target="../media/image122.emf"/><Relationship Id="rId2" Type="http://schemas.openxmlformats.org/officeDocument/2006/relationships/slideLayout" Target="../slideLayouts/slideLayout29.xml"/><Relationship Id="rId16" Type="http://schemas.openxmlformats.org/officeDocument/2006/relationships/oleObject" Target="../embeddings/oleObject106.bin"/><Relationship Id="rId20" Type="http://schemas.openxmlformats.org/officeDocument/2006/relationships/oleObject" Target="../embeddings/oleObject108.bin"/><Relationship Id="rId29" Type="http://schemas.openxmlformats.org/officeDocument/2006/relationships/image" Target="../media/image120.emf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101.bin"/><Relationship Id="rId11" Type="http://schemas.openxmlformats.org/officeDocument/2006/relationships/image" Target="../media/image111.emf"/><Relationship Id="rId24" Type="http://schemas.openxmlformats.org/officeDocument/2006/relationships/oleObject" Target="../embeddings/oleObject110.bin"/><Relationship Id="rId32" Type="http://schemas.openxmlformats.org/officeDocument/2006/relationships/oleObject" Target="../embeddings/oleObject114.bin"/><Relationship Id="rId37" Type="http://schemas.openxmlformats.org/officeDocument/2006/relationships/image" Target="../media/image124.emf"/><Relationship Id="rId5" Type="http://schemas.openxmlformats.org/officeDocument/2006/relationships/image" Target="../media/image108.emf"/><Relationship Id="rId15" Type="http://schemas.openxmlformats.org/officeDocument/2006/relationships/image" Target="../media/image113.emf"/><Relationship Id="rId23" Type="http://schemas.openxmlformats.org/officeDocument/2006/relationships/image" Target="../media/image117.emf"/><Relationship Id="rId28" Type="http://schemas.openxmlformats.org/officeDocument/2006/relationships/oleObject" Target="../embeddings/oleObject112.bin"/><Relationship Id="rId36" Type="http://schemas.openxmlformats.org/officeDocument/2006/relationships/oleObject" Target="../embeddings/oleObject116.bin"/><Relationship Id="rId10" Type="http://schemas.openxmlformats.org/officeDocument/2006/relationships/oleObject" Target="../embeddings/oleObject103.bin"/><Relationship Id="rId19" Type="http://schemas.openxmlformats.org/officeDocument/2006/relationships/image" Target="../media/image115.emf"/><Relationship Id="rId31" Type="http://schemas.openxmlformats.org/officeDocument/2006/relationships/image" Target="../media/image121.emf"/><Relationship Id="rId4" Type="http://schemas.openxmlformats.org/officeDocument/2006/relationships/oleObject" Target="../embeddings/oleObject100.bin"/><Relationship Id="rId9" Type="http://schemas.openxmlformats.org/officeDocument/2006/relationships/image" Target="../media/image110.emf"/><Relationship Id="rId14" Type="http://schemas.openxmlformats.org/officeDocument/2006/relationships/oleObject" Target="../embeddings/oleObject105.bin"/><Relationship Id="rId22" Type="http://schemas.openxmlformats.org/officeDocument/2006/relationships/oleObject" Target="../embeddings/oleObject109.bin"/><Relationship Id="rId27" Type="http://schemas.openxmlformats.org/officeDocument/2006/relationships/image" Target="../media/image119.emf"/><Relationship Id="rId30" Type="http://schemas.openxmlformats.org/officeDocument/2006/relationships/oleObject" Target="../embeddings/oleObject113.bin"/><Relationship Id="rId35" Type="http://schemas.openxmlformats.org/officeDocument/2006/relationships/image" Target="../media/image123.e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emf"/><Relationship Id="rId13" Type="http://schemas.openxmlformats.org/officeDocument/2006/relationships/oleObject" Target="../embeddings/oleObject122.bin"/><Relationship Id="rId18" Type="http://schemas.openxmlformats.org/officeDocument/2006/relationships/oleObject" Target="../embeddings/oleObject124.bin"/><Relationship Id="rId26" Type="http://schemas.openxmlformats.org/officeDocument/2006/relationships/oleObject" Target="../embeddings/oleObject128.bin"/><Relationship Id="rId3" Type="http://schemas.openxmlformats.org/officeDocument/2006/relationships/oleObject" Target="../embeddings/oleObject117.bin"/><Relationship Id="rId21" Type="http://schemas.openxmlformats.org/officeDocument/2006/relationships/image" Target="../media/image134.emf"/><Relationship Id="rId7" Type="http://schemas.openxmlformats.org/officeDocument/2006/relationships/oleObject" Target="../embeddings/oleObject119.bin"/><Relationship Id="rId12" Type="http://schemas.openxmlformats.org/officeDocument/2006/relationships/image" Target="../media/image130.emf"/><Relationship Id="rId17" Type="http://schemas.openxmlformats.org/officeDocument/2006/relationships/image" Target="../media/image125.png"/><Relationship Id="rId25" Type="http://schemas.openxmlformats.org/officeDocument/2006/relationships/image" Target="../media/image136.emf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132.emf"/><Relationship Id="rId20" Type="http://schemas.openxmlformats.org/officeDocument/2006/relationships/oleObject" Target="../embeddings/oleObject125.bin"/><Relationship Id="rId29" Type="http://schemas.openxmlformats.org/officeDocument/2006/relationships/image" Target="../media/image138.emf"/><Relationship Id="rId1" Type="http://schemas.openxmlformats.org/officeDocument/2006/relationships/vmlDrawing" Target="../drawings/vmlDrawing16.vml"/><Relationship Id="rId6" Type="http://schemas.openxmlformats.org/officeDocument/2006/relationships/image" Target="../media/image127.emf"/><Relationship Id="rId11" Type="http://schemas.openxmlformats.org/officeDocument/2006/relationships/oleObject" Target="../embeddings/oleObject121.bin"/><Relationship Id="rId24" Type="http://schemas.openxmlformats.org/officeDocument/2006/relationships/oleObject" Target="../embeddings/oleObject127.bin"/><Relationship Id="rId5" Type="http://schemas.openxmlformats.org/officeDocument/2006/relationships/oleObject" Target="../embeddings/oleObject118.bin"/><Relationship Id="rId15" Type="http://schemas.openxmlformats.org/officeDocument/2006/relationships/oleObject" Target="../embeddings/oleObject123.bin"/><Relationship Id="rId23" Type="http://schemas.openxmlformats.org/officeDocument/2006/relationships/image" Target="../media/image135.emf"/><Relationship Id="rId28" Type="http://schemas.openxmlformats.org/officeDocument/2006/relationships/oleObject" Target="../embeddings/oleObject129.bin"/><Relationship Id="rId10" Type="http://schemas.openxmlformats.org/officeDocument/2006/relationships/image" Target="../media/image129.emf"/><Relationship Id="rId19" Type="http://schemas.openxmlformats.org/officeDocument/2006/relationships/image" Target="../media/image133.emf"/><Relationship Id="rId31" Type="http://schemas.openxmlformats.org/officeDocument/2006/relationships/image" Target="../media/image139.emf"/><Relationship Id="rId4" Type="http://schemas.openxmlformats.org/officeDocument/2006/relationships/image" Target="../media/image126.emf"/><Relationship Id="rId9" Type="http://schemas.openxmlformats.org/officeDocument/2006/relationships/oleObject" Target="../embeddings/oleObject120.bin"/><Relationship Id="rId14" Type="http://schemas.openxmlformats.org/officeDocument/2006/relationships/image" Target="../media/image131.emf"/><Relationship Id="rId22" Type="http://schemas.openxmlformats.org/officeDocument/2006/relationships/oleObject" Target="../embeddings/oleObject126.bin"/><Relationship Id="rId27" Type="http://schemas.openxmlformats.org/officeDocument/2006/relationships/image" Target="../media/image137.emf"/><Relationship Id="rId30" Type="http://schemas.openxmlformats.org/officeDocument/2006/relationships/oleObject" Target="../embeddings/oleObject130.bin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3.bin"/><Relationship Id="rId13" Type="http://schemas.openxmlformats.org/officeDocument/2006/relationships/image" Target="../media/image144.emf"/><Relationship Id="rId3" Type="http://schemas.openxmlformats.org/officeDocument/2006/relationships/image" Target="../media/image145.png"/><Relationship Id="rId7" Type="http://schemas.openxmlformats.org/officeDocument/2006/relationships/image" Target="../media/image141.emf"/><Relationship Id="rId12" Type="http://schemas.openxmlformats.org/officeDocument/2006/relationships/oleObject" Target="../embeddings/oleObject135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132.bin"/><Relationship Id="rId11" Type="http://schemas.openxmlformats.org/officeDocument/2006/relationships/image" Target="../media/image143.emf"/><Relationship Id="rId5" Type="http://schemas.openxmlformats.org/officeDocument/2006/relationships/image" Target="../media/image140.emf"/><Relationship Id="rId10" Type="http://schemas.openxmlformats.org/officeDocument/2006/relationships/oleObject" Target="../embeddings/oleObject134.bin"/><Relationship Id="rId4" Type="http://schemas.openxmlformats.org/officeDocument/2006/relationships/oleObject" Target="../embeddings/oleObject131.bin"/><Relationship Id="rId9" Type="http://schemas.openxmlformats.org/officeDocument/2006/relationships/image" Target="../media/image142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18.vml"/><Relationship Id="rId5" Type="http://schemas.openxmlformats.org/officeDocument/2006/relationships/image" Target="../media/image146.emf"/><Relationship Id="rId4" Type="http://schemas.openxmlformats.org/officeDocument/2006/relationships/oleObject" Target="../embeddings/oleObject136.bin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emf"/><Relationship Id="rId13" Type="http://schemas.openxmlformats.org/officeDocument/2006/relationships/oleObject" Target="../embeddings/oleObject142.bin"/><Relationship Id="rId3" Type="http://schemas.openxmlformats.org/officeDocument/2006/relationships/oleObject" Target="../embeddings/oleObject137.bin"/><Relationship Id="rId7" Type="http://schemas.openxmlformats.org/officeDocument/2006/relationships/oleObject" Target="../embeddings/oleObject139.bin"/><Relationship Id="rId12" Type="http://schemas.openxmlformats.org/officeDocument/2006/relationships/image" Target="../media/image151.emf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153.emf"/><Relationship Id="rId1" Type="http://schemas.openxmlformats.org/officeDocument/2006/relationships/vmlDrawing" Target="../drawings/vmlDrawing19.vml"/><Relationship Id="rId6" Type="http://schemas.openxmlformats.org/officeDocument/2006/relationships/image" Target="../media/image148.emf"/><Relationship Id="rId11" Type="http://schemas.openxmlformats.org/officeDocument/2006/relationships/oleObject" Target="../embeddings/oleObject141.bin"/><Relationship Id="rId5" Type="http://schemas.openxmlformats.org/officeDocument/2006/relationships/oleObject" Target="../embeddings/oleObject138.bin"/><Relationship Id="rId15" Type="http://schemas.openxmlformats.org/officeDocument/2006/relationships/oleObject" Target="../embeddings/oleObject143.bin"/><Relationship Id="rId10" Type="http://schemas.openxmlformats.org/officeDocument/2006/relationships/image" Target="../media/image150.emf"/><Relationship Id="rId4" Type="http://schemas.openxmlformats.org/officeDocument/2006/relationships/image" Target="../media/image147.emf"/><Relationship Id="rId9" Type="http://schemas.openxmlformats.org/officeDocument/2006/relationships/oleObject" Target="../embeddings/oleObject140.bin"/><Relationship Id="rId14" Type="http://schemas.openxmlformats.org/officeDocument/2006/relationships/image" Target="../media/image152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4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155.emf"/><Relationship Id="rId5" Type="http://schemas.openxmlformats.org/officeDocument/2006/relationships/oleObject" Target="../embeddings/oleObject145.bin"/><Relationship Id="rId4" Type="http://schemas.openxmlformats.org/officeDocument/2006/relationships/image" Target="../media/image154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6.e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5.emf"/><Relationship Id="rId4" Type="http://schemas.openxmlformats.org/officeDocument/2006/relationships/image" Target="../media/image2.emf"/><Relationship Id="rId9" Type="http://schemas.openxmlformats.org/officeDocument/2006/relationships/oleObject" Target="../embeddings/oleObject4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7" Type="http://schemas.openxmlformats.org/officeDocument/2006/relationships/image" Target="../media/image8.e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9.png"/><Relationship Id="rId4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13" Type="http://schemas.openxmlformats.org/officeDocument/2006/relationships/image" Target="../media/image14.emf"/><Relationship Id="rId18" Type="http://schemas.openxmlformats.org/officeDocument/2006/relationships/oleObject" Target="../embeddings/oleObject15.bin"/><Relationship Id="rId3" Type="http://schemas.openxmlformats.org/officeDocument/2006/relationships/oleObject" Target="../embeddings/oleObject8.bin"/><Relationship Id="rId21" Type="http://schemas.openxmlformats.org/officeDocument/2006/relationships/image" Target="../media/image18.emf"/><Relationship Id="rId7" Type="http://schemas.openxmlformats.org/officeDocument/2006/relationships/image" Target="../media/image11.emf"/><Relationship Id="rId12" Type="http://schemas.openxmlformats.org/officeDocument/2006/relationships/oleObject" Target="../embeddings/oleObject12.bin"/><Relationship Id="rId17" Type="http://schemas.openxmlformats.org/officeDocument/2006/relationships/image" Target="../media/image16.emf"/><Relationship Id="rId2" Type="http://schemas.openxmlformats.org/officeDocument/2006/relationships/slideLayout" Target="../slideLayouts/slideLayout18.xml"/><Relationship Id="rId16" Type="http://schemas.openxmlformats.org/officeDocument/2006/relationships/oleObject" Target="../embeddings/oleObject14.bin"/><Relationship Id="rId20" Type="http://schemas.openxmlformats.org/officeDocument/2006/relationships/oleObject" Target="../embeddings/oleObject16.bin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9.bin"/><Relationship Id="rId11" Type="http://schemas.openxmlformats.org/officeDocument/2006/relationships/image" Target="../media/image13.emf"/><Relationship Id="rId5" Type="http://schemas.openxmlformats.org/officeDocument/2006/relationships/image" Target="../media/image19.png"/><Relationship Id="rId15" Type="http://schemas.openxmlformats.org/officeDocument/2006/relationships/image" Target="../media/image15.emf"/><Relationship Id="rId10" Type="http://schemas.openxmlformats.org/officeDocument/2006/relationships/oleObject" Target="../embeddings/oleObject11.bin"/><Relationship Id="rId19" Type="http://schemas.openxmlformats.org/officeDocument/2006/relationships/image" Target="../media/image17.emf"/><Relationship Id="rId4" Type="http://schemas.openxmlformats.org/officeDocument/2006/relationships/image" Target="../media/image10.emf"/><Relationship Id="rId9" Type="http://schemas.openxmlformats.org/officeDocument/2006/relationships/image" Target="../media/image12.emf"/><Relationship Id="rId14" Type="http://schemas.openxmlformats.org/officeDocument/2006/relationships/oleObject" Target="../embeddings/oleObject13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13" Type="http://schemas.openxmlformats.org/officeDocument/2006/relationships/image" Target="../media/image24.emf"/><Relationship Id="rId18" Type="http://schemas.openxmlformats.org/officeDocument/2006/relationships/oleObject" Target="../embeddings/oleObject24.bin"/><Relationship Id="rId3" Type="http://schemas.openxmlformats.org/officeDocument/2006/relationships/oleObject" Target="../embeddings/oleObject17.bin"/><Relationship Id="rId21" Type="http://schemas.openxmlformats.org/officeDocument/2006/relationships/image" Target="../media/image28.emf"/><Relationship Id="rId7" Type="http://schemas.openxmlformats.org/officeDocument/2006/relationships/image" Target="../media/image21.emf"/><Relationship Id="rId12" Type="http://schemas.openxmlformats.org/officeDocument/2006/relationships/oleObject" Target="../embeddings/oleObject21.bin"/><Relationship Id="rId17" Type="http://schemas.openxmlformats.org/officeDocument/2006/relationships/image" Target="../media/image26.emf"/><Relationship Id="rId2" Type="http://schemas.openxmlformats.org/officeDocument/2006/relationships/slideLayout" Target="../slideLayouts/slideLayout18.xml"/><Relationship Id="rId16" Type="http://schemas.openxmlformats.org/officeDocument/2006/relationships/oleObject" Target="../embeddings/oleObject23.bin"/><Relationship Id="rId20" Type="http://schemas.openxmlformats.org/officeDocument/2006/relationships/oleObject" Target="../embeddings/oleObject25.bin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8.bin"/><Relationship Id="rId11" Type="http://schemas.openxmlformats.org/officeDocument/2006/relationships/image" Target="../media/image23.emf"/><Relationship Id="rId5" Type="http://schemas.openxmlformats.org/officeDocument/2006/relationships/image" Target="../media/image19.png"/><Relationship Id="rId15" Type="http://schemas.openxmlformats.org/officeDocument/2006/relationships/image" Target="../media/image25.emf"/><Relationship Id="rId23" Type="http://schemas.openxmlformats.org/officeDocument/2006/relationships/image" Target="../media/image29.emf"/><Relationship Id="rId10" Type="http://schemas.openxmlformats.org/officeDocument/2006/relationships/oleObject" Target="../embeddings/oleObject20.bin"/><Relationship Id="rId19" Type="http://schemas.openxmlformats.org/officeDocument/2006/relationships/image" Target="../media/image27.emf"/><Relationship Id="rId4" Type="http://schemas.openxmlformats.org/officeDocument/2006/relationships/image" Target="../media/image20.emf"/><Relationship Id="rId9" Type="http://schemas.openxmlformats.org/officeDocument/2006/relationships/image" Target="../media/image22.emf"/><Relationship Id="rId14" Type="http://schemas.openxmlformats.org/officeDocument/2006/relationships/oleObject" Target="../embeddings/oleObject22.bin"/><Relationship Id="rId22" Type="http://schemas.openxmlformats.org/officeDocument/2006/relationships/oleObject" Target="../embeddings/oleObject26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9.bin"/><Relationship Id="rId13" Type="http://schemas.openxmlformats.org/officeDocument/2006/relationships/image" Target="../media/image34.emf"/><Relationship Id="rId18" Type="http://schemas.openxmlformats.org/officeDocument/2006/relationships/oleObject" Target="../embeddings/oleObject34.bin"/><Relationship Id="rId26" Type="http://schemas.openxmlformats.org/officeDocument/2006/relationships/oleObject" Target="../embeddings/oleObject38.bin"/><Relationship Id="rId3" Type="http://schemas.openxmlformats.org/officeDocument/2006/relationships/oleObject" Target="../embeddings/oleObject27.bin"/><Relationship Id="rId21" Type="http://schemas.openxmlformats.org/officeDocument/2006/relationships/image" Target="../media/image38.emf"/><Relationship Id="rId34" Type="http://schemas.openxmlformats.org/officeDocument/2006/relationships/oleObject" Target="../embeddings/oleObject42.bin"/><Relationship Id="rId7" Type="http://schemas.openxmlformats.org/officeDocument/2006/relationships/image" Target="../media/image31.emf"/><Relationship Id="rId12" Type="http://schemas.openxmlformats.org/officeDocument/2006/relationships/oleObject" Target="../embeddings/oleObject31.bin"/><Relationship Id="rId17" Type="http://schemas.openxmlformats.org/officeDocument/2006/relationships/image" Target="../media/image36.emf"/><Relationship Id="rId25" Type="http://schemas.openxmlformats.org/officeDocument/2006/relationships/image" Target="../media/image40.emf"/><Relationship Id="rId33" Type="http://schemas.openxmlformats.org/officeDocument/2006/relationships/image" Target="../media/image44.emf"/><Relationship Id="rId2" Type="http://schemas.openxmlformats.org/officeDocument/2006/relationships/slideLayout" Target="../slideLayouts/slideLayout18.xml"/><Relationship Id="rId16" Type="http://schemas.openxmlformats.org/officeDocument/2006/relationships/oleObject" Target="../embeddings/oleObject33.bin"/><Relationship Id="rId20" Type="http://schemas.openxmlformats.org/officeDocument/2006/relationships/oleObject" Target="../embeddings/oleObject35.bin"/><Relationship Id="rId29" Type="http://schemas.openxmlformats.org/officeDocument/2006/relationships/image" Target="../media/image42.emf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8.bin"/><Relationship Id="rId11" Type="http://schemas.openxmlformats.org/officeDocument/2006/relationships/image" Target="../media/image33.emf"/><Relationship Id="rId24" Type="http://schemas.openxmlformats.org/officeDocument/2006/relationships/oleObject" Target="../embeddings/oleObject37.bin"/><Relationship Id="rId32" Type="http://schemas.openxmlformats.org/officeDocument/2006/relationships/oleObject" Target="../embeddings/oleObject41.bin"/><Relationship Id="rId37" Type="http://schemas.openxmlformats.org/officeDocument/2006/relationships/image" Target="../media/image46.emf"/><Relationship Id="rId5" Type="http://schemas.openxmlformats.org/officeDocument/2006/relationships/image" Target="../media/image19.png"/><Relationship Id="rId15" Type="http://schemas.openxmlformats.org/officeDocument/2006/relationships/image" Target="../media/image35.emf"/><Relationship Id="rId23" Type="http://schemas.openxmlformats.org/officeDocument/2006/relationships/image" Target="../media/image39.emf"/><Relationship Id="rId28" Type="http://schemas.openxmlformats.org/officeDocument/2006/relationships/oleObject" Target="../embeddings/oleObject39.bin"/><Relationship Id="rId36" Type="http://schemas.openxmlformats.org/officeDocument/2006/relationships/oleObject" Target="../embeddings/oleObject43.bin"/><Relationship Id="rId10" Type="http://schemas.openxmlformats.org/officeDocument/2006/relationships/oleObject" Target="../embeddings/oleObject30.bin"/><Relationship Id="rId19" Type="http://schemas.openxmlformats.org/officeDocument/2006/relationships/image" Target="../media/image37.emf"/><Relationship Id="rId31" Type="http://schemas.openxmlformats.org/officeDocument/2006/relationships/image" Target="../media/image43.emf"/><Relationship Id="rId4" Type="http://schemas.openxmlformats.org/officeDocument/2006/relationships/image" Target="../media/image30.emf"/><Relationship Id="rId9" Type="http://schemas.openxmlformats.org/officeDocument/2006/relationships/image" Target="../media/image32.emf"/><Relationship Id="rId14" Type="http://schemas.openxmlformats.org/officeDocument/2006/relationships/oleObject" Target="../embeddings/oleObject32.bin"/><Relationship Id="rId22" Type="http://schemas.openxmlformats.org/officeDocument/2006/relationships/oleObject" Target="../embeddings/oleObject36.bin"/><Relationship Id="rId27" Type="http://schemas.openxmlformats.org/officeDocument/2006/relationships/image" Target="../media/image41.emf"/><Relationship Id="rId30" Type="http://schemas.openxmlformats.org/officeDocument/2006/relationships/oleObject" Target="../embeddings/oleObject40.bin"/><Relationship Id="rId35" Type="http://schemas.openxmlformats.org/officeDocument/2006/relationships/image" Target="../media/image4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6" name="Rectangle 8"/>
          <p:cNvSpPr>
            <a:spLocks noChangeArrowheads="1"/>
          </p:cNvSpPr>
          <p:nvPr/>
        </p:nvSpPr>
        <p:spPr bwMode="auto">
          <a:xfrm>
            <a:off x="1447800" y="2286000"/>
            <a:ext cx="64008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en-GB" sz="40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51: The Trapezium Rule</a:t>
            </a:r>
          </a:p>
        </p:txBody>
      </p:sp>
      <p:sp>
        <p:nvSpPr>
          <p:cNvPr id="3075" name="Rectangle 9"/>
          <p:cNvSpPr>
            <a:spLocks noChangeArrowheads="1"/>
          </p:cNvSpPr>
          <p:nvPr/>
        </p:nvSpPr>
        <p:spPr bwMode="auto">
          <a:xfrm>
            <a:off x="6934200" y="6172200"/>
            <a:ext cx="1881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1" hangingPunct="1"/>
            <a:r>
              <a:rPr lang="en-US" sz="1600" b="1">
                <a:solidFill>
                  <a:srgbClr val="000000"/>
                </a:solidFill>
                <a:latin typeface="Comic Sans MS" pitchFamily="66" charset="0"/>
              </a:rPr>
              <a:t>© Christine Crisp</a:t>
            </a:r>
            <a:endParaRPr lang="en-GB" sz="1800">
              <a:solidFill>
                <a:srgbClr val="000000"/>
              </a:solidFill>
              <a:latin typeface="Arial" pitchFamily="34" charset="0"/>
            </a:endParaRPr>
          </a:p>
        </p:txBody>
      </p:sp>
      <p:grpSp>
        <p:nvGrpSpPr>
          <p:cNvPr id="3076" name="Group 10"/>
          <p:cNvGrpSpPr>
            <a:grpSpLocks/>
          </p:cNvGrpSpPr>
          <p:nvPr/>
        </p:nvGrpSpPr>
        <p:grpSpPr bwMode="auto">
          <a:xfrm>
            <a:off x="1371600" y="304800"/>
            <a:ext cx="6553200" cy="1524000"/>
            <a:chOff x="864" y="336"/>
            <a:chExt cx="4128" cy="960"/>
          </a:xfrm>
        </p:grpSpPr>
        <p:sp>
          <p:nvSpPr>
            <p:cNvPr id="3077" name="AutoShape 11"/>
            <p:cNvSpPr>
              <a:spLocks noChangeArrowheads="1"/>
            </p:cNvSpPr>
            <p:nvPr/>
          </p:nvSpPr>
          <p:spPr bwMode="auto">
            <a:xfrm>
              <a:off x="864" y="336"/>
              <a:ext cx="4128" cy="960"/>
            </a:xfrm>
            <a:prstGeom prst="roundRect">
              <a:avLst>
                <a:gd name="adj" fmla="val 16667"/>
              </a:avLst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740" name="AutoShape 12"/>
            <p:cNvSpPr>
              <a:spLocks noChangeArrowheads="1"/>
            </p:cNvSpPr>
            <p:nvPr/>
          </p:nvSpPr>
          <p:spPr bwMode="auto">
            <a:xfrm>
              <a:off x="888" y="384"/>
              <a:ext cx="4080" cy="912"/>
            </a:xfrm>
            <a:prstGeom prst="roundRect">
              <a:avLst>
                <a:gd name="adj" fmla="val 21667"/>
              </a:avLst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b"/>
            <a:lstStyle/>
            <a:p>
              <a:pPr algn="ctr" eaLnBrk="1" hangingPunct="1">
                <a:defRPr/>
              </a:pPr>
              <a:r>
                <a:rPr lang="en-GB" sz="3600" b="1">
                  <a:solidFill>
                    <a:srgbClr val="211D6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  <a:t>“Teach A Level Maths”</a:t>
              </a:r>
              <a:br>
                <a:rPr lang="en-GB" sz="3600" b="1">
                  <a:solidFill>
                    <a:srgbClr val="211D6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</a:br>
              <a:r>
                <a:rPr lang="en-GB" sz="1600" b="1">
                  <a:solidFill>
                    <a:srgbClr val="211D6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  <a:t/>
              </a:r>
              <a:br>
                <a:rPr lang="en-GB" sz="1600" b="1">
                  <a:solidFill>
                    <a:srgbClr val="211D6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</a:br>
              <a:r>
                <a:rPr lang="en-GB" sz="3600" b="1">
                  <a:solidFill>
                    <a:srgbClr val="211D6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  <a:t>Vol. 1: AS Core Modules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ChangeArrowheads="1"/>
          </p:cNvSpPr>
          <p:nvPr/>
        </p:nvSpPr>
        <p:spPr bwMode="auto">
          <a:xfrm>
            <a:off x="533400" y="1143000"/>
            <a:ext cx="1219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468313" indent="-468313"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e.g.1                 </a:t>
            </a:r>
          </a:p>
        </p:txBody>
      </p:sp>
      <p:graphicFrame>
        <p:nvGraphicFramePr>
          <p:cNvPr id="12291" name="Object 5"/>
          <p:cNvGraphicFramePr>
            <a:graphicFrameLocks noChangeAspect="1"/>
          </p:cNvGraphicFramePr>
          <p:nvPr/>
        </p:nvGraphicFramePr>
        <p:xfrm>
          <a:off x="1905000" y="685800"/>
          <a:ext cx="1600200" cy="1214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1" name="Equation" r:id="rId3" imgW="666754" imgH="504776" progId="Equation.3">
                  <p:embed/>
                </p:oleObj>
              </mc:Choice>
              <mc:Fallback>
                <p:oleObj name="Equation" r:id="rId3" imgW="666754" imgH="504776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685800"/>
                        <a:ext cx="1600200" cy="1214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2292" name="Group 7"/>
          <p:cNvGrpSpPr>
            <a:grpSpLocks/>
          </p:cNvGrpSpPr>
          <p:nvPr/>
        </p:nvGrpSpPr>
        <p:grpSpPr bwMode="auto">
          <a:xfrm>
            <a:off x="5029200" y="990600"/>
            <a:ext cx="3505200" cy="2286000"/>
            <a:chOff x="2544" y="528"/>
            <a:chExt cx="2832" cy="1890"/>
          </a:xfrm>
        </p:grpSpPr>
        <p:pic>
          <p:nvPicPr>
            <p:cNvPr id="12319" name="Picture 8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44" y="528"/>
              <a:ext cx="2832" cy="18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320" name="Line 9"/>
            <p:cNvSpPr>
              <a:spLocks noChangeShapeType="1"/>
            </p:cNvSpPr>
            <p:nvPr/>
          </p:nvSpPr>
          <p:spPr bwMode="auto">
            <a:xfrm>
              <a:off x="2880" y="768"/>
              <a:ext cx="0" cy="1488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12293" name="Object 10"/>
          <p:cNvGraphicFramePr>
            <a:graphicFrameLocks noChangeAspect="1"/>
          </p:cNvGraphicFramePr>
          <p:nvPr/>
        </p:nvGraphicFramePr>
        <p:xfrm>
          <a:off x="5140325" y="1676400"/>
          <a:ext cx="376238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2" name="Equation" r:id="rId6" imgW="161965" imgH="171408" progId="Equation.3">
                  <p:embed/>
                </p:oleObj>
              </mc:Choice>
              <mc:Fallback>
                <p:oleObj name="Equation" r:id="rId6" imgW="161965" imgH="171408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0325" y="1676400"/>
                        <a:ext cx="376238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4" name="Object 11"/>
          <p:cNvGraphicFramePr>
            <a:graphicFrameLocks noChangeAspect="1"/>
          </p:cNvGraphicFramePr>
          <p:nvPr/>
        </p:nvGraphicFramePr>
        <p:xfrm>
          <a:off x="5715000" y="1925638"/>
          <a:ext cx="350838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3" name="Equation" r:id="rId8" imgW="142799" imgH="171408" progId="Equation.3">
                  <p:embed/>
                </p:oleObj>
              </mc:Choice>
              <mc:Fallback>
                <p:oleObj name="Equation" r:id="rId8" imgW="142799" imgH="171408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1925638"/>
                        <a:ext cx="350838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5" name="Object 12"/>
          <p:cNvGraphicFramePr>
            <a:graphicFrameLocks noChangeAspect="1"/>
          </p:cNvGraphicFramePr>
          <p:nvPr/>
        </p:nvGraphicFramePr>
        <p:xfrm>
          <a:off x="7807325" y="2565400"/>
          <a:ext cx="377825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4" name="Equation" r:id="rId10" imgW="161965" imgH="171408" progId="Equation.3">
                  <p:embed/>
                </p:oleObj>
              </mc:Choice>
              <mc:Fallback>
                <p:oleObj name="Equation" r:id="rId10" imgW="161965" imgH="171408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07325" y="2565400"/>
                        <a:ext cx="377825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6" name="Object 13"/>
          <p:cNvGraphicFramePr>
            <a:graphicFrameLocks noChangeAspect="1"/>
          </p:cNvGraphicFramePr>
          <p:nvPr/>
        </p:nvGraphicFramePr>
        <p:xfrm>
          <a:off x="6227763" y="2108200"/>
          <a:ext cx="377825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5" name="Equation" r:id="rId12" imgW="161965" imgH="171408" progId="Equation.3">
                  <p:embed/>
                </p:oleObj>
              </mc:Choice>
              <mc:Fallback>
                <p:oleObj name="Equation" r:id="rId12" imgW="161965" imgH="171408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7763" y="2108200"/>
                        <a:ext cx="377825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7" name="Object 14"/>
          <p:cNvGraphicFramePr>
            <a:graphicFrameLocks noChangeAspect="1"/>
          </p:cNvGraphicFramePr>
          <p:nvPr/>
        </p:nvGraphicFramePr>
        <p:xfrm>
          <a:off x="7253288" y="2413000"/>
          <a:ext cx="377825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6" name="Equation" r:id="rId14" imgW="161965" imgH="171408" progId="Equation.3">
                  <p:embed/>
                </p:oleObj>
              </mc:Choice>
              <mc:Fallback>
                <p:oleObj name="Equation" r:id="rId14" imgW="161965" imgH="171408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3288" y="2413000"/>
                        <a:ext cx="377825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8" name="Object 15"/>
          <p:cNvGraphicFramePr>
            <a:graphicFrameLocks noChangeAspect="1"/>
          </p:cNvGraphicFramePr>
          <p:nvPr/>
        </p:nvGraphicFramePr>
        <p:xfrm>
          <a:off x="6761163" y="2336800"/>
          <a:ext cx="377825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7" name="Equation" r:id="rId16" imgW="161965" imgH="171408" progId="Equation.3">
                  <p:embed/>
                </p:oleObj>
              </mc:Choice>
              <mc:Fallback>
                <p:oleObj name="Equation" r:id="rId16" imgW="161965" imgH="171408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61163" y="2336800"/>
                        <a:ext cx="377825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31499" name="Group 75"/>
          <p:cNvGrpSpPr>
            <a:grpSpLocks/>
          </p:cNvGrpSpPr>
          <p:nvPr/>
        </p:nvGrpSpPr>
        <p:grpSpPr bwMode="auto">
          <a:xfrm>
            <a:off x="381000" y="4111625"/>
            <a:ext cx="8321675" cy="1374775"/>
            <a:chOff x="240" y="2590"/>
            <a:chExt cx="5242" cy="866"/>
          </a:xfrm>
        </p:grpSpPr>
        <p:graphicFrame>
          <p:nvGraphicFramePr>
            <p:cNvPr id="12316" name="Object 20"/>
            <p:cNvGraphicFramePr>
              <a:graphicFrameLocks noChangeAspect="1"/>
            </p:cNvGraphicFramePr>
            <p:nvPr/>
          </p:nvGraphicFramePr>
          <p:xfrm>
            <a:off x="1887" y="2700"/>
            <a:ext cx="3595" cy="5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28" name="Equation" r:id="rId18" imgW="2381148" imgH="323920" progId="Equation.3">
                    <p:embed/>
                  </p:oleObj>
                </mc:Choice>
                <mc:Fallback>
                  <p:oleObj name="Equation" r:id="rId18" imgW="2381148" imgH="323920" progId="Equation.3">
                    <p:embed/>
                    <p:pic>
                      <p:nvPicPr>
                        <p:cNvPr id="0" name="Object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87" y="2700"/>
                          <a:ext cx="3595" cy="5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317" name="Rectangle 27"/>
            <p:cNvSpPr>
              <a:spLocks noChangeArrowheads="1"/>
            </p:cNvSpPr>
            <p:nvPr/>
          </p:nvSpPr>
          <p:spPr bwMode="auto">
            <a:xfrm>
              <a:off x="240" y="2880"/>
              <a:ext cx="48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468313" indent="-468313"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So,                 </a:t>
              </a:r>
            </a:p>
          </p:txBody>
        </p:sp>
        <p:graphicFrame>
          <p:nvGraphicFramePr>
            <p:cNvPr id="12318" name="Object 28"/>
            <p:cNvGraphicFramePr>
              <a:graphicFrameLocks noChangeAspect="1"/>
            </p:cNvGraphicFramePr>
            <p:nvPr/>
          </p:nvGraphicFramePr>
          <p:xfrm>
            <a:off x="768" y="2590"/>
            <a:ext cx="990" cy="86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29" name="Equation" r:id="rId20" imgW="666754" imgH="504776" progId="Equation.3">
                    <p:embed/>
                  </p:oleObj>
                </mc:Choice>
                <mc:Fallback>
                  <p:oleObj name="Equation" r:id="rId20" imgW="666754" imgH="504776" progId="Equation.3">
                    <p:embed/>
                    <p:pic>
                      <p:nvPicPr>
                        <p:cNvPr id="0" name="Object 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68" y="2590"/>
                          <a:ext cx="990" cy="86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31456" name="Rectangle 32"/>
          <p:cNvSpPr>
            <a:spLocks noChangeArrowheads="1"/>
          </p:cNvSpPr>
          <p:nvPr/>
        </p:nvSpPr>
        <p:spPr bwMode="auto">
          <a:xfrm>
            <a:off x="457200" y="1676400"/>
            <a:ext cx="4572000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For each value of </a:t>
            </a:r>
            <a:r>
              <a:rPr lang="en-US" sz="2600" b="1" i="1"/>
              <a:t>x</a:t>
            </a:r>
            <a:r>
              <a:rPr lang="en-US" b="1">
                <a:latin typeface="Comic Sans MS" pitchFamily="66" charset="0"/>
              </a:rPr>
              <a:t>, we calculate the </a:t>
            </a:r>
            <a:r>
              <a:rPr lang="en-US" sz="2600" b="1" i="1"/>
              <a:t>y</a:t>
            </a:r>
            <a:r>
              <a:rPr lang="en-US" b="1">
                <a:latin typeface="Comic Sans MS" pitchFamily="66" charset="0"/>
              </a:rPr>
              <a:t>-values, using the function, and writing the values in a table.</a:t>
            </a:r>
          </a:p>
        </p:txBody>
      </p:sp>
      <p:graphicFrame>
        <p:nvGraphicFramePr>
          <p:cNvPr id="231458" name="Object 34"/>
          <p:cNvGraphicFramePr>
            <a:graphicFrameLocks noChangeAspect="1"/>
          </p:cNvGraphicFramePr>
          <p:nvPr/>
        </p:nvGraphicFramePr>
        <p:xfrm>
          <a:off x="838200" y="3781425"/>
          <a:ext cx="7162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30" name="Equation" r:id="rId22" imgW="2838428" imgH="161960" progId="Equation.3">
                  <p:embed/>
                </p:oleObj>
              </mc:Choice>
              <mc:Fallback>
                <p:oleObj name="Equation" r:id="rId22" imgW="2838428" imgH="161960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3781425"/>
                        <a:ext cx="71628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1496" name="Object 72"/>
          <p:cNvGraphicFramePr>
            <a:graphicFrameLocks noChangeAspect="1"/>
          </p:cNvGraphicFramePr>
          <p:nvPr/>
        </p:nvGraphicFramePr>
        <p:xfrm>
          <a:off x="1066800" y="5562600"/>
          <a:ext cx="7753350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31" name="Equation" r:id="rId24" imgW="3067068" imgH="161960" progId="Equation.3">
                  <p:embed/>
                </p:oleObj>
              </mc:Choice>
              <mc:Fallback>
                <p:oleObj name="Equation" r:id="rId24" imgW="3067068" imgH="161960" progId="Equation.3">
                  <p:embed/>
                  <p:pic>
                    <p:nvPicPr>
                      <p:cNvPr id="0" name="Object 7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5562600"/>
                        <a:ext cx="7753350" cy="447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1500" name="Object 76"/>
          <p:cNvGraphicFramePr>
            <a:graphicFrameLocks noChangeAspect="1"/>
          </p:cNvGraphicFramePr>
          <p:nvPr/>
        </p:nvGraphicFramePr>
        <p:xfrm>
          <a:off x="2743200" y="5943600"/>
          <a:ext cx="2805113" cy="47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32" name="Equation" r:id="rId26" imgW="1095420" imgH="171408" progId="Equation.3">
                  <p:embed/>
                </p:oleObj>
              </mc:Choice>
              <mc:Fallback>
                <p:oleObj name="Equation" r:id="rId26" imgW="1095420" imgH="171408" progId="Equation.3">
                  <p:embed/>
                  <p:pic>
                    <p:nvPicPr>
                      <p:cNvPr id="0" name="Object 7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5943600"/>
                        <a:ext cx="2805113" cy="479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04" name="Object 77"/>
          <p:cNvGraphicFramePr>
            <a:graphicFrameLocks noChangeAspect="1"/>
          </p:cNvGraphicFramePr>
          <p:nvPr/>
        </p:nvGraphicFramePr>
        <p:xfrm>
          <a:off x="6934200" y="1219200"/>
          <a:ext cx="1138238" cy="687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33" name="Equation" r:id="rId28" imgW="590631" imgH="352533" progId="Equation.3">
                  <p:embed/>
                </p:oleObj>
              </mc:Choice>
              <mc:Fallback>
                <p:oleObj name="Equation" r:id="rId28" imgW="590631" imgH="352533" progId="Equation.3">
                  <p:embed/>
                  <p:pic>
                    <p:nvPicPr>
                      <p:cNvPr id="0" name="Object 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4200" y="1219200"/>
                        <a:ext cx="1138238" cy="687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31514" name="Group 90"/>
          <p:cNvGrpSpPr>
            <a:grpSpLocks/>
          </p:cNvGrpSpPr>
          <p:nvPr/>
        </p:nvGrpSpPr>
        <p:grpSpPr bwMode="auto">
          <a:xfrm>
            <a:off x="762000" y="3273425"/>
            <a:ext cx="7391400" cy="841375"/>
            <a:chOff x="480" y="2062"/>
            <a:chExt cx="4656" cy="530"/>
          </a:xfrm>
        </p:grpSpPr>
        <p:sp>
          <p:nvSpPr>
            <p:cNvPr id="12308" name="Line 83"/>
            <p:cNvSpPr>
              <a:spLocks noChangeShapeType="1"/>
            </p:cNvSpPr>
            <p:nvPr/>
          </p:nvSpPr>
          <p:spPr bwMode="auto">
            <a:xfrm>
              <a:off x="2832" y="2112"/>
              <a:ext cx="0" cy="48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12309" name="Object 33"/>
            <p:cNvGraphicFramePr>
              <a:graphicFrameLocks noChangeAspect="1"/>
            </p:cNvGraphicFramePr>
            <p:nvPr/>
          </p:nvGraphicFramePr>
          <p:xfrm>
            <a:off x="528" y="2062"/>
            <a:ext cx="4512" cy="28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34" name="Equation" r:id="rId30" imgW="2828980" imgH="161960" progId="Equation.3">
                    <p:embed/>
                  </p:oleObj>
                </mc:Choice>
                <mc:Fallback>
                  <p:oleObj name="Equation" r:id="rId30" imgW="2828980" imgH="161960" progId="Equation.3">
                    <p:embed/>
                    <p:pic>
                      <p:nvPicPr>
                        <p:cNvPr id="0" name="Object 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8" y="2062"/>
                          <a:ext cx="4512" cy="28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310" name="Line 78"/>
            <p:cNvSpPr>
              <a:spLocks noChangeShapeType="1"/>
            </p:cNvSpPr>
            <p:nvPr/>
          </p:nvSpPr>
          <p:spPr bwMode="auto">
            <a:xfrm>
              <a:off x="480" y="2352"/>
              <a:ext cx="4656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11" name="Line 79"/>
            <p:cNvSpPr>
              <a:spLocks noChangeShapeType="1"/>
            </p:cNvSpPr>
            <p:nvPr/>
          </p:nvSpPr>
          <p:spPr bwMode="auto">
            <a:xfrm>
              <a:off x="768" y="2112"/>
              <a:ext cx="0" cy="48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12" name="Line 81"/>
            <p:cNvSpPr>
              <a:spLocks noChangeShapeType="1"/>
            </p:cNvSpPr>
            <p:nvPr/>
          </p:nvSpPr>
          <p:spPr bwMode="auto">
            <a:xfrm>
              <a:off x="1152" y="2112"/>
              <a:ext cx="0" cy="48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13" name="Line 82"/>
            <p:cNvSpPr>
              <a:spLocks noChangeShapeType="1"/>
            </p:cNvSpPr>
            <p:nvPr/>
          </p:nvSpPr>
          <p:spPr bwMode="auto">
            <a:xfrm>
              <a:off x="2016" y="2112"/>
              <a:ext cx="0" cy="48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14" name="Line 84"/>
            <p:cNvSpPr>
              <a:spLocks noChangeShapeType="1"/>
            </p:cNvSpPr>
            <p:nvPr/>
          </p:nvSpPr>
          <p:spPr bwMode="auto">
            <a:xfrm>
              <a:off x="3744" y="2112"/>
              <a:ext cx="0" cy="48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15" name="Line 85"/>
            <p:cNvSpPr>
              <a:spLocks noChangeShapeType="1"/>
            </p:cNvSpPr>
            <p:nvPr/>
          </p:nvSpPr>
          <p:spPr bwMode="auto">
            <a:xfrm>
              <a:off x="4608" y="2112"/>
              <a:ext cx="0" cy="48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306" name="Rectangle 89"/>
          <p:cNvSpPr>
            <a:spLocks noChangeArrowheads="1"/>
          </p:cNvSpPr>
          <p:nvPr/>
        </p:nvSpPr>
        <p:spPr bwMode="auto">
          <a:xfrm>
            <a:off x="5029200" y="990600"/>
            <a:ext cx="3505200" cy="22860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31515" name="Object 91"/>
          <p:cNvGraphicFramePr>
            <a:graphicFrameLocks noChangeAspect="1"/>
          </p:cNvGraphicFramePr>
          <p:nvPr/>
        </p:nvGraphicFramePr>
        <p:xfrm>
          <a:off x="8153400" y="3124200"/>
          <a:ext cx="712788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35" name="Photo Editor Photo" r:id="rId32" imgW="3371429" imgH="6857143" progId="MSPhotoEd.3">
                  <p:embed/>
                </p:oleObj>
              </mc:Choice>
              <mc:Fallback>
                <p:oleObj name="Photo Editor Photo" r:id="rId32" imgW="3371429" imgH="6857143" progId="MSPhotoEd.3">
                  <p:embed/>
                  <p:pic>
                    <p:nvPicPr>
                      <p:cNvPr id="0" name="Object 9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3400" y="3124200"/>
                        <a:ext cx="712788" cy="144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145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515" name="Rectangle 19"/>
          <p:cNvSpPr>
            <a:spLocks noChangeArrowheads="1"/>
          </p:cNvSpPr>
          <p:nvPr/>
        </p:nvSpPr>
        <p:spPr bwMode="auto">
          <a:xfrm>
            <a:off x="457200" y="609600"/>
            <a:ext cx="7391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The general formula for the trapezium rule is</a:t>
            </a:r>
          </a:p>
        </p:txBody>
      </p:sp>
      <p:graphicFrame>
        <p:nvGraphicFramePr>
          <p:cNvPr id="234522" name="Object 26"/>
          <p:cNvGraphicFramePr>
            <a:graphicFrameLocks noChangeAspect="1"/>
          </p:cNvGraphicFramePr>
          <p:nvPr/>
        </p:nvGraphicFramePr>
        <p:xfrm>
          <a:off x="1143000" y="1087438"/>
          <a:ext cx="7307263" cy="1357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6" name="Equation" r:id="rId3" imgW="3057620" imgH="476163" progId="Equation.3">
                  <p:embed/>
                </p:oleObj>
              </mc:Choice>
              <mc:Fallback>
                <p:oleObj name="Equation" r:id="rId3" imgW="3057620" imgH="476163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1087438"/>
                        <a:ext cx="7307263" cy="1357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4525" name="Rectangle 29"/>
          <p:cNvSpPr>
            <a:spLocks noChangeArrowheads="1"/>
          </p:cNvSpPr>
          <p:nvPr/>
        </p:nvSpPr>
        <p:spPr bwMode="auto">
          <a:xfrm>
            <a:off x="533400" y="2362200"/>
            <a:ext cx="51816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where </a:t>
            </a:r>
            <a:r>
              <a:rPr lang="en-US" sz="2600" b="1" i="1"/>
              <a:t>n</a:t>
            </a:r>
            <a:r>
              <a:rPr lang="en-US" b="1">
                <a:latin typeface="Comic Sans MS" pitchFamily="66" charset="0"/>
              </a:rPr>
              <a:t> is the number of strips.</a:t>
            </a:r>
          </a:p>
        </p:txBody>
      </p:sp>
      <p:sp>
        <p:nvSpPr>
          <p:cNvPr id="234527" name="Rectangle 31"/>
          <p:cNvSpPr>
            <a:spLocks noChangeArrowheads="1"/>
          </p:cNvSpPr>
          <p:nvPr/>
        </p:nvSpPr>
        <p:spPr bwMode="auto">
          <a:xfrm>
            <a:off x="533400" y="4191000"/>
            <a:ext cx="61722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The width, </a:t>
            </a:r>
            <a:r>
              <a:rPr lang="en-US" sz="2600" b="1" i="1"/>
              <a:t>h</a:t>
            </a:r>
            <a:r>
              <a:rPr lang="en-US" b="1">
                <a:latin typeface="Comic Sans MS" pitchFamily="66" charset="0"/>
              </a:rPr>
              <a:t>, of each strip is given by</a:t>
            </a:r>
          </a:p>
        </p:txBody>
      </p:sp>
      <p:graphicFrame>
        <p:nvGraphicFramePr>
          <p:cNvPr id="234528" name="Object 32"/>
          <p:cNvGraphicFramePr>
            <a:graphicFrameLocks noChangeAspect="1"/>
          </p:cNvGraphicFramePr>
          <p:nvPr/>
        </p:nvGraphicFramePr>
        <p:xfrm>
          <a:off x="3354388" y="4511675"/>
          <a:ext cx="1811337" cy="974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7" name="Equation" r:id="rId5" imgW="742877" imgH="333368" progId="Equation.3">
                  <p:embed/>
                </p:oleObj>
              </mc:Choice>
              <mc:Fallback>
                <p:oleObj name="Equation" r:id="rId5" imgW="742877" imgH="333368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4388" y="4511675"/>
                        <a:ext cx="1811337" cy="974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34533" name="Group 37"/>
          <p:cNvGrpSpPr>
            <a:grpSpLocks/>
          </p:cNvGrpSpPr>
          <p:nvPr/>
        </p:nvGrpSpPr>
        <p:grpSpPr bwMode="auto">
          <a:xfrm>
            <a:off x="1524000" y="2906713"/>
            <a:ext cx="5943600" cy="554037"/>
            <a:chOff x="864" y="3299"/>
            <a:chExt cx="3984" cy="349"/>
          </a:xfrm>
        </p:grpSpPr>
        <p:sp>
          <p:nvSpPr>
            <p:cNvPr id="13324" name="AutoShape 35"/>
            <p:cNvSpPr>
              <a:spLocks noChangeArrowheads="1"/>
            </p:cNvSpPr>
            <p:nvPr/>
          </p:nvSpPr>
          <p:spPr bwMode="auto">
            <a:xfrm>
              <a:off x="1152" y="3312"/>
              <a:ext cx="3408" cy="336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25" name="Rectangle 36"/>
            <p:cNvSpPr>
              <a:spLocks noChangeArrowheads="1"/>
            </p:cNvSpPr>
            <p:nvPr/>
          </p:nvSpPr>
          <p:spPr bwMode="auto">
            <a:xfrm>
              <a:off x="864" y="3299"/>
              <a:ext cx="3984" cy="31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algn="ctr"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solidFill>
                    <a:srgbClr val="FF0000"/>
                  </a:solidFill>
                  <a:latin typeface="Comic Sans MS" pitchFamily="66" charset="0"/>
                </a:rPr>
                <a:t>The </a:t>
              </a:r>
              <a:r>
                <a:rPr lang="en-US" sz="2600" b="1" i="1">
                  <a:solidFill>
                    <a:srgbClr val="FF0000"/>
                  </a:solidFill>
                </a:rPr>
                <a:t>y</a:t>
              </a:r>
              <a:r>
                <a:rPr lang="en-US" b="1">
                  <a:solidFill>
                    <a:srgbClr val="FF0000"/>
                  </a:solidFill>
                  <a:latin typeface="Comic Sans MS" pitchFamily="66" charset="0"/>
                </a:rPr>
                <a:t>-values are called ordinates.</a:t>
              </a:r>
            </a:p>
          </p:txBody>
        </p:sp>
      </p:grpSp>
      <p:sp>
        <p:nvSpPr>
          <p:cNvPr id="234534" name="Rectangle 38"/>
          <p:cNvSpPr>
            <a:spLocks noChangeArrowheads="1"/>
          </p:cNvSpPr>
          <p:nvPr/>
        </p:nvSpPr>
        <p:spPr bwMode="auto">
          <a:xfrm>
            <a:off x="533400" y="3414713"/>
            <a:ext cx="7696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There is always 1 more ordinate than the number of strips.</a:t>
            </a:r>
          </a:p>
        </p:txBody>
      </p:sp>
      <p:grpSp>
        <p:nvGrpSpPr>
          <p:cNvPr id="234535" name="Group 39"/>
          <p:cNvGrpSpPr>
            <a:grpSpLocks/>
          </p:cNvGrpSpPr>
          <p:nvPr/>
        </p:nvGrpSpPr>
        <p:grpSpPr bwMode="auto">
          <a:xfrm>
            <a:off x="685800" y="5334000"/>
            <a:ext cx="7467600" cy="990600"/>
            <a:chOff x="432" y="3504"/>
            <a:chExt cx="4704" cy="624"/>
          </a:xfrm>
        </p:grpSpPr>
        <p:sp>
          <p:nvSpPr>
            <p:cNvPr id="13322" name="AutoShape 40"/>
            <p:cNvSpPr>
              <a:spLocks noChangeArrowheads="1"/>
            </p:cNvSpPr>
            <p:nvPr/>
          </p:nvSpPr>
          <p:spPr bwMode="auto">
            <a:xfrm>
              <a:off x="528" y="3504"/>
              <a:ext cx="4608" cy="62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23" name="Rectangle 41"/>
            <p:cNvSpPr>
              <a:spLocks noChangeArrowheads="1"/>
            </p:cNvSpPr>
            <p:nvPr/>
          </p:nvSpPr>
          <p:spPr bwMode="auto">
            <a:xfrm>
              <a:off x="432" y="3559"/>
              <a:ext cx="4704" cy="52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algn="ctr"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solidFill>
                    <a:srgbClr val="FF0000"/>
                  </a:solidFill>
                  <a:latin typeface="Comic Sans MS" pitchFamily="66" charset="0"/>
                </a:rPr>
                <a:t>To improve the accuracy we just need to use more strips.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45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45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34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4515" grpId="0"/>
      <p:bldP spid="234525" grpId="0"/>
      <p:bldP spid="234527" grpId="0"/>
      <p:bldP spid="23453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194" name="Picture 3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971800"/>
            <a:ext cx="4333875" cy="223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20184" name="Group 24"/>
          <p:cNvGrpSpPr>
            <a:grpSpLocks/>
          </p:cNvGrpSpPr>
          <p:nvPr/>
        </p:nvGrpSpPr>
        <p:grpSpPr bwMode="auto">
          <a:xfrm>
            <a:off x="533400" y="601663"/>
            <a:ext cx="8229600" cy="1354137"/>
            <a:chOff x="240" y="379"/>
            <a:chExt cx="5184" cy="853"/>
          </a:xfrm>
        </p:grpSpPr>
        <p:graphicFrame>
          <p:nvGraphicFramePr>
            <p:cNvPr id="14355" name="Object 9"/>
            <p:cNvGraphicFramePr>
              <a:graphicFrameLocks noChangeAspect="1"/>
            </p:cNvGraphicFramePr>
            <p:nvPr/>
          </p:nvGraphicFramePr>
          <p:xfrm>
            <a:off x="3947" y="379"/>
            <a:ext cx="1152" cy="6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57" name="Equation" r:id="rId4" imgW="676202" imgH="361981" progId="Equation.3">
                    <p:embed/>
                  </p:oleObj>
                </mc:Choice>
                <mc:Fallback>
                  <p:oleObj name="Equation" r:id="rId4" imgW="676202" imgH="361981" progId="Equation.3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47" y="379"/>
                          <a:ext cx="1152" cy="62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356" name="Rectangle 11"/>
            <p:cNvSpPr>
              <a:spLocks noChangeArrowheads="1"/>
            </p:cNvSpPr>
            <p:nvPr/>
          </p:nvSpPr>
          <p:spPr bwMode="auto">
            <a:xfrm>
              <a:off x="240" y="576"/>
              <a:ext cx="5184" cy="6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965200" indent="-965200"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e.g.2  Find the approximate value of </a:t>
              </a:r>
            </a:p>
            <a:p>
              <a:pPr marL="965200" indent="-965200" eaLnBrk="1" hangingPunct="1">
                <a:lnSpc>
                  <a:spcPct val="160000"/>
                </a:lnSpc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	using 6 strips and giving the answer to 2 d. p.               </a:t>
              </a:r>
            </a:p>
          </p:txBody>
        </p:sp>
      </p:grpSp>
      <p:sp>
        <p:nvSpPr>
          <p:cNvPr id="220173" name="Rectangle 13"/>
          <p:cNvSpPr>
            <a:spLocks noChangeArrowheads="1"/>
          </p:cNvSpPr>
          <p:nvPr/>
        </p:nvSpPr>
        <p:spPr bwMode="auto">
          <a:xfrm>
            <a:off x="457200" y="1981200"/>
            <a:ext cx="1828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965200" indent="-965200"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Solution:               </a:t>
            </a:r>
          </a:p>
        </p:txBody>
      </p:sp>
      <p:graphicFrame>
        <p:nvGraphicFramePr>
          <p:cNvPr id="220174" name="Object 14"/>
          <p:cNvGraphicFramePr>
            <a:graphicFrameLocks noChangeAspect="1"/>
          </p:cNvGraphicFramePr>
          <p:nvPr/>
        </p:nvGraphicFramePr>
        <p:xfrm>
          <a:off x="1920875" y="1984375"/>
          <a:ext cx="6765925" cy="1044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8" name="Equation" r:id="rId6" imgW="2828980" imgH="361981" progId="Equation.3">
                  <p:embed/>
                </p:oleObj>
              </mc:Choice>
              <mc:Fallback>
                <p:oleObj name="Equation" r:id="rId6" imgW="2828980" imgH="361981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0875" y="1984375"/>
                        <a:ext cx="6765925" cy="1044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0178" name="Object 18"/>
          <p:cNvGraphicFramePr>
            <a:graphicFrameLocks noChangeAspect="1"/>
          </p:cNvGraphicFramePr>
          <p:nvPr/>
        </p:nvGraphicFramePr>
        <p:xfrm>
          <a:off x="5791200" y="3124200"/>
          <a:ext cx="1811338" cy="974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9" name="Equation" r:id="rId8" imgW="742877" imgH="333368" progId="Equation.3">
                  <p:embed/>
                </p:oleObj>
              </mc:Choice>
              <mc:Fallback>
                <p:oleObj name="Equation" r:id="rId8" imgW="742877" imgH="333368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3124200"/>
                        <a:ext cx="1811338" cy="974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0179" name="Object 19"/>
          <p:cNvGraphicFramePr>
            <a:graphicFrameLocks noChangeAspect="1"/>
          </p:cNvGraphicFramePr>
          <p:nvPr/>
        </p:nvGraphicFramePr>
        <p:xfrm>
          <a:off x="5486400" y="3938588"/>
          <a:ext cx="2838450" cy="974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0" name="Equation" r:id="rId10" imgW="1171543" imgH="333368" progId="Equation.3">
                  <p:embed/>
                </p:oleObj>
              </mc:Choice>
              <mc:Fallback>
                <p:oleObj name="Equation" r:id="rId10" imgW="1171543" imgH="333368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3938588"/>
                        <a:ext cx="2838450" cy="974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20185" name="Group 25"/>
          <p:cNvGrpSpPr>
            <a:grpSpLocks/>
          </p:cNvGrpSpPr>
          <p:nvPr/>
        </p:nvGrpSpPr>
        <p:grpSpPr bwMode="auto">
          <a:xfrm>
            <a:off x="762000" y="3017838"/>
            <a:ext cx="8001000" cy="1249362"/>
            <a:chOff x="336" y="2109"/>
            <a:chExt cx="5040" cy="787"/>
          </a:xfrm>
        </p:grpSpPr>
        <p:sp>
          <p:nvSpPr>
            <p:cNvPr id="14353" name="AutoShape 16"/>
            <p:cNvSpPr>
              <a:spLocks noChangeArrowheads="1"/>
            </p:cNvSpPr>
            <p:nvPr/>
          </p:nvSpPr>
          <p:spPr bwMode="auto">
            <a:xfrm>
              <a:off x="336" y="2109"/>
              <a:ext cx="4944" cy="787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54" name="Rectangle 17"/>
            <p:cNvSpPr>
              <a:spLocks noChangeArrowheads="1"/>
            </p:cNvSpPr>
            <p:nvPr/>
          </p:nvSpPr>
          <p:spPr bwMode="auto">
            <a:xfrm>
              <a:off x="387" y="2112"/>
              <a:ext cx="4989" cy="7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solidFill>
                    <a:srgbClr val="FF0000"/>
                  </a:solidFill>
                  <a:latin typeface="Comic Sans MS" pitchFamily="66" charset="0"/>
                </a:rPr>
                <a:t>Always draw a sketch showing the correct number of strips, even if the shape is wrong, as it makes it easy to find </a:t>
              </a:r>
              <a:r>
                <a:rPr lang="en-US" sz="2600" b="1" i="1">
                  <a:solidFill>
                    <a:srgbClr val="FF0000"/>
                  </a:solidFill>
                </a:rPr>
                <a:t>h</a:t>
              </a:r>
              <a:r>
                <a:rPr lang="en-US" b="1">
                  <a:solidFill>
                    <a:srgbClr val="FF0000"/>
                  </a:solidFill>
                  <a:latin typeface="Comic Sans MS" pitchFamily="66" charset="0"/>
                </a:rPr>
                <a:t> and avoids errors.</a:t>
              </a:r>
            </a:p>
          </p:txBody>
        </p:sp>
      </p:grpSp>
      <p:grpSp>
        <p:nvGrpSpPr>
          <p:cNvPr id="220197" name="Group 37"/>
          <p:cNvGrpSpPr>
            <a:grpSpLocks/>
          </p:cNvGrpSpPr>
          <p:nvPr/>
        </p:nvGrpSpPr>
        <p:grpSpPr bwMode="auto">
          <a:xfrm>
            <a:off x="3429000" y="5410200"/>
            <a:ext cx="5410200" cy="904875"/>
            <a:chOff x="2160" y="3408"/>
            <a:chExt cx="3408" cy="570"/>
          </a:xfrm>
        </p:grpSpPr>
        <p:sp>
          <p:nvSpPr>
            <p:cNvPr id="14351" name="AutoShape 21"/>
            <p:cNvSpPr>
              <a:spLocks noChangeArrowheads="1"/>
            </p:cNvSpPr>
            <p:nvPr/>
          </p:nvSpPr>
          <p:spPr bwMode="auto">
            <a:xfrm>
              <a:off x="2160" y="3408"/>
              <a:ext cx="3408" cy="57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52" name="Rectangle 22"/>
            <p:cNvSpPr>
              <a:spLocks noChangeArrowheads="1"/>
            </p:cNvSpPr>
            <p:nvPr/>
          </p:nvSpPr>
          <p:spPr bwMode="auto">
            <a:xfrm>
              <a:off x="2256" y="3440"/>
              <a:ext cx="3312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solidFill>
                    <a:srgbClr val="FF0000"/>
                  </a:solidFill>
                  <a:latin typeface="Comic Sans MS" pitchFamily="66" charset="0"/>
                </a:rPr>
                <a:t>( It doesn’t matter that the 1</a:t>
              </a:r>
              <a:r>
                <a:rPr lang="en-US" b="1" baseline="30000">
                  <a:solidFill>
                    <a:srgbClr val="FF0000"/>
                  </a:solidFill>
                  <a:latin typeface="Comic Sans MS" pitchFamily="66" charset="0"/>
                </a:rPr>
                <a:t>st</a:t>
              </a:r>
              <a:r>
                <a:rPr lang="en-US" b="1">
                  <a:solidFill>
                    <a:srgbClr val="FF0000"/>
                  </a:solidFill>
                  <a:latin typeface="Comic Sans MS" pitchFamily="66" charset="0"/>
                </a:rPr>
                <a:t> and last “trapezia” are triangles )</a:t>
              </a:r>
            </a:p>
          </p:txBody>
        </p:sp>
      </p:grpSp>
      <p:sp>
        <p:nvSpPr>
          <p:cNvPr id="220187" name="Line 27"/>
          <p:cNvSpPr>
            <a:spLocks noChangeShapeType="1"/>
          </p:cNvSpPr>
          <p:nvPr/>
        </p:nvSpPr>
        <p:spPr bwMode="auto">
          <a:xfrm flipH="1">
            <a:off x="1295400" y="4419600"/>
            <a:ext cx="6553200" cy="304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220188" name="Object 28"/>
          <p:cNvGraphicFramePr>
            <a:graphicFrameLocks noChangeAspect="1"/>
          </p:cNvGraphicFramePr>
          <p:nvPr/>
        </p:nvGraphicFramePr>
        <p:xfrm>
          <a:off x="914400" y="4572000"/>
          <a:ext cx="431800" cy="436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1" name="Equation" r:id="rId12" imgW="180860" imgH="161960" progId="Equation.3">
                  <p:embed/>
                </p:oleObj>
              </mc:Choice>
              <mc:Fallback>
                <p:oleObj name="Equation" r:id="rId12" imgW="180860" imgH="16196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4572000"/>
                        <a:ext cx="431800" cy="436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20199" name="Group 39"/>
          <p:cNvGrpSpPr>
            <a:grpSpLocks/>
          </p:cNvGrpSpPr>
          <p:nvPr/>
        </p:nvGrpSpPr>
        <p:grpSpPr bwMode="auto">
          <a:xfrm>
            <a:off x="1371600" y="5227638"/>
            <a:ext cx="6400800" cy="1249362"/>
            <a:chOff x="-96" y="3197"/>
            <a:chExt cx="4032" cy="787"/>
          </a:xfrm>
        </p:grpSpPr>
        <p:sp>
          <p:nvSpPr>
            <p:cNvPr id="14349" name="AutoShape 36"/>
            <p:cNvSpPr>
              <a:spLocks noChangeArrowheads="1"/>
            </p:cNvSpPr>
            <p:nvPr/>
          </p:nvSpPr>
          <p:spPr bwMode="auto">
            <a:xfrm>
              <a:off x="-96" y="3216"/>
              <a:ext cx="4032" cy="768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50" name="Rectangle 35"/>
            <p:cNvSpPr>
              <a:spLocks noChangeArrowheads="1"/>
            </p:cNvSpPr>
            <p:nvPr/>
          </p:nvSpPr>
          <p:spPr bwMode="auto">
            <a:xfrm>
              <a:off x="0" y="3197"/>
              <a:ext cx="3936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solidFill>
                    <a:srgbClr val="FF0000"/>
                  </a:solidFill>
                  <a:latin typeface="Comic Sans MS" pitchFamily="66" charset="0"/>
                </a:rPr>
                <a:t>The top edge of every trapezium in this example lies below the curve, so the rule will underestimate the answer.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0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0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01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0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20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20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220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0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0173" grpId="0"/>
      <p:bldP spid="22018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6553" name="Object 9"/>
          <p:cNvGraphicFramePr>
            <a:graphicFrameLocks noChangeAspect="1"/>
          </p:cNvGraphicFramePr>
          <p:nvPr/>
        </p:nvGraphicFramePr>
        <p:xfrm>
          <a:off x="2551113" y="3514725"/>
          <a:ext cx="2597150" cy="974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5" name="Equation" r:id="rId3" imgW="1076254" imgH="333368" progId="Equation.3">
                  <p:embed/>
                </p:oleObj>
              </mc:Choice>
              <mc:Fallback>
                <p:oleObj name="Equation" r:id="rId3" imgW="1076254" imgH="333368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1113" y="3514725"/>
                        <a:ext cx="2597150" cy="974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6564" name="Object 20"/>
          <p:cNvGraphicFramePr>
            <a:graphicFrameLocks noChangeAspect="1"/>
          </p:cNvGraphicFramePr>
          <p:nvPr/>
        </p:nvGraphicFramePr>
        <p:xfrm>
          <a:off x="381000" y="3030538"/>
          <a:ext cx="8039100" cy="50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6" name="Equation" r:id="rId5" imgW="2809815" imgH="161960" progId="Equation.3">
                  <p:embed/>
                </p:oleObj>
              </mc:Choice>
              <mc:Fallback>
                <p:oleObj name="Equation" r:id="rId5" imgW="2809815" imgH="16196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3030538"/>
                        <a:ext cx="8039100" cy="503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6580" name="Object 36"/>
          <p:cNvGraphicFramePr>
            <a:graphicFrameLocks noChangeAspect="1"/>
          </p:cNvGraphicFramePr>
          <p:nvPr/>
        </p:nvGraphicFramePr>
        <p:xfrm>
          <a:off x="1414463" y="4962525"/>
          <a:ext cx="7335837" cy="941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7" name="Equation" r:id="rId7" imgW="3000393" imgH="323920" progId="Equation.3">
                  <p:embed/>
                </p:oleObj>
              </mc:Choice>
              <mc:Fallback>
                <p:oleObj name="Equation" r:id="rId7" imgW="3000393" imgH="323920" progId="Equation.3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14463" y="4962525"/>
                        <a:ext cx="7335837" cy="941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6581" name="Object 37"/>
          <p:cNvGraphicFramePr>
            <a:graphicFrameLocks noChangeAspect="1"/>
          </p:cNvGraphicFramePr>
          <p:nvPr/>
        </p:nvGraphicFramePr>
        <p:xfrm>
          <a:off x="320675" y="3971925"/>
          <a:ext cx="2659063" cy="1149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8" name="Equation" r:id="rId9" imgW="1095420" imgH="400042" progId="Equation.3">
                  <p:embed/>
                </p:oleObj>
              </mc:Choice>
              <mc:Fallback>
                <p:oleObj name="Equation" r:id="rId9" imgW="1095420" imgH="400042" progId="Equation.3">
                  <p:embed/>
                  <p:pic>
                    <p:nvPicPr>
                      <p:cNvPr id="0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675" y="3971925"/>
                        <a:ext cx="2659063" cy="1149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6582" name="Object 38"/>
          <p:cNvGraphicFramePr>
            <a:graphicFrameLocks noChangeAspect="1"/>
          </p:cNvGraphicFramePr>
          <p:nvPr/>
        </p:nvGraphicFramePr>
        <p:xfrm>
          <a:off x="2682875" y="5876925"/>
          <a:ext cx="2624138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9" name="Equation" r:id="rId11" imgW="1057358" imgH="171408" progId="Equation.3">
                  <p:embed/>
                </p:oleObj>
              </mc:Choice>
              <mc:Fallback>
                <p:oleObj name="Equation" r:id="rId11" imgW="1057358" imgH="171408" progId="Equation.3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82875" y="5876925"/>
                        <a:ext cx="2624138" cy="523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36586" name="Group 42"/>
          <p:cNvGrpSpPr>
            <a:grpSpLocks/>
          </p:cNvGrpSpPr>
          <p:nvPr/>
        </p:nvGrpSpPr>
        <p:grpSpPr bwMode="auto">
          <a:xfrm>
            <a:off x="685800" y="3446463"/>
            <a:ext cx="8001000" cy="1600200"/>
            <a:chOff x="1488" y="2227"/>
            <a:chExt cx="3984" cy="893"/>
          </a:xfrm>
        </p:grpSpPr>
        <p:sp>
          <p:nvSpPr>
            <p:cNvPr id="15383" name="AutoShape 41"/>
            <p:cNvSpPr>
              <a:spLocks noChangeArrowheads="1"/>
            </p:cNvSpPr>
            <p:nvPr/>
          </p:nvSpPr>
          <p:spPr bwMode="auto">
            <a:xfrm>
              <a:off x="1488" y="2256"/>
              <a:ext cx="3887" cy="864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84" name="Rectangle 40"/>
            <p:cNvSpPr>
              <a:spLocks noChangeArrowheads="1"/>
            </p:cNvSpPr>
            <p:nvPr/>
          </p:nvSpPr>
          <p:spPr bwMode="auto">
            <a:xfrm>
              <a:off x="1632" y="2227"/>
              <a:ext cx="3840" cy="8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 i="1">
                  <a:solidFill>
                    <a:srgbClr val="FF0000"/>
                  </a:solidFill>
                  <a:latin typeface="Arial" pitchFamily="34" charset="0"/>
                </a:rPr>
                <a:t>To make sure that we have the required accuracy we must use at least  </a:t>
              </a:r>
              <a:r>
                <a:rPr lang="en-US" sz="2600" b="1">
                  <a:solidFill>
                    <a:srgbClr val="FF0000"/>
                  </a:solidFill>
                </a:rPr>
                <a:t>1</a:t>
              </a:r>
              <a:r>
                <a:rPr lang="en-US" b="1" i="1">
                  <a:solidFill>
                    <a:srgbClr val="FF0000"/>
                  </a:solidFill>
                  <a:latin typeface="Arial" pitchFamily="34" charset="0"/>
                </a:rPr>
                <a:t> more d. p. than the answer requires.  It is better still to store the values in the calculator’s memories.</a:t>
              </a:r>
            </a:p>
          </p:txBody>
        </p:sp>
      </p:grpSp>
      <p:grpSp>
        <p:nvGrpSpPr>
          <p:cNvPr id="236590" name="Group 46"/>
          <p:cNvGrpSpPr>
            <a:grpSpLocks/>
          </p:cNvGrpSpPr>
          <p:nvPr/>
        </p:nvGrpSpPr>
        <p:grpSpPr bwMode="auto">
          <a:xfrm>
            <a:off x="7162800" y="1371600"/>
            <a:ext cx="1600200" cy="609600"/>
            <a:chOff x="1632" y="2256"/>
            <a:chExt cx="1008" cy="384"/>
          </a:xfrm>
        </p:grpSpPr>
        <p:sp>
          <p:nvSpPr>
            <p:cNvPr id="15381" name="AutoShape 44"/>
            <p:cNvSpPr>
              <a:spLocks noChangeArrowheads="1"/>
            </p:cNvSpPr>
            <p:nvPr/>
          </p:nvSpPr>
          <p:spPr bwMode="auto">
            <a:xfrm>
              <a:off x="1632" y="2256"/>
              <a:ext cx="960" cy="384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82" name="Rectangle 45"/>
            <p:cNvSpPr>
              <a:spLocks noChangeArrowheads="1"/>
            </p:cNvSpPr>
            <p:nvPr/>
          </p:nvSpPr>
          <p:spPr bwMode="auto">
            <a:xfrm>
              <a:off x="1680" y="2294"/>
              <a:ext cx="9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solidFill>
                    <a:srgbClr val="FF0000"/>
                  </a:solidFill>
                  <a:latin typeface="Comic Sans MS" pitchFamily="66" charset="0"/>
                </a:rPr>
                <a:t>Radians!</a:t>
              </a:r>
            </a:p>
          </p:txBody>
        </p:sp>
      </p:grpSp>
      <p:graphicFrame>
        <p:nvGraphicFramePr>
          <p:cNvPr id="236593" name="Object 49"/>
          <p:cNvGraphicFramePr>
            <a:graphicFrameLocks noChangeAspect="1"/>
          </p:cNvGraphicFramePr>
          <p:nvPr/>
        </p:nvGraphicFramePr>
        <p:xfrm>
          <a:off x="1066800" y="555625"/>
          <a:ext cx="7308850" cy="1044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0" name="Equation" r:id="rId13" imgW="3057620" imgH="361981" progId="Equation.3">
                  <p:embed/>
                </p:oleObj>
              </mc:Choice>
              <mc:Fallback>
                <p:oleObj name="Equation" r:id="rId13" imgW="3057620" imgH="361981" progId="Equation.3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555625"/>
                        <a:ext cx="7308850" cy="1044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6594" name="Object 50"/>
          <p:cNvGraphicFramePr>
            <a:graphicFrameLocks noChangeAspect="1"/>
          </p:cNvGraphicFramePr>
          <p:nvPr/>
        </p:nvGraphicFramePr>
        <p:xfrm>
          <a:off x="7848600" y="3429000"/>
          <a:ext cx="936625" cy="16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1" name="Photo Editor Photo" r:id="rId15" imgW="3371429" imgH="6857143" progId="MSPhotoEd.3">
                  <p:embed/>
                </p:oleObj>
              </mc:Choice>
              <mc:Fallback>
                <p:oleObj name="Photo Editor Photo" r:id="rId15" imgW="3371429" imgH="6857143" progId="MSPhotoEd.3">
                  <p:embed/>
                  <p:pic>
                    <p:nvPicPr>
                      <p:cNvPr id="0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3429000"/>
                        <a:ext cx="936625" cy="160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36599" name="Group 55"/>
          <p:cNvGrpSpPr>
            <a:grpSpLocks/>
          </p:cNvGrpSpPr>
          <p:nvPr/>
        </p:nvGrpSpPr>
        <p:grpSpPr bwMode="auto">
          <a:xfrm>
            <a:off x="304800" y="2066925"/>
            <a:ext cx="8382000" cy="1346200"/>
            <a:chOff x="192" y="1296"/>
            <a:chExt cx="5280" cy="848"/>
          </a:xfrm>
        </p:grpSpPr>
        <p:sp>
          <p:nvSpPr>
            <p:cNvPr id="15372" name="Line 32"/>
            <p:cNvSpPr>
              <a:spLocks noChangeShapeType="1"/>
            </p:cNvSpPr>
            <p:nvPr/>
          </p:nvSpPr>
          <p:spPr bwMode="auto">
            <a:xfrm>
              <a:off x="1056" y="1367"/>
              <a:ext cx="0" cy="76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15373" name="Object 19"/>
            <p:cNvGraphicFramePr>
              <a:graphicFrameLocks noChangeAspect="1"/>
            </p:cNvGraphicFramePr>
            <p:nvPr/>
          </p:nvGraphicFramePr>
          <p:xfrm>
            <a:off x="240" y="1296"/>
            <a:ext cx="5074" cy="6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92" name="Equation" r:id="rId17" imgW="2962331" imgH="333368" progId="Equation.3">
                    <p:embed/>
                  </p:oleObj>
                </mc:Choice>
                <mc:Fallback>
                  <p:oleObj name="Equation" r:id="rId17" imgW="2962331" imgH="333368" progId="Equation.3">
                    <p:embed/>
                    <p:pic>
                      <p:nvPicPr>
                        <p:cNvPr id="0" name="Object 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0" y="1296"/>
                          <a:ext cx="5074" cy="60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374" name="Line 24"/>
            <p:cNvSpPr>
              <a:spLocks noChangeShapeType="1"/>
            </p:cNvSpPr>
            <p:nvPr/>
          </p:nvSpPr>
          <p:spPr bwMode="auto">
            <a:xfrm>
              <a:off x="192" y="1872"/>
              <a:ext cx="528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75" name="Line 26"/>
            <p:cNvSpPr>
              <a:spLocks noChangeShapeType="1"/>
            </p:cNvSpPr>
            <p:nvPr/>
          </p:nvSpPr>
          <p:spPr bwMode="auto">
            <a:xfrm>
              <a:off x="1632" y="1367"/>
              <a:ext cx="0" cy="76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76" name="Line 33"/>
            <p:cNvSpPr>
              <a:spLocks noChangeShapeType="1"/>
            </p:cNvSpPr>
            <p:nvPr/>
          </p:nvSpPr>
          <p:spPr bwMode="auto">
            <a:xfrm>
              <a:off x="2640" y="1367"/>
              <a:ext cx="0" cy="76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77" name="Line 34"/>
            <p:cNvSpPr>
              <a:spLocks noChangeShapeType="1"/>
            </p:cNvSpPr>
            <p:nvPr/>
          </p:nvSpPr>
          <p:spPr bwMode="auto">
            <a:xfrm>
              <a:off x="3312" y="1367"/>
              <a:ext cx="0" cy="76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78" name="Line 35"/>
            <p:cNvSpPr>
              <a:spLocks noChangeShapeType="1"/>
            </p:cNvSpPr>
            <p:nvPr/>
          </p:nvSpPr>
          <p:spPr bwMode="auto">
            <a:xfrm>
              <a:off x="4272" y="1367"/>
              <a:ext cx="0" cy="76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79" name="Line 47"/>
            <p:cNvSpPr>
              <a:spLocks noChangeShapeType="1"/>
            </p:cNvSpPr>
            <p:nvPr/>
          </p:nvSpPr>
          <p:spPr bwMode="auto">
            <a:xfrm>
              <a:off x="4880" y="1360"/>
              <a:ext cx="0" cy="76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80" name="Line 53"/>
            <p:cNvSpPr>
              <a:spLocks noChangeShapeType="1"/>
            </p:cNvSpPr>
            <p:nvPr/>
          </p:nvSpPr>
          <p:spPr bwMode="auto">
            <a:xfrm>
              <a:off x="528" y="1376"/>
              <a:ext cx="0" cy="76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65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365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365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6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6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6820" name="Group 36"/>
          <p:cNvGrpSpPr>
            <a:grpSpLocks/>
          </p:cNvGrpSpPr>
          <p:nvPr/>
        </p:nvGrpSpPr>
        <p:grpSpPr bwMode="auto">
          <a:xfrm>
            <a:off x="381000" y="762000"/>
            <a:ext cx="6324600" cy="998538"/>
            <a:chOff x="240" y="683"/>
            <a:chExt cx="3984" cy="629"/>
          </a:xfrm>
        </p:grpSpPr>
        <p:graphicFrame>
          <p:nvGraphicFramePr>
            <p:cNvPr id="16400" name="Object 20"/>
            <p:cNvGraphicFramePr>
              <a:graphicFrameLocks noChangeAspect="1"/>
            </p:cNvGraphicFramePr>
            <p:nvPr/>
          </p:nvGraphicFramePr>
          <p:xfrm>
            <a:off x="2191" y="683"/>
            <a:ext cx="1110" cy="6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02" name="Equation" r:id="rId3" imgW="657306" imgH="361981" progId="Equation.3">
                    <p:embed/>
                  </p:oleObj>
                </mc:Choice>
                <mc:Fallback>
                  <p:oleObj name="Equation" r:id="rId3" imgW="657306" imgH="361981" progId="Equation.3">
                    <p:embed/>
                    <p:pic>
                      <p:nvPicPr>
                        <p:cNvPr id="0" name="Object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91" y="683"/>
                          <a:ext cx="1110" cy="62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401" name="Rectangle 21"/>
            <p:cNvSpPr>
              <a:spLocks noChangeArrowheads="1"/>
            </p:cNvSpPr>
            <p:nvPr/>
          </p:nvSpPr>
          <p:spPr bwMode="auto">
            <a:xfrm>
              <a:off x="240" y="822"/>
              <a:ext cx="3984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965200" indent="-965200"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The exact value of                 is </a:t>
              </a:r>
              <a:r>
                <a:rPr lang="en-US" sz="2600" b="1"/>
                <a:t>2</a:t>
              </a:r>
              <a:r>
                <a:rPr lang="en-US" b="1">
                  <a:latin typeface="Comic Sans MS" pitchFamily="66" charset="0"/>
                </a:rPr>
                <a:t>.</a:t>
              </a:r>
            </a:p>
          </p:txBody>
        </p:sp>
      </p:grpSp>
      <p:sp>
        <p:nvSpPr>
          <p:cNvPr id="246806" name="Rectangle 22"/>
          <p:cNvSpPr>
            <a:spLocks noChangeArrowheads="1"/>
          </p:cNvSpPr>
          <p:nvPr/>
        </p:nvSpPr>
        <p:spPr bwMode="auto">
          <a:xfrm>
            <a:off x="381000" y="1857375"/>
            <a:ext cx="7620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The percentage error in our answer is found as follows:</a:t>
            </a:r>
          </a:p>
        </p:txBody>
      </p:sp>
      <p:graphicFrame>
        <p:nvGraphicFramePr>
          <p:cNvPr id="246799" name="Object 15"/>
          <p:cNvGraphicFramePr>
            <a:graphicFrameLocks noChangeAspect="1"/>
          </p:cNvGraphicFramePr>
          <p:nvPr/>
        </p:nvGraphicFramePr>
        <p:xfrm>
          <a:off x="3276600" y="4373563"/>
          <a:ext cx="2686050" cy="942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3" name="Equation" r:id="rId5" imgW="1085972" imgH="323920" progId="Equation.3">
                  <p:embed/>
                </p:oleObj>
              </mc:Choice>
              <mc:Fallback>
                <p:oleObj name="Equation" r:id="rId5" imgW="1085972" imgH="32392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4373563"/>
                        <a:ext cx="2686050" cy="942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46817" name="Group 33"/>
          <p:cNvGrpSpPr>
            <a:grpSpLocks/>
          </p:cNvGrpSpPr>
          <p:nvPr/>
        </p:nvGrpSpPr>
        <p:grpSpPr bwMode="auto">
          <a:xfrm>
            <a:off x="3313113" y="5284788"/>
            <a:ext cx="1720850" cy="565150"/>
            <a:chOff x="1124" y="3312"/>
            <a:chExt cx="1084" cy="356"/>
          </a:xfrm>
        </p:grpSpPr>
        <p:graphicFrame>
          <p:nvGraphicFramePr>
            <p:cNvPr id="16398" name="Object 28"/>
            <p:cNvGraphicFramePr>
              <a:graphicFrameLocks noChangeAspect="1"/>
            </p:cNvGraphicFramePr>
            <p:nvPr/>
          </p:nvGraphicFramePr>
          <p:xfrm>
            <a:off x="1124" y="3360"/>
            <a:ext cx="719" cy="3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04" name="Equation" r:id="rId7" imgW="447562" imgH="161960" progId="Equation.3">
                    <p:embed/>
                  </p:oleObj>
                </mc:Choice>
                <mc:Fallback>
                  <p:oleObj name="Equation" r:id="rId7" imgW="447562" imgH="161960" progId="Equation.3">
                    <p:embed/>
                    <p:pic>
                      <p:nvPicPr>
                        <p:cNvPr id="0" name="Object 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24" y="3360"/>
                          <a:ext cx="719" cy="3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399" name="Rectangle 29"/>
            <p:cNvSpPr>
              <a:spLocks noChangeArrowheads="1"/>
            </p:cNvSpPr>
            <p:nvPr/>
          </p:nvSpPr>
          <p:spPr bwMode="auto">
            <a:xfrm>
              <a:off x="1824" y="3312"/>
              <a:ext cx="38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800" b="1">
                  <a:latin typeface="Arial" pitchFamily="34" charset="0"/>
                </a:rPr>
                <a:t>%</a:t>
              </a:r>
            </a:p>
          </p:txBody>
        </p:sp>
      </p:grpSp>
      <p:grpSp>
        <p:nvGrpSpPr>
          <p:cNvPr id="246824" name="Group 40"/>
          <p:cNvGrpSpPr>
            <a:grpSpLocks/>
          </p:cNvGrpSpPr>
          <p:nvPr/>
        </p:nvGrpSpPr>
        <p:grpSpPr bwMode="auto">
          <a:xfrm>
            <a:off x="381000" y="2649538"/>
            <a:ext cx="6316663" cy="914400"/>
            <a:chOff x="240" y="1872"/>
            <a:chExt cx="3979" cy="576"/>
          </a:xfrm>
        </p:grpSpPr>
        <p:sp>
          <p:nvSpPr>
            <p:cNvPr id="16393" name="Line 24"/>
            <p:cNvSpPr>
              <a:spLocks noChangeShapeType="1"/>
            </p:cNvSpPr>
            <p:nvPr/>
          </p:nvSpPr>
          <p:spPr bwMode="auto">
            <a:xfrm>
              <a:off x="2592" y="2160"/>
              <a:ext cx="62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94" name="Rectangle 23"/>
            <p:cNvSpPr>
              <a:spLocks noChangeArrowheads="1"/>
            </p:cNvSpPr>
            <p:nvPr/>
          </p:nvSpPr>
          <p:spPr bwMode="auto">
            <a:xfrm>
              <a:off x="240" y="1953"/>
              <a:ext cx="211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Percentage error  </a:t>
              </a:r>
              <a:r>
                <a:rPr lang="en-US" sz="2600" b="1"/>
                <a:t>=</a:t>
              </a:r>
              <a:endParaRPr lang="en-US" b="1">
                <a:latin typeface="Comic Sans MS" pitchFamily="66" charset="0"/>
              </a:endParaRPr>
            </a:p>
          </p:txBody>
        </p:sp>
        <p:sp>
          <p:nvSpPr>
            <p:cNvPr id="16395" name="Rectangle 25"/>
            <p:cNvSpPr>
              <a:spLocks noChangeArrowheads="1"/>
            </p:cNvSpPr>
            <p:nvPr/>
          </p:nvSpPr>
          <p:spPr bwMode="auto">
            <a:xfrm>
              <a:off x="2352" y="2160"/>
              <a:ext cx="12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exact value</a:t>
              </a:r>
            </a:p>
          </p:txBody>
        </p:sp>
        <p:graphicFrame>
          <p:nvGraphicFramePr>
            <p:cNvPr id="16396" name="Object 34"/>
            <p:cNvGraphicFramePr>
              <a:graphicFrameLocks noChangeAspect="1"/>
            </p:cNvGraphicFramePr>
            <p:nvPr/>
          </p:nvGraphicFramePr>
          <p:xfrm>
            <a:off x="3520" y="2032"/>
            <a:ext cx="699" cy="3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05" name="Equation" r:id="rId9" imgW="438114" imgH="161960" progId="Equation.3">
                    <p:embed/>
                  </p:oleObj>
                </mc:Choice>
                <mc:Fallback>
                  <p:oleObj name="Equation" r:id="rId9" imgW="438114" imgH="161960" progId="Equation.3">
                    <p:embed/>
                    <p:pic>
                      <p:nvPicPr>
                        <p:cNvPr id="0" name="Object 3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20" y="2032"/>
                          <a:ext cx="699" cy="3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397" name="Rectangle 37"/>
            <p:cNvSpPr>
              <a:spLocks noChangeArrowheads="1"/>
            </p:cNvSpPr>
            <p:nvPr/>
          </p:nvSpPr>
          <p:spPr bwMode="auto">
            <a:xfrm>
              <a:off x="2592" y="1872"/>
              <a:ext cx="76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error</a:t>
              </a:r>
            </a:p>
          </p:txBody>
        </p:sp>
      </p:grpSp>
      <p:sp>
        <p:nvSpPr>
          <p:cNvPr id="246822" name="Rectangle 38"/>
          <p:cNvSpPr>
            <a:spLocks noChangeArrowheads="1"/>
          </p:cNvSpPr>
          <p:nvPr/>
        </p:nvSpPr>
        <p:spPr bwMode="auto">
          <a:xfrm>
            <a:off x="381000" y="3670300"/>
            <a:ext cx="85344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228600" indent="-228600"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( where, error </a:t>
            </a:r>
            <a:r>
              <a:rPr lang="en-US" sz="2600" b="1"/>
              <a:t>=</a:t>
            </a:r>
            <a:r>
              <a:rPr lang="en-US" b="1">
                <a:latin typeface="Comic Sans MS" pitchFamily="66" charset="0"/>
              </a:rPr>
              <a:t> exact value </a:t>
            </a:r>
            <a:r>
              <a:rPr lang="en-US" b="1">
                <a:latin typeface="Symbol" pitchFamily="18" charset="2"/>
              </a:rPr>
              <a:t>- </a:t>
            </a:r>
            <a:r>
              <a:rPr lang="en-US" b="1">
                <a:latin typeface="Comic Sans MS" pitchFamily="66" charset="0"/>
              </a:rPr>
              <a:t>the approximate value ).</a:t>
            </a:r>
          </a:p>
        </p:txBody>
      </p:sp>
      <p:pic>
        <p:nvPicPr>
          <p:cNvPr id="246825" name="Picture 41" descr="1599742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2667000"/>
            <a:ext cx="990600" cy="86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6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806" grpId="0"/>
      <p:bldP spid="2468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20"/>
          <p:cNvGrpSpPr>
            <a:grpSpLocks/>
          </p:cNvGrpSpPr>
          <p:nvPr/>
        </p:nvGrpSpPr>
        <p:grpSpPr bwMode="auto">
          <a:xfrm>
            <a:off x="304800" y="609600"/>
            <a:ext cx="2032000" cy="457200"/>
            <a:chOff x="96" y="528"/>
            <a:chExt cx="1280" cy="288"/>
          </a:xfrm>
        </p:grpSpPr>
        <p:sp>
          <p:nvSpPr>
            <p:cNvPr id="17425" name="AutoShape 18"/>
            <p:cNvSpPr>
              <a:spLocks noChangeArrowheads="1"/>
            </p:cNvSpPr>
            <p:nvPr/>
          </p:nvSpPr>
          <p:spPr bwMode="auto">
            <a:xfrm>
              <a:off x="96" y="528"/>
              <a:ext cx="1248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26" name="Rectangle 19"/>
            <p:cNvSpPr>
              <a:spLocks noChangeArrowheads="1"/>
            </p:cNvSpPr>
            <p:nvPr/>
          </p:nvSpPr>
          <p:spPr bwMode="auto">
            <a:xfrm>
              <a:off x="176" y="528"/>
              <a:ext cx="12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457200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SUMMARY  </a:t>
              </a:r>
              <a:endParaRPr lang="en-US" sz="2600" b="1" i="1"/>
            </a:p>
          </p:txBody>
        </p:sp>
      </p:grpSp>
      <p:graphicFrame>
        <p:nvGraphicFramePr>
          <p:cNvPr id="245781" name="Object 21"/>
          <p:cNvGraphicFramePr>
            <a:graphicFrameLocks noChangeAspect="1"/>
          </p:cNvGraphicFramePr>
          <p:nvPr/>
        </p:nvGraphicFramePr>
        <p:xfrm>
          <a:off x="962025" y="1371600"/>
          <a:ext cx="7516813" cy="1044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7" name="Equation" r:id="rId3" imgW="3143192" imgH="361981" progId="Equation.3">
                  <p:embed/>
                </p:oleObj>
              </mc:Choice>
              <mc:Fallback>
                <p:oleObj name="Equation" r:id="rId3" imgW="3143192" imgH="361981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2025" y="1371600"/>
                        <a:ext cx="7516813" cy="1044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782" name="Rectangle 22"/>
          <p:cNvSpPr>
            <a:spLocks noChangeArrowheads="1"/>
          </p:cNvSpPr>
          <p:nvPr/>
        </p:nvSpPr>
        <p:spPr bwMode="auto">
          <a:xfrm>
            <a:off x="3276600" y="2209800"/>
            <a:ext cx="518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sz="2200" b="1">
                <a:latin typeface="Comic Sans MS" pitchFamily="66" charset="0"/>
              </a:rPr>
              <a:t>where </a:t>
            </a:r>
            <a:r>
              <a:rPr lang="en-US" b="1" i="1"/>
              <a:t>n</a:t>
            </a:r>
            <a:r>
              <a:rPr lang="en-US" sz="2200" b="1">
                <a:latin typeface="Comic Sans MS" pitchFamily="66" charset="0"/>
              </a:rPr>
              <a:t> is the number of strips.</a:t>
            </a:r>
          </a:p>
        </p:txBody>
      </p:sp>
      <p:grpSp>
        <p:nvGrpSpPr>
          <p:cNvPr id="245796" name="Group 36"/>
          <p:cNvGrpSpPr>
            <a:grpSpLocks/>
          </p:cNvGrpSpPr>
          <p:nvPr/>
        </p:nvGrpSpPr>
        <p:grpSpPr bwMode="auto">
          <a:xfrm>
            <a:off x="304800" y="2514600"/>
            <a:ext cx="8212138" cy="974725"/>
            <a:chOff x="192" y="1584"/>
            <a:chExt cx="5173" cy="614"/>
          </a:xfrm>
        </p:grpSpPr>
        <p:sp>
          <p:nvSpPr>
            <p:cNvPr id="17422" name="Rectangle 32"/>
            <p:cNvSpPr>
              <a:spLocks noChangeArrowheads="1"/>
            </p:cNvSpPr>
            <p:nvPr/>
          </p:nvSpPr>
          <p:spPr bwMode="auto">
            <a:xfrm>
              <a:off x="925" y="1729"/>
              <a:ext cx="947" cy="28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17423" name="Object 23"/>
            <p:cNvGraphicFramePr>
              <a:graphicFrameLocks noChangeAspect="1"/>
            </p:cNvGraphicFramePr>
            <p:nvPr/>
          </p:nvGraphicFramePr>
          <p:xfrm>
            <a:off x="4224" y="1584"/>
            <a:ext cx="1141" cy="6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28" name="Equation" r:id="rId5" imgW="742877" imgH="333368" progId="Equation.3">
                    <p:embed/>
                  </p:oleObj>
                </mc:Choice>
                <mc:Fallback>
                  <p:oleObj name="Equation" r:id="rId5" imgW="742877" imgH="333368" progId="Equation.3">
                    <p:embed/>
                    <p:pic>
                      <p:nvPicPr>
                        <p:cNvPr id="0" name="Object 2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24" y="1584"/>
                          <a:ext cx="1141" cy="61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424" name="Rectangle 24"/>
            <p:cNvSpPr>
              <a:spLocks noChangeArrowheads="1"/>
            </p:cNvSpPr>
            <p:nvPr/>
          </p:nvSpPr>
          <p:spPr bwMode="auto">
            <a:xfrm>
              <a:off x="192" y="1708"/>
              <a:ext cx="4224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457200" indent="-457200" eaLnBrk="1" hangingPunct="1">
                <a:buFont typeface="Wingdings" pitchFamily="2" charset="2"/>
                <a:buChar char="Ø"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The </a:t>
              </a:r>
              <a:r>
                <a:rPr lang="en-US" b="1">
                  <a:solidFill>
                    <a:srgbClr val="3333FF"/>
                  </a:solidFill>
                  <a:latin typeface="Comic Sans MS" pitchFamily="66" charset="0"/>
                </a:rPr>
                <a:t>width, </a:t>
              </a:r>
              <a:r>
                <a:rPr lang="en-US" sz="2600" b="1" i="1">
                  <a:solidFill>
                    <a:srgbClr val="3333FF"/>
                  </a:solidFill>
                </a:rPr>
                <a:t>h</a:t>
              </a:r>
              <a:r>
                <a:rPr lang="en-US" b="1">
                  <a:solidFill>
                    <a:srgbClr val="3333FF"/>
                  </a:solidFill>
                  <a:latin typeface="Comic Sans MS" pitchFamily="66" charset="0"/>
                </a:rPr>
                <a:t>,</a:t>
              </a:r>
              <a:r>
                <a:rPr lang="en-US" b="1">
                  <a:latin typeface="Comic Sans MS" pitchFamily="66" charset="0"/>
                </a:rPr>
                <a:t> of each strip is given by</a:t>
              </a:r>
            </a:p>
          </p:txBody>
        </p:sp>
      </p:grpSp>
      <p:sp>
        <p:nvSpPr>
          <p:cNvPr id="245785" name="Rectangle 25"/>
          <p:cNvSpPr>
            <a:spLocks noChangeArrowheads="1"/>
          </p:cNvSpPr>
          <p:nvPr/>
        </p:nvSpPr>
        <p:spPr bwMode="auto">
          <a:xfrm>
            <a:off x="838200" y="3124200"/>
            <a:ext cx="6172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( but should be checked on a sketch )</a:t>
            </a:r>
          </a:p>
        </p:txBody>
      </p:sp>
      <p:sp>
        <p:nvSpPr>
          <p:cNvPr id="245786" name="Rectangle 26"/>
          <p:cNvSpPr>
            <a:spLocks noChangeArrowheads="1"/>
          </p:cNvSpPr>
          <p:nvPr/>
        </p:nvSpPr>
        <p:spPr bwMode="auto">
          <a:xfrm>
            <a:off x="304800" y="1066800"/>
            <a:ext cx="815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457200" indent="-457200" eaLnBrk="1" hangingPunct="1">
              <a:buFont typeface="Wingdings" pitchFamily="2" charset="2"/>
              <a:buChar char="Ø"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The trapezium law for estimating an area is</a:t>
            </a:r>
          </a:p>
        </p:txBody>
      </p:sp>
      <p:sp>
        <p:nvSpPr>
          <p:cNvPr id="245787" name="Rectangle 27"/>
          <p:cNvSpPr>
            <a:spLocks noChangeArrowheads="1"/>
          </p:cNvSpPr>
          <p:nvPr/>
        </p:nvSpPr>
        <p:spPr bwMode="auto">
          <a:xfrm>
            <a:off x="330200" y="4373563"/>
            <a:ext cx="80010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457200" indent="-457200" eaLnBrk="1" hangingPunct="1">
              <a:buFont typeface="Wingdings" pitchFamily="2" charset="2"/>
              <a:buChar char="Ø"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The trapezium law underestimates the area if the tops of the trapezia lie under the curve and overestimates it if the tops lie above the curve.</a:t>
            </a:r>
          </a:p>
        </p:txBody>
      </p:sp>
      <p:sp>
        <p:nvSpPr>
          <p:cNvPr id="245789" name="Rectangle 29"/>
          <p:cNvSpPr>
            <a:spLocks noChangeArrowheads="1"/>
          </p:cNvSpPr>
          <p:nvPr/>
        </p:nvSpPr>
        <p:spPr bwMode="auto">
          <a:xfrm>
            <a:off x="304800" y="5530850"/>
            <a:ext cx="80010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457200" indent="-457200" eaLnBrk="1" hangingPunct="1">
              <a:buFont typeface="Wingdings" pitchFamily="2" charset="2"/>
              <a:buChar char="Ø"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The accuracy can be improved by increasing </a:t>
            </a:r>
            <a:r>
              <a:rPr lang="en-US" sz="2600" b="1" i="1"/>
              <a:t>n</a:t>
            </a:r>
            <a:r>
              <a:rPr lang="en-US" b="1">
                <a:latin typeface="Comic Sans MS" pitchFamily="66" charset="0"/>
              </a:rPr>
              <a:t>.</a:t>
            </a:r>
          </a:p>
        </p:txBody>
      </p:sp>
      <p:grpSp>
        <p:nvGrpSpPr>
          <p:cNvPr id="245797" name="Group 37"/>
          <p:cNvGrpSpPr>
            <a:grpSpLocks/>
          </p:cNvGrpSpPr>
          <p:nvPr/>
        </p:nvGrpSpPr>
        <p:grpSpPr bwMode="auto">
          <a:xfrm>
            <a:off x="330200" y="3625850"/>
            <a:ext cx="8458200" cy="854075"/>
            <a:chOff x="208" y="2284"/>
            <a:chExt cx="5328" cy="538"/>
          </a:xfrm>
        </p:grpSpPr>
        <p:sp>
          <p:nvSpPr>
            <p:cNvPr id="17420" name="Rectangle 33"/>
            <p:cNvSpPr>
              <a:spLocks noChangeArrowheads="1"/>
            </p:cNvSpPr>
            <p:nvPr/>
          </p:nvSpPr>
          <p:spPr bwMode="auto">
            <a:xfrm>
              <a:off x="960" y="2320"/>
              <a:ext cx="2880" cy="27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21" name="Rectangle 30"/>
            <p:cNvSpPr>
              <a:spLocks noChangeArrowheads="1"/>
            </p:cNvSpPr>
            <p:nvPr/>
          </p:nvSpPr>
          <p:spPr bwMode="auto">
            <a:xfrm>
              <a:off x="208" y="2284"/>
              <a:ext cx="5328" cy="5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457200" indent="-457200" eaLnBrk="1" hangingPunct="1">
                <a:buFont typeface="Wingdings" pitchFamily="2" charset="2"/>
                <a:buChar char="Ø"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The </a:t>
              </a:r>
              <a:r>
                <a:rPr lang="en-US" b="1">
                  <a:solidFill>
                    <a:srgbClr val="3333FF"/>
                  </a:solidFill>
                  <a:latin typeface="Comic Sans MS" pitchFamily="66" charset="0"/>
                </a:rPr>
                <a:t>number of ordinates</a:t>
              </a:r>
              <a:r>
                <a:rPr lang="en-US" b="1">
                  <a:latin typeface="Comic Sans MS" pitchFamily="66" charset="0"/>
                </a:rPr>
                <a:t> </a:t>
              </a:r>
              <a:r>
                <a:rPr lang="en-US" b="1">
                  <a:solidFill>
                    <a:srgbClr val="3333FF"/>
                  </a:solidFill>
                  <a:latin typeface="Comic Sans MS" pitchFamily="66" charset="0"/>
                </a:rPr>
                <a:t>is </a:t>
              </a:r>
              <a:r>
                <a:rPr lang="en-US" sz="2600" b="1">
                  <a:solidFill>
                    <a:srgbClr val="3333FF"/>
                  </a:solidFill>
                </a:rPr>
                <a:t>1</a:t>
              </a:r>
              <a:r>
                <a:rPr lang="en-US" b="1">
                  <a:solidFill>
                    <a:srgbClr val="3333FF"/>
                  </a:solidFill>
                  <a:latin typeface="Comic Sans MS" pitchFamily="66" charset="0"/>
                </a:rPr>
                <a:t> more</a:t>
              </a:r>
              <a:r>
                <a:rPr lang="en-US" b="1">
                  <a:latin typeface="Comic Sans MS" pitchFamily="66" charset="0"/>
                </a:rPr>
                <a:t> than the number of strips.</a:t>
              </a:r>
            </a:p>
          </p:txBody>
        </p:sp>
      </p:grpSp>
      <p:pic>
        <p:nvPicPr>
          <p:cNvPr id="245798" name="Picture 38" descr="1599742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791200"/>
            <a:ext cx="990600" cy="86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2" grpId="0"/>
      <p:bldP spid="245785" grpId="0"/>
      <p:bldP spid="245786" grpId="0"/>
      <p:bldP spid="245787" grpId="0"/>
      <p:bldP spid="24578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oup 38"/>
          <p:cNvGrpSpPr>
            <a:grpSpLocks/>
          </p:cNvGrpSpPr>
          <p:nvPr/>
        </p:nvGrpSpPr>
        <p:grpSpPr bwMode="auto">
          <a:xfrm>
            <a:off x="0" y="609600"/>
            <a:ext cx="9144000" cy="5265738"/>
            <a:chOff x="0" y="384"/>
            <a:chExt cx="5760" cy="3317"/>
          </a:xfrm>
        </p:grpSpPr>
        <p:grpSp>
          <p:nvGrpSpPr>
            <p:cNvPr id="18436" name="Group 29"/>
            <p:cNvGrpSpPr>
              <a:grpSpLocks/>
            </p:cNvGrpSpPr>
            <p:nvPr/>
          </p:nvGrpSpPr>
          <p:grpSpPr bwMode="auto">
            <a:xfrm>
              <a:off x="240" y="384"/>
              <a:ext cx="1104" cy="288"/>
              <a:chOff x="96" y="528"/>
              <a:chExt cx="1104" cy="288"/>
            </a:xfrm>
          </p:grpSpPr>
          <p:sp>
            <p:nvSpPr>
              <p:cNvPr id="18449" name="AutoShape 17"/>
              <p:cNvSpPr>
                <a:spLocks noChangeArrowheads="1"/>
              </p:cNvSpPr>
              <p:nvPr/>
            </p:nvSpPr>
            <p:spPr bwMode="auto">
              <a:xfrm>
                <a:off x="96" y="528"/>
                <a:ext cx="1056" cy="288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50" name="Rectangle 19"/>
              <p:cNvSpPr>
                <a:spLocks noChangeArrowheads="1"/>
              </p:cNvSpPr>
              <p:nvPr/>
            </p:nvSpPr>
            <p:spPr bwMode="auto">
              <a:xfrm>
                <a:off x="128" y="528"/>
                <a:ext cx="107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eaLnBrk="1" hangingPunct="1">
                  <a:buFont typeface="Wingdings" pitchFamily="2" charset="2"/>
                  <a:buNone/>
                  <a:tabLst>
                    <a:tab pos="457200" algn="l"/>
                    <a:tab pos="2520950" algn="l"/>
                  </a:tabLst>
                </a:pPr>
                <a:r>
                  <a:rPr lang="en-US" b="1">
                    <a:latin typeface="Comic Sans MS" pitchFamily="66" charset="0"/>
                  </a:rPr>
                  <a:t>Exercises  </a:t>
                </a:r>
                <a:endParaRPr lang="en-US" sz="2600" b="1" i="1"/>
              </a:p>
            </p:txBody>
          </p:sp>
        </p:grpSp>
        <p:grpSp>
          <p:nvGrpSpPr>
            <p:cNvPr id="18437" name="Group 37"/>
            <p:cNvGrpSpPr>
              <a:grpSpLocks/>
            </p:cNvGrpSpPr>
            <p:nvPr/>
          </p:nvGrpSpPr>
          <p:grpSpPr bwMode="auto">
            <a:xfrm>
              <a:off x="192" y="816"/>
              <a:ext cx="5088" cy="518"/>
              <a:chOff x="192" y="816"/>
              <a:chExt cx="5088" cy="518"/>
            </a:xfrm>
          </p:grpSpPr>
          <p:sp>
            <p:nvSpPr>
              <p:cNvPr id="18447" name="Rectangle 36"/>
              <p:cNvSpPr>
                <a:spLocks noChangeArrowheads="1"/>
              </p:cNvSpPr>
              <p:nvPr/>
            </p:nvSpPr>
            <p:spPr bwMode="auto">
              <a:xfrm>
                <a:off x="3936" y="1056"/>
                <a:ext cx="768" cy="24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48" name="Rectangle 20"/>
              <p:cNvSpPr>
                <a:spLocks noChangeArrowheads="1"/>
              </p:cNvSpPr>
              <p:nvPr/>
            </p:nvSpPr>
            <p:spPr bwMode="auto">
              <a:xfrm>
                <a:off x="192" y="816"/>
                <a:ext cx="5088" cy="5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eaLnBrk="1" hangingPunct="1">
                  <a:buFont typeface="Wingdings" pitchFamily="2" charset="2"/>
                  <a:buNone/>
                  <a:tabLst>
                    <a:tab pos="2520950" algn="l"/>
                  </a:tabLst>
                </a:pPr>
                <a:r>
                  <a:rPr lang="en-US" b="1">
                    <a:latin typeface="Comic Sans MS" pitchFamily="66" charset="0"/>
                  </a:rPr>
                  <a:t>Use the trapezium rule to estimate the areas given by the integrals, giving the answers to </a:t>
                </a:r>
                <a:r>
                  <a:rPr lang="en-US" b="1">
                    <a:solidFill>
                      <a:srgbClr val="3333FF"/>
                    </a:solidFill>
                    <a:latin typeface="Comic Sans MS" pitchFamily="66" charset="0"/>
                  </a:rPr>
                  <a:t>3 s. f.</a:t>
                </a:r>
                <a:r>
                  <a:rPr lang="en-US" b="1">
                    <a:latin typeface="Comic Sans MS" pitchFamily="66" charset="0"/>
                  </a:rPr>
                  <a:t> </a:t>
                </a:r>
              </a:p>
            </p:txBody>
          </p:sp>
        </p:grpSp>
        <p:sp>
          <p:nvSpPr>
            <p:cNvPr id="18438" name="Line 21"/>
            <p:cNvSpPr>
              <a:spLocks noChangeShapeType="1"/>
            </p:cNvSpPr>
            <p:nvPr/>
          </p:nvSpPr>
          <p:spPr bwMode="auto">
            <a:xfrm>
              <a:off x="0" y="2448"/>
              <a:ext cx="5760" cy="0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39" name="Rectangle 23"/>
            <p:cNvSpPr>
              <a:spLocks noChangeArrowheads="1"/>
            </p:cNvSpPr>
            <p:nvPr/>
          </p:nvSpPr>
          <p:spPr bwMode="auto">
            <a:xfrm>
              <a:off x="192" y="1536"/>
              <a:ext cx="3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584200" indent="-584200" eaLnBrk="1" hangingPunct="1">
                <a:buFont typeface="Wingdings" pitchFamily="2" charset="2"/>
                <a:buNone/>
                <a:tabLst>
                  <a:tab pos="584200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1.  </a:t>
              </a:r>
            </a:p>
          </p:txBody>
        </p:sp>
        <p:sp>
          <p:nvSpPr>
            <p:cNvPr id="18440" name="Rectangle 26"/>
            <p:cNvSpPr>
              <a:spLocks noChangeArrowheads="1"/>
            </p:cNvSpPr>
            <p:nvPr/>
          </p:nvSpPr>
          <p:spPr bwMode="auto">
            <a:xfrm>
              <a:off x="192" y="2650"/>
              <a:ext cx="3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457200" indent="-457200" eaLnBrk="1" hangingPunct="1">
                <a:buFont typeface="Wingdings" pitchFamily="2" charset="2"/>
                <a:buNone/>
                <a:tabLst>
                  <a:tab pos="457200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2.  </a:t>
              </a:r>
            </a:p>
          </p:txBody>
        </p:sp>
        <p:graphicFrame>
          <p:nvGraphicFramePr>
            <p:cNvPr id="18441" name="Object 27"/>
            <p:cNvGraphicFramePr>
              <a:graphicFrameLocks noChangeAspect="1"/>
            </p:cNvGraphicFramePr>
            <p:nvPr/>
          </p:nvGraphicFramePr>
          <p:xfrm>
            <a:off x="613" y="2431"/>
            <a:ext cx="1425" cy="78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51" name="Equation" r:id="rId3" imgW="809553" imgH="438102" progId="Equation.3">
                    <p:embed/>
                  </p:oleObj>
                </mc:Choice>
                <mc:Fallback>
                  <p:oleObj name="Equation" r:id="rId3" imgW="809553" imgH="438102" progId="Equation.3">
                    <p:embed/>
                    <p:pic>
                      <p:nvPicPr>
                        <p:cNvPr id="0" name="Object 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13" y="2431"/>
                          <a:ext cx="1425" cy="78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8442" name="Object 31"/>
            <p:cNvGraphicFramePr>
              <a:graphicFrameLocks noChangeAspect="1"/>
            </p:cNvGraphicFramePr>
            <p:nvPr/>
          </p:nvGraphicFramePr>
          <p:xfrm>
            <a:off x="672" y="1392"/>
            <a:ext cx="1424" cy="6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52" name="Equation" r:id="rId5" imgW="847614" imgH="361981" progId="Equation.3">
                    <p:embed/>
                  </p:oleObj>
                </mc:Choice>
                <mc:Fallback>
                  <p:oleObj name="Equation" r:id="rId5" imgW="847614" imgH="361981" progId="Equation.3">
                    <p:embed/>
                    <p:pic>
                      <p:nvPicPr>
                        <p:cNvPr id="0" name="Object 3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72" y="1392"/>
                          <a:ext cx="1424" cy="62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8443" name="Rectangle 32"/>
            <p:cNvSpPr>
              <a:spLocks noChangeArrowheads="1"/>
            </p:cNvSpPr>
            <p:nvPr/>
          </p:nvSpPr>
          <p:spPr bwMode="auto">
            <a:xfrm>
              <a:off x="2208" y="1542"/>
              <a:ext cx="1488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965200" indent="-965200"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using </a:t>
              </a:r>
              <a:r>
                <a:rPr lang="en-US" sz="2600" b="1"/>
                <a:t>4</a:t>
              </a:r>
              <a:r>
                <a:rPr lang="en-US" b="1">
                  <a:latin typeface="Comic Sans MS" pitchFamily="66" charset="0"/>
                </a:rPr>
                <a:t> strips</a:t>
              </a:r>
            </a:p>
          </p:txBody>
        </p:sp>
        <p:sp>
          <p:nvSpPr>
            <p:cNvPr id="18444" name="Rectangle 33"/>
            <p:cNvSpPr>
              <a:spLocks noChangeArrowheads="1"/>
            </p:cNvSpPr>
            <p:nvPr/>
          </p:nvSpPr>
          <p:spPr bwMode="auto">
            <a:xfrm>
              <a:off x="2256" y="2736"/>
              <a:ext cx="18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965200" indent="-965200"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using 4 ordinates</a:t>
              </a:r>
            </a:p>
          </p:txBody>
        </p:sp>
        <p:sp>
          <p:nvSpPr>
            <p:cNvPr id="18445" name="Rectangle 34"/>
            <p:cNvSpPr>
              <a:spLocks noChangeArrowheads="1"/>
            </p:cNvSpPr>
            <p:nvPr/>
          </p:nvSpPr>
          <p:spPr bwMode="auto">
            <a:xfrm>
              <a:off x="672" y="3163"/>
              <a:ext cx="4752" cy="5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Find the approximate percentage error in your answer, given that the exact value is </a:t>
              </a:r>
              <a:r>
                <a:rPr lang="en-US" sz="2600" b="1"/>
                <a:t>1</a:t>
              </a:r>
              <a:r>
                <a:rPr lang="en-US" b="1">
                  <a:latin typeface="Comic Sans MS" pitchFamily="66" charset="0"/>
                </a:rPr>
                <a:t>.</a:t>
              </a:r>
            </a:p>
          </p:txBody>
        </p:sp>
        <p:sp>
          <p:nvSpPr>
            <p:cNvPr id="18446" name="Rectangle 35"/>
            <p:cNvSpPr>
              <a:spLocks noChangeArrowheads="1"/>
            </p:cNvSpPr>
            <p:nvPr/>
          </p:nvSpPr>
          <p:spPr bwMode="auto">
            <a:xfrm>
              <a:off x="720" y="2016"/>
              <a:ext cx="35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How can your answer be improved?</a:t>
              </a:r>
            </a:p>
          </p:txBody>
        </p:sp>
      </p:grpSp>
      <p:pic>
        <p:nvPicPr>
          <p:cNvPr id="18435" name="Picture 39" descr="303931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304800"/>
            <a:ext cx="1219200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Group 2"/>
          <p:cNvGrpSpPr>
            <a:grpSpLocks/>
          </p:cNvGrpSpPr>
          <p:nvPr/>
        </p:nvGrpSpPr>
        <p:grpSpPr bwMode="auto">
          <a:xfrm>
            <a:off x="457200" y="609600"/>
            <a:ext cx="1752600" cy="457200"/>
            <a:chOff x="96" y="528"/>
            <a:chExt cx="1104" cy="288"/>
          </a:xfrm>
        </p:grpSpPr>
        <p:sp>
          <p:nvSpPr>
            <p:cNvPr id="19483" name="AutoShape 3"/>
            <p:cNvSpPr>
              <a:spLocks noChangeArrowheads="1"/>
            </p:cNvSpPr>
            <p:nvPr/>
          </p:nvSpPr>
          <p:spPr bwMode="auto">
            <a:xfrm>
              <a:off x="96" y="528"/>
              <a:ext cx="1056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84" name="Rectangle 4"/>
            <p:cNvSpPr>
              <a:spLocks noChangeArrowheads="1"/>
            </p:cNvSpPr>
            <p:nvPr/>
          </p:nvSpPr>
          <p:spPr bwMode="auto">
            <a:xfrm>
              <a:off x="128" y="528"/>
              <a:ext cx="10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457200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Solutions  </a:t>
              </a:r>
              <a:endParaRPr lang="en-US" sz="2600" b="1" i="1"/>
            </a:p>
          </p:txBody>
        </p:sp>
      </p:grpSp>
      <p:grpSp>
        <p:nvGrpSpPr>
          <p:cNvPr id="247842" name="Group 34"/>
          <p:cNvGrpSpPr>
            <a:grpSpLocks/>
          </p:cNvGrpSpPr>
          <p:nvPr/>
        </p:nvGrpSpPr>
        <p:grpSpPr bwMode="auto">
          <a:xfrm>
            <a:off x="304800" y="1219200"/>
            <a:ext cx="3657600" cy="1371600"/>
            <a:chOff x="192" y="768"/>
            <a:chExt cx="2304" cy="864"/>
          </a:xfrm>
        </p:grpSpPr>
        <p:sp>
          <p:nvSpPr>
            <p:cNvPr id="19480" name="Rectangle 7"/>
            <p:cNvSpPr>
              <a:spLocks noChangeArrowheads="1"/>
            </p:cNvSpPr>
            <p:nvPr/>
          </p:nvSpPr>
          <p:spPr bwMode="auto">
            <a:xfrm>
              <a:off x="192" y="912"/>
              <a:ext cx="3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584200" indent="-584200" eaLnBrk="1" hangingPunct="1">
                <a:buFont typeface="Wingdings" pitchFamily="2" charset="2"/>
                <a:buNone/>
                <a:tabLst>
                  <a:tab pos="584200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1.  </a:t>
              </a:r>
            </a:p>
          </p:txBody>
        </p:sp>
        <p:graphicFrame>
          <p:nvGraphicFramePr>
            <p:cNvPr id="19481" name="Object 10"/>
            <p:cNvGraphicFramePr>
              <a:graphicFrameLocks noChangeAspect="1"/>
            </p:cNvGraphicFramePr>
            <p:nvPr/>
          </p:nvGraphicFramePr>
          <p:xfrm>
            <a:off x="672" y="768"/>
            <a:ext cx="1424" cy="6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85" name="Equation" r:id="rId3" imgW="847614" imgH="361981" progId="Equation.3">
                    <p:embed/>
                  </p:oleObj>
                </mc:Choice>
                <mc:Fallback>
                  <p:oleObj name="Equation" r:id="rId3" imgW="847614" imgH="361981" progId="Equation.3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72" y="768"/>
                          <a:ext cx="1424" cy="62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482" name="Rectangle 11"/>
            <p:cNvSpPr>
              <a:spLocks noChangeArrowheads="1"/>
            </p:cNvSpPr>
            <p:nvPr/>
          </p:nvSpPr>
          <p:spPr bwMode="auto">
            <a:xfrm>
              <a:off x="1008" y="1344"/>
              <a:ext cx="14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965200" indent="-965200"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using 4 strips</a:t>
              </a:r>
            </a:p>
          </p:txBody>
        </p:sp>
      </p:grpSp>
      <p:graphicFrame>
        <p:nvGraphicFramePr>
          <p:cNvPr id="247821" name="Object 13"/>
          <p:cNvGraphicFramePr>
            <a:graphicFrameLocks noChangeAspect="1"/>
          </p:cNvGraphicFramePr>
          <p:nvPr/>
        </p:nvGraphicFramePr>
        <p:xfrm>
          <a:off x="2133600" y="4114800"/>
          <a:ext cx="4799013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86" name="Equation" r:id="rId5" imgW="2000262" imgH="323920" progId="Equation.3">
                  <p:embed/>
                </p:oleObj>
              </mc:Choice>
              <mc:Fallback>
                <p:oleObj name="Equation" r:id="rId5" imgW="2000262" imgH="32392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4114800"/>
                        <a:ext cx="4799013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47839" name="Group 31"/>
          <p:cNvGrpSpPr>
            <a:grpSpLocks/>
          </p:cNvGrpSpPr>
          <p:nvPr/>
        </p:nvGrpSpPr>
        <p:grpSpPr bwMode="auto">
          <a:xfrm>
            <a:off x="2362200" y="2743200"/>
            <a:ext cx="6272213" cy="1354138"/>
            <a:chOff x="1488" y="1259"/>
            <a:chExt cx="3951" cy="853"/>
          </a:xfrm>
        </p:grpSpPr>
        <p:graphicFrame>
          <p:nvGraphicFramePr>
            <p:cNvPr id="19472" name="Object 16"/>
            <p:cNvGraphicFramePr>
              <a:graphicFrameLocks noChangeAspect="1"/>
            </p:cNvGraphicFramePr>
            <p:nvPr/>
          </p:nvGraphicFramePr>
          <p:xfrm>
            <a:off x="1488" y="1795"/>
            <a:ext cx="3951" cy="3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87" name="Equation" r:id="rId7" imgW="2190840" imgH="161960" progId="Equation.3">
                    <p:embed/>
                  </p:oleObj>
                </mc:Choice>
                <mc:Fallback>
                  <p:oleObj name="Equation" r:id="rId7" imgW="2190840" imgH="161960" progId="Equation.3">
                    <p:embed/>
                    <p:pic>
                      <p:nvPicPr>
                        <p:cNvPr id="0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88" y="1795"/>
                          <a:ext cx="3951" cy="31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473" name="Object 18"/>
            <p:cNvGraphicFramePr>
              <a:graphicFrameLocks noChangeAspect="1"/>
            </p:cNvGraphicFramePr>
            <p:nvPr/>
          </p:nvGraphicFramePr>
          <p:xfrm>
            <a:off x="1488" y="1427"/>
            <a:ext cx="3561" cy="3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88" name="Equation" r:id="rId9" imgW="2076385" imgH="161960" progId="Equation.3">
                    <p:embed/>
                  </p:oleObj>
                </mc:Choice>
                <mc:Fallback>
                  <p:oleObj name="Equation" r:id="rId9" imgW="2076385" imgH="161960" progId="Equation.3">
                    <p:embed/>
                    <p:pic>
                      <p:nvPicPr>
                        <p:cNvPr id="0" name="Object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88" y="1427"/>
                          <a:ext cx="3561" cy="30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474" name="Line 19"/>
            <p:cNvSpPr>
              <a:spLocks noChangeShapeType="1"/>
            </p:cNvSpPr>
            <p:nvPr/>
          </p:nvSpPr>
          <p:spPr bwMode="auto">
            <a:xfrm>
              <a:off x="1488" y="1728"/>
              <a:ext cx="3936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75" name="Line 20"/>
            <p:cNvSpPr>
              <a:spLocks noChangeShapeType="1"/>
            </p:cNvSpPr>
            <p:nvPr/>
          </p:nvSpPr>
          <p:spPr bwMode="auto">
            <a:xfrm>
              <a:off x="2256" y="1259"/>
              <a:ext cx="0" cy="76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76" name="Line 21"/>
            <p:cNvSpPr>
              <a:spLocks noChangeShapeType="1"/>
            </p:cNvSpPr>
            <p:nvPr/>
          </p:nvSpPr>
          <p:spPr bwMode="auto">
            <a:xfrm>
              <a:off x="1824" y="1259"/>
              <a:ext cx="0" cy="76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77" name="Line 22"/>
            <p:cNvSpPr>
              <a:spLocks noChangeShapeType="1"/>
            </p:cNvSpPr>
            <p:nvPr/>
          </p:nvSpPr>
          <p:spPr bwMode="auto">
            <a:xfrm>
              <a:off x="3072" y="1259"/>
              <a:ext cx="0" cy="76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78" name="Line 23"/>
            <p:cNvSpPr>
              <a:spLocks noChangeShapeType="1"/>
            </p:cNvSpPr>
            <p:nvPr/>
          </p:nvSpPr>
          <p:spPr bwMode="auto">
            <a:xfrm>
              <a:off x="3888" y="1259"/>
              <a:ext cx="0" cy="76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79" name="Line 24"/>
            <p:cNvSpPr>
              <a:spLocks noChangeShapeType="1"/>
            </p:cNvSpPr>
            <p:nvPr/>
          </p:nvSpPr>
          <p:spPr bwMode="auto">
            <a:xfrm>
              <a:off x="4704" y="1259"/>
              <a:ext cx="0" cy="76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47836" name="Group 28"/>
          <p:cNvGrpSpPr>
            <a:grpSpLocks/>
          </p:cNvGrpSpPr>
          <p:nvPr/>
        </p:nvGrpSpPr>
        <p:grpSpPr bwMode="auto">
          <a:xfrm>
            <a:off x="361950" y="3048000"/>
            <a:ext cx="1238250" cy="990600"/>
            <a:chOff x="228" y="1392"/>
            <a:chExt cx="780" cy="624"/>
          </a:xfrm>
        </p:grpSpPr>
        <p:graphicFrame>
          <p:nvGraphicFramePr>
            <p:cNvPr id="19470" name="Object 15"/>
            <p:cNvGraphicFramePr>
              <a:graphicFrameLocks noChangeAspect="1"/>
            </p:cNvGraphicFramePr>
            <p:nvPr/>
          </p:nvGraphicFramePr>
          <p:xfrm>
            <a:off x="240" y="1392"/>
            <a:ext cx="571" cy="30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89" name="Equation" r:id="rId11" imgW="361991" imgH="161960" progId="Equation.3">
                    <p:embed/>
                  </p:oleObj>
                </mc:Choice>
                <mc:Fallback>
                  <p:oleObj name="Equation" r:id="rId11" imgW="361991" imgH="161960" progId="Equation.3">
                    <p:embed/>
                    <p:pic>
                      <p:nvPicPr>
                        <p:cNvPr id="0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0" y="1392"/>
                          <a:ext cx="571" cy="30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471" name="Object 25"/>
            <p:cNvGraphicFramePr>
              <a:graphicFrameLocks noChangeAspect="1"/>
            </p:cNvGraphicFramePr>
            <p:nvPr/>
          </p:nvGraphicFramePr>
          <p:xfrm>
            <a:off x="228" y="1709"/>
            <a:ext cx="780" cy="30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90" name="Equation" r:id="rId13" imgW="504789" imgH="161960" progId="Equation.3">
                    <p:embed/>
                  </p:oleObj>
                </mc:Choice>
                <mc:Fallback>
                  <p:oleObj name="Equation" r:id="rId13" imgW="504789" imgH="161960" progId="Equation.3">
                    <p:embed/>
                    <p:pic>
                      <p:nvPicPr>
                        <p:cNvPr id="0" name="Object 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8" y="1709"/>
                          <a:ext cx="780" cy="30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47834" name="Object 26"/>
          <p:cNvGraphicFramePr>
            <a:graphicFrameLocks noChangeAspect="1"/>
          </p:cNvGraphicFramePr>
          <p:nvPr/>
        </p:nvGraphicFramePr>
        <p:xfrm>
          <a:off x="2438400" y="5029200"/>
          <a:ext cx="2595563" cy="522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91" name="Equation" r:id="rId15" imgW="1076254" imgH="171408" progId="Equation.3">
                  <p:embed/>
                </p:oleObj>
              </mc:Choice>
              <mc:Fallback>
                <p:oleObj name="Equation" r:id="rId15" imgW="1076254" imgH="171408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5029200"/>
                        <a:ext cx="2595563" cy="522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7838" name="Rectangle 30"/>
          <p:cNvSpPr>
            <a:spLocks noChangeArrowheads="1"/>
          </p:cNvSpPr>
          <p:nvPr/>
        </p:nvSpPr>
        <p:spPr bwMode="auto">
          <a:xfrm>
            <a:off x="685800" y="5867400"/>
            <a:ext cx="7772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2520950" algn="l"/>
              </a:tabLst>
            </a:pPr>
            <a:r>
              <a:rPr lang="en-US" b="1">
                <a:latin typeface="Comic Sans MS" pitchFamily="66" charset="0"/>
              </a:rPr>
              <a:t>The answer can be improved by using more strips.</a:t>
            </a:r>
          </a:p>
        </p:txBody>
      </p:sp>
      <p:grpSp>
        <p:nvGrpSpPr>
          <p:cNvPr id="247846" name="Group 38"/>
          <p:cNvGrpSpPr>
            <a:grpSpLocks/>
          </p:cNvGrpSpPr>
          <p:nvPr/>
        </p:nvGrpSpPr>
        <p:grpSpPr bwMode="auto">
          <a:xfrm>
            <a:off x="4113213" y="912813"/>
            <a:ext cx="4049712" cy="1849437"/>
            <a:chOff x="2591" y="575"/>
            <a:chExt cx="2551" cy="1165"/>
          </a:xfrm>
        </p:grpSpPr>
        <p:pic>
          <p:nvPicPr>
            <p:cNvPr id="19466" name="Picture 33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2" y="576"/>
              <a:ext cx="2550" cy="11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9467" name="Rectangle 35"/>
            <p:cNvSpPr>
              <a:spLocks noChangeArrowheads="1"/>
            </p:cNvSpPr>
            <p:nvPr/>
          </p:nvSpPr>
          <p:spPr bwMode="auto">
            <a:xfrm>
              <a:off x="2591" y="575"/>
              <a:ext cx="2545" cy="1152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68" name="Line 36"/>
            <p:cNvSpPr>
              <a:spLocks noChangeShapeType="1"/>
            </p:cNvSpPr>
            <p:nvPr/>
          </p:nvSpPr>
          <p:spPr bwMode="auto">
            <a:xfrm>
              <a:off x="3482" y="1104"/>
              <a:ext cx="0" cy="48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19469" name="Object 37"/>
            <p:cNvGraphicFramePr>
              <a:graphicFrameLocks noChangeAspect="1"/>
            </p:cNvGraphicFramePr>
            <p:nvPr/>
          </p:nvGraphicFramePr>
          <p:xfrm>
            <a:off x="3936" y="624"/>
            <a:ext cx="647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92" name="Equation" r:id="rId18" imgW="590631" imgH="209468" progId="Equation.3">
                    <p:embed/>
                  </p:oleObj>
                </mc:Choice>
                <mc:Fallback>
                  <p:oleObj name="Equation" r:id="rId18" imgW="590631" imgH="209468" progId="Equation.3">
                    <p:embed/>
                    <p:pic>
                      <p:nvPicPr>
                        <p:cNvPr id="0" name="Object 3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36" y="624"/>
                          <a:ext cx="647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783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8872" name="Group 40"/>
          <p:cNvGrpSpPr>
            <a:grpSpLocks/>
          </p:cNvGrpSpPr>
          <p:nvPr/>
        </p:nvGrpSpPr>
        <p:grpSpPr bwMode="auto">
          <a:xfrm>
            <a:off x="304800" y="887413"/>
            <a:ext cx="3733800" cy="1627187"/>
            <a:chOff x="192" y="559"/>
            <a:chExt cx="2352" cy="1025"/>
          </a:xfrm>
        </p:grpSpPr>
        <p:sp>
          <p:nvSpPr>
            <p:cNvPr id="20509" name="Rectangle 6"/>
            <p:cNvSpPr>
              <a:spLocks noChangeArrowheads="1"/>
            </p:cNvSpPr>
            <p:nvPr/>
          </p:nvSpPr>
          <p:spPr bwMode="auto">
            <a:xfrm>
              <a:off x="192" y="891"/>
              <a:ext cx="3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457200" indent="-457200" eaLnBrk="1" hangingPunct="1">
                <a:buFont typeface="Wingdings" pitchFamily="2" charset="2"/>
                <a:buNone/>
                <a:tabLst>
                  <a:tab pos="457200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2.  </a:t>
              </a:r>
            </a:p>
          </p:txBody>
        </p:sp>
        <p:graphicFrame>
          <p:nvGraphicFramePr>
            <p:cNvPr id="20510" name="Object 7"/>
            <p:cNvGraphicFramePr>
              <a:graphicFrameLocks noChangeAspect="1"/>
            </p:cNvGraphicFramePr>
            <p:nvPr/>
          </p:nvGraphicFramePr>
          <p:xfrm>
            <a:off x="690" y="559"/>
            <a:ext cx="1270" cy="78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12" name="Equation" r:id="rId3" imgW="714264" imgH="438102" progId="Equation.3">
                    <p:embed/>
                  </p:oleObj>
                </mc:Choice>
                <mc:Fallback>
                  <p:oleObj name="Equation" r:id="rId3" imgW="714264" imgH="438102" progId="Equation.3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90" y="559"/>
                          <a:ext cx="1270" cy="78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511" name="Rectangle 12"/>
            <p:cNvSpPr>
              <a:spLocks noChangeArrowheads="1"/>
            </p:cNvSpPr>
            <p:nvPr/>
          </p:nvSpPr>
          <p:spPr bwMode="auto">
            <a:xfrm>
              <a:off x="720" y="1296"/>
              <a:ext cx="18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965200" indent="-965200"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using 4 ordinates</a:t>
              </a:r>
            </a:p>
          </p:txBody>
        </p:sp>
      </p:grpSp>
      <p:graphicFrame>
        <p:nvGraphicFramePr>
          <p:cNvPr id="248845" name="Object 13"/>
          <p:cNvGraphicFramePr>
            <a:graphicFrameLocks noChangeAspect="1"/>
          </p:cNvGraphicFramePr>
          <p:nvPr/>
        </p:nvGraphicFramePr>
        <p:xfrm>
          <a:off x="1371600" y="4191000"/>
          <a:ext cx="4195763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3" name="Equation" r:id="rId5" imgW="1743008" imgH="323920" progId="Equation.3">
                  <p:embed/>
                </p:oleObj>
              </mc:Choice>
              <mc:Fallback>
                <p:oleObj name="Equation" r:id="rId5" imgW="1743008" imgH="32392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4191000"/>
                        <a:ext cx="4195763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48871" name="Group 39"/>
          <p:cNvGrpSpPr>
            <a:grpSpLocks/>
          </p:cNvGrpSpPr>
          <p:nvPr/>
        </p:nvGrpSpPr>
        <p:grpSpPr bwMode="auto">
          <a:xfrm>
            <a:off x="2438400" y="2514600"/>
            <a:ext cx="5407025" cy="1570038"/>
            <a:chOff x="1536" y="1248"/>
            <a:chExt cx="3406" cy="989"/>
          </a:xfrm>
        </p:grpSpPr>
        <p:graphicFrame>
          <p:nvGraphicFramePr>
            <p:cNvPr id="20502" name="Object 15"/>
            <p:cNvGraphicFramePr>
              <a:graphicFrameLocks noChangeAspect="1"/>
            </p:cNvGraphicFramePr>
            <p:nvPr/>
          </p:nvGraphicFramePr>
          <p:xfrm>
            <a:off x="1600" y="1920"/>
            <a:ext cx="2816" cy="3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14" name="Equation" r:id="rId7" imgW="1552700" imgH="161960" progId="Equation.3">
                    <p:embed/>
                  </p:oleObj>
                </mc:Choice>
                <mc:Fallback>
                  <p:oleObj name="Equation" r:id="rId7" imgW="1552700" imgH="161960" progId="Equation.3">
                    <p:embed/>
                    <p:pic>
                      <p:nvPicPr>
                        <p:cNvPr id="0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00" y="1920"/>
                          <a:ext cx="2816" cy="31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503" name="Object 16"/>
            <p:cNvGraphicFramePr>
              <a:graphicFrameLocks noChangeAspect="1"/>
            </p:cNvGraphicFramePr>
            <p:nvPr/>
          </p:nvGraphicFramePr>
          <p:xfrm>
            <a:off x="1597" y="1248"/>
            <a:ext cx="3345" cy="60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15" name="Equation" r:id="rId9" imgW="1952752" imgH="333368" progId="Equation.3">
                    <p:embed/>
                  </p:oleObj>
                </mc:Choice>
                <mc:Fallback>
                  <p:oleObj name="Equation" r:id="rId9" imgW="1952752" imgH="333368" progId="Equation.3">
                    <p:embed/>
                    <p:pic>
                      <p:nvPicPr>
                        <p:cNvPr id="0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97" y="1248"/>
                          <a:ext cx="3345" cy="60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504" name="Line 17"/>
            <p:cNvSpPr>
              <a:spLocks noChangeShapeType="1"/>
            </p:cNvSpPr>
            <p:nvPr/>
          </p:nvSpPr>
          <p:spPr bwMode="auto">
            <a:xfrm>
              <a:off x="1536" y="1872"/>
              <a:ext cx="3072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05" name="Line 18"/>
            <p:cNvSpPr>
              <a:spLocks noChangeShapeType="1"/>
            </p:cNvSpPr>
            <p:nvPr/>
          </p:nvSpPr>
          <p:spPr bwMode="auto">
            <a:xfrm>
              <a:off x="2352" y="1317"/>
              <a:ext cx="0" cy="891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06" name="Line 19"/>
            <p:cNvSpPr>
              <a:spLocks noChangeShapeType="1"/>
            </p:cNvSpPr>
            <p:nvPr/>
          </p:nvSpPr>
          <p:spPr bwMode="auto">
            <a:xfrm>
              <a:off x="1968" y="1312"/>
              <a:ext cx="0" cy="89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07" name="Line 20"/>
            <p:cNvSpPr>
              <a:spLocks noChangeShapeType="1"/>
            </p:cNvSpPr>
            <p:nvPr/>
          </p:nvSpPr>
          <p:spPr bwMode="auto">
            <a:xfrm>
              <a:off x="3360" y="1317"/>
              <a:ext cx="0" cy="891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08" name="Line 21"/>
            <p:cNvSpPr>
              <a:spLocks noChangeShapeType="1"/>
            </p:cNvSpPr>
            <p:nvPr/>
          </p:nvSpPr>
          <p:spPr bwMode="auto">
            <a:xfrm>
              <a:off x="4032" y="1317"/>
              <a:ext cx="0" cy="891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48861" name="Group 29"/>
          <p:cNvGrpSpPr>
            <a:grpSpLocks/>
          </p:cNvGrpSpPr>
          <p:nvPr/>
        </p:nvGrpSpPr>
        <p:grpSpPr bwMode="auto">
          <a:xfrm>
            <a:off x="381000" y="2835275"/>
            <a:ext cx="925513" cy="1355725"/>
            <a:chOff x="240" y="1642"/>
            <a:chExt cx="583" cy="854"/>
          </a:xfrm>
        </p:grpSpPr>
        <p:graphicFrame>
          <p:nvGraphicFramePr>
            <p:cNvPr id="20500" name="Object 24"/>
            <p:cNvGraphicFramePr>
              <a:graphicFrameLocks noChangeAspect="1"/>
            </p:cNvGraphicFramePr>
            <p:nvPr/>
          </p:nvGraphicFramePr>
          <p:xfrm>
            <a:off x="252" y="1642"/>
            <a:ext cx="571" cy="30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16" name="Equation" r:id="rId11" imgW="361991" imgH="161960" progId="Equation.3">
                    <p:embed/>
                  </p:oleObj>
                </mc:Choice>
                <mc:Fallback>
                  <p:oleObj name="Equation" r:id="rId11" imgW="361991" imgH="161960" progId="Equation.3">
                    <p:embed/>
                    <p:pic>
                      <p:nvPicPr>
                        <p:cNvPr id="0" name="Object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2" y="1642"/>
                          <a:ext cx="571" cy="30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501" name="Object 25"/>
            <p:cNvGraphicFramePr>
              <a:graphicFrameLocks noChangeAspect="1"/>
            </p:cNvGraphicFramePr>
            <p:nvPr/>
          </p:nvGraphicFramePr>
          <p:xfrm>
            <a:off x="240" y="1882"/>
            <a:ext cx="570" cy="6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17" name="Equation" r:id="rId13" imgW="361991" imgH="333368" progId="Equation.3">
                    <p:embed/>
                  </p:oleObj>
                </mc:Choice>
                <mc:Fallback>
                  <p:oleObj name="Equation" r:id="rId13" imgW="361991" imgH="333368" progId="Equation.3">
                    <p:embed/>
                    <p:pic>
                      <p:nvPicPr>
                        <p:cNvPr id="0" name="Object 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0" y="1882"/>
                          <a:ext cx="570" cy="61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48858" name="Object 26"/>
          <p:cNvGraphicFramePr>
            <a:graphicFrameLocks noChangeAspect="1"/>
          </p:cNvGraphicFramePr>
          <p:nvPr/>
        </p:nvGraphicFramePr>
        <p:xfrm>
          <a:off x="5529263" y="4419600"/>
          <a:ext cx="2776537" cy="522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8" name="Equation" r:id="rId15" imgW="1152648" imgH="171408" progId="Equation.3">
                  <p:embed/>
                </p:oleObj>
              </mc:Choice>
              <mc:Fallback>
                <p:oleObj name="Equation" r:id="rId15" imgW="1152648" imgH="171408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29263" y="4419600"/>
                        <a:ext cx="2776537" cy="522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8863" name="Rectangle 31"/>
          <p:cNvSpPr>
            <a:spLocks noChangeArrowheads="1"/>
          </p:cNvSpPr>
          <p:nvPr/>
        </p:nvSpPr>
        <p:spPr bwMode="auto">
          <a:xfrm>
            <a:off x="381000" y="5181600"/>
            <a:ext cx="75438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The exact value is </a:t>
            </a:r>
            <a:r>
              <a:rPr lang="en-US" sz="2600" b="1"/>
              <a:t>1</a:t>
            </a:r>
            <a:r>
              <a:rPr lang="en-US" b="1">
                <a:latin typeface="Comic Sans MS" pitchFamily="66" charset="0"/>
              </a:rPr>
              <a:t>, so the percentage error</a:t>
            </a:r>
          </a:p>
        </p:txBody>
      </p:sp>
      <p:graphicFrame>
        <p:nvGraphicFramePr>
          <p:cNvPr id="248864" name="Object 32"/>
          <p:cNvGraphicFramePr>
            <a:graphicFrameLocks noChangeAspect="1"/>
          </p:cNvGraphicFramePr>
          <p:nvPr/>
        </p:nvGraphicFramePr>
        <p:xfrm>
          <a:off x="2438400" y="5689600"/>
          <a:ext cx="25654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9" name="Equation" r:id="rId17" imgW="1057358" imgH="323920" progId="Equation.3">
                  <p:embed/>
                </p:oleObj>
              </mc:Choice>
              <mc:Fallback>
                <p:oleObj name="Equation" r:id="rId17" imgW="1057358" imgH="32392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5689600"/>
                        <a:ext cx="25654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48867" name="Group 35"/>
          <p:cNvGrpSpPr>
            <a:grpSpLocks/>
          </p:cNvGrpSpPr>
          <p:nvPr/>
        </p:nvGrpSpPr>
        <p:grpSpPr bwMode="auto">
          <a:xfrm>
            <a:off x="5457825" y="5892800"/>
            <a:ext cx="1654175" cy="560388"/>
            <a:chOff x="3758" y="3504"/>
            <a:chExt cx="1042" cy="353"/>
          </a:xfrm>
        </p:grpSpPr>
        <p:graphicFrame>
          <p:nvGraphicFramePr>
            <p:cNvPr id="20498" name="Object 33"/>
            <p:cNvGraphicFramePr>
              <a:graphicFrameLocks noChangeAspect="1"/>
            </p:cNvGraphicFramePr>
            <p:nvPr/>
          </p:nvGraphicFramePr>
          <p:xfrm>
            <a:off x="3758" y="3550"/>
            <a:ext cx="628" cy="30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20" name="Equation" r:id="rId19" imgW="400052" imgH="161960" progId="Equation.3">
                    <p:embed/>
                  </p:oleObj>
                </mc:Choice>
                <mc:Fallback>
                  <p:oleObj name="Equation" r:id="rId19" imgW="400052" imgH="161960" progId="Equation.3">
                    <p:embed/>
                    <p:pic>
                      <p:nvPicPr>
                        <p:cNvPr id="0" name="Object 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58" y="3550"/>
                          <a:ext cx="628" cy="30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499" name="Rectangle 34"/>
            <p:cNvSpPr>
              <a:spLocks noChangeArrowheads="1"/>
            </p:cNvSpPr>
            <p:nvPr/>
          </p:nvSpPr>
          <p:spPr bwMode="auto">
            <a:xfrm>
              <a:off x="4416" y="3504"/>
              <a:ext cx="38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800" b="1">
                  <a:latin typeface="Arial" pitchFamily="34" charset="0"/>
                </a:rPr>
                <a:t>%</a:t>
              </a:r>
            </a:p>
          </p:txBody>
        </p:sp>
      </p:grpSp>
      <p:grpSp>
        <p:nvGrpSpPr>
          <p:cNvPr id="20490" name="Group 36"/>
          <p:cNvGrpSpPr>
            <a:grpSpLocks/>
          </p:cNvGrpSpPr>
          <p:nvPr/>
        </p:nvGrpSpPr>
        <p:grpSpPr bwMode="auto">
          <a:xfrm>
            <a:off x="457200" y="533400"/>
            <a:ext cx="1752600" cy="457200"/>
            <a:chOff x="96" y="528"/>
            <a:chExt cx="1104" cy="288"/>
          </a:xfrm>
        </p:grpSpPr>
        <p:sp>
          <p:nvSpPr>
            <p:cNvPr id="20496" name="AutoShape 37"/>
            <p:cNvSpPr>
              <a:spLocks noChangeArrowheads="1"/>
            </p:cNvSpPr>
            <p:nvPr/>
          </p:nvSpPr>
          <p:spPr bwMode="auto">
            <a:xfrm>
              <a:off x="96" y="528"/>
              <a:ext cx="1056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7" name="Rectangle 38"/>
            <p:cNvSpPr>
              <a:spLocks noChangeArrowheads="1"/>
            </p:cNvSpPr>
            <p:nvPr/>
          </p:nvSpPr>
          <p:spPr bwMode="auto">
            <a:xfrm>
              <a:off x="128" y="528"/>
              <a:ext cx="10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457200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Solutions  </a:t>
              </a:r>
              <a:endParaRPr lang="en-US" sz="2600" b="1" i="1"/>
            </a:p>
          </p:txBody>
        </p:sp>
      </p:grpSp>
      <p:grpSp>
        <p:nvGrpSpPr>
          <p:cNvPr id="248879" name="Group 47"/>
          <p:cNvGrpSpPr>
            <a:grpSpLocks/>
          </p:cNvGrpSpPr>
          <p:nvPr/>
        </p:nvGrpSpPr>
        <p:grpSpPr bwMode="auto">
          <a:xfrm>
            <a:off x="4495800" y="685800"/>
            <a:ext cx="4048125" cy="1847850"/>
            <a:chOff x="2832" y="432"/>
            <a:chExt cx="2550" cy="1164"/>
          </a:xfrm>
        </p:grpSpPr>
        <p:pic>
          <p:nvPicPr>
            <p:cNvPr id="20492" name="Picture 41"/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2" y="432"/>
              <a:ext cx="2550" cy="11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0493" name="Line 42"/>
            <p:cNvSpPr>
              <a:spLocks noChangeShapeType="1"/>
            </p:cNvSpPr>
            <p:nvPr/>
          </p:nvSpPr>
          <p:spPr bwMode="auto">
            <a:xfrm flipH="1">
              <a:off x="3712" y="768"/>
              <a:ext cx="0" cy="24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494" name="Rectangle 43"/>
            <p:cNvSpPr>
              <a:spLocks noChangeArrowheads="1"/>
            </p:cNvSpPr>
            <p:nvPr/>
          </p:nvSpPr>
          <p:spPr bwMode="auto">
            <a:xfrm>
              <a:off x="2832" y="432"/>
              <a:ext cx="2544" cy="1152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20495" name="Object 45"/>
            <p:cNvGraphicFramePr>
              <a:graphicFrameLocks noChangeAspect="1"/>
            </p:cNvGraphicFramePr>
            <p:nvPr/>
          </p:nvGraphicFramePr>
          <p:xfrm>
            <a:off x="4176" y="528"/>
            <a:ext cx="780" cy="2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21" name="Equation" r:id="rId22" imgW="504789" imgH="133347" progId="Equation.3">
                    <p:embed/>
                  </p:oleObj>
                </mc:Choice>
                <mc:Fallback>
                  <p:oleObj name="Equation" r:id="rId22" imgW="504789" imgH="133347" progId="Equation.3">
                    <p:embed/>
                    <p:pic>
                      <p:nvPicPr>
                        <p:cNvPr id="0" name="Object 4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76" y="528"/>
                          <a:ext cx="780" cy="26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886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 descr="402519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066800"/>
            <a:ext cx="344805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ChangeArrowheads="1"/>
          </p:cNvSpPr>
          <p:nvPr/>
        </p:nvSpPr>
        <p:spPr bwMode="auto">
          <a:xfrm>
            <a:off x="381000" y="6019800"/>
            <a:ext cx="822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 eaLnBrk="1" hangingPunct="1"/>
            <a:r>
              <a:rPr lang="en-GB" sz="1200"/>
              <a:t>"Certain images and/or photos on this presentation are the copyrighted property of JupiterImages and are being used with permission under license. These images and/or photos may not be copied or downloaded without permission from JupiterImages"</a:t>
            </a:r>
            <a:endParaRPr lang="en-GB" sz="1800">
              <a:latin typeface="Arial" pitchFamily="34" charset="0"/>
            </a:endParaRPr>
          </a:p>
        </p:txBody>
      </p:sp>
      <p:sp>
        <p:nvSpPr>
          <p:cNvPr id="4099" name="Text Box 5"/>
          <p:cNvSpPr txBox="1">
            <a:spLocks noChangeArrowheads="1"/>
          </p:cNvSpPr>
          <p:nvPr/>
        </p:nvSpPr>
        <p:spPr bwMode="auto">
          <a:xfrm>
            <a:off x="3352800" y="1905000"/>
            <a:ext cx="2438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GB" sz="3200" b="1">
                <a:latin typeface="Comic Sans MS" pitchFamily="66" charset="0"/>
              </a:rPr>
              <a:t>Module C2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685800" y="1768475"/>
            <a:ext cx="7924800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US" sz="2800" b="1">
                <a:latin typeface="Comic Sans MS" pitchFamily="66" charset="0"/>
              </a:rPr>
              <a:t>The following slides contain repeats of information on earlier slides, shown without colour, so that they can be printed and photocopied.</a:t>
            </a:r>
            <a:endParaRPr lang="en-GB"/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685800" y="3719513"/>
            <a:ext cx="79248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US" sz="2800" b="1">
                <a:latin typeface="Comic Sans MS" pitchFamily="66" charset="0"/>
              </a:rPr>
              <a:t>For most purposes the slides can be printed as “Handouts” with up to </a:t>
            </a:r>
            <a:r>
              <a:rPr lang="en-US" sz="2800" b="1"/>
              <a:t>6</a:t>
            </a:r>
            <a:r>
              <a:rPr lang="en-US" sz="2800" b="1">
                <a:latin typeface="Comic Sans MS" pitchFamily="66" charset="0"/>
              </a:rPr>
              <a:t> slides per sheet.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oup 43"/>
          <p:cNvGrpSpPr>
            <a:grpSpLocks/>
          </p:cNvGrpSpPr>
          <p:nvPr/>
        </p:nvGrpSpPr>
        <p:grpSpPr bwMode="auto">
          <a:xfrm>
            <a:off x="361950" y="685800"/>
            <a:ext cx="8629650" cy="5867400"/>
            <a:chOff x="228" y="432"/>
            <a:chExt cx="5436" cy="3696"/>
          </a:xfrm>
        </p:grpSpPr>
        <p:pic>
          <p:nvPicPr>
            <p:cNvPr id="23555" name="Picture 4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20" y="528"/>
              <a:ext cx="2544" cy="15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aphicFrame>
          <p:nvGraphicFramePr>
            <p:cNvPr id="23556" name="Object 10"/>
            <p:cNvGraphicFramePr>
              <a:graphicFrameLocks noChangeAspect="1"/>
            </p:cNvGraphicFramePr>
            <p:nvPr/>
          </p:nvGraphicFramePr>
          <p:xfrm>
            <a:off x="3312" y="1056"/>
            <a:ext cx="237" cy="2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80" name="Equation" r:id="rId4" imgW="161965" imgH="171408" progId="Equation.3">
                    <p:embed/>
                  </p:oleObj>
                </mc:Choice>
                <mc:Fallback>
                  <p:oleObj name="Equation" r:id="rId4" imgW="161965" imgH="171408" progId="Equation.3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12" y="1056"/>
                          <a:ext cx="237" cy="25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557" name="Object 11"/>
            <p:cNvGraphicFramePr>
              <a:graphicFrameLocks noChangeAspect="1"/>
            </p:cNvGraphicFramePr>
            <p:nvPr/>
          </p:nvGraphicFramePr>
          <p:xfrm>
            <a:off x="3696" y="1213"/>
            <a:ext cx="221" cy="2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81" name="Equation" r:id="rId6" imgW="142799" imgH="171408" progId="Equation.3">
                    <p:embed/>
                  </p:oleObj>
                </mc:Choice>
                <mc:Fallback>
                  <p:oleObj name="Equation" r:id="rId6" imgW="142799" imgH="171408" progId="Equation.3">
                    <p:embed/>
                    <p:pic>
                      <p:nvPicPr>
                        <p:cNvPr id="0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96" y="1213"/>
                          <a:ext cx="221" cy="25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558" name="Object 12"/>
            <p:cNvGraphicFramePr>
              <a:graphicFrameLocks noChangeAspect="1"/>
            </p:cNvGraphicFramePr>
            <p:nvPr/>
          </p:nvGraphicFramePr>
          <p:xfrm>
            <a:off x="5232" y="1584"/>
            <a:ext cx="238" cy="2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82" name="Equation" r:id="rId8" imgW="161965" imgH="171408" progId="Equation.3">
                    <p:embed/>
                  </p:oleObj>
                </mc:Choice>
                <mc:Fallback>
                  <p:oleObj name="Equation" r:id="rId8" imgW="161965" imgH="171408" progId="Equation.3">
                    <p:embed/>
                    <p:pic>
                      <p:nvPicPr>
                        <p:cNvPr id="0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32" y="1584"/>
                          <a:ext cx="238" cy="25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559" name="Object 13"/>
            <p:cNvGraphicFramePr>
              <a:graphicFrameLocks noChangeAspect="1"/>
            </p:cNvGraphicFramePr>
            <p:nvPr/>
          </p:nvGraphicFramePr>
          <p:xfrm>
            <a:off x="4019" y="1328"/>
            <a:ext cx="238" cy="2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83" name="Equation" r:id="rId10" imgW="161965" imgH="171408" progId="Equation.3">
                    <p:embed/>
                  </p:oleObj>
                </mc:Choice>
                <mc:Fallback>
                  <p:oleObj name="Equation" r:id="rId10" imgW="161965" imgH="171408" progId="Equation.3">
                    <p:embed/>
                    <p:pic>
                      <p:nvPicPr>
                        <p:cNvPr id="0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19" y="1328"/>
                          <a:ext cx="238" cy="25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560" name="Object 14"/>
            <p:cNvGraphicFramePr>
              <a:graphicFrameLocks noChangeAspect="1"/>
            </p:cNvGraphicFramePr>
            <p:nvPr/>
          </p:nvGraphicFramePr>
          <p:xfrm>
            <a:off x="4800" y="1536"/>
            <a:ext cx="238" cy="2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84" name="Equation" r:id="rId12" imgW="161965" imgH="171408" progId="Equation.3">
                    <p:embed/>
                  </p:oleObj>
                </mc:Choice>
                <mc:Fallback>
                  <p:oleObj name="Equation" r:id="rId12" imgW="161965" imgH="171408" progId="Equation.3">
                    <p:embed/>
                    <p:pic>
                      <p:nvPicPr>
                        <p:cNvPr id="0" name="Object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00" y="1536"/>
                          <a:ext cx="238" cy="25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561" name="Object 15"/>
            <p:cNvGraphicFramePr>
              <a:graphicFrameLocks noChangeAspect="1"/>
            </p:cNvGraphicFramePr>
            <p:nvPr/>
          </p:nvGraphicFramePr>
          <p:xfrm>
            <a:off x="4416" y="1440"/>
            <a:ext cx="238" cy="2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85" name="Equation" r:id="rId14" imgW="161965" imgH="171408" progId="Equation.3">
                    <p:embed/>
                  </p:oleObj>
                </mc:Choice>
                <mc:Fallback>
                  <p:oleObj name="Equation" r:id="rId14" imgW="161965" imgH="171408" progId="Equation.3">
                    <p:embed/>
                    <p:pic>
                      <p:nvPicPr>
                        <p:cNvPr id="0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16" y="1440"/>
                          <a:ext cx="238" cy="25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562" name="Object 32"/>
            <p:cNvGraphicFramePr>
              <a:graphicFrameLocks noChangeAspect="1"/>
            </p:cNvGraphicFramePr>
            <p:nvPr/>
          </p:nvGraphicFramePr>
          <p:xfrm>
            <a:off x="4515" y="624"/>
            <a:ext cx="717" cy="4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86" name="Equation" r:id="rId16" imgW="590631" imgH="352533" progId="Equation.3">
                    <p:embed/>
                  </p:oleObj>
                </mc:Choice>
                <mc:Fallback>
                  <p:oleObj name="Equation" r:id="rId16" imgW="590631" imgH="352533" progId="Equation.3">
                    <p:embed/>
                    <p:pic>
                      <p:nvPicPr>
                        <p:cNvPr id="0" name="Object 3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15" y="624"/>
                          <a:ext cx="717" cy="4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3563" name="Rectangle 33"/>
            <p:cNvSpPr>
              <a:spLocks noChangeArrowheads="1"/>
            </p:cNvSpPr>
            <p:nvPr/>
          </p:nvSpPr>
          <p:spPr bwMode="auto">
            <a:xfrm>
              <a:off x="3120" y="528"/>
              <a:ext cx="2544" cy="1536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64" name="Rectangle 4"/>
            <p:cNvSpPr>
              <a:spLocks noChangeArrowheads="1"/>
            </p:cNvSpPr>
            <p:nvPr/>
          </p:nvSpPr>
          <p:spPr bwMode="auto">
            <a:xfrm>
              <a:off x="336" y="720"/>
              <a:ext cx="76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468313" indent="-468313"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e.g.1                 </a:t>
              </a:r>
            </a:p>
          </p:txBody>
        </p:sp>
        <p:graphicFrame>
          <p:nvGraphicFramePr>
            <p:cNvPr id="23565" name="Object 5"/>
            <p:cNvGraphicFramePr>
              <a:graphicFrameLocks noChangeAspect="1"/>
            </p:cNvGraphicFramePr>
            <p:nvPr/>
          </p:nvGraphicFramePr>
          <p:xfrm>
            <a:off x="1200" y="432"/>
            <a:ext cx="1008" cy="7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87" name="Equation" r:id="rId18" imgW="666754" imgH="504776" progId="Equation.3">
                    <p:embed/>
                  </p:oleObj>
                </mc:Choice>
                <mc:Fallback>
                  <p:oleObj name="Equation" r:id="rId18" imgW="666754" imgH="504776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00" y="432"/>
                          <a:ext cx="1008" cy="76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3566" name="Rectangle 6"/>
            <p:cNvSpPr>
              <a:spLocks noChangeArrowheads="1"/>
            </p:cNvSpPr>
            <p:nvPr/>
          </p:nvSpPr>
          <p:spPr bwMode="auto">
            <a:xfrm>
              <a:off x="336" y="1104"/>
              <a:ext cx="27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Suppose we have 5 strips.</a:t>
              </a:r>
            </a:p>
          </p:txBody>
        </p:sp>
        <p:sp>
          <p:nvSpPr>
            <p:cNvPr id="23567" name="Rectangle 16"/>
            <p:cNvSpPr>
              <a:spLocks noChangeArrowheads="1"/>
            </p:cNvSpPr>
            <p:nvPr/>
          </p:nvSpPr>
          <p:spPr bwMode="auto">
            <a:xfrm>
              <a:off x="336" y="1450"/>
              <a:ext cx="2640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Adding the areas of the trapezia, we get</a:t>
              </a:r>
            </a:p>
          </p:txBody>
        </p:sp>
        <p:graphicFrame>
          <p:nvGraphicFramePr>
            <p:cNvPr id="23568" name="Object 17"/>
            <p:cNvGraphicFramePr>
              <a:graphicFrameLocks noChangeAspect="1"/>
            </p:cNvGraphicFramePr>
            <p:nvPr/>
          </p:nvGraphicFramePr>
          <p:xfrm>
            <a:off x="384" y="2041"/>
            <a:ext cx="1377" cy="45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88" name="Equation" r:id="rId20" imgW="1009579" imgH="323920" progId="Equation.3">
                    <p:embed/>
                  </p:oleObj>
                </mc:Choice>
                <mc:Fallback>
                  <p:oleObj name="Equation" r:id="rId20" imgW="1009579" imgH="323920" progId="Equation.3">
                    <p:embed/>
                    <p:pic>
                      <p:nvPicPr>
                        <p:cNvPr id="0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4" y="2041"/>
                          <a:ext cx="1377" cy="45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569" name="Object 18"/>
            <p:cNvGraphicFramePr>
              <a:graphicFrameLocks noChangeAspect="1"/>
            </p:cNvGraphicFramePr>
            <p:nvPr/>
          </p:nvGraphicFramePr>
          <p:xfrm>
            <a:off x="1774" y="2041"/>
            <a:ext cx="1547" cy="45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89" name="Equation" r:id="rId22" imgW="1133482" imgH="323920" progId="Equation.3">
                    <p:embed/>
                  </p:oleObj>
                </mc:Choice>
                <mc:Fallback>
                  <p:oleObj name="Equation" r:id="rId22" imgW="1133482" imgH="323920" progId="Equation.3">
                    <p:embed/>
                    <p:pic>
                      <p:nvPicPr>
                        <p:cNvPr id="0" name="Object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74" y="2041"/>
                          <a:ext cx="1547" cy="45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570" name="Object 19"/>
            <p:cNvGraphicFramePr>
              <a:graphicFrameLocks noChangeAspect="1"/>
            </p:cNvGraphicFramePr>
            <p:nvPr/>
          </p:nvGraphicFramePr>
          <p:xfrm>
            <a:off x="3360" y="2048"/>
            <a:ext cx="1955" cy="45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90" name="Equation" r:id="rId24" imgW="1438245" imgH="323920" progId="Equation.3">
                    <p:embed/>
                  </p:oleObj>
                </mc:Choice>
                <mc:Fallback>
                  <p:oleObj name="Equation" r:id="rId24" imgW="1438245" imgH="323920" progId="Equation.3">
                    <p:embed/>
                    <p:pic>
                      <p:nvPicPr>
                        <p:cNvPr id="0" name="Object 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60" y="2048"/>
                          <a:ext cx="1955" cy="45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571" name="Object 20"/>
            <p:cNvGraphicFramePr>
              <a:graphicFrameLocks noChangeAspect="1"/>
            </p:cNvGraphicFramePr>
            <p:nvPr/>
          </p:nvGraphicFramePr>
          <p:xfrm>
            <a:off x="1948" y="3540"/>
            <a:ext cx="3380" cy="4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91" name="Equation" r:id="rId26" imgW="2381148" imgH="323920" progId="Equation.3">
                    <p:embed/>
                  </p:oleObj>
                </mc:Choice>
                <mc:Fallback>
                  <p:oleObj name="Equation" r:id="rId26" imgW="2381148" imgH="323920" progId="Equation.3">
                    <p:embed/>
                    <p:pic>
                      <p:nvPicPr>
                        <p:cNvPr id="0" name="Object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48" y="3540"/>
                          <a:ext cx="3380" cy="48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3572" name="Rectangle 22"/>
            <p:cNvSpPr>
              <a:spLocks noChangeArrowheads="1"/>
            </p:cNvSpPr>
            <p:nvPr/>
          </p:nvSpPr>
          <p:spPr bwMode="auto">
            <a:xfrm>
              <a:off x="384" y="3010"/>
              <a:ext cx="4944" cy="5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Since    is the side of </a:t>
              </a:r>
              <a:r>
                <a:rPr lang="en-US" sz="2600" b="1"/>
                <a:t>2</a:t>
              </a:r>
              <a:r>
                <a:rPr lang="en-US" b="1">
                  <a:latin typeface="Comic Sans MS" pitchFamily="66" charset="0"/>
                </a:rPr>
                <a:t> trapezia, it occurs twice in the formula.  The same is true for     to     . </a:t>
              </a:r>
            </a:p>
          </p:txBody>
        </p:sp>
        <p:graphicFrame>
          <p:nvGraphicFramePr>
            <p:cNvPr id="23573" name="Object 23"/>
            <p:cNvGraphicFramePr>
              <a:graphicFrameLocks noChangeAspect="1"/>
            </p:cNvGraphicFramePr>
            <p:nvPr/>
          </p:nvGraphicFramePr>
          <p:xfrm>
            <a:off x="960" y="3049"/>
            <a:ext cx="244" cy="28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92" name="Equation" r:id="rId28" imgW="142799" imgH="171408" progId="Equation.3">
                    <p:embed/>
                  </p:oleObj>
                </mc:Choice>
                <mc:Fallback>
                  <p:oleObj name="Equation" r:id="rId28" imgW="142799" imgH="171408" progId="Equation.3">
                    <p:embed/>
                    <p:pic>
                      <p:nvPicPr>
                        <p:cNvPr id="0" name="Object 2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60" y="3049"/>
                          <a:ext cx="244" cy="28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574" name="Object 24"/>
            <p:cNvGraphicFramePr>
              <a:graphicFrameLocks noChangeAspect="1"/>
            </p:cNvGraphicFramePr>
            <p:nvPr/>
          </p:nvGraphicFramePr>
          <p:xfrm>
            <a:off x="4080" y="3254"/>
            <a:ext cx="263" cy="28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93" name="Equation" r:id="rId30" imgW="161965" imgH="171408" progId="Equation.3">
                    <p:embed/>
                  </p:oleObj>
                </mc:Choice>
                <mc:Fallback>
                  <p:oleObj name="Equation" r:id="rId30" imgW="161965" imgH="171408" progId="Equation.3">
                    <p:embed/>
                    <p:pic>
                      <p:nvPicPr>
                        <p:cNvPr id="0" name="Object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80" y="3254"/>
                          <a:ext cx="263" cy="28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575" name="Object 25"/>
            <p:cNvGraphicFramePr>
              <a:graphicFrameLocks noChangeAspect="1"/>
            </p:cNvGraphicFramePr>
            <p:nvPr/>
          </p:nvGraphicFramePr>
          <p:xfrm>
            <a:off x="4670" y="3254"/>
            <a:ext cx="263" cy="28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94" name="Equation" r:id="rId32" imgW="161965" imgH="171408" progId="Equation.3">
                    <p:embed/>
                  </p:oleObj>
                </mc:Choice>
                <mc:Fallback>
                  <p:oleObj name="Equation" r:id="rId32" imgW="161965" imgH="171408" progId="Equation.3">
                    <p:embed/>
                    <p:pic>
                      <p:nvPicPr>
                        <p:cNvPr id="0" name="Object 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70" y="3254"/>
                          <a:ext cx="263" cy="28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3576" name="Rectangle 27"/>
            <p:cNvSpPr>
              <a:spLocks noChangeArrowheads="1"/>
            </p:cNvSpPr>
            <p:nvPr/>
          </p:nvSpPr>
          <p:spPr bwMode="auto">
            <a:xfrm>
              <a:off x="384" y="3673"/>
              <a:ext cx="4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468313" indent="-468313"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So,                 </a:t>
              </a:r>
            </a:p>
          </p:txBody>
        </p:sp>
        <p:graphicFrame>
          <p:nvGraphicFramePr>
            <p:cNvPr id="23577" name="Object 28"/>
            <p:cNvGraphicFramePr>
              <a:graphicFrameLocks noChangeAspect="1"/>
            </p:cNvGraphicFramePr>
            <p:nvPr/>
          </p:nvGraphicFramePr>
          <p:xfrm>
            <a:off x="864" y="3433"/>
            <a:ext cx="916" cy="6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95" name="Equation" r:id="rId34" imgW="666754" imgH="504776" progId="Equation.3">
                    <p:embed/>
                  </p:oleObj>
                </mc:Choice>
                <mc:Fallback>
                  <p:oleObj name="Equation" r:id="rId34" imgW="666754" imgH="504776" progId="Equation.3">
                    <p:embed/>
                    <p:pic>
                      <p:nvPicPr>
                        <p:cNvPr id="0" name="Object 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64" y="3433"/>
                          <a:ext cx="916" cy="69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578" name="Object 30"/>
            <p:cNvGraphicFramePr>
              <a:graphicFrameLocks noChangeAspect="1"/>
            </p:cNvGraphicFramePr>
            <p:nvPr/>
          </p:nvGraphicFramePr>
          <p:xfrm>
            <a:off x="228" y="2425"/>
            <a:ext cx="3502" cy="45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96" name="Equation" r:id="rId36" imgW="2600340" imgH="323920" progId="Equation.3">
                    <p:embed/>
                  </p:oleObj>
                </mc:Choice>
                <mc:Fallback>
                  <p:oleObj name="Equation" r:id="rId36" imgW="2600340" imgH="323920" progId="Equation.3">
                    <p:embed/>
                    <p:pic>
                      <p:nvPicPr>
                        <p:cNvPr id="0" name="Object 3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8" y="2425"/>
                          <a:ext cx="3502" cy="45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3579" name="Rectangle 31"/>
            <p:cNvSpPr>
              <a:spLocks noChangeArrowheads="1"/>
            </p:cNvSpPr>
            <p:nvPr/>
          </p:nvSpPr>
          <p:spPr bwMode="auto">
            <a:xfrm>
              <a:off x="2592" y="2761"/>
              <a:ext cx="29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( removing common factors ).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304800" y="1028700"/>
            <a:ext cx="205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468313" indent="-468313"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e.g.1 cont.                 </a:t>
            </a:r>
          </a:p>
        </p:txBody>
      </p:sp>
      <p:graphicFrame>
        <p:nvGraphicFramePr>
          <p:cNvPr id="24579" name="Object 3"/>
          <p:cNvGraphicFramePr>
            <a:graphicFrameLocks noChangeAspect="1"/>
          </p:cNvGraphicFramePr>
          <p:nvPr/>
        </p:nvGraphicFramePr>
        <p:xfrm>
          <a:off x="2819400" y="614363"/>
          <a:ext cx="1600200" cy="1214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04" name="Equation" r:id="rId3" imgW="666754" imgH="504776" progId="Equation.3">
                  <p:embed/>
                </p:oleObj>
              </mc:Choice>
              <mc:Fallback>
                <p:oleObj name="Equation" r:id="rId3" imgW="666754" imgH="504776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614363"/>
                        <a:ext cx="1600200" cy="1214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0" name="Object 14"/>
          <p:cNvGraphicFramePr>
            <a:graphicFrameLocks noChangeAspect="1"/>
          </p:cNvGraphicFramePr>
          <p:nvPr/>
        </p:nvGraphicFramePr>
        <p:xfrm>
          <a:off x="2995613" y="4286250"/>
          <a:ext cx="5707062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05" name="Equation" r:id="rId5" imgW="2381148" imgH="323920" progId="Equation.3">
                  <p:embed/>
                </p:oleObj>
              </mc:Choice>
              <mc:Fallback>
                <p:oleObj name="Equation" r:id="rId5" imgW="2381148" imgH="32392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95613" y="4286250"/>
                        <a:ext cx="5707062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1" name="Rectangle 15"/>
          <p:cNvSpPr>
            <a:spLocks noChangeArrowheads="1"/>
          </p:cNvSpPr>
          <p:nvPr/>
        </p:nvSpPr>
        <p:spPr bwMode="auto">
          <a:xfrm>
            <a:off x="381000" y="4572000"/>
            <a:ext cx="7762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468313" indent="-468313"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So,                 </a:t>
            </a:r>
          </a:p>
        </p:txBody>
      </p:sp>
      <p:graphicFrame>
        <p:nvGraphicFramePr>
          <p:cNvPr id="24582" name="Object 16"/>
          <p:cNvGraphicFramePr>
            <a:graphicFrameLocks noChangeAspect="1"/>
          </p:cNvGraphicFramePr>
          <p:nvPr/>
        </p:nvGraphicFramePr>
        <p:xfrm>
          <a:off x="1219200" y="4111625"/>
          <a:ext cx="1571625" cy="1374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06" name="Equation" r:id="rId7" imgW="666754" imgH="504776" progId="Equation.3">
                  <p:embed/>
                </p:oleObj>
              </mc:Choice>
              <mc:Fallback>
                <p:oleObj name="Equation" r:id="rId7" imgW="666754" imgH="504776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4111625"/>
                        <a:ext cx="1571625" cy="1374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3" name="Rectangle 17"/>
          <p:cNvSpPr>
            <a:spLocks noChangeArrowheads="1"/>
          </p:cNvSpPr>
          <p:nvPr/>
        </p:nvSpPr>
        <p:spPr bwMode="auto">
          <a:xfrm>
            <a:off x="457200" y="1676400"/>
            <a:ext cx="4572000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For each value of </a:t>
            </a:r>
            <a:r>
              <a:rPr lang="en-US" sz="2600" b="1" i="1"/>
              <a:t>x</a:t>
            </a:r>
            <a:r>
              <a:rPr lang="en-US" b="1">
                <a:latin typeface="Comic Sans MS" pitchFamily="66" charset="0"/>
              </a:rPr>
              <a:t>, we calculate the </a:t>
            </a:r>
            <a:r>
              <a:rPr lang="en-US" sz="2600" b="1" i="1"/>
              <a:t>y</a:t>
            </a:r>
            <a:r>
              <a:rPr lang="en-US" b="1">
                <a:latin typeface="Comic Sans MS" pitchFamily="66" charset="0"/>
              </a:rPr>
              <a:t>-values, using the function, and writing the values in a table.</a:t>
            </a:r>
          </a:p>
        </p:txBody>
      </p:sp>
      <p:graphicFrame>
        <p:nvGraphicFramePr>
          <p:cNvPr id="24584" name="Object 18"/>
          <p:cNvGraphicFramePr>
            <a:graphicFrameLocks noChangeAspect="1"/>
          </p:cNvGraphicFramePr>
          <p:nvPr/>
        </p:nvGraphicFramePr>
        <p:xfrm>
          <a:off x="838200" y="3781425"/>
          <a:ext cx="7162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07" name="Equation" r:id="rId9" imgW="2838428" imgH="161960" progId="Equation.3">
                  <p:embed/>
                </p:oleObj>
              </mc:Choice>
              <mc:Fallback>
                <p:oleObj name="Equation" r:id="rId9" imgW="2838428" imgH="16196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3781425"/>
                        <a:ext cx="71628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5" name="Object 19"/>
          <p:cNvGraphicFramePr>
            <a:graphicFrameLocks noChangeAspect="1"/>
          </p:cNvGraphicFramePr>
          <p:nvPr/>
        </p:nvGraphicFramePr>
        <p:xfrm>
          <a:off x="1066800" y="5562600"/>
          <a:ext cx="7753350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08" name="Equation" r:id="rId11" imgW="3067068" imgH="161960" progId="Equation.3">
                  <p:embed/>
                </p:oleObj>
              </mc:Choice>
              <mc:Fallback>
                <p:oleObj name="Equation" r:id="rId11" imgW="3067068" imgH="16196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5562600"/>
                        <a:ext cx="7753350" cy="447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6" name="Object 20"/>
          <p:cNvGraphicFramePr>
            <a:graphicFrameLocks noChangeAspect="1"/>
          </p:cNvGraphicFramePr>
          <p:nvPr/>
        </p:nvGraphicFramePr>
        <p:xfrm>
          <a:off x="2743200" y="5943600"/>
          <a:ext cx="2805113" cy="47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09" name="Equation" r:id="rId13" imgW="1095420" imgH="171408" progId="Equation.3">
                  <p:embed/>
                </p:oleObj>
              </mc:Choice>
              <mc:Fallback>
                <p:oleObj name="Equation" r:id="rId13" imgW="1095420" imgH="171408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5943600"/>
                        <a:ext cx="2805113" cy="479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7" name="Line 23"/>
          <p:cNvSpPr>
            <a:spLocks noChangeShapeType="1"/>
          </p:cNvSpPr>
          <p:nvPr/>
        </p:nvSpPr>
        <p:spPr bwMode="auto">
          <a:xfrm>
            <a:off x="4495800" y="3352800"/>
            <a:ext cx="0" cy="762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24588" name="Object 24"/>
          <p:cNvGraphicFramePr>
            <a:graphicFrameLocks noChangeAspect="1"/>
          </p:cNvGraphicFramePr>
          <p:nvPr/>
        </p:nvGraphicFramePr>
        <p:xfrm>
          <a:off x="838200" y="3273425"/>
          <a:ext cx="7162800" cy="446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10" name="Equation" r:id="rId15" imgW="2828980" imgH="161960" progId="Equation.3">
                  <p:embed/>
                </p:oleObj>
              </mc:Choice>
              <mc:Fallback>
                <p:oleObj name="Equation" r:id="rId15" imgW="2828980" imgH="16196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3273425"/>
                        <a:ext cx="7162800" cy="446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9" name="Line 25"/>
          <p:cNvSpPr>
            <a:spLocks noChangeShapeType="1"/>
          </p:cNvSpPr>
          <p:nvPr/>
        </p:nvSpPr>
        <p:spPr bwMode="auto">
          <a:xfrm>
            <a:off x="762000" y="3733800"/>
            <a:ext cx="7391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0" name="Line 26"/>
          <p:cNvSpPr>
            <a:spLocks noChangeShapeType="1"/>
          </p:cNvSpPr>
          <p:nvPr/>
        </p:nvSpPr>
        <p:spPr bwMode="auto">
          <a:xfrm>
            <a:off x="1219200" y="3352800"/>
            <a:ext cx="0" cy="762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1" name="Line 27"/>
          <p:cNvSpPr>
            <a:spLocks noChangeShapeType="1"/>
          </p:cNvSpPr>
          <p:nvPr/>
        </p:nvSpPr>
        <p:spPr bwMode="auto">
          <a:xfrm>
            <a:off x="1828800" y="3352800"/>
            <a:ext cx="0" cy="762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2" name="Line 28"/>
          <p:cNvSpPr>
            <a:spLocks noChangeShapeType="1"/>
          </p:cNvSpPr>
          <p:nvPr/>
        </p:nvSpPr>
        <p:spPr bwMode="auto">
          <a:xfrm>
            <a:off x="3200400" y="3352800"/>
            <a:ext cx="0" cy="762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3" name="Line 29"/>
          <p:cNvSpPr>
            <a:spLocks noChangeShapeType="1"/>
          </p:cNvSpPr>
          <p:nvPr/>
        </p:nvSpPr>
        <p:spPr bwMode="auto">
          <a:xfrm>
            <a:off x="5943600" y="3352800"/>
            <a:ext cx="0" cy="762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4" name="Line 30"/>
          <p:cNvSpPr>
            <a:spLocks noChangeShapeType="1"/>
          </p:cNvSpPr>
          <p:nvPr/>
        </p:nvSpPr>
        <p:spPr bwMode="auto">
          <a:xfrm>
            <a:off x="7315200" y="3352800"/>
            <a:ext cx="0" cy="762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24595" name="Picture 44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838200"/>
            <a:ext cx="4038600" cy="246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4596" name="Object 45"/>
          <p:cNvGraphicFramePr>
            <a:graphicFrameLocks noChangeAspect="1"/>
          </p:cNvGraphicFramePr>
          <p:nvPr/>
        </p:nvGraphicFramePr>
        <p:xfrm>
          <a:off x="5257800" y="1676400"/>
          <a:ext cx="376238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11" name="Equation" r:id="rId18" imgW="161965" imgH="171408" progId="Equation.3">
                  <p:embed/>
                </p:oleObj>
              </mc:Choice>
              <mc:Fallback>
                <p:oleObj name="Equation" r:id="rId18" imgW="161965" imgH="171408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1676400"/>
                        <a:ext cx="376238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97" name="Object 46"/>
          <p:cNvGraphicFramePr>
            <a:graphicFrameLocks noChangeAspect="1"/>
          </p:cNvGraphicFramePr>
          <p:nvPr/>
        </p:nvGraphicFramePr>
        <p:xfrm>
          <a:off x="5867400" y="1925638"/>
          <a:ext cx="350838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12" name="Equation" r:id="rId20" imgW="142799" imgH="171408" progId="Equation.3">
                  <p:embed/>
                </p:oleObj>
              </mc:Choice>
              <mc:Fallback>
                <p:oleObj name="Equation" r:id="rId20" imgW="142799" imgH="171408" progId="Equation.3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1925638"/>
                        <a:ext cx="350838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98" name="Object 47"/>
          <p:cNvGraphicFramePr>
            <a:graphicFrameLocks noChangeAspect="1"/>
          </p:cNvGraphicFramePr>
          <p:nvPr/>
        </p:nvGraphicFramePr>
        <p:xfrm>
          <a:off x="8305800" y="2514600"/>
          <a:ext cx="377825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13" name="Equation" r:id="rId22" imgW="161965" imgH="171408" progId="Equation.3">
                  <p:embed/>
                </p:oleObj>
              </mc:Choice>
              <mc:Fallback>
                <p:oleObj name="Equation" r:id="rId22" imgW="161965" imgH="171408" progId="Equation.3">
                  <p:embed/>
                  <p:pic>
                    <p:nvPicPr>
                      <p:cNvPr id="0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05800" y="2514600"/>
                        <a:ext cx="377825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99" name="Object 48"/>
          <p:cNvGraphicFramePr>
            <a:graphicFrameLocks noChangeAspect="1"/>
          </p:cNvGraphicFramePr>
          <p:nvPr/>
        </p:nvGraphicFramePr>
        <p:xfrm>
          <a:off x="6380163" y="2108200"/>
          <a:ext cx="377825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14" name="Equation" r:id="rId24" imgW="161965" imgH="171408" progId="Equation.3">
                  <p:embed/>
                </p:oleObj>
              </mc:Choice>
              <mc:Fallback>
                <p:oleObj name="Equation" r:id="rId24" imgW="161965" imgH="171408" progId="Equation.3">
                  <p:embed/>
                  <p:pic>
                    <p:nvPicPr>
                      <p:cNvPr id="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0163" y="2108200"/>
                        <a:ext cx="377825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600" name="Object 49"/>
          <p:cNvGraphicFramePr>
            <a:graphicFrameLocks noChangeAspect="1"/>
          </p:cNvGraphicFramePr>
          <p:nvPr/>
        </p:nvGraphicFramePr>
        <p:xfrm>
          <a:off x="7620000" y="2438400"/>
          <a:ext cx="377825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15" name="Equation" r:id="rId26" imgW="161965" imgH="171408" progId="Equation.3">
                  <p:embed/>
                </p:oleObj>
              </mc:Choice>
              <mc:Fallback>
                <p:oleObj name="Equation" r:id="rId26" imgW="161965" imgH="171408" progId="Equation.3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0" y="2438400"/>
                        <a:ext cx="377825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601" name="Object 50"/>
          <p:cNvGraphicFramePr>
            <a:graphicFrameLocks noChangeAspect="1"/>
          </p:cNvGraphicFramePr>
          <p:nvPr/>
        </p:nvGraphicFramePr>
        <p:xfrm>
          <a:off x="7010400" y="2286000"/>
          <a:ext cx="377825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16" name="Equation" r:id="rId28" imgW="161965" imgH="171408" progId="Equation.3">
                  <p:embed/>
                </p:oleObj>
              </mc:Choice>
              <mc:Fallback>
                <p:oleObj name="Equation" r:id="rId28" imgW="161965" imgH="171408" progId="Equation.3">
                  <p:embed/>
                  <p:pic>
                    <p:nvPicPr>
                      <p:cNvPr id="0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0400" y="2286000"/>
                        <a:ext cx="377825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602" name="Object 51"/>
          <p:cNvGraphicFramePr>
            <a:graphicFrameLocks noChangeAspect="1"/>
          </p:cNvGraphicFramePr>
          <p:nvPr/>
        </p:nvGraphicFramePr>
        <p:xfrm>
          <a:off x="7167563" y="990600"/>
          <a:ext cx="1138237" cy="687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17" name="Equation" r:id="rId30" imgW="590631" imgH="352533" progId="Equation.3">
                  <p:embed/>
                </p:oleObj>
              </mc:Choice>
              <mc:Fallback>
                <p:oleObj name="Equation" r:id="rId30" imgW="590631" imgH="352533" progId="Equation.3">
                  <p:embed/>
                  <p:pic>
                    <p:nvPicPr>
                      <p:cNvPr id="0" name="Object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7563" y="990600"/>
                        <a:ext cx="1138237" cy="687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603" name="Rectangle 52"/>
          <p:cNvSpPr>
            <a:spLocks noChangeArrowheads="1"/>
          </p:cNvSpPr>
          <p:nvPr/>
        </p:nvSpPr>
        <p:spPr bwMode="auto">
          <a:xfrm>
            <a:off x="4953000" y="838200"/>
            <a:ext cx="4038600" cy="24384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Group 23"/>
          <p:cNvGrpSpPr>
            <a:grpSpLocks/>
          </p:cNvGrpSpPr>
          <p:nvPr/>
        </p:nvGrpSpPr>
        <p:grpSpPr bwMode="auto">
          <a:xfrm>
            <a:off x="457200" y="457200"/>
            <a:ext cx="8305800" cy="6019800"/>
            <a:chOff x="288" y="288"/>
            <a:chExt cx="5232" cy="3792"/>
          </a:xfrm>
        </p:grpSpPr>
        <p:sp>
          <p:nvSpPr>
            <p:cNvPr id="25603" name="Rectangle 2"/>
            <p:cNvSpPr>
              <a:spLocks noChangeArrowheads="1"/>
            </p:cNvSpPr>
            <p:nvPr/>
          </p:nvSpPr>
          <p:spPr bwMode="auto">
            <a:xfrm>
              <a:off x="576" y="2592"/>
              <a:ext cx="2880" cy="1488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25604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8" y="2609"/>
              <a:ext cx="2838" cy="14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aphicFrame>
          <p:nvGraphicFramePr>
            <p:cNvPr id="25605" name="Object 18"/>
            <p:cNvGraphicFramePr>
              <a:graphicFrameLocks noChangeAspect="1"/>
            </p:cNvGraphicFramePr>
            <p:nvPr/>
          </p:nvGraphicFramePr>
          <p:xfrm>
            <a:off x="910" y="3725"/>
            <a:ext cx="236" cy="2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14" name="Equation" r:id="rId4" imgW="180860" imgH="161960" progId="Equation.3">
                    <p:embed/>
                  </p:oleObj>
                </mc:Choice>
                <mc:Fallback>
                  <p:oleObj name="Equation" r:id="rId4" imgW="180860" imgH="161960" progId="Equation.3">
                    <p:embed/>
                    <p:pic>
                      <p:nvPicPr>
                        <p:cNvPr id="0" name="Object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10" y="3725"/>
                          <a:ext cx="236" cy="29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5606" name="Object 5"/>
            <p:cNvGraphicFramePr>
              <a:graphicFrameLocks noChangeAspect="1"/>
            </p:cNvGraphicFramePr>
            <p:nvPr/>
          </p:nvGraphicFramePr>
          <p:xfrm>
            <a:off x="4043" y="288"/>
            <a:ext cx="1152" cy="6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15" name="Equation" r:id="rId6" imgW="676202" imgH="361981" progId="Equation.3">
                    <p:embed/>
                  </p:oleObj>
                </mc:Choice>
                <mc:Fallback>
                  <p:oleObj name="Equation" r:id="rId6" imgW="676202" imgH="361981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43" y="288"/>
                          <a:ext cx="1152" cy="62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5607" name="Rectangle 6"/>
            <p:cNvSpPr>
              <a:spLocks noChangeArrowheads="1"/>
            </p:cNvSpPr>
            <p:nvPr/>
          </p:nvSpPr>
          <p:spPr bwMode="auto">
            <a:xfrm>
              <a:off x="336" y="485"/>
              <a:ext cx="5184" cy="6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965200" indent="-965200"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e.g.2  Find the approximate value of </a:t>
              </a:r>
            </a:p>
            <a:p>
              <a:pPr marL="965200" indent="-965200" eaLnBrk="1" hangingPunct="1">
                <a:lnSpc>
                  <a:spcPct val="160000"/>
                </a:lnSpc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	using 6 strips and giving the answer to 2 d. p.               </a:t>
              </a:r>
            </a:p>
          </p:txBody>
        </p:sp>
        <p:sp>
          <p:nvSpPr>
            <p:cNvPr id="25608" name="Rectangle 7"/>
            <p:cNvSpPr>
              <a:spLocks noChangeArrowheads="1"/>
            </p:cNvSpPr>
            <p:nvPr/>
          </p:nvSpPr>
          <p:spPr bwMode="auto">
            <a:xfrm>
              <a:off x="288" y="1152"/>
              <a:ext cx="11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965200" indent="-965200"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Solution:               </a:t>
              </a:r>
            </a:p>
          </p:txBody>
        </p:sp>
        <p:graphicFrame>
          <p:nvGraphicFramePr>
            <p:cNvPr id="25609" name="Object 8"/>
            <p:cNvGraphicFramePr>
              <a:graphicFrameLocks noChangeAspect="1"/>
            </p:cNvGraphicFramePr>
            <p:nvPr/>
          </p:nvGraphicFramePr>
          <p:xfrm>
            <a:off x="1210" y="1104"/>
            <a:ext cx="4262" cy="6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16" name="Equation" r:id="rId8" imgW="2828980" imgH="361981" progId="Equation.3">
                    <p:embed/>
                  </p:oleObj>
                </mc:Choice>
                <mc:Fallback>
                  <p:oleObj name="Equation" r:id="rId8" imgW="2828980" imgH="361981" progId="Equation.3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10" y="1104"/>
                          <a:ext cx="4262" cy="65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5610" name="Object 9"/>
            <p:cNvGraphicFramePr>
              <a:graphicFrameLocks noChangeAspect="1"/>
            </p:cNvGraphicFramePr>
            <p:nvPr/>
          </p:nvGraphicFramePr>
          <p:xfrm>
            <a:off x="3888" y="2640"/>
            <a:ext cx="1141" cy="6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17" name="Equation" r:id="rId10" imgW="742877" imgH="333368" progId="Equation.3">
                    <p:embed/>
                  </p:oleObj>
                </mc:Choice>
                <mc:Fallback>
                  <p:oleObj name="Equation" r:id="rId10" imgW="742877" imgH="333368" progId="Equation.3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88" y="2640"/>
                          <a:ext cx="1141" cy="61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5611" name="Object 10"/>
            <p:cNvGraphicFramePr>
              <a:graphicFrameLocks noChangeAspect="1"/>
            </p:cNvGraphicFramePr>
            <p:nvPr/>
          </p:nvGraphicFramePr>
          <p:xfrm>
            <a:off x="3504" y="3216"/>
            <a:ext cx="1788" cy="6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18" name="Equation" r:id="rId12" imgW="1171543" imgH="333368" progId="Equation.3">
                    <p:embed/>
                  </p:oleObj>
                </mc:Choice>
                <mc:Fallback>
                  <p:oleObj name="Equation" r:id="rId12" imgW="1171543" imgH="333368" progId="Equation.3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04" y="3216"/>
                          <a:ext cx="1788" cy="61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5612" name="AutoShape 12"/>
            <p:cNvSpPr>
              <a:spLocks noChangeArrowheads="1"/>
            </p:cNvSpPr>
            <p:nvPr/>
          </p:nvSpPr>
          <p:spPr bwMode="auto">
            <a:xfrm>
              <a:off x="384" y="1728"/>
              <a:ext cx="4944" cy="787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13" name="Rectangle 13"/>
            <p:cNvSpPr>
              <a:spLocks noChangeArrowheads="1"/>
            </p:cNvSpPr>
            <p:nvPr/>
          </p:nvSpPr>
          <p:spPr bwMode="auto">
            <a:xfrm>
              <a:off x="435" y="1731"/>
              <a:ext cx="4989" cy="7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Always draw a sketch showing the correct number of strips, even if the shape is wrong, as it makes it easy to find </a:t>
              </a:r>
              <a:r>
                <a:rPr lang="en-US" sz="2600" b="1" i="1"/>
                <a:t>h</a:t>
              </a:r>
              <a:r>
                <a:rPr lang="en-US" b="1">
                  <a:latin typeface="Comic Sans MS" pitchFamily="66" charset="0"/>
                </a:rPr>
                <a:t> and avoids errors.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6" name="Group 24"/>
          <p:cNvGrpSpPr>
            <a:grpSpLocks/>
          </p:cNvGrpSpPr>
          <p:nvPr/>
        </p:nvGrpSpPr>
        <p:grpSpPr bwMode="auto">
          <a:xfrm>
            <a:off x="1676400" y="1143000"/>
            <a:ext cx="6400800" cy="4943475"/>
            <a:chOff x="1056" y="720"/>
            <a:chExt cx="4032" cy="3114"/>
          </a:xfrm>
        </p:grpSpPr>
        <p:sp>
          <p:nvSpPr>
            <p:cNvPr id="26627" name="AutoShape 14"/>
            <p:cNvSpPr>
              <a:spLocks noChangeArrowheads="1"/>
            </p:cNvSpPr>
            <p:nvPr/>
          </p:nvSpPr>
          <p:spPr bwMode="auto">
            <a:xfrm>
              <a:off x="1488" y="3264"/>
              <a:ext cx="3408" cy="57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28" name="Rectangle 15"/>
            <p:cNvSpPr>
              <a:spLocks noChangeArrowheads="1"/>
            </p:cNvSpPr>
            <p:nvPr/>
          </p:nvSpPr>
          <p:spPr bwMode="auto">
            <a:xfrm>
              <a:off x="1584" y="3296"/>
              <a:ext cx="3312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( It doesn’t matter that the 1</a:t>
              </a:r>
              <a:r>
                <a:rPr lang="en-US" b="1" baseline="30000">
                  <a:latin typeface="Comic Sans MS" pitchFamily="66" charset="0"/>
                </a:rPr>
                <a:t>st</a:t>
              </a:r>
              <a:r>
                <a:rPr lang="en-US" b="1">
                  <a:latin typeface="Comic Sans MS" pitchFamily="66" charset="0"/>
                </a:rPr>
                <a:t> and last “trapezia” are triangles )</a:t>
              </a:r>
            </a:p>
          </p:txBody>
        </p:sp>
        <p:sp>
          <p:nvSpPr>
            <p:cNvPr id="26629" name="Rectangle 22"/>
            <p:cNvSpPr>
              <a:spLocks noChangeArrowheads="1"/>
            </p:cNvSpPr>
            <p:nvPr/>
          </p:nvSpPr>
          <p:spPr bwMode="auto">
            <a:xfrm>
              <a:off x="1344" y="720"/>
              <a:ext cx="3312" cy="1408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26630" name="Picture 2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92" y="736"/>
              <a:ext cx="3264" cy="13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aphicFrame>
          <p:nvGraphicFramePr>
            <p:cNvPr id="26631" name="Object 17"/>
            <p:cNvGraphicFramePr>
              <a:graphicFrameLocks noChangeAspect="1"/>
            </p:cNvGraphicFramePr>
            <p:nvPr/>
          </p:nvGraphicFramePr>
          <p:xfrm>
            <a:off x="1728" y="1792"/>
            <a:ext cx="272" cy="2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634" name="Equation" r:id="rId4" imgW="180860" imgH="161960" progId="Equation.3">
                    <p:embed/>
                  </p:oleObj>
                </mc:Choice>
                <mc:Fallback>
                  <p:oleObj name="Equation" r:id="rId4" imgW="180860" imgH="161960" progId="Equation.3">
                    <p:embed/>
                    <p:pic>
                      <p:nvPicPr>
                        <p:cNvPr id="0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28" y="1792"/>
                          <a:ext cx="272" cy="27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6632" name="AutoShape 19"/>
            <p:cNvSpPr>
              <a:spLocks noChangeArrowheads="1"/>
            </p:cNvSpPr>
            <p:nvPr/>
          </p:nvSpPr>
          <p:spPr bwMode="auto">
            <a:xfrm>
              <a:off x="1056" y="2419"/>
              <a:ext cx="4032" cy="768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33" name="Rectangle 20"/>
            <p:cNvSpPr>
              <a:spLocks noChangeArrowheads="1"/>
            </p:cNvSpPr>
            <p:nvPr/>
          </p:nvSpPr>
          <p:spPr bwMode="auto">
            <a:xfrm>
              <a:off x="1152" y="2400"/>
              <a:ext cx="3936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The top edge of every trapezium in this example lies below the curve, so the rule will underestimate the answer.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Group 29"/>
          <p:cNvGrpSpPr>
            <a:grpSpLocks/>
          </p:cNvGrpSpPr>
          <p:nvPr/>
        </p:nvGrpSpPr>
        <p:grpSpPr bwMode="auto">
          <a:xfrm>
            <a:off x="152400" y="76200"/>
            <a:ext cx="8597900" cy="6553200"/>
            <a:chOff x="96" y="48"/>
            <a:chExt cx="5416" cy="4128"/>
          </a:xfrm>
        </p:grpSpPr>
        <p:graphicFrame>
          <p:nvGraphicFramePr>
            <p:cNvPr id="27651" name="Object 4"/>
            <p:cNvGraphicFramePr>
              <a:graphicFrameLocks noChangeAspect="1"/>
            </p:cNvGraphicFramePr>
            <p:nvPr/>
          </p:nvGraphicFramePr>
          <p:xfrm>
            <a:off x="240" y="2112"/>
            <a:ext cx="1636" cy="6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672" name="Equation" r:id="rId3" imgW="1076254" imgH="333368" progId="Equation.3">
                    <p:embed/>
                  </p:oleObj>
                </mc:Choice>
                <mc:Fallback>
                  <p:oleObj name="Equation" r:id="rId3" imgW="1076254" imgH="333368" progId="Equation.3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0" y="2112"/>
                          <a:ext cx="1636" cy="61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7652" name="Object 5"/>
            <p:cNvGraphicFramePr>
              <a:graphicFrameLocks noChangeAspect="1"/>
            </p:cNvGraphicFramePr>
            <p:nvPr/>
          </p:nvGraphicFramePr>
          <p:xfrm>
            <a:off x="240" y="1567"/>
            <a:ext cx="5064" cy="3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673" name="Equation" r:id="rId5" imgW="2809815" imgH="161960" progId="Equation.3">
                    <p:embed/>
                  </p:oleObj>
                </mc:Choice>
                <mc:Fallback>
                  <p:oleObj name="Equation" r:id="rId5" imgW="2809815" imgH="161960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0" y="1567"/>
                          <a:ext cx="5064" cy="31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7653" name="Object 6"/>
            <p:cNvGraphicFramePr>
              <a:graphicFrameLocks noChangeAspect="1"/>
            </p:cNvGraphicFramePr>
            <p:nvPr/>
          </p:nvGraphicFramePr>
          <p:xfrm>
            <a:off x="891" y="3270"/>
            <a:ext cx="4621" cy="5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674" name="Equation" r:id="rId7" imgW="3000393" imgH="323920" progId="Equation.3">
                    <p:embed/>
                  </p:oleObj>
                </mc:Choice>
                <mc:Fallback>
                  <p:oleObj name="Equation" r:id="rId7" imgW="3000393" imgH="323920" progId="Equation.3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91" y="3270"/>
                          <a:ext cx="4621" cy="59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7654" name="Object 7"/>
            <p:cNvGraphicFramePr>
              <a:graphicFrameLocks noChangeAspect="1"/>
            </p:cNvGraphicFramePr>
            <p:nvPr/>
          </p:nvGraphicFramePr>
          <p:xfrm>
            <a:off x="202" y="2646"/>
            <a:ext cx="1675" cy="7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675" name="Equation" r:id="rId9" imgW="1095420" imgH="400042" progId="Equation.3">
                    <p:embed/>
                  </p:oleObj>
                </mc:Choice>
                <mc:Fallback>
                  <p:oleObj name="Equation" r:id="rId9" imgW="1095420" imgH="400042" progId="Equation.3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2" y="2646"/>
                          <a:ext cx="1675" cy="72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7655" name="Object 8"/>
            <p:cNvGraphicFramePr>
              <a:graphicFrameLocks noChangeAspect="1"/>
            </p:cNvGraphicFramePr>
            <p:nvPr/>
          </p:nvGraphicFramePr>
          <p:xfrm>
            <a:off x="1690" y="3846"/>
            <a:ext cx="1653" cy="3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676" name="Equation" r:id="rId11" imgW="1057358" imgH="171408" progId="Equation.3">
                    <p:embed/>
                  </p:oleObj>
                </mc:Choice>
                <mc:Fallback>
                  <p:oleObj name="Equation" r:id="rId11" imgW="1057358" imgH="171408" progId="Equation.3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90" y="3846"/>
                          <a:ext cx="1653" cy="33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7656" name="AutoShape 10"/>
            <p:cNvSpPr>
              <a:spLocks noChangeArrowheads="1"/>
            </p:cNvSpPr>
            <p:nvPr/>
          </p:nvSpPr>
          <p:spPr bwMode="auto">
            <a:xfrm>
              <a:off x="2304" y="2000"/>
              <a:ext cx="3138" cy="1296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57" name="Rectangle 11"/>
            <p:cNvSpPr>
              <a:spLocks noChangeArrowheads="1"/>
            </p:cNvSpPr>
            <p:nvPr/>
          </p:nvSpPr>
          <p:spPr bwMode="auto">
            <a:xfrm>
              <a:off x="2420" y="1995"/>
              <a:ext cx="3004" cy="13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200" b="1">
                  <a:latin typeface="Comic Sans MS" pitchFamily="66" charset="0"/>
                </a:rPr>
                <a:t>To make sure that we have the required accuracy we must use at least  1 more d. p. than the answer requires.  It is better still to store the values in the calculator’s memories.</a:t>
              </a:r>
            </a:p>
          </p:txBody>
        </p:sp>
        <p:sp>
          <p:nvSpPr>
            <p:cNvPr id="27658" name="AutoShape 13"/>
            <p:cNvSpPr>
              <a:spLocks noChangeArrowheads="1"/>
            </p:cNvSpPr>
            <p:nvPr/>
          </p:nvSpPr>
          <p:spPr bwMode="auto">
            <a:xfrm>
              <a:off x="96" y="48"/>
              <a:ext cx="960" cy="384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59" name="Rectangle 14"/>
            <p:cNvSpPr>
              <a:spLocks noChangeArrowheads="1"/>
            </p:cNvSpPr>
            <p:nvPr/>
          </p:nvSpPr>
          <p:spPr bwMode="auto">
            <a:xfrm>
              <a:off x="144" y="86"/>
              <a:ext cx="9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Radians!</a:t>
              </a:r>
            </a:p>
          </p:txBody>
        </p:sp>
        <p:graphicFrame>
          <p:nvGraphicFramePr>
            <p:cNvPr id="27660" name="Object 15"/>
            <p:cNvGraphicFramePr>
              <a:graphicFrameLocks noChangeAspect="1"/>
            </p:cNvGraphicFramePr>
            <p:nvPr/>
          </p:nvGraphicFramePr>
          <p:xfrm>
            <a:off x="672" y="384"/>
            <a:ext cx="4604" cy="6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677" name="Equation" r:id="rId13" imgW="3057620" imgH="361981" progId="Equation.3">
                    <p:embed/>
                  </p:oleObj>
                </mc:Choice>
                <mc:Fallback>
                  <p:oleObj name="Equation" r:id="rId13" imgW="3057620" imgH="361981" progId="Equation.3">
                    <p:embed/>
                    <p:pic>
                      <p:nvPicPr>
                        <p:cNvPr id="0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72" y="384"/>
                          <a:ext cx="4604" cy="65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7661" name="Line 18"/>
            <p:cNvSpPr>
              <a:spLocks noChangeShapeType="1"/>
            </p:cNvSpPr>
            <p:nvPr/>
          </p:nvSpPr>
          <p:spPr bwMode="auto">
            <a:xfrm>
              <a:off x="1056" y="1031"/>
              <a:ext cx="0" cy="76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27662" name="Object 19"/>
            <p:cNvGraphicFramePr>
              <a:graphicFrameLocks noChangeAspect="1"/>
            </p:cNvGraphicFramePr>
            <p:nvPr/>
          </p:nvGraphicFramePr>
          <p:xfrm>
            <a:off x="240" y="960"/>
            <a:ext cx="5074" cy="6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678" name="Equation" r:id="rId15" imgW="2962331" imgH="333368" progId="Equation.3">
                    <p:embed/>
                  </p:oleObj>
                </mc:Choice>
                <mc:Fallback>
                  <p:oleObj name="Equation" r:id="rId15" imgW="2962331" imgH="333368" progId="Equation.3">
                    <p:embed/>
                    <p:pic>
                      <p:nvPicPr>
                        <p:cNvPr id="0" name="Object 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0" y="960"/>
                          <a:ext cx="5074" cy="60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7663" name="Line 20"/>
            <p:cNvSpPr>
              <a:spLocks noChangeShapeType="1"/>
            </p:cNvSpPr>
            <p:nvPr/>
          </p:nvSpPr>
          <p:spPr bwMode="auto">
            <a:xfrm>
              <a:off x="192" y="1536"/>
              <a:ext cx="528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64" name="Line 21"/>
            <p:cNvSpPr>
              <a:spLocks noChangeShapeType="1"/>
            </p:cNvSpPr>
            <p:nvPr/>
          </p:nvSpPr>
          <p:spPr bwMode="auto">
            <a:xfrm>
              <a:off x="1632" y="1031"/>
              <a:ext cx="0" cy="76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65" name="Line 22"/>
            <p:cNvSpPr>
              <a:spLocks noChangeShapeType="1"/>
            </p:cNvSpPr>
            <p:nvPr/>
          </p:nvSpPr>
          <p:spPr bwMode="auto">
            <a:xfrm>
              <a:off x="2640" y="1031"/>
              <a:ext cx="0" cy="76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66" name="Line 23"/>
            <p:cNvSpPr>
              <a:spLocks noChangeShapeType="1"/>
            </p:cNvSpPr>
            <p:nvPr/>
          </p:nvSpPr>
          <p:spPr bwMode="auto">
            <a:xfrm>
              <a:off x="3312" y="1031"/>
              <a:ext cx="0" cy="76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67" name="Line 24"/>
            <p:cNvSpPr>
              <a:spLocks noChangeShapeType="1"/>
            </p:cNvSpPr>
            <p:nvPr/>
          </p:nvSpPr>
          <p:spPr bwMode="auto">
            <a:xfrm>
              <a:off x="4272" y="1031"/>
              <a:ext cx="0" cy="76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68" name="Line 25"/>
            <p:cNvSpPr>
              <a:spLocks noChangeShapeType="1"/>
            </p:cNvSpPr>
            <p:nvPr/>
          </p:nvSpPr>
          <p:spPr bwMode="auto">
            <a:xfrm>
              <a:off x="4880" y="1024"/>
              <a:ext cx="0" cy="76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69" name="Line 26"/>
            <p:cNvSpPr>
              <a:spLocks noChangeShapeType="1"/>
            </p:cNvSpPr>
            <p:nvPr/>
          </p:nvSpPr>
          <p:spPr bwMode="auto">
            <a:xfrm>
              <a:off x="528" y="1040"/>
              <a:ext cx="0" cy="76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70" name="Line 27"/>
            <p:cNvSpPr>
              <a:spLocks noChangeShapeType="1"/>
            </p:cNvSpPr>
            <p:nvPr/>
          </p:nvSpPr>
          <p:spPr bwMode="auto">
            <a:xfrm>
              <a:off x="432" y="336"/>
              <a:ext cx="384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71" name="Line 28"/>
            <p:cNvSpPr>
              <a:spLocks noChangeShapeType="1"/>
            </p:cNvSpPr>
            <p:nvPr/>
          </p:nvSpPr>
          <p:spPr bwMode="auto">
            <a:xfrm flipH="1" flipV="1">
              <a:off x="2304" y="1872"/>
              <a:ext cx="48" cy="1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4" name="Group 22"/>
          <p:cNvGrpSpPr>
            <a:grpSpLocks/>
          </p:cNvGrpSpPr>
          <p:nvPr/>
        </p:nvGrpSpPr>
        <p:grpSpPr bwMode="auto">
          <a:xfrm>
            <a:off x="457200" y="609600"/>
            <a:ext cx="8483600" cy="5410200"/>
            <a:chOff x="288" y="384"/>
            <a:chExt cx="5344" cy="3408"/>
          </a:xfrm>
        </p:grpSpPr>
        <p:sp>
          <p:nvSpPr>
            <p:cNvPr id="28675" name="AutoShape 5"/>
            <p:cNvSpPr>
              <a:spLocks noChangeArrowheads="1"/>
            </p:cNvSpPr>
            <p:nvPr/>
          </p:nvSpPr>
          <p:spPr bwMode="auto">
            <a:xfrm>
              <a:off x="288" y="384"/>
              <a:ext cx="1248" cy="288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76" name="Rectangle 6"/>
            <p:cNvSpPr>
              <a:spLocks noChangeArrowheads="1"/>
            </p:cNvSpPr>
            <p:nvPr/>
          </p:nvSpPr>
          <p:spPr bwMode="auto">
            <a:xfrm>
              <a:off x="368" y="384"/>
              <a:ext cx="12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457200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SUMMARY  </a:t>
              </a:r>
              <a:endParaRPr lang="en-US" sz="2600" b="1" i="1"/>
            </a:p>
          </p:txBody>
        </p:sp>
        <p:graphicFrame>
          <p:nvGraphicFramePr>
            <p:cNvPr id="28677" name="Object 7"/>
            <p:cNvGraphicFramePr>
              <a:graphicFrameLocks noChangeAspect="1"/>
            </p:cNvGraphicFramePr>
            <p:nvPr/>
          </p:nvGraphicFramePr>
          <p:xfrm>
            <a:off x="702" y="864"/>
            <a:ext cx="4735" cy="6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686" name="Equation" r:id="rId3" imgW="3143192" imgH="361981" progId="Equation.3">
                    <p:embed/>
                  </p:oleObj>
                </mc:Choice>
                <mc:Fallback>
                  <p:oleObj name="Equation" r:id="rId3" imgW="3143192" imgH="361981" progId="Equation.3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02" y="864"/>
                          <a:ext cx="4735" cy="65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8678" name="Rectangle 8"/>
            <p:cNvSpPr>
              <a:spLocks noChangeArrowheads="1"/>
            </p:cNvSpPr>
            <p:nvPr/>
          </p:nvSpPr>
          <p:spPr bwMode="auto">
            <a:xfrm>
              <a:off x="2160" y="1392"/>
              <a:ext cx="326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200" b="1">
                  <a:latin typeface="Comic Sans MS" pitchFamily="66" charset="0"/>
                </a:rPr>
                <a:t>where </a:t>
              </a:r>
              <a:r>
                <a:rPr lang="en-US" b="1" i="1"/>
                <a:t>n</a:t>
              </a:r>
              <a:r>
                <a:rPr lang="en-US" sz="2200" b="1">
                  <a:latin typeface="Comic Sans MS" pitchFamily="66" charset="0"/>
                </a:rPr>
                <a:t> is the number of strips.</a:t>
              </a:r>
            </a:p>
          </p:txBody>
        </p:sp>
        <p:graphicFrame>
          <p:nvGraphicFramePr>
            <p:cNvPr id="28679" name="Object 11"/>
            <p:cNvGraphicFramePr>
              <a:graphicFrameLocks noChangeAspect="1"/>
            </p:cNvGraphicFramePr>
            <p:nvPr/>
          </p:nvGraphicFramePr>
          <p:xfrm>
            <a:off x="4368" y="1616"/>
            <a:ext cx="1152" cy="5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687" name="Equation" r:id="rId5" imgW="742877" imgH="333368" progId="Equation.3">
                    <p:embed/>
                  </p:oleObj>
                </mc:Choice>
                <mc:Fallback>
                  <p:oleObj name="Equation" r:id="rId5" imgW="742877" imgH="333368" progId="Equation.3">
                    <p:embed/>
                    <p:pic>
                      <p:nvPicPr>
                        <p:cNvPr id="0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68" y="1616"/>
                          <a:ext cx="1152" cy="59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8680" name="Rectangle 12"/>
            <p:cNvSpPr>
              <a:spLocks noChangeArrowheads="1"/>
            </p:cNvSpPr>
            <p:nvPr/>
          </p:nvSpPr>
          <p:spPr bwMode="auto">
            <a:xfrm>
              <a:off x="288" y="1708"/>
              <a:ext cx="4224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457200" indent="-457200" eaLnBrk="1" hangingPunct="1">
                <a:buFont typeface="Wingdings" pitchFamily="2" charset="2"/>
                <a:buChar char="Ø"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The width, </a:t>
              </a:r>
              <a:r>
                <a:rPr lang="en-US" sz="2600" b="1" i="1"/>
                <a:t>h</a:t>
              </a:r>
              <a:r>
                <a:rPr lang="en-US" b="1">
                  <a:latin typeface="Comic Sans MS" pitchFamily="66" charset="0"/>
                </a:rPr>
                <a:t>, of each strip is given by</a:t>
              </a:r>
            </a:p>
          </p:txBody>
        </p:sp>
        <p:sp>
          <p:nvSpPr>
            <p:cNvPr id="28681" name="Rectangle 13"/>
            <p:cNvSpPr>
              <a:spLocks noChangeArrowheads="1"/>
            </p:cNvSpPr>
            <p:nvPr/>
          </p:nvSpPr>
          <p:spPr bwMode="auto">
            <a:xfrm>
              <a:off x="624" y="1968"/>
              <a:ext cx="38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( but should be checked on a sketch )</a:t>
              </a:r>
            </a:p>
          </p:txBody>
        </p:sp>
        <p:sp>
          <p:nvSpPr>
            <p:cNvPr id="28682" name="Rectangle 14"/>
            <p:cNvSpPr>
              <a:spLocks noChangeArrowheads="1"/>
            </p:cNvSpPr>
            <p:nvPr/>
          </p:nvSpPr>
          <p:spPr bwMode="auto">
            <a:xfrm>
              <a:off x="288" y="672"/>
              <a:ext cx="51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457200" indent="-457200" eaLnBrk="1" hangingPunct="1">
                <a:buFont typeface="Wingdings" pitchFamily="2" charset="2"/>
                <a:buChar char="Ø"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The trapezium law for estimating an area is</a:t>
              </a:r>
            </a:p>
          </p:txBody>
        </p:sp>
        <p:sp>
          <p:nvSpPr>
            <p:cNvPr id="28683" name="Rectangle 15"/>
            <p:cNvSpPr>
              <a:spLocks noChangeArrowheads="1"/>
            </p:cNvSpPr>
            <p:nvPr/>
          </p:nvSpPr>
          <p:spPr bwMode="auto">
            <a:xfrm>
              <a:off x="304" y="2755"/>
              <a:ext cx="5040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457200" indent="-457200" eaLnBrk="1" hangingPunct="1">
                <a:buFont typeface="Wingdings" pitchFamily="2" charset="2"/>
                <a:buChar char="Ø"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The trapezium law underestimates the area if the tops of the trapezia lie under the curve and overestimates it if the tops lie above the curve.</a:t>
              </a:r>
            </a:p>
          </p:txBody>
        </p:sp>
        <p:sp>
          <p:nvSpPr>
            <p:cNvPr id="28684" name="Rectangle 16"/>
            <p:cNvSpPr>
              <a:spLocks noChangeArrowheads="1"/>
            </p:cNvSpPr>
            <p:nvPr/>
          </p:nvSpPr>
          <p:spPr bwMode="auto">
            <a:xfrm>
              <a:off x="288" y="3484"/>
              <a:ext cx="5040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457200" indent="-457200" eaLnBrk="1" hangingPunct="1">
                <a:buFont typeface="Wingdings" pitchFamily="2" charset="2"/>
                <a:buChar char="Ø"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The accuracy can be improved by increasing </a:t>
              </a:r>
              <a:r>
                <a:rPr lang="en-US" sz="2600" b="1" i="1"/>
                <a:t>n</a:t>
              </a:r>
              <a:r>
                <a:rPr lang="en-US" b="1">
                  <a:latin typeface="Comic Sans MS" pitchFamily="66" charset="0"/>
                </a:rPr>
                <a:t>.</a:t>
              </a:r>
            </a:p>
          </p:txBody>
        </p:sp>
        <p:sp>
          <p:nvSpPr>
            <p:cNvPr id="28685" name="Rectangle 19"/>
            <p:cNvSpPr>
              <a:spLocks noChangeArrowheads="1"/>
            </p:cNvSpPr>
            <p:nvPr/>
          </p:nvSpPr>
          <p:spPr bwMode="auto">
            <a:xfrm>
              <a:off x="304" y="2284"/>
              <a:ext cx="5328" cy="5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457200" indent="-457200" eaLnBrk="1" hangingPunct="1">
                <a:buFont typeface="Wingdings" pitchFamily="2" charset="2"/>
                <a:buChar char="Ø"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The number of ordinates is </a:t>
              </a:r>
              <a:r>
                <a:rPr lang="en-US" sz="2600" b="1"/>
                <a:t>1</a:t>
              </a:r>
              <a:r>
                <a:rPr lang="en-US" b="1">
                  <a:latin typeface="Comic Sans MS" pitchFamily="66" charset="0"/>
                </a:rPr>
                <a:t> more than the number of strips.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3" name="Rectangle 3"/>
          <p:cNvSpPr>
            <a:spLocks noChangeArrowheads="1"/>
          </p:cNvSpPr>
          <p:nvPr/>
        </p:nvSpPr>
        <p:spPr bwMode="auto">
          <a:xfrm>
            <a:off x="457200" y="1143000"/>
            <a:ext cx="8001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To find an area bounded by a curve, we need to evaluate a definite integral.</a:t>
            </a:r>
          </a:p>
        </p:txBody>
      </p:sp>
      <p:sp>
        <p:nvSpPr>
          <p:cNvPr id="204804" name="Rectangle 4"/>
          <p:cNvSpPr>
            <a:spLocks noChangeArrowheads="1"/>
          </p:cNvSpPr>
          <p:nvPr/>
        </p:nvSpPr>
        <p:spPr bwMode="auto">
          <a:xfrm>
            <a:off x="533400" y="2362200"/>
            <a:ext cx="8229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If the integral cannot be evaluated, we can use an approximate method.</a:t>
            </a:r>
          </a:p>
        </p:txBody>
      </p:sp>
      <p:grpSp>
        <p:nvGrpSpPr>
          <p:cNvPr id="204834" name="Group 34"/>
          <p:cNvGrpSpPr>
            <a:grpSpLocks/>
          </p:cNvGrpSpPr>
          <p:nvPr/>
        </p:nvGrpSpPr>
        <p:grpSpPr bwMode="auto">
          <a:xfrm>
            <a:off x="533400" y="3505200"/>
            <a:ext cx="8229600" cy="838200"/>
            <a:chOff x="336" y="2208"/>
            <a:chExt cx="5184" cy="528"/>
          </a:xfrm>
        </p:grpSpPr>
        <p:sp>
          <p:nvSpPr>
            <p:cNvPr id="5125" name="Rectangle 33"/>
            <p:cNvSpPr>
              <a:spLocks noChangeArrowheads="1"/>
            </p:cNvSpPr>
            <p:nvPr/>
          </p:nvSpPr>
          <p:spPr bwMode="auto">
            <a:xfrm>
              <a:off x="768" y="2448"/>
              <a:ext cx="1440" cy="28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6" name="Rectangle 30"/>
            <p:cNvSpPr>
              <a:spLocks noChangeArrowheads="1"/>
            </p:cNvSpPr>
            <p:nvPr/>
          </p:nvSpPr>
          <p:spPr bwMode="auto">
            <a:xfrm>
              <a:off x="336" y="2208"/>
              <a:ext cx="5184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This presentation uses the approximate method called the </a:t>
              </a:r>
              <a:r>
                <a:rPr lang="en-US" b="1">
                  <a:solidFill>
                    <a:srgbClr val="FF0000"/>
                  </a:solidFill>
                  <a:latin typeface="Comic Sans MS" pitchFamily="66" charset="0"/>
                </a:rPr>
                <a:t>Trapezium Rule</a:t>
              </a:r>
              <a:r>
                <a:rPr lang="en-US" b="1">
                  <a:latin typeface="Comic Sans MS" pitchFamily="66" charset="0"/>
                </a:rPr>
                <a:t>.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03" grpId="0"/>
      <p:bldP spid="20480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50" name="Rectangle 14"/>
          <p:cNvSpPr>
            <a:spLocks noChangeArrowheads="1"/>
          </p:cNvSpPr>
          <p:nvPr/>
        </p:nvSpPr>
        <p:spPr bwMode="auto">
          <a:xfrm>
            <a:off x="457200" y="914400"/>
            <a:ext cx="76200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The area under the curve is divided into a number of strips of equal width.  The top edge of each strip .  .  . </a:t>
            </a:r>
          </a:p>
        </p:txBody>
      </p:sp>
      <p:grpSp>
        <p:nvGrpSpPr>
          <p:cNvPr id="219173" name="Group 37"/>
          <p:cNvGrpSpPr>
            <a:grpSpLocks/>
          </p:cNvGrpSpPr>
          <p:nvPr/>
        </p:nvGrpSpPr>
        <p:grpSpPr bwMode="auto">
          <a:xfrm>
            <a:off x="7162800" y="1752600"/>
            <a:ext cx="1600200" cy="2895600"/>
            <a:chOff x="4512" y="1104"/>
            <a:chExt cx="1008" cy="1824"/>
          </a:xfrm>
        </p:grpSpPr>
        <p:sp>
          <p:nvSpPr>
            <p:cNvPr id="6149" name="Rectangle 36"/>
            <p:cNvSpPr>
              <a:spLocks noChangeArrowheads="1"/>
            </p:cNvSpPr>
            <p:nvPr/>
          </p:nvSpPr>
          <p:spPr bwMode="auto">
            <a:xfrm>
              <a:off x="4512" y="1104"/>
              <a:ext cx="1008" cy="182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50" name="Line 25"/>
            <p:cNvSpPr>
              <a:spLocks noChangeShapeType="1"/>
            </p:cNvSpPr>
            <p:nvPr/>
          </p:nvSpPr>
          <p:spPr bwMode="auto">
            <a:xfrm>
              <a:off x="4800" y="1277"/>
              <a:ext cx="0" cy="14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51" name="Line 26"/>
            <p:cNvSpPr>
              <a:spLocks noChangeShapeType="1"/>
            </p:cNvSpPr>
            <p:nvPr/>
          </p:nvSpPr>
          <p:spPr bwMode="auto">
            <a:xfrm>
              <a:off x="5280" y="1469"/>
              <a:ext cx="0" cy="12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52" name="Line 28"/>
            <p:cNvSpPr>
              <a:spLocks noChangeShapeType="1"/>
            </p:cNvSpPr>
            <p:nvPr/>
          </p:nvSpPr>
          <p:spPr bwMode="auto">
            <a:xfrm flipH="1" flipV="1">
              <a:off x="4800" y="2765"/>
              <a:ext cx="48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53" name="Arc 29"/>
            <p:cNvSpPr>
              <a:spLocks/>
            </p:cNvSpPr>
            <p:nvPr/>
          </p:nvSpPr>
          <p:spPr bwMode="auto">
            <a:xfrm rot="1310570" flipH="1">
              <a:off x="4754" y="1327"/>
              <a:ext cx="551" cy="145"/>
            </a:xfrm>
            <a:custGeom>
              <a:avLst/>
              <a:gdLst>
                <a:gd name="T0" fmla="*/ 0 w 32505"/>
                <a:gd name="T1" fmla="*/ 0 h 21600"/>
                <a:gd name="T2" fmla="*/ 9 w 32505"/>
                <a:gd name="T3" fmla="*/ 0 h 21600"/>
                <a:gd name="T4" fmla="*/ 5 w 32505"/>
                <a:gd name="T5" fmla="*/ 1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2505" h="21600" fill="none" extrusionOk="0">
                  <a:moveTo>
                    <a:pt x="-1" y="9714"/>
                  </a:moveTo>
                  <a:cubicBezTo>
                    <a:pt x="3996" y="3650"/>
                    <a:pt x="10772" y="-1"/>
                    <a:pt x="18036" y="0"/>
                  </a:cubicBezTo>
                  <a:cubicBezTo>
                    <a:pt x="23381" y="0"/>
                    <a:pt x="28536" y="1981"/>
                    <a:pt x="32504" y="5562"/>
                  </a:cubicBezTo>
                </a:path>
                <a:path w="32505" h="21600" stroke="0" extrusionOk="0">
                  <a:moveTo>
                    <a:pt x="-1" y="9714"/>
                  </a:moveTo>
                  <a:cubicBezTo>
                    <a:pt x="3996" y="3650"/>
                    <a:pt x="10772" y="-1"/>
                    <a:pt x="18036" y="0"/>
                  </a:cubicBezTo>
                  <a:cubicBezTo>
                    <a:pt x="23381" y="0"/>
                    <a:pt x="28536" y="1981"/>
                    <a:pt x="32504" y="5562"/>
                  </a:cubicBezTo>
                  <a:lnTo>
                    <a:pt x="18036" y="21600"/>
                  </a:lnTo>
                  <a:lnTo>
                    <a:pt x="-1" y="9714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9169" name="Rectangle 33"/>
          <p:cNvSpPr>
            <a:spLocks noChangeArrowheads="1"/>
          </p:cNvSpPr>
          <p:nvPr/>
        </p:nvSpPr>
        <p:spPr bwMode="auto">
          <a:xfrm>
            <a:off x="381000" y="2087563"/>
            <a:ext cx="6705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.  .  . is replaced by a straight line so the strips become trapezia.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150" grpId="0"/>
      <p:bldP spid="21916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ChangeArrowheads="1"/>
          </p:cNvSpPr>
          <p:nvPr/>
        </p:nvSpPr>
        <p:spPr bwMode="auto">
          <a:xfrm>
            <a:off x="457200" y="914400"/>
            <a:ext cx="76200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The area under the curve is divided into a number of strips of equal width.  The top edge of each strip .  .  . </a:t>
            </a:r>
          </a:p>
        </p:txBody>
      </p:sp>
      <p:sp>
        <p:nvSpPr>
          <p:cNvPr id="232452" name="Rectangle 4"/>
          <p:cNvSpPr>
            <a:spLocks noChangeArrowheads="1"/>
          </p:cNvSpPr>
          <p:nvPr/>
        </p:nvSpPr>
        <p:spPr bwMode="auto">
          <a:xfrm>
            <a:off x="457200" y="2987675"/>
            <a:ext cx="7086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The total area of the trapezia gives an approximation to the area under the curve.</a:t>
            </a:r>
          </a:p>
        </p:txBody>
      </p:sp>
      <p:sp>
        <p:nvSpPr>
          <p:cNvPr id="232453" name="Rectangle 5"/>
          <p:cNvSpPr>
            <a:spLocks noChangeArrowheads="1"/>
          </p:cNvSpPr>
          <p:nvPr/>
        </p:nvSpPr>
        <p:spPr bwMode="auto">
          <a:xfrm>
            <a:off x="381000" y="3932238"/>
            <a:ext cx="7086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The formula for the area of a trapezium is: </a:t>
            </a:r>
          </a:p>
        </p:txBody>
      </p:sp>
      <p:grpSp>
        <p:nvGrpSpPr>
          <p:cNvPr id="232483" name="Group 35"/>
          <p:cNvGrpSpPr>
            <a:grpSpLocks/>
          </p:cNvGrpSpPr>
          <p:nvPr/>
        </p:nvGrpSpPr>
        <p:grpSpPr bwMode="auto">
          <a:xfrm>
            <a:off x="304800" y="4465638"/>
            <a:ext cx="8153400" cy="944562"/>
            <a:chOff x="192" y="2813"/>
            <a:chExt cx="5136" cy="595"/>
          </a:xfrm>
        </p:grpSpPr>
        <p:sp>
          <p:nvSpPr>
            <p:cNvPr id="7189" name="Rectangle 34"/>
            <p:cNvSpPr>
              <a:spLocks noChangeArrowheads="1"/>
            </p:cNvSpPr>
            <p:nvPr/>
          </p:nvSpPr>
          <p:spPr bwMode="auto">
            <a:xfrm>
              <a:off x="192" y="2832"/>
              <a:ext cx="5136" cy="5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90" name="Rectangle 7"/>
            <p:cNvSpPr>
              <a:spLocks noChangeArrowheads="1"/>
            </p:cNvSpPr>
            <p:nvPr/>
          </p:nvSpPr>
          <p:spPr bwMode="auto">
            <a:xfrm>
              <a:off x="288" y="2813"/>
              <a:ext cx="3456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solidFill>
                    <a:srgbClr val="3333FF"/>
                  </a:solidFill>
                  <a:latin typeface="Comic Sans MS" pitchFamily="66" charset="0"/>
                </a:rPr>
                <a:t>the average of the parallel sides </a:t>
              </a:r>
            </a:p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solidFill>
                    <a:srgbClr val="3333FF"/>
                  </a:solidFill>
                  <a:latin typeface="Comic Sans MS" pitchFamily="66" charset="0"/>
                </a:rPr>
                <a:t>	the distance apart </a:t>
              </a:r>
            </a:p>
          </p:txBody>
        </p:sp>
        <p:graphicFrame>
          <p:nvGraphicFramePr>
            <p:cNvPr id="7191" name="Object 8"/>
            <p:cNvGraphicFramePr>
              <a:graphicFrameLocks noChangeAspect="1"/>
            </p:cNvGraphicFramePr>
            <p:nvPr/>
          </p:nvGraphicFramePr>
          <p:xfrm>
            <a:off x="1200" y="3088"/>
            <a:ext cx="240" cy="1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92" name="Equation" r:id="rId3" imgW="95289" imgH="95287" progId="Equation.3">
                    <p:embed/>
                  </p:oleObj>
                </mc:Choice>
                <mc:Fallback>
                  <p:oleObj name="Equation" r:id="rId3" imgW="95289" imgH="95287" progId="Equation.3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00" y="3088"/>
                          <a:ext cx="240" cy="1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174" name="Group 33"/>
          <p:cNvGrpSpPr>
            <a:grpSpLocks/>
          </p:cNvGrpSpPr>
          <p:nvPr/>
        </p:nvGrpSpPr>
        <p:grpSpPr bwMode="auto">
          <a:xfrm>
            <a:off x="7162800" y="1752600"/>
            <a:ext cx="1600200" cy="2895600"/>
            <a:chOff x="4512" y="1104"/>
            <a:chExt cx="1008" cy="1824"/>
          </a:xfrm>
        </p:grpSpPr>
        <p:sp>
          <p:nvSpPr>
            <p:cNvPr id="7183" name="Rectangle 32"/>
            <p:cNvSpPr>
              <a:spLocks noChangeArrowheads="1"/>
            </p:cNvSpPr>
            <p:nvPr/>
          </p:nvSpPr>
          <p:spPr bwMode="auto">
            <a:xfrm>
              <a:off x="4512" y="1104"/>
              <a:ext cx="1008" cy="182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7184" name="Group 16"/>
            <p:cNvGrpSpPr>
              <a:grpSpLocks/>
            </p:cNvGrpSpPr>
            <p:nvPr/>
          </p:nvGrpSpPr>
          <p:grpSpPr bwMode="auto">
            <a:xfrm>
              <a:off x="4800" y="1277"/>
              <a:ext cx="480" cy="1488"/>
              <a:chOff x="4800" y="1536"/>
              <a:chExt cx="480" cy="1488"/>
            </a:xfrm>
          </p:grpSpPr>
          <p:sp>
            <p:nvSpPr>
              <p:cNvPr id="7185" name="Line 9"/>
              <p:cNvSpPr>
                <a:spLocks noChangeShapeType="1"/>
              </p:cNvSpPr>
              <p:nvPr/>
            </p:nvSpPr>
            <p:spPr bwMode="auto">
              <a:xfrm flipH="1" flipV="1">
                <a:off x="4800" y="1536"/>
                <a:ext cx="480" cy="19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6" name="Line 11"/>
              <p:cNvSpPr>
                <a:spLocks noChangeShapeType="1"/>
              </p:cNvSpPr>
              <p:nvPr/>
            </p:nvSpPr>
            <p:spPr bwMode="auto">
              <a:xfrm>
                <a:off x="4800" y="1536"/>
                <a:ext cx="0" cy="148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7" name="Line 12"/>
              <p:cNvSpPr>
                <a:spLocks noChangeShapeType="1"/>
              </p:cNvSpPr>
              <p:nvPr/>
            </p:nvSpPr>
            <p:spPr bwMode="auto">
              <a:xfrm>
                <a:off x="5280" y="1728"/>
                <a:ext cx="0" cy="12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8" name="Line 13"/>
              <p:cNvSpPr>
                <a:spLocks noChangeShapeType="1"/>
              </p:cNvSpPr>
              <p:nvPr/>
            </p:nvSpPr>
            <p:spPr bwMode="auto">
              <a:xfrm flipH="1" flipV="1">
                <a:off x="4800" y="3024"/>
                <a:ext cx="48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7175" name="Rectangle 15"/>
          <p:cNvSpPr>
            <a:spLocks noChangeArrowheads="1"/>
          </p:cNvSpPr>
          <p:nvPr/>
        </p:nvSpPr>
        <p:spPr bwMode="auto">
          <a:xfrm>
            <a:off x="381000" y="2087563"/>
            <a:ext cx="6705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.  .  . is replaced by a straight line so the strips become trapezia.</a:t>
            </a:r>
          </a:p>
        </p:txBody>
      </p:sp>
      <p:graphicFrame>
        <p:nvGraphicFramePr>
          <p:cNvPr id="232468" name="Object 20"/>
          <p:cNvGraphicFramePr>
            <a:graphicFrameLocks noChangeAspect="1"/>
          </p:cNvGraphicFramePr>
          <p:nvPr/>
        </p:nvGraphicFramePr>
        <p:xfrm>
          <a:off x="7197725" y="2851150"/>
          <a:ext cx="514350" cy="549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3" name="Equation" r:id="rId5" imgW="161965" imgH="171408" progId="Equation.3">
                  <p:embed/>
                </p:oleObj>
              </mc:Choice>
              <mc:Fallback>
                <p:oleObj name="Equation" r:id="rId5" imgW="161965" imgH="171408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97725" y="2851150"/>
                        <a:ext cx="514350" cy="549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2469" name="Object 21"/>
          <p:cNvGraphicFramePr>
            <a:graphicFrameLocks noChangeAspect="1"/>
          </p:cNvGraphicFramePr>
          <p:nvPr/>
        </p:nvGraphicFramePr>
        <p:xfrm>
          <a:off x="8335963" y="2879725"/>
          <a:ext cx="476250" cy="549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4" name="Equation" r:id="rId7" imgW="142799" imgH="171408" progId="Equation.3">
                  <p:embed/>
                </p:oleObj>
              </mc:Choice>
              <mc:Fallback>
                <p:oleObj name="Equation" r:id="rId7" imgW="142799" imgH="171408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35963" y="2879725"/>
                        <a:ext cx="476250" cy="549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2470" name="Object 22"/>
          <p:cNvGraphicFramePr>
            <a:graphicFrameLocks noChangeAspect="1"/>
          </p:cNvGraphicFramePr>
          <p:nvPr/>
        </p:nvGraphicFramePr>
        <p:xfrm>
          <a:off x="7848600" y="4008438"/>
          <a:ext cx="330200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5" name="Equation" r:id="rId9" imgW="95289" imgH="133347" progId="Equation.3">
                  <p:embed/>
                </p:oleObj>
              </mc:Choice>
              <mc:Fallback>
                <p:oleObj name="Equation" r:id="rId9" imgW="95289" imgH="133347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4008438"/>
                        <a:ext cx="330200" cy="441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2474" name="Object 26"/>
          <p:cNvGraphicFramePr>
            <a:graphicFrameLocks noChangeAspect="1"/>
          </p:cNvGraphicFramePr>
          <p:nvPr/>
        </p:nvGraphicFramePr>
        <p:xfrm>
          <a:off x="5791200" y="4495800"/>
          <a:ext cx="23622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6" name="Equation" r:id="rId11" imgW="904842" imgH="323920" progId="Equation.3">
                  <p:embed/>
                </p:oleObj>
              </mc:Choice>
              <mc:Fallback>
                <p:oleObj name="Equation" r:id="rId11" imgW="904842" imgH="32392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4495800"/>
                        <a:ext cx="236220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32477" name="Group 29"/>
          <p:cNvGrpSpPr>
            <a:grpSpLocks/>
          </p:cNvGrpSpPr>
          <p:nvPr/>
        </p:nvGrpSpPr>
        <p:grpSpPr bwMode="auto">
          <a:xfrm>
            <a:off x="533400" y="5440363"/>
            <a:ext cx="8077200" cy="884237"/>
            <a:chOff x="240" y="3715"/>
            <a:chExt cx="5088" cy="557"/>
          </a:xfrm>
        </p:grpSpPr>
        <p:sp>
          <p:nvSpPr>
            <p:cNvPr id="7181" name="AutoShape 28"/>
            <p:cNvSpPr>
              <a:spLocks noChangeArrowheads="1"/>
            </p:cNvSpPr>
            <p:nvPr/>
          </p:nvSpPr>
          <p:spPr bwMode="auto">
            <a:xfrm>
              <a:off x="240" y="3744"/>
              <a:ext cx="4992" cy="528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2" name="Rectangle 27"/>
            <p:cNvSpPr>
              <a:spLocks noChangeArrowheads="1"/>
            </p:cNvSpPr>
            <p:nvPr/>
          </p:nvSpPr>
          <p:spPr bwMode="auto">
            <a:xfrm>
              <a:off x="288" y="3715"/>
              <a:ext cx="5040" cy="5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algn="ctr"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sz="2600" b="1" i="1">
                  <a:solidFill>
                    <a:srgbClr val="FF0000"/>
                  </a:solidFill>
                </a:rPr>
                <a:t>h</a:t>
              </a:r>
              <a:r>
                <a:rPr lang="en-US" b="1">
                  <a:solidFill>
                    <a:srgbClr val="FF0000"/>
                  </a:solidFill>
                  <a:latin typeface="Comic Sans MS" pitchFamily="66" charset="0"/>
                </a:rPr>
                <a:t> seems a strange letter to use for width but it is always used in the trapezium rule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24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24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32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2452" grpId="0"/>
      <p:bldP spid="23245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32" name="Group 52"/>
          <p:cNvGrpSpPr>
            <a:grpSpLocks/>
          </p:cNvGrpSpPr>
          <p:nvPr/>
        </p:nvGrpSpPr>
        <p:grpSpPr bwMode="auto">
          <a:xfrm>
            <a:off x="533400" y="685800"/>
            <a:ext cx="2971800" cy="1214438"/>
            <a:chOff x="336" y="432"/>
            <a:chExt cx="1872" cy="765"/>
          </a:xfrm>
        </p:grpSpPr>
        <p:sp>
          <p:nvSpPr>
            <p:cNvPr id="8200" name="Rectangle 4"/>
            <p:cNvSpPr>
              <a:spLocks noChangeArrowheads="1"/>
            </p:cNvSpPr>
            <p:nvPr/>
          </p:nvSpPr>
          <p:spPr bwMode="auto">
            <a:xfrm>
              <a:off x="336" y="720"/>
              <a:ext cx="76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468313" indent="-468313"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e.g.1                 </a:t>
              </a:r>
            </a:p>
          </p:txBody>
        </p:sp>
        <p:graphicFrame>
          <p:nvGraphicFramePr>
            <p:cNvPr id="8201" name="Object 5"/>
            <p:cNvGraphicFramePr>
              <a:graphicFrameLocks noChangeAspect="1"/>
            </p:cNvGraphicFramePr>
            <p:nvPr/>
          </p:nvGraphicFramePr>
          <p:xfrm>
            <a:off x="1200" y="432"/>
            <a:ext cx="1008" cy="7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02" name="Equation" r:id="rId3" imgW="666754" imgH="504776" progId="Equation.3">
                    <p:embed/>
                  </p:oleObj>
                </mc:Choice>
                <mc:Fallback>
                  <p:oleObj name="Equation" r:id="rId3" imgW="666754" imgH="504776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00" y="432"/>
                          <a:ext cx="1008" cy="76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25286" name="Rectangle 6"/>
          <p:cNvSpPr>
            <a:spLocks noChangeArrowheads="1"/>
          </p:cNvSpPr>
          <p:nvPr/>
        </p:nvSpPr>
        <p:spPr bwMode="auto">
          <a:xfrm>
            <a:off x="533400" y="1752600"/>
            <a:ext cx="434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Suppose we have 5 strips.</a:t>
            </a:r>
          </a:p>
        </p:txBody>
      </p:sp>
      <p:grpSp>
        <p:nvGrpSpPr>
          <p:cNvPr id="225334" name="Group 54"/>
          <p:cNvGrpSpPr>
            <a:grpSpLocks/>
          </p:cNvGrpSpPr>
          <p:nvPr/>
        </p:nvGrpSpPr>
        <p:grpSpPr bwMode="auto">
          <a:xfrm>
            <a:off x="5029200" y="990600"/>
            <a:ext cx="3505200" cy="2286000"/>
            <a:chOff x="3168" y="624"/>
            <a:chExt cx="2208" cy="1440"/>
          </a:xfrm>
        </p:grpSpPr>
        <p:pic>
          <p:nvPicPr>
            <p:cNvPr id="8197" name="Picture 4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8" y="624"/>
              <a:ext cx="2208" cy="14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aphicFrame>
          <p:nvGraphicFramePr>
            <p:cNvPr id="8198" name="Object 50"/>
            <p:cNvGraphicFramePr>
              <a:graphicFrameLocks noChangeAspect="1"/>
            </p:cNvGraphicFramePr>
            <p:nvPr/>
          </p:nvGraphicFramePr>
          <p:xfrm>
            <a:off x="4368" y="768"/>
            <a:ext cx="717" cy="4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03" name="Equation" r:id="rId6" imgW="590631" imgH="352533" progId="Equation.3">
                    <p:embed/>
                  </p:oleObj>
                </mc:Choice>
                <mc:Fallback>
                  <p:oleObj name="Equation" r:id="rId6" imgW="590631" imgH="352533" progId="Equation.3">
                    <p:embed/>
                    <p:pic>
                      <p:nvPicPr>
                        <p:cNvPr id="0" name="Object 5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68" y="768"/>
                          <a:ext cx="717" cy="4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199" name="Rectangle 53"/>
            <p:cNvSpPr>
              <a:spLocks noChangeArrowheads="1"/>
            </p:cNvSpPr>
            <p:nvPr/>
          </p:nvSpPr>
          <p:spPr bwMode="auto">
            <a:xfrm>
              <a:off x="3168" y="624"/>
              <a:ext cx="2208" cy="1440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8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ChangeArrowheads="1"/>
          </p:cNvSpPr>
          <p:nvPr/>
        </p:nvSpPr>
        <p:spPr bwMode="auto">
          <a:xfrm>
            <a:off x="533400" y="1143000"/>
            <a:ext cx="1219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468313" indent="-468313"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e.g.1                 </a:t>
            </a:r>
          </a:p>
        </p:txBody>
      </p:sp>
      <p:graphicFrame>
        <p:nvGraphicFramePr>
          <p:cNvPr id="9219" name="Object 5"/>
          <p:cNvGraphicFramePr>
            <a:graphicFrameLocks noChangeAspect="1"/>
          </p:cNvGraphicFramePr>
          <p:nvPr/>
        </p:nvGraphicFramePr>
        <p:xfrm>
          <a:off x="1905000" y="685800"/>
          <a:ext cx="1600200" cy="1214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3" name="Equation" r:id="rId3" imgW="666754" imgH="504776" progId="Equation.3">
                  <p:embed/>
                </p:oleObj>
              </mc:Choice>
              <mc:Fallback>
                <p:oleObj name="Equation" r:id="rId3" imgW="666754" imgH="504776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685800"/>
                        <a:ext cx="1600200" cy="1214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0" name="Rectangle 6"/>
          <p:cNvSpPr>
            <a:spLocks noChangeArrowheads="1"/>
          </p:cNvSpPr>
          <p:nvPr/>
        </p:nvSpPr>
        <p:spPr bwMode="auto">
          <a:xfrm>
            <a:off x="533400" y="1752600"/>
            <a:ext cx="434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Suppose we have 5 strips.</a:t>
            </a:r>
          </a:p>
        </p:txBody>
      </p:sp>
      <p:grpSp>
        <p:nvGrpSpPr>
          <p:cNvPr id="9221" name="Group 7"/>
          <p:cNvGrpSpPr>
            <a:grpSpLocks/>
          </p:cNvGrpSpPr>
          <p:nvPr/>
        </p:nvGrpSpPr>
        <p:grpSpPr bwMode="auto">
          <a:xfrm>
            <a:off x="5029200" y="990600"/>
            <a:ext cx="3505200" cy="2286000"/>
            <a:chOff x="2544" y="528"/>
            <a:chExt cx="2832" cy="1890"/>
          </a:xfrm>
        </p:grpSpPr>
        <p:pic>
          <p:nvPicPr>
            <p:cNvPr id="9241" name="Picture 8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44" y="528"/>
              <a:ext cx="2832" cy="18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242" name="Line 9"/>
            <p:cNvSpPr>
              <a:spLocks noChangeShapeType="1"/>
            </p:cNvSpPr>
            <p:nvPr/>
          </p:nvSpPr>
          <p:spPr bwMode="auto">
            <a:xfrm>
              <a:off x="2880" y="768"/>
              <a:ext cx="0" cy="1488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229386" name="Object 10"/>
          <p:cNvGraphicFramePr>
            <a:graphicFrameLocks noChangeAspect="1"/>
          </p:cNvGraphicFramePr>
          <p:nvPr/>
        </p:nvGraphicFramePr>
        <p:xfrm>
          <a:off x="5140325" y="1676400"/>
          <a:ext cx="376238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4" name="Equation" r:id="rId6" imgW="161965" imgH="171408" progId="Equation.3">
                  <p:embed/>
                </p:oleObj>
              </mc:Choice>
              <mc:Fallback>
                <p:oleObj name="Equation" r:id="rId6" imgW="161965" imgH="171408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0325" y="1676400"/>
                        <a:ext cx="376238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9387" name="Object 11"/>
          <p:cNvGraphicFramePr>
            <a:graphicFrameLocks noChangeAspect="1"/>
          </p:cNvGraphicFramePr>
          <p:nvPr/>
        </p:nvGraphicFramePr>
        <p:xfrm>
          <a:off x="5638800" y="1925638"/>
          <a:ext cx="350838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5" name="Equation" r:id="rId8" imgW="142799" imgH="171408" progId="Equation.3">
                  <p:embed/>
                </p:oleObj>
              </mc:Choice>
              <mc:Fallback>
                <p:oleObj name="Equation" r:id="rId8" imgW="142799" imgH="171408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1925638"/>
                        <a:ext cx="350838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29398" name="Group 22"/>
          <p:cNvGrpSpPr>
            <a:grpSpLocks/>
          </p:cNvGrpSpPr>
          <p:nvPr/>
        </p:nvGrpSpPr>
        <p:grpSpPr bwMode="auto">
          <a:xfrm>
            <a:off x="6227763" y="2108200"/>
            <a:ext cx="1957387" cy="860425"/>
            <a:chOff x="3923" y="1200"/>
            <a:chExt cx="1233" cy="542"/>
          </a:xfrm>
        </p:grpSpPr>
        <p:graphicFrame>
          <p:nvGraphicFramePr>
            <p:cNvPr id="9237" name="Object 12"/>
            <p:cNvGraphicFramePr>
              <a:graphicFrameLocks noChangeAspect="1"/>
            </p:cNvGraphicFramePr>
            <p:nvPr/>
          </p:nvGraphicFramePr>
          <p:xfrm>
            <a:off x="4918" y="1488"/>
            <a:ext cx="238" cy="2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46" name="Equation" r:id="rId10" imgW="161965" imgH="171408" progId="Equation.3">
                    <p:embed/>
                  </p:oleObj>
                </mc:Choice>
                <mc:Fallback>
                  <p:oleObj name="Equation" r:id="rId10" imgW="161965" imgH="171408" progId="Equation.3">
                    <p:embed/>
                    <p:pic>
                      <p:nvPicPr>
                        <p:cNvPr id="0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18" y="1488"/>
                          <a:ext cx="238" cy="25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238" name="Object 13"/>
            <p:cNvGraphicFramePr>
              <a:graphicFrameLocks noChangeAspect="1"/>
            </p:cNvGraphicFramePr>
            <p:nvPr/>
          </p:nvGraphicFramePr>
          <p:xfrm>
            <a:off x="3923" y="1200"/>
            <a:ext cx="238" cy="2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47" name="Equation" r:id="rId12" imgW="161965" imgH="171408" progId="Equation.3">
                    <p:embed/>
                  </p:oleObj>
                </mc:Choice>
                <mc:Fallback>
                  <p:oleObj name="Equation" r:id="rId12" imgW="161965" imgH="171408" progId="Equation.3">
                    <p:embed/>
                    <p:pic>
                      <p:nvPicPr>
                        <p:cNvPr id="0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23" y="1200"/>
                          <a:ext cx="238" cy="25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239" name="Object 14"/>
            <p:cNvGraphicFramePr>
              <a:graphicFrameLocks noChangeAspect="1"/>
            </p:cNvGraphicFramePr>
            <p:nvPr/>
          </p:nvGraphicFramePr>
          <p:xfrm>
            <a:off x="4569" y="1392"/>
            <a:ext cx="238" cy="2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48" name="Equation" r:id="rId14" imgW="161965" imgH="171408" progId="Equation.3">
                    <p:embed/>
                  </p:oleObj>
                </mc:Choice>
                <mc:Fallback>
                  <p:oleObj name="Equation" r:id="rId14" imgW="161965" imgH="171408" progId="Equation.3">
                    <p:embed/>
                    <p:pic>
                      <p:nvPicPr>
                        <p:cNvPr id="0" name="Object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69" y="1392"/>
                          <a:ext cx="238" cy="25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240" name="Object 15"/>
            <p:cNvGraphicFramePr>
              <a:graphicFrameLocks noChangeAspect="1"/>
            </p:cNvGraphicFramePr>
            <p:nvPr/>
          </p:nvGraphicFramePr>
          <p:xfrm>
            <a:off x="4259" y="1344"/>
            <a:ext cx="238" cy="2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49" name="Equation" r:id="rId16" imgW="161965" imgH="171408" progId="Equation.3">
                    <p:embed/>
                  </p:oleObj>
                </mc:Choice>
                <mc:Fallback>
                  <p:oleObj name="Equation" r:id="rId16" imgW="161965" imgH="171408" progId="Equation.3">
                    <p:embed/>
                    <p:pic>
                      <p:nvPicPr>
                        <p:cNvPr id="0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59" y="1344"/>
                          <a:ext cx="238" cy="25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29392" name="Rectangle 16"/>
          <p:cNvSpPr>
            <a:spLocks noChangeArrowheads="1"/>
          </p:cNvSpPr>
          <p:nvPr/>
        </p:nvSpPr>
        <p:spPr bwMode="auto">
          <a:xfrm>
            <a:off x="533400" y="2286000"/>
            <a:ext cx="3429000" cy="158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The parallel sides of the trapezia are the </a:t>
            </a:r>
            <a:r>
              <a:rPr lang="en-US" sz="2600" b="1" i="1"/>
              <a:t>y</a:t>
            </a:r>
            <a:r>
              <a:rPr lang="en-US" b="1">
                <a:latin typeface="Comic Sans MS" pitchFamily="66" charset="0"/>
              </a:rPr>
              <a:t>-values of the function.</a:t>
            </a:r>
          </a:p>
        </p:txBody>
      </p:sp>
      <p:sp>
        <p:nvSpPr>
          <p:cNvPr id="229393" name="Rectangle 17"/>
          <p:cNvSpPr>
            <a:spLocks noChangeArrowheads="1"/>
          </p:cNvSpPr>
          <p:nvPr/>
        </p:nvSpPr>
        <p:spPr bwMode="auto">
          <a:xfrm>
            <a:off x="609600" y="3930650"/>
            <a:ext cx="487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The area of the 1</a:t>
            </a:r>
            <a:r>
              <a:rPr lang="en-US" b="1" baseline="30000">
                <a:latin typeface="Comic Sans MS" pitchFamily="66" charset="0"/>
              </a:rPr>
              <a:t>st</a:t>
            </a:r>
            <a:r>
              <a:rPr lang="en-US" b="1">
                <a:latin typeface="Comic Sans MS" pitchFamily="66" charset="0"/>
              </a:rPr>
              <a:t> trapezium</a:t>
            </a:r>
          </a:p>
        </p:txBody>
      </p:sp>
      <p:graphicFrame>
        <p:nvGraphicFramePr>
          <p:cNvPr id="229394" name="Object 18"/>
          <p:cNvGraphicFramePr>
            <a:graphicFrameLocks noChangeAspect="1"/>
          </p:cNvGraphicFramePr>
          <p:nvPr/>
        </p:nvGraphicFramePr>
        <p:xfrm>
          <a:off x="5359400" y="3735388"/>
          <a:ext cx="25146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0" name="Equation" r:id="rId18" imgW="1095420" imgH="323920" progId="Equation.3">
                  <p:embed/>
                </p:oleObj>
              </mc:Choice>
              <mc:Fallback>
                <p:oleObj name="Equation" r:id="rId18" imgW="1095420" imgH="32392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59400" y="3735388"/>
                        <a:ext cx="2514600" cy="771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29403" name="Group 27"/>
          <p:cNvGrpSpPr>
            <a:grpSpLocks/>
          </p:cNvGrpSpPr>
          <p:nvPr/>
        </p:nvGrpSpPr>
        <p:grpSpPr bwMode="auto">
          <a:xfrm>
            <a:off x="5410200" y="1295400"/>
            <a:ext cx="558800" cy="1752600"/>
            <a:chOff x="3408" y="720"/>
            <a:chExt cx="352" cy="1104"/>
          </a:xfrm>
        </p:grpSpPr>
        <p:sp>
          <p:nvSpPr>
            <p:cNvPr id="9233" name="Line 23"/>
            <p:cNvSpPr>
              <a:spLocks noChangeShapeType="1"/>
            </p:cNvSpPr>
            <p:nvPr/>
          </p:nvSpPr>
          <p:spPr bwMode="auto">
            <a:xfrm flipH="1">
              <a:off x="3408" y="720"/>
              <a:ext cx="240" cy="240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4" name="Line 24"/>
            <p:cNvSpPr>
              <a:spLocks noChangeShapeType="1"/>
            </p:cNvSpPr>
            <p:nvPr/>
          </p:nvSpPr>
          <p:spPr bwMode="auto">
            <a:xfrm flipH="1">
              <a:off x="3424" y="912"/>
              <a:ext cx="336" cy="336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5" name="Line 25"/>
            <p:cNvSpPr>
              <a:spLocks noChangeShapeType="1"/>
            </p:cNvSpPr>
            <p:nvPr/>
          </p:nvSpPr>
          <p:spPr bwMode="auto">
            <a:xfrm flipH="1">
              <a:off x="3424" y="1200"/>
              <a:ext cx="336" cy="336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6" name="Line 26"/>
            <p:cNvSpPr>
              <a:spLocks noChangeShapeType="1"/>
            </p:cNvSpPr>
            <p:nvPr/>
          </p:nvSpPr>
          <p:spPr bwMode="auto">
            <a:xfrm flipH="1">
              <a:off x="3424" y="1488"/>
              <a:ext cx="336" cy="336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9229" name="Object 28"/>
          <p:cNvGraphicFramePr>
            <a:graphicFrameLocks noChangeAspect="1"/>
          </p:cNvGraphicFramePr>
          <p:nvPr/>
        </p:nvGraphicFramePr>
        <p:xfrm>
          <a:off x="6934200" y="1219200"/>
          <a:ext cx="1138238" cy="687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1" name="Equation" r:id="rId20" imgW="590631" imgH="352533" progId="Equation.3">
                  <p:embed/>
                </p:oleObj>
              </mc:Choice>
              <mc:Fallback>
                <p:oleObj name="Equation" r:id="rId20" imgW="590631" imgH="352533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4200" y="1219200"/>
                        <a:ext cx="1138238" cy="687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30" name="Rectangle 29"/>
          <p:cNvSpPr>
            <a:spLocks noChangeArrowheads="1"/>
          </p:cNvSpPr>
          <p:nvPr/>
        </p:nvSpPr>
        <p:spPr bwMode="auto">
          <a:xfrm>
            <a:off x="5029200" y="990600"/>
            <a:ext cx="3505200" cy="22860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9406" name="Line 30"/>
          <p:cNvSpPr>
            <a:spLocks noChangeShapeType="1"/>
          </p:cNvSpPr>
          <p:nvPr/>
        </p:nvSpPr>
        <p:spPr bwMode="auto">
          <a:xfrm>
            <a:off x="5461000" y="3124200"/>
            <a:ext cx="533400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9407" name="Line 31"/>
          <p:cNvSpPr>
            <a:spLocks noChangeShapeType="1"/>
          </p:cNvSpPr>
          <p:nvPr/>
        </p:nvSpPr>
        <p:spPr bwMode="auto">
          <a:xfrm flipH="1" flipV="1">
            <a:off x="5867400" y="3200400"/>
            <a:ext cx="1524000" cy="762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29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29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294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94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29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9392" grpId="0"/>
      <p:bldP spid="229393" grpId="0"/>
      <p:bldP spid="229406" grpId="0" animBg="1"/>
      <p:bldP spid="22940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ChangeArrowheads="1"/>
          </p:cNvSpPr>
          <p:nvPr/>
        </p:nvSpPr>
        <p:spPr bwMode="auto">
          <a:xfrm>
            <a:off x="533400" y="1143000"/>
            <a:ext cx="1219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468313" indent="-468313"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e.g.1                 </a:t>
            </a:r>
          </a:p>
        </p:txBody>
      </p:sp>
      <p:graphicFrame>
        <p:nvGraphicFramePr>
          <p:cNvPr id="10243" name="Object 5"/>
          <p:cNvGraphicFramePr>
            <a:graphicFrameLocks noChangeAspect="1"/>
          </p:cNvGraphicFramePr>
          <p:nvPr/>
        </p:nvGraphicFramePr>
        <p:xfrm>
          <a:off x="1905000" y="685800"/>
          <a:ext cx="1600200" cy="1214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8" name="Equation" r:id="rId3" imgW="666754" imgH="504776" progId="Equation.3">
                  <p:embed/>
                </p:oleObj>
              </mc:Choice>
              <mc:Fallback>
                <p:oleObj name="Equation" r:id="rId3" imgW="666754" imgH="504776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685800"/>
                        <a:ext cx="1600200" cy="1214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4" name="Rectangle 6"/>
          <p:cNvSpPr>
            <a:spLocks noChangeArrowheads="1"/>
          </p:cNvSpPr>
          <p:nvPr/>
        </p:nvSpPr>
        <p:spPr bwMode="auto">
          <a:xfrm>
            <a:off x="533400" y="1752600"/>
            <a:ext cx="434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Suppose we have 5 strips.</a:t>
            </a:r>
          </a:p>
        </p:txBody>
      </p:sp>
      <p:grpSp>
        <p:nvGrpSpPr>
          <p:cNvPr id="10245" name="Group 7"/>
          <p:cNvGrpSpPr>
            <a:grpSpLocks/>
          </p:cNvGrpSpPr>
          <p:nvPr/>
        </p:nvGrpSpPr>
        <p:grpSpPr bwMode="auto">
          <a:xfrm>
            <a:off x="5029200" y="990600"/>
            <a:ext cx="3505200" cy="2286000"/>
            <a:chOff x="2544" y="528"/>
            <a:chExt cx="2832" cy="1890"/>
          </a:xfrm>
        </p:grpSpPr>
        <p:pic>
          <p:nvPicPr>
            <p:cNvPr id="10266" name="Picture 8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44" y="528"/>
              <a:ext cx="2832" cy="18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267" name="Line 9"/>
            <p:cNvSpPr>
              <a:spLocks noChangeShapeType="1"/>
            </p:cNvSpPr>
            <p:nvPr/>
          </p:nvSpPr>
          <p:spPr bwMode="auto">
            <a:xfrm>
              <a:off x="2880" y="768"/>
              <a:ext cx="0" cy="1488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10246" name="Object 10"/>
          <p:cNvGraphicFramePr>
            <a:graphicFrameLocks noChangeAspect="1"/>
          </p:cNvGraphicFramePr>
          <p:nvPr/>
        </p:nvGraphicFramePr>
        <p:xfrm>
          <a:off x="5140325" y="1676400"/>
          <a:ext cx="376238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9" name="Equation" r:id="rId6" imgW="161965" imgH="171408" progId="Equation.3">
                  <p:embed/>
                </p:oleObj>
              </mc:Choice>
              <mc:Fallback>
                <p:oleObj name="Equation" r:id="rId6" imgW="161965" imgH="171408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0325" y="1676400"/>
                        <a:ext cx="376238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7" name="Object 11"/>
          <p:cNvGraphicFramePr>
            <a:graphicFrameLocks noChangeAspect="1"/>
          </p:cNvGraphicFramePr>
          <p:nvPr/>
        </p:nvGraphicFramePr>
        <p:xfrm>
          <a:off x="5638800" y="1925638"/>
          <a:ext cx="350838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0" name="Equation" r:id="rId8" imgW="142799" imgH="171408" progId="Equation.3">
                  <p:embed/>
                </p:oleObj>
              </mc:Choice>
              <mc:Fallback>
                <p:oleObj name="Equation" r:id="rId8" imgW="142799" imgH="171408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1925638"/>
                        <a:ext cx="350838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248" name="Group 12"/>
          <p:cNvGrpSpPr>
            <a:grpSpLocks/>
          </p:cNvGrpSpPr>
          <p:nvPr/>
        </p:nvGrpSpPr>
        <p:grpSpPr bwMode="auto">
          <a:xfrm>
            <a:off x="6227763" y="2108200"/>
            <a:ext cx="1957387" cy="860425"/>
            <a:chOff x="3923" y="1200"/>
            <a:chExt cx="1233" cy="542"/>
          </a:xfrm>
        </p:grpSpPr>
        <p:graphicFrame>
          <p:nvGraphicFramePr>
            <p:cNvPr id="10262" name="Object 13"/>
            <p:cNvGraphicFramePr>
              <a:graphicFrameLocks noChangeAspect="1"/>
            </p:cNvGraphicFramePr>
            <p:nvPr/>
          </p:nvGraphicFramePr>
          <p:xfrm>
            <a:off x="4918" y="1488"/>
            <a:ext cx="238" cy="2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71" name="Equation" r:id="rId10" imgW="161965" imgH="171408" progId="Equation.3">
                    <p:embed/>
                  </p:oleObj>
                </mc:Choice>
                <mc:Fallback>
                  <p:oleObj name="Equation" r:id="rId10" imgW="161965" imgH="171408" progId="Equation.3">
                    <p:embed/>
                    <p:pic>
                      <p:nvPicPr>
                        <p:cNvPr id="0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18" y="1488"/>
                          <a:ext cx="238" cy="25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263" name="Object 14"/>
            <p:cNvGraphicFramePr>
              <a:graphicFrameLocks noChangeAspect="1"/>
            </p:cNvGraphicFramePr>
            <p:nvPr/>
          </p:nvGraphicFramePr>
          <p:xfrm>
            <a:off x="3923" y="1200"/>
            <a:ext cx="238" cy="2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72" name="Equation" r:id="rId12" imgW="161965" imgH="171408" progId="Equation.3">
                    <p:embed/>
                  </p:oleObj>
                </mc:Choice>
                <mc:Fallback>
                  <p:oleObj name="Equation" r:id="rId12" imgW="161965" imgH="171408" progId="Equation.3">
                    <p:embed/>
                    <p:pic>
                      <p:nvPicPr>
                        <p:cNvPr id="0" name="Object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23" y="1200"/>
                          <a:ext cx="238" cy="25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264" name="Object 15"/>
            <p:cNvGraphicFramePr>
              <a:graphicFrameLocks noChangeAspect="1"/>
            </p:cNvGraphicFramePr>
            <p:nvPr/>
          </p:nvGraphicFramePr>
          <p:xfrm>
            <a:off x="4569" y="1392"/>
            <a:ext cx="238" cy="2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73" name="Equation" r:id="rId14" imgW="161965" imgH="171408" progId="Equation.3">
                    <p:embed/>
                  </p:oleObj>
                </mc:Choice>
                <mc:Fallback>
                  <p:oleObj name="Equation" r:id="rId14" imgW="161965" imgH="171408" progId="Equation.3">
                    <p:embed/>
                    <p:pic>
                      <p:nvPicPr>
                        <p:cNvPr id="0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69" y="1392"/>
                          <a:ext cx="238" cy="25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265" name="Object 16"/>
            <p:cNvGraphicFramePr>
              <a:graphicFrameLocks noChangeAspect="1"/>
            </p:cNvGraphicFramePr>
            <p:nvPr/>
          </p:nvGraphicFramePr>
          <p:xfrm>
            <a:off x="4259" y="1344"/>
            <a:ext cx="238" cy="2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74" name="Equation" r:id="rId16" imgW="161965" imgH="171408" progId="Equation.3">
                    <p:embed/>
                  </p:oleObj>
                </mc:Choice>
                <mc:Fallback>
                  <p:oleObj name="Equation" r:id="rId16" imgW="161965" imgH="171408" progId="Equation.3">
                    <p:embed/>
                    <p:pic>
                      <p:nvPicPr>
                        <p:cNvPr id="0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59" y="1344"/>
                          <a:ext cx="238" cy="25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249" name="Rectangle 17"/>
          <p:cNvSpPr>
            <a:spLocks noChangeArrowheads="1"/>
          </p:cNvSpPr>
          <p:nvPr/>
        </p:nvSpPr>
        <p:spPr bwMode="auto">
          <a:xfrm>
            <a:off x="533400" y="2286000"/>
            <a:ext cx="3429000" cy="158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The parallel sides of the trapezia are the </a:t>
            </a:r>
            <a:r>
              <a:rPr lang="en-US" sz="2600" b="1" i="1"/>
              <a:t>y</a:t>
            </a:r>
            <a:r>
              <a:rPr lang="en-US" b="1">
                <a:latin typeface="Comic Sans MS" pitchFamily="66" charset="0"/>
              </a:rPr>
              <a:t>-values of the function.</a:t>
            </a:r>
          </a:p>
        </p:txBody>
      </p:sp>
      <p:sp>
        <p:nvSpPr>
          <p:cNvPr id="10250" name="Rectangle 18"/>
          <p:cNvSpPr>
            <a:spLocks noChangeArrowheads="1"/>
          </p:cNvSpPr>
          <p:nvPr/>
        </p:nvSpPr>
        <p:spPr bwMode="auto">
          <a:xfrm>
            <a:off x="609600" y="3930650"/>
            <a:ext cx="487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The area of the 1</a:t>
            </a:r>
            <a:r>
              <a:rPr lang="en-US" b="1" baseline="30000">
                <a:latin typeface="Comic Sans MS" pitchFamily="66" charset="0"/>
              </a:rPr>
              <a:t>st</a:t>
            </a:r>
            <a:r>
              <a:rPr lang="en-US" b="1">
                <a:latin typeface="Comic Sans MS" pitchFamily="66" charset="0"/>
              </a:rPr>
              <a:t> trapezium</a:t>
            </a:r>
          </a:p>
        </p:txBody>
      </p:sp>
      <p:graphicFrame>
        <p:nvGraphicFramePr>
          <p:cNvPr id="10251" name="Object 19"/>
          <p:cNvGraphicFramePr>
            <a:graphicFrameLocks noChangeAspect="1"/>
          </p:cNvGraphicFramePr>
          <p:nvPr/>
        </p:nvGraphicFramePr>
        <p:xfrm>
          <a:off x="5359400" y="3735388"/>
          <a:ext cx="25146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5" name="Equation" r:id="rId18" imgW="1095420" imgH="323920" progId="Equation.3">
                  <p:embed/>
                </p:oleObj>
              </mc:Choice>
              <mc:Fallback>
                <p:oleObj name="Equation" r:id="rId18" imgW="1095420" imgH="32392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59400" y="3735388"/>
                        <a:ext cx="2514600" cy="771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2" name="Object 25"/>
          <p:cNvGraphicFramePr>
            <a:graphicFrameLocks noChangeAspect="1"/>
          </p:cNvGraphicFramePr>
          <p:nvPr/>
        </p:nvGraphicFramePr>
        <p:xfrm>
          <a:off x="6934200" y="1219200"/>
          <a:ext cx="1138238" cy="687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6" name="Equation" r:id="rId20" imgW="590631" imgH="352533" progId="Equation.3">
                  <p:embed/>
                </p:oleObj>
              </mc:Choice>
              <mc:Fallback>
                <p:oleObj name="Equation" r:id="rId20" imgW="590631" imgH="352533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4200" y="1219200"/>
                        <a:ext cx="1138238" cy="687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3498" name="Rectangle 26"/>
          <p:cNvSpPr>
            <a:spLocks noChangeArrowheads="1"/>
          </p:cNvSpPr>
          <p:nvPr/>
        </p:nvSpPr>
        <p:spPr bwMode="auto">
          <a:xfrm>
            <a:off x="609600" y="4616450"/>
            <a:ext cx="487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The area of the 2</a:t>
            </a:r>
            <a:r>
              <a:rPr lang="en-US" b="1" baseline="30000">
                <a:latin typeface="Comic Sans MS" pitchFamily="66" charset="0"/>
              </a:rPr>
              <a:t>nd</a:t>
            </a:r>
            <a:r>
              <a:rPr lang="en-US" b="1">
                <a:latin typeface="Comic Sans MS" pitchFamily="66" charset="0"/>
              </a:rPr>
              <a:t> trapezium</a:t>
            </a:r>
          </a:p>
        </p:txBody>
      </p:sp>
      <p:graphicFrame>
        <p:nvGraphicFramePr>
          <p:cNvPr id="233499" name="Object 27"/>
          <p:cNvGraphicFramePr>
            <a:graphicFrameLocks noChangeAspect="1"/>
          </p:cNvGraphicFramePr>
          <p:nvPr/>
        </p:nvGraphicFramePr>
        <p:xfrm>
          <a:off x="5334000" y="4464050"/>
          <a:ext cx="2590800" cy="795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7" name="Equation" r:id="rId22" imgW="1095420" imgH="323920" progId="Equation.3">
                  <p:embed/>
                </p:oleObj>
              </mc:Choice>
              <mc:Fallback>
                <p:oleObj name="Equation" r:id="rId22" imgW="1095420" imgH="32392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4464050"/>
                        <a:ext cx="2590800" cy="795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3500" name="Rectangle 28"/>
          <p:cNvSpPr>
            <a:spLocks noChangeArrowheads="1"/>
          </p:cNvSpPr>
          <p:nvPr/>
        </p:nvSpPr>
        <p:spPr bwMode="auto">
          <a:xfrm>
            <a:off x="3962400" y="5181600"/>
            <a:ext cx="990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etc.</a:t>
            </a:r>
          </a:p>
        </p:txBody>
      </p:sp>
      <p:grpSp>
        <p:nvGrpSpPr>
          <p:cNvPr id="233501" name="Group 29"/>
          <p:cNvGrpSpPr>
            <a:grpSpLocks/>
          </p:cNvGrpSpPr>
          <p:nvPr/>
        </p:nvGrpSpPr>
        <p:grpSpPr bwMode="auto">
          <a:xfrm>
            <a:off x="5969000" y="1392238"/>
            <a:ext cx="533400" cy="1655762"/>
            <a:chOff x="3760" y="781"/>
            <a:chExt cx="336" cy="1043"/>
          </a:xfrm>
        </p:grpSpPr>
        <p:sp>
          <p:nvSpPr>
            <p:cNvPr id="10258" name="Line 30"/>
            <p:cNvSpPr>
              <a:spLocks noChangeShapeType="1"/>
            </p:cNvSpPr>
            <p:nvPr/>
          </p:nvSpPr>
          <p:spPr bwMode="auto">
            <a:xfrm flipH="1">
              <a:off x="3770" y="781"/>
              <a:ext cx="144" cy="144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59" name="Line 31"/>
            <p:cNvSpPr>
              <a:spLocks noChangeShapeType="1"/>
            </p:cNvSpPr>
            <p:nvPr/>
          </p:nvSpPr>
          <p:spPr bwMode="auto">
            <a:xfrm flipH="1">
              <a:off x="3760" y="899"/>
              <a:ext cx="336" cy="336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60" name="Line 32"/>
            <p:cNvSpPr>
              <a:spLocks noChangeShapeType="1"/>
            </p:cNvSpPr>
            <p:nvPr/>
          </p:nvSpPr>
          <p:spPr bwMode="auto">
            <a:xfrm flipH="1">
              <a:off x="3760" y="1200"/>
              <a:ext cx="336" cy="336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61" name="Line 33"/>
            <p:cNvSpPr>
              <a:spLocks noChangeShapeType="1"/>
            </p:cNvSpPr>
            <p:nvPr/>
          </p:nvSpPr>
          <p:spPr bwMode="auto">
            <a:xfrm flipH="1">
              <a:off x="3760" y="1488"/>
              <a:ext cx="336" cy="336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257" name="Rectangle 37"/>
          <p:cNvSpPr>
            <a:spLocks noChangeArrowheads="1"/>
          </p:cNvSpPr>
          <p:nvPr/>
        </p:nvSpPr>
        <p:spPr bwMode="auto">
          <a:xfrm>
            <a:off x="5029200" y="990600"/>
            <a:ext cx="3505200" cy="22860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33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498" grpId="0"/>
      <p:bldP spid="23350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ChangeArrowheads="1"/>
          </p:cNvSpPr>
          <p:nvPr/>
        </p:nvSpPr>
        <p:spPr bwMode="auto">
          <a:xfrm>
            <a:off x="533400" y="1143000"/>
            <a:ext cx="1219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468313" indent="-468313"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e.g.1                 </a:t>
            </a:r>
          </a:p>
        </p:txBody>
      </p:sp>
      <p:graphicFrame>
        <p:nvGraphicFramePr>
          <p:cNvPr id="11267" name="Object 5"/>
          <p:cNvGraphicFramePr>
            <a:graphicFrameLocks noChangeAspect="1"/>
          </p:cNvGraphicFramePr>
          <p:nvPr/>
        </p:nvGraphicFramePr>
        <p:xfrm>
          <a:off x="1905000" y="685800"/>
          <a:ext cx="1600200" cy="1214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6" name="Equation" r:id="rId3" imgW="666754" imgH="504776" progId="Equation.3">
                  <p:embed/>
                </p:oleObj>
              </mc:Choice>
              <mc:Fallback>
                <p:oleObj name="Equation" r:id="rId3" imgW="666754" imgH="504776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685800"/>
                        <a:ext cx="1600200" cy="1214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533400" y="1752600"/>
            <a:ext cx="434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Suppose we have 5 strips.</a:t>
            </a:r>
          </a:p>
        </p:txBody>
      </p:sp>
      <p:grpSp>
        <p:nvGrpSpPr>
          <p:cNvPr id="11269" name="Group 7"/>
          <p:cNvGrpSpPr>
            <a:grpSpLocks/>
          </p:cNvGrpSpPr>
          <p:nvPr/>
        </p:nvGrpSpPr>
        <p:grpSpPr bwMode="auto">
          <a:xfrm>
            <a:off x="5029200" y="990600"/>
            <a:ext cx="3505200" cy="2286000"/>
            <a:chOff x="2544" y="528"/>
            <a:chExt cx="2832" cy="1890"/>
          </a:xfrm>
        </p:grpSpPr>
        <p:pic>
          <p:nvPicPr>
            <p:cNvPr id="11294" name="Picture 8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44" y="528"/>
              <a:ext cx="2832" cy="18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295" name="Line 9"/>
            <p:cNvSpPr>
              <a:spLocks noChangeShapeType="1"/>
            </p:cNvSpPr>
            <p:nvPr/>
          </p:nvSpPr>
          <p:spPr bwMode="auto">
            <a:xfrm>
              <a:off x="2880" y="768"/>
              <a:ext cx="0" cy="1488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11270" name="Object 10"/>
          <p:cNvGraphicFramePr>
            <a:graphicFrameLocks noChangeAspect="1"/>
          </p:cNvGraphicFramePr>
          <p:nvPr/>
        </p:nvGraphicFramePr>
        <p:xfrm>
          <a:off x="5140325" y="1676400"/>
          <a:ext cx="376238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7" name="Equation" r:id="rId6" imgW="161965" imgH="171408" progId="Equation.3">
                  <p:embed/>
                </p:oleObj>
              </mc:Choice>
              <mc:Fallback>
                <p:oleObj name="Equation" r:id="rId6" imgW="161965" imgH="171408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0325" y="1676400"/>
                        <a:ext cx="376238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1" name="Object 11"/>
          <p:cNvGraphicFramePr>
            <a:graphicFrameLocks noChangeAspect="1"/>
          </p:cNvGraphicFramePr>
          <p:nvPr/>
        </p:nvGraphicFramePr>
        <p:xfrm>
          <a:off x="5715000" y="1925638"/>
          <a:ext cx="350838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8" name="Equation" r:id="rId8" imgW="142799" imgH="171408" progId="Equation.3">
                  <p:embed/>
                </p:oleObj>
              </mc:Choice>
              <mc:Fallback>
                <p:oleObj name="Equation" r:id="rId8" imgW="142799" imgH="171408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1925638"/>
                        <a:ext cx="350838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2" name="Object 12"/>
          <p:cNvGraphicFramePr>
            <a:graphicFrameLocks noChangeAspect="1"/>
          </p:cNvGraphicFramePr>
          <p:nvPr/>
        </p:nvGraphicFramePr>
        <p:xfrm>
          <a:off x="7807325" y="2565400"/>
          <a:ext cx="377825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9" name="Equation" r:id="rId10" imgW="161965" imgH="171408" progId="Equation.3">
                  <p:embed/>
                </p:oleObj>
              </mc:Choice>
              <mc:Fallback>
                <p:oleObj name="Equation" r:id="rId10" imgW="161965" imgH="171408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07325" y="2565400"/>
                        <a:ext cx="377825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3" name="Object 13"/>
          <p:cNvGraphicFramePr>
            <a:graphicFrameLocks noChangeAspect="1"/>
          </p:cNvGraphicFramePr>
          <p:nvPr/>
        </p:nvGraphicFramePr>
        <p:xfrm>
          <a:off x="6227763" y="2108200"/>
          <a:ext cx="377825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0" name="Equation" r:id="rId12" imgW="161965" imgH="171408" progId="Equation.3">
                  <p:embed/>
                </p:oleObj>
              </mc:Choice>
              <mc:Fallback>
                <p:oleObj name="Equation" r:id="rId12" imgW="161965" imgH="171408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7763" y="2108200"/>
                        <a:ext cx="377825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4" name="Object 14"/>
          <p:cNvGraphicFramePr>
            <a:graphicFrameLocks noChangeAspect="1"/>
          </p:cNvGraphicFramePr>
          <p:nvPr/>
        </p:nvGraphicFramePr>
        <p:xfrm>
          <a:off x="7253288" y="2413000"/>
          <a:ext cx="377825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1" name="Equation" r:id="rId14" imgW="161965" imgH="171408" progId="Equation.3">
                  <p:embed/>
                </p:oleObj>
              </mc:Choice>
              <mc:Fallback>
                <p:oleObj name="Equation" r:id="rId14" imgW="161965" imgH="171408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3288" y="2413000"/>
                        <a:ext cx="377825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5" name="Object 15"/>
          <p:cNvGraphicFramePr>
            <a:graphicFrameLocks noChangeAspect="1"/>
          </p:cNvGraphicFramePr>
          <p:nvPr/>
        </p:nvGraphicFramePr>
        <p:xfrm>
          <a:off x="6761163" y="2336800"/>
          <a:ext cx="377825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2" name="Equation" r:id="rId16" imgW="161965" imgH="171408" progId="Equation.3">
                  <p:embed/>
                </p:oleObj>
              </mc:Choice>
              <mc:Fallback>
                <p:oleObj name="Equation" r:id="rId16" imgW="161965" imgH="171408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61163" y="2336800"/>
                        <a:ext cx="377825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8368" name="Rectangle 16"/>
          <p:cNvSpPr>
            <a:spLocks noChangeArrowheads="1"/>
          </p:cNvSpPr>
          <p:nvPr/>
        </p:nvSpPr>
        <p:spPr bwMode="auto">
          <a:xfrm>
            <a:off x="533400" y="2301875"/>
            <a:ext cx="4191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buFont typeface="Wingdings" pitchFamily="2" charset="2"/>
              <a:buNone/>
              <a:tabLst>
                <a:tab pos="1800225" algn="l"/>
                <a:tab pos="2520950" algn="l"/>
              </a:tabLst>
            </a:pPr>
            <a:r>
              <a:rPr lang="en-US" b="1">
                <a:latin typeface="Comic Sans MS" pitchFamily="66" charset="0"/>
              </a:rPr>
              <a:t>Adding the areas of the trapezia, we get</a:t>
            </a:r>
          </a:p>
        </p:txBody>
      </p:sp>
      <p:graphicFrame>
        <p:nvGraphicFramePr>
          <p:cNvPr id="228369" name="Object 17"/>
          <p:cNvGraphicFramePr>
            <a:graphicFrameLocks noChangeAspect="1"/>
          </p:cNvGraphicFramePr>
          <p:nvPr/>
        </p:nvGraphicFramePr>
        <p:xfrm>
          <a:off x="609600" y="3240088"/>
          <a:ext cx="2185988" cy="728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3" name="Equation" r:id="rId18" imgW="1009579" imgH="323920" progId="Equation.3">
                  <p:embed/>
                </p:oleObj>
              </mc:Choice>
              <mc:Fallback>
                <p:oleObj name="Equation" r:id="rId18" imgW="1009579" imgH="32392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3240088"/>
                        <a:ext cx="2185988" cy="728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8370" name="Object 18"/>
          <p:cNvGraphicFramePr>
            <a:graphicFrameLocks noChangeAspect="1"/>
          </p:cNvGraphicFramePr>
          <p:nvPr/>
        </p:nvGraphicFramePr>
        <p:xfrm>
          <a:off x="2816225" y="3240088"/>
          <a:ext cx="2455863" cy="728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4" name="Equation" r:id="rId20" imgW="1133482" imgH="323920" progId="Equation.3">
                  <p:embed/>
                </p:oleObj>
              </mc:Choice>
              <mc:Fallback>
                <p:oleObj name="Equation" r:id="rId20" imgW="1133482" imgH="32392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6225" y="3240088"/>
                        <a:ext cx="2455863" cy="728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8371" name="Object 19"/>
          <p:cNvGraphicFramePr>
            <a:graphicFrameLocks noChangeAspect="1"/>
          </p:cNvGraphicFramePr>
          <p:nvPr/>
        </p:nvGraphicFramePr>
        <p:xfrm>
          <a:off x="5310188" y="3240088"/>
          <a:ext cx="3103562" cy="728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5" name="Equation" r:id="rId22" imgW="1438245" imgH="323920" progId="Equation.3">
                  <p:embed/>
                </p:oleObj>
              </mc:Choice>
              <mc:Fallback>
                <p:oleObj name="Equation" r:id="rId22" imgW="1438245" imgH="32392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10188" y="3240088"/>
                        <a:ext cx="3103562" cy="728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8372" name="Object 20"/>
          <p:cNvGraphicFramePr>
            <a:graphicFrameLocks noChangeAspect="1"/>
          </p:cNvGraphicFramePr>
          <p:nvPr/>
        </p:nvGraphicFramePr>
        <p:xfrm>
          <a:off x="3092450" y="5619750"/>
          <a:ext cx="5365750" cy="766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6" name="Equation" r:id="rId24" imgW="2381148" imgH="323920" progId="Equation.3">
                  <p:embed/>
                </p:oleObj>
              </mc:Choice>
              <mc:Fallback>
                <p:oleObj name="Equation" r:id="rId24" imgW="2381148" imgH="32392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2450" y="5619750"/>
                        <a:ext cx="5365750" cy="766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28373" name="Group 21"/>
          <p:cNvGrpSpPr>
            <a:grpSpLocks/>
          </p:cNvGrpSpPr>
          <p:nvPr/>
        </p:nvGrpSpPr>
        <p:grpSpPr bwMode="auto">
          <a:xfrm>
            <a:off x="609600" y="4778375"/>
            <a:ext cx="7848600" cy="854075"/>
            <a:chOff x="384" y="2937"/>
            <a:chExt cx="4944" cy="538"/>
          </a:xfrm>
        </p:grpSpPr>
        <p:sp>
          <p:nvSpPr>
            <p:cNvPr id="11290" name="Rectangle 22"/>
            <p:cNvSpPr>
              <a:spLocks noChangeArrowheads="1"/>
            </p:cNvSpPr>
            <p:nvPr/>
          </p:nvSpPr>
          <p:spPr bwMode="auto">
            <a:xfrm>
              <a:off x="384" y="2937"/>
              <a:ext cx="4944" cy="5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Since    is the side of </a:t>
              </a:r>
              <a:r>
                <a:rPr lang="en-US" sz="2600" b="1"/>
                <a:t>2</a:t>
              </a:r>
              <a:r>
                <a:rPr lang="en-US" b="1">
                  <a:latin typeface="Comic Sans MS" pitchFamily="66" charset="0"/>
                </a:rPr>
                <a:t> trapezia, it occurs twice in the formula.  The same is true for     to     . </a:t>
              </a:r>
            </a:p>
          </p:txBody>
        </p:sp>
        <p:graphicFrame>
          <p:nvGraphicFramePr>
            <p:cNvPr id="11291" name="Object 23"/>
            <p:cNvGraphicFramePr>
              <a:graphicFrameLocks noChangeAspect="1"/>
            </p:cNvGraphicFramePr>
            <p:nvPr/>
          </p:nvGraphicFramePr>
          <p:xfrm>
            <a:off x="960" y="2976"/>
            <a:ext cx="244" cy="28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07" name="Equation" r:id="rId26" imgW="142799" imgH="171408" progId="Equation.3">
                    <p:embed/>
                  </p:oleObj>
                </mc:Choice>
                <mc:Fallback>
                  <p:oleObj name="Equation" r:id="rId26" imgW="142799" imgH="171408" progId="Equation.3">
                    <p:embed/>
                    <p:pic>
                      <p:nvPicPr>
                        <p:cNvPr id="0" name="Object 2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60" y="2976"/>
                          <a:ext cx="244" cy="28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292" name="Object 24"/>
            <p:cNvGraphicFramePr>
              <a:graphicFrameLocks noChangeAspect="1"/>
            </p:cNvGraphicFramePr>
            <p:nvPr/>
          </p:nvGraphicFramePr>
          <p:xfrm>
            <a:off x="4080" y="3181"/>
            <a:ext cx="263" cy="28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08" name="Equation" r:id="rId28" imgW="161965" imgH="171408" progId="Equation.3">
                    <p:embed/>
                  </p:oleObj>
                </mc:Choice>
                <mc:Fallback>
                  <p:oleObj name="Equation" r:id="rId28" imgW="161965" imgH="171408" progId="Equation.3">
                    <p:embed/>
                    <p:pic>
                      <p:nvPicPr>
                        <p:cNvPr id="0" name="Object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80" y="3181"/>
                          <a:ext cx="263" cy="28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293" name="Object 25"/>
            <p:cNvGraphicFramePr>
              <a:graphicFrameLocks noChangeAspect="1"/>
            </p:cNvGraphicFramePr>
            <p:nvPr/>
          </p:nvGraphicFramePr>
          <p:xfrm>
            <a:off x="4670" y="3181"/>
            <a:ext cx="263" cy="28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09" name="Equation" r:id="rId30" imgW="161965" imgH="171408" progId="Equation.3">
                    <p:embed/>
                  </p:oleObj>
                </mc:Choice>
                <mc:Fallback>
                  <p:oleObj name="Equation" r:id="rId30" imgW="161965" imgH="171408" progId="Equation.3">
                    <p:embed/>
                    <p:pic>
                      <p:nvPicPr>
                        <p:cNvPr id="0" name="Object 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70" y="3181"/>
                          <a:ext cx="263" cy="28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28383" name="Group 31"/>
          <p:cNvGrpSpPr>
            <a:grpSpLocks/>
          </p:cNvGrpSpPr>
          <p:nvPr/>
        </p:nvGrpSpPr>
        <p:grpSpPr bwMode="auto">
          <a:xfrm>
            <a:off x="609600" y="5449888"/>
            <a:ext cx="2216150" cy="1103312"/>
            <a:chOff x="384" y="3408"/>
            <a:chExt cx="1396" cy="695"/>
          </a:xfrm>
        </p:grpSpPr>
        <p:sp>
          <p:nvSpPr>
            <p:cNvPr id="11288" name="Rectangle 26"/>
            <p:cNvSpPr>
              <a:spLocks noChangeArrowheads="1"/>
            </p:cNvSpPr>
            <p:nvPr/>
          </p:nvSpPr>
          <p:spPr bwMode="auto">
            <a:xfrm>
              <a:off x="384" y="3648"/>
              <a:ext cx="4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marL="468313" indent="-468313"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So,                 </a:t>
              </a:r>
            </a:p>
          </p:txBody>
        </p:sp>
        <p:graphicFrame>
          <p:nvGraphicFramePr>
            <p:cNvPr id="11289" name="Object 27"/>
            <p:cNvGraphicFramePr>
              <a:graphicFrameLocks noChangeAspect="1"/>
            </p:cNvGraphicFramePr>
            <p:nvPr/>
          </p:nvGraphicFramePr>
          <p:xfrm>
            <a:off x="864" y="3408"/>
            <a:ext cx="916" cy="6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10" name="Equation" r:id="rId32" imgW="666754" imgH="504776" progId="Equation.3">
                    <p:embed/>
                  </p:oleObj>
                </mc:Choice>
                <mc:Fallback>
                  <p:oleObj name="Equation" r:id="rId32" imgW="666754" imgH="504776" progId="Equation.3">
                    <p:embed/>
                    <p:pic>
                      <p:nvPicPr>
                        <p:cNvPr id="0" name="Object 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64" y="3408"/>
                          <a:ext cx="916" cy="69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28382" name="Group 30"/>
          <p:cNvGrpSpPr>
            <a:grpSpLocks/>
          </p:cNvGrpSpPr>
          <p:nvPr/>
        </p:nvGrpSpPr>
        <p:grpSpPr bwMode="auto">
          <a:xfrm>
            <a:off x="361950" y="3849688"/>
            <a:ext cx="8401050" cy="990600"/>
            <a:chOff x="228" y="2352"/>
            <a:chExt cx="5292" cy="624"/>
          </a:xfrm>
        </p:grpSpPr>
        <p:graphicFrame>
          <p:nvGraphicFramePr>
            <p:cNvPr id="11286" name="Object 28"/>
            <p:cNvGraphicFramePr>
              <a:graphicFrameLocks noChangeAspect="1"/>
            </p:cNvGraphicFramePr>
            <p:nvPr/>
          </p:nvGraphicFramePr>
          <p:xfrm>
            <a:off x="228" y="2352"/>
            <a:ext cx="3502" cy="45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11" name="Equation" r:id="rId34" imgW="2600340" imgH="323920" progId="Equation.3">
                    <p:embed/>
                  </p:oleObj>
                </mc:Choice>
                <mc:Fallback>
                  <p:oleObj name="Equation" r:id="rId34" imgW="2600340" imgH="323920" progId="Equation.3">
                    <p:embed/>
                    <p:pic>
                      <p:nvPicPr>
                        <p:cNvPr id="0" name="Object 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8" y="2352"/>
                          <a:ext cx="3502" cy="45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287" name="Rectangle 29"/>
            <p:cNvSpPr>
              <a:spLocks noChangeArrowheads="1"/>
            </p:cNvSpPr>
            <p:nvPr/>
          </p:nvSpPr>
          <p:spPr bwMode="auto">
            <a:xfrm>
              <a:off x="2592" y="2688"/>
              <a:ext cx="29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buFont typeface="Wingdings" pitchFamily="2" charset="2"/>
                <a:buNone/>
                <a:tabLst>
                  <a:tab pos="1800225" algn="l"/>
                  <a:tab pos="2520950" algn="l"/>
                </a:tabLst>
              </a:pPr>
              <a:r>
                <a:rPr lang="en-US" b="1">
                  <a:latin typeface="Comic Sans MS" pitchFamily="66" charset="0"/>
                </a:rPr>
                <a:t>( removing common factors ).</a:t>
              </a:r>
            </a:p>
          </p:txBody>
        </p:sp>
      </p:grpSp>
      <p:graphicFrame>
        <p:nvGraphicFramePr>
          <p:cNvPr id="11284" name="Object 33"/>
          <p:cNvGraphicFramePr>
            <a:graphicFrameLocks noChangeAspect="1"/>
          </p:cNvGraphicFramePr>
          <p:nvPr/>
        </p:nvGraphicFramePr>
        <p:xfrm>
          <a:off x="6934200" y="1219200"/>
          <a:ext cx="1138238" cy="687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2" name="Equation" r:id="rId36" imgW="590631" imgH="352533" progId="Equation.3">
                  <p:embed/>
                </p:oleObj>
              </mc:Choice>
              <mc:Fallback>
                <p:oleObj name="Equation" r:id="rId36" imgW="590631" imgH="352533" progId="Equation.3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4200" y="1219200"/>
                        <a:ext cx="1138238" cy="687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85" name="Rectangle 34"/>
          <p:cNvSpPr>
            <a:spLocks noChangeArrowheads="1"/>
          </p:cNvSpPr>
          <p:nvPr/>
        </p:nvSpPr>
        <p:spPr bwMode="auto">
          <a:xfrm>
            <a:off x="5029200" y="990600"/>
            <a:ext cx="3505200" cy="22860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8368" grpId="0"/>
    </p:bldLst>
  </p:timing>
</p:sld>
</file>

<file path=ppt/theme/theme1.xml><?xml version="1.0" encoding="utf-8"?>
<a:theme xmlns:a="http://schemas.openxmlformats.org/drawingml/2006/main" name="Textured">
  <a:themeElements>
    <a:clrScheme name="Textured 9">
      <a:dk1>
        <a:srgbClr val="000066"/>
      </a:dk1>
      <a:lt1>
        <a:srgbClr val="00CCFF"/>
      </a:lt1>
      <a:dk2>
        <a:srgbClr val="E5FFFF"/>
      </a:dk2>
      <a:lt2>
        <a:srgbClr val="003366"/>
      </a:lt2>
      <a:accent1>
        <a:srgbClr val="FFCC00"/>
      </a:accent1>
      <a:accent2>
        <a:srgbClr val="336699"/>
      </a:accent2>
      <a:accent3>
        <a:srgbClr val="AAE2FF"/>
      </a:accent3>
      <a:accent4>
        <a:srgbClr val="000056"/>
      </a:accent4>
      <a:accent5>
        <a:srgbClr val="FFE2A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ed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9">
        <a:dk1>
          <a:srgbClr val="000066"/>
        </a:dk1>
        <a:lt1>
          <a:srgbClr val="00CCFF"/>
        </a:lt1>
        <a:dk2>
          <a:srgbClr val="E5FFFF"/>
        </a:dk2>
        <a:lt2>
          <a:srgbClr val="003366"/>
        </a:lt2>
        <a:accent1>
          <a:srgbClr val="FFCC00"/>
        </a:accent1>
        <a:accent2>
          <a:srgbClr val="336699"/>
        </a:accent2>
        <a:accent3>
          <a:srgbClr val="AAE2FF"/>
        </a:accent3>
        <a:accent4>
          <a:srgbClr val="000056"/>
        </a:accent4>
        <a:accent5>
          <a:srgbClr val="FFE2A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10">
        <a:dk1>
          <a:srgbClr val="000000"/>
        </a:dk1>
        <a:lt1>
          <a:srgbClr val="00CCFF"/>
        </a:lt1>
        <a:dk2>
          <a:srgbClr val="000000"/>
        </a:dk2>
        <a:lt2>
          <a:srgbClr val="808080"/>
        </a:lt2>
        <a:accent1>
          <a:srgbClr val="FFCC00"/>
        </a:accent1>
        <a:accent2>
          <a:srgbClr val="333399"/>
        </a:accent2>
        <a:accent3>
          <a:srgbClr val="AAE2FF"/>
        </a:accent3>
        <a:accent4>
          <a:srgbClr val="000000"/>
        </a:accent4>
        <a:accent5>
          <a:srgbClr val="FFE2AA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Custom Design 14">
      <a:dk1>
        <a:srgbClr val="000000"/>
      </a:dk1>
      <a:lt1>
        <a:srgbClr val="00CCFF"/>
      </a:lt1>
      <a:dk2>
        <a:srgbClr val="000000"/>
      </a:dk2>
      <a:lt2>
        <a:srgbClr val="808080"/>
      </a:lt2>
      <a:accent1>
        <a:srgbClr val="FFCC00"/>
      </a:accent1>
      <a:accent2>
        <a:srgbClr val="333399"/>
      </a:accent2>
      <a:accent3>
        <a:srgbClr val="AAE2FF"/>
      </a:accent3>
      <a:accent4>
        <a:srgbClr val="000000"/>
      </a:accent4>
      <a:accent5>
        <a:srgbClr val="FFE2AA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3">
        <a:dk1>
          <a:srgbClr val="000066"/>
        </a:dk1>
        <a:lt1>
          <a:srgbClr val="00CCFF"/>
        </a:lt1>
        <a:dk2>
          <a:srgbClr val="E5FFFF"/>
        </a:dk2>
        <a:lt2>
          <a:srgbClr val="003366"/>
        </a:lt2>
        <a:accent1>
          <a:srgbClr val="FFCC00"/>
        </a:accent1>
        <a:accent2>
          <a:srgbClr val="336699"/>
        </a:accent2>
        <a:accent3>
          <a:srgbClr val="AAE2FF"/>
        </a:accent3>
        <a:accent4>
          <a:srgbClr val="000056"/>
        </a:accent4>
        <a:accent5>
          <a:srgbClr val="FFE2A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14">
        <a:dk1>
          <a:srgbClr val="000000"/>
        </a:dk1>
        <a:lt1>
          <a:srgbClr val="00CCFF"/>
        </a:lt1>
        <a:dk2>
          <a:srgbClr val="000000"/>
        </a:dk2>
        <a:lt2>
          <a:srgbClr val="808080"/>
        </a:lt2>
        <a:accent1>
          <a:srgbClr val="FFCC00"/>
        </a:accent1>
        <a:accent2>
          <a:srgbClr val="333399"/>
        </a:accent2>
        <a:accent3>
          <a:srgbClr val="AAE2FF"/>
        </a:accent3>
        <a:accent4>
          <a:srgbClr val="000000"/>
        </a:accent4>
        <a:accent5>
          <a:srgbClr val="FFE2AA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3">
        <a:dk1>
          <a:srgbClr val="000066"/>
        </a:dk1>
        <a:lt1>
          <a:srgbClr val="00CCFF"/>
        </a:lt1>
        <a:dk2>
          <a:srgbClr val="E5FFFF"/>
        </a:dk2>
        <a:lt2>
          <a:srgbClr val="003366"/>
        </a:lt2>
        <a:accent1>
          <a:srgbClr val="FFCC00"/>
        </a:accent1>
        <a:accent2>
          <a:srgbClr val="336699"/>
        </a:accent2>
        <a:accent3>
          <a:srgbClr val="AAE2FF"/>
        </a:accent3>
        <a:accent4>
          <a:srgbClr val="000056"/>
        </a:accent4>
        <a:accent5>
          <a:srgbClr val="FFE2A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14">
        <a:dk1>
          <a:srgbClr val="000000"/>
        </a:dk1>
        <a:lt1>
          <a:srgbClr val="00CCFF"/>
        </a:lt1>
        <a:dk2>
          <a:srgbClr val="000000"/>
        </a:dk2>
        <a:lt2>
          <a:srgbClr val="808080"/>
        </a:lt2>
        <a:accent1>
          <a:srgbClr val="FFCC00"/>
        </a:accent1>
        <a:accent2>
          <a:srgbClr val="333399"/>
        </a:accent2>
        <a:accent3>
          <a:srgbClr val="AAE2FF"/>
        </a:accent3>
        <a:accent4>
          <a:srgbClr val="000000"/>
        </a:accent4>
        <a:accent5>
          <a:srgbClr val="FFE2AA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3583</TotalTime>
  <Words>1067</Words>
  <Application>Microsoft Office PowerPoint</Application>
  <PresentationFormat>On-screen Show (4:3)</PresentationFormat>
  <Paragraphs>111</Paragraphs>
  <Slides>26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8" baseType="lpstr">
      <vt:lpstr>Times New Roman</vt:lpstr>
      <vt:lpstr>Arial</vt:lpstr>
      <vt:lpstr>Tahoma</vt:lpstr>
      <vt:lpstr>Wingdings</vt:lpstr>
      <vt:lpstr>Calibri</vt:lpstr>
      <vt:lpstr>Comic Sans MS</vt:lpstr>
      <vt:lpstr>Symbol</vt:lpstr>
      <vt:lpstr>Textured</vt:lpstr>
      <vt:lpstr>Custom Design</vt:lpstr>
      <vt:lpstr>1_Custom Design</vt:lpstr>
      <vt:lpstr>Microsoft Equation 3.0</vt:lpstr>
      <vt:lpstr>Microsoft Photo Editor 3.0 Photo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Networks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RM</dc:creator>
  <cp:lastModifiedBy>Teacher E-Solutions</cp:lastModifiedBy>
  <cp:revision>246</cp:revision>
  <dcterms:created xsi:type="dcterms:W3CDTF">2001-04-30T08:29:06Z</dcterms:created>
  <dcterms:modified xsi:type="dcterms:W3CDTF">2019-01-18T17:10:43Z</dcterms:modified>
</cp:coreProperties>
</file>