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55" r:id="rId3"/>
    <p:sldMasterId id="2147483656" r:id="rId4"/>
    <p:sldMasterId id="2147483746" r:id="rId5"/>
    <p:sldMasterId id="2147483748" r:id="rId6"/>
    <p:sldMasterId id="2147483750" r:id="rId7"/>
  </p:sldMasterIdLst>
  <p:notesMasterIdLst>
    <p:notesMasterId r:id="rId27"/>
  </p:notesMasterIdLst>
  <p:sldIdLst>
    <p:sldId id="302" r:id="rId8"/>
    <p:sldId id="300" r:id="rId9"/>
    <p:sldId id="301" r:id="rId10"/>
    <p:sldId id="333" r:id="rId11"/>
    <p:sldId id="335" r:id="rId12"/>
    <p:sldId id="336" r:id="rId13"/>
    <p:sldId id="337" r:id="rId14"/>
    <p:sldId id="323" r:id="rId15"/>
    <p:sldId id="304" r:id="rId16"/>
    <p:sldId id="305" r:id="rId17"/>
    <p:sldId id="306" r:id="rId18"/>
    <p:sldId id="307" r:id="rId19"/>
    <p:sldId id="311" r:id="rId20"/>
    <p:sldId id="312" r:id="rId21"/>
    <p:sldId id="316" r:id="rId22"/>
    <p:sldId id="318" r:id="rId23"/>
    <p:sldId id="338" r:id="rId24"/>
    <p:sldId id="339" r:id="rId25"/>
    <p:sldId id="340" r:id="rId2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80808"/>
    <a:srgbClr val="FFFFCC"/>
    <a:srgbClr val="00FFFF"/>
    <a:srgbClr val="3333FF"/>
    <a:srgbClr val="FF0000"/>
    <a:srgbClr val="4D4D4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>
        <p:scale>
          <a:sx n="55" d="100"/>
          <a:sy n="55" d="100"/>
        </p:scale>
        <p:origin x="-235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34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1481469-2BCF-4BB5-B44B-7E3FC8CF74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1244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11E84-5DB9-4DFC-A7DD-EA0CD12774C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B6775573-57E9-4E6D-8F9A-0EFA1EF5CA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08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6B0F5-448F-48F8-AEFB-29F27488CF5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D34FE-0370-41BB-8C80-87CB2B3D35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875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E46BC-CEBD-45F2-BA2A-28001822EEF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9D373-BCD1-4AF8-A8A5-B7366CE4F9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313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47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47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5F332C4-863E-49BB-83A5-448AA4BCFA9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6248C97-7EEB-4B53-B93F-E5A0CC05F3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933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C62C4-83D0-49D2-8CF9-10CD987A788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C4E2B-D519-4221-A866-3A75D2C56B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095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CF203-EC4C-4D40-A4EE-00B7E5E92FD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A0269-042A-4B7B-BC3B-CD806A5D8A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408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33E35-D6C8-41CB-BB25-C036B92EF9C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475D4-54DE-4C1E-A888-BAE076AAD2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878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2AB2B-E1A6-40EA-B0CA-E1A5D2CE97A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7D70D-3FBC-43DE-A558-25C041ABDA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314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5C89B-23FE-41A7-9901-707CF62A5B4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4D05A-CD45-4704-B7D5-BC51C7CFD5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59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8088C-D699-4C9B-987F-B03B4C5153E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2E378-F69C-4D12-A39D-80343BDFA5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784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29E89-DC8C-47E3-A3B0-D185683BC2B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4771D-1CED-4C84-9D6F-6830A921DF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935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492BA-AFC7-47C1-8275-30C87BEBF96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DC0D-10C0-4862-9C38-A672B018DB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430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2A9C0-8694-4740-A5BA-CFAE06983C6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9DC7E-50BB-4345-A6D8-63365DF9F7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45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29537-A760-4C60-B3D3-E1307BB1EFE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115F1-6C55-4648-9AF8-F82CE31790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1270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B2E3E-60FE-48F4-AF84-04360585E7A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A57B8-80EC-498D-A36F-D822551608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2360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2DDA4-6E9A-491E-B6D3-1CFA02DFD2C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4796B-3DC7-445A-9B5B-F487355B62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2385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A345E-5FE8-4402-980E-A024D5114A4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F2E5E-6B85-48F0-BF76-841426560B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570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F4BBF-953F-4924-9C79-D2A65017812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D7E7C-1B03-4E9D-AD41-DC3B619D30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1160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2E0C1-75D7-4A82-8102-08EA959B0C1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5E6D7-72D6-4C90-8F98-26599E84DC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3081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8AD04-084D-4EAB-A848-A5C4A137BBA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E940A-F354-49F8-B1EB-F7A5844E82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3057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BB701-AD39-4D37-B5D2-ED6CE4CDF60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8AC52-A69C-4CF0-BCDF-87E9B81F03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8086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AC394-DAA7-4A3D-9F99-E3FEC77A7C9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FB8BA-CCB3-454B-AD6A-D28782DBAB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972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59393-31D3-45B3-978F-B3F1CF30061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15670-F909-4F3A-AA76-5B0A72501E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5606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793ED-0EF3-472B-B17F-8AF6DEAC6D3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B30C7-0358-47F6-9148-D26E67DD09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4008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D0019-73B4-4844-AD98-2635AB96950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A3E19-E348-4DF7-BC6A-BFC96A54C5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0083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608FB-E096-49B2-9845-9292151CCDC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4DC72-13FA-4E43-B2EB-53D7E00ED4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2658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9E5A3-EE33-44B8-BE3D-4F2DDDB5D38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C0797-BCFE-4EA7-8CE3-242A100277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2572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0344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344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A9B0F-375D-4EE4-BC7A-3A69A24FE09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2BF12072-1B4C-4041-88E6-60606ADD1F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327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5E900-93BD-4B5B-A179-E871B6D7CDC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2E44E-4408-4F32-81EF-0E5E2C642F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9844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E202A-9329-4738-981E-75CD5550757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7A43A-DC81-4E20-BDA0-5EDE8E80E9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7683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450B5-E47A-4C41-A66A-FC4FC291FC4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AC156-FC80-450E-8C62-D75915E2A7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907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021B0-45F8-42CC-879D-0491F3BD2CB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8D185-C799-4E5F-B53C-F5568451A1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1324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F66AB-E42B-4F9B-85BF-7935B19F2E5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7FE02-7116-46BC-862E-D61EA55BAD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577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23DA5-49DE-4A93-B236-20658525FB9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BE428-0477-45D8-8F34-D31BC3D675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158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521DC-097C-4214-9AFD-517463BE3C0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96CE4-036E-426A-B681-219B8EB458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2962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DBE5F-D604-40B9-8229-A0B6CB3BEAC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3B2C8-52BD-42E9-99EC-CD89368316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0642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B2D6E-DE2C-4E33-9735-F7E6F72A5CD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C7A86-338C-4BEF-97CA-C477ADB22D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91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EB0F2-5204-4AFF-A93E-3381975F700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68912-39F7-42AE-9C43-F6AAC6B495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231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61B74-6EF7-42FD-8DBE-9A6E23CCE69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8C8CE-2102-4DF4-8DFB-5580B9B70C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3454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98C17-1B90-4CD7-BFB8-A3CC259B53E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AE68A-D072-4338-AF3E-3AE196F3B6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5468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72258-BF3E-4631-9AD7-2986A054106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A014A-682B-479E-BF52-11159A08B6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6358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AFA47-B7E8-4F19-AD46-116233111D0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15796-34AE-4E4F-97A5-D84726BFE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937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CD30B-DE1F-45BD-BE10-BAFADEB3E56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CCABD-A93C-4B34-BC81-C411DDD388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190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5F1E4-1F0A-4C3F-B942-FF0751BB21F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636A4-1210-4087-B1C5-1FBFE354C5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46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496FD-D201-4D67-8EBD-10B16B07CFA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9414D-2877-4C91-BF28-BF285D0021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66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9C42B-142B-4CC3-A9DC-477CFB1A1C2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D2A2C-F464-47A7-AB5E-A4E095C9A5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448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DA69E-D290-4FDA-BF39-D6CFD3EA6C6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012BA-5A87-4682-86B8-7C07F18F58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89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50B09F75-156C-4784-8476-D08D1C55B7E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D1879967-54AD-443C-BC78-DA87A8605C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86" r:id="rId1"/>
    <p:sldLayoutId id="2147484187" r:id="rId2"/>
    <p:sldLayoutId id="2147484188" r:id="rId3"/>
    <p:sldLayoutId id="2147484189" r:id="rId4"/>
    <p:sldLayoutId id="2147484190" r:id="rId5"/>
    <p:sldLayoutId id="2147484191" r:id="rId6"/>
    <p:sldLayoutId id="2147484192" r:id="rId7"/>
    <p:sldLayoutId id="2147484193" r:id="rId8"/>
    <p:sldLayoutId id="2147484194" r:id="rId9"/>
    <p:sldLayoutId id="2147484195" r:id="rId10"/>
    <p:sldLayoutId id="2147484196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37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fld id="{FF7E2365-1CB8-4604-AB3B-D91E3BB82D9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737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3563" y="6243638"/>
            <a:ext cx="3929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37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fld id="{A4935ED2-A043-4436-903A-DBF312448B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7" r:id="rId1"/>
    <p:sldLayoutId id="2147484198" r:id="rId2"/>
    <p:sldLayoutId id="2147484199" r:id="rId3"/>
    <p:sldLayoutId id="2147484200" r:id="rId4"/>
    <p:sldLayoutId id="2147484201" r:id="rId5"/>
    <p:sldLayoutId id="2147484202" r:id="rId6"/>
    <p:sldLayoutId id="2147484203" r:id="rId7"/>
    <p:sldLayoutId id="2147484204" r:id="rId8"/>
    <p:sldLayoutId id="2147484205" r:id="rId9"/>
    <p:sldLayoutId id="2147484206" r:id="rId10"/>
    <p:sldLayoutId id="2147484207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99225"/>
            <a:ext cx="213360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1676FEA5-3FAF-470A-975B-8CB87500928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99225"/>
            <a:ext cx="289560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65888"/>
            <a:ext cx="2133600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8246BF86-D8DD-486E-BFD5-6F571AF885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4" r:id="rId1"/>
    <p:sldLayoutId id="2147484175" r:id="rId2"/>
    <p:sldLayoutId id="2147484176" r:id="rId3"/>
    <p:sldLayoutId id="2147484177" r:id="rId4"/>
    <p:sldLayoutId id="2147484178" r:id="rId5"/>
    <p:sldLayoutId id="2147484179" r:id="rId6"/>
    <p:sldLayoutId id="2147484180" r:id="rId7"/>
    <p:sldLayoutId id="2147484181" r:id="rId8"/>
    <p:sldLayoutId id="2147484182" r:id="rId9"/>
    <p:sldLayoutId id="2147484183" r:id="rId10"/>
    <p:sldLayoutId id="2147484184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104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7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8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9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1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13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4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0241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41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41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01878734-1551-4C8B-A307-3514497436E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0241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0241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DD1FA28F-1478-4097-910E-131CEC841A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08" r:id="rId1"/>
    <p:sldLayoutId id="2147484209" r:id="rId2"/>
    <p:sldLayoutId id="2147484210" r:id="rId3"/>
    <p:sldLayoutId id="2147484211" r:id="rId4"/>
    <p:sldLayoutId id="2147484212" r:id="rId5"/>
    <p:sldLayoutId id="2147484213" r:id="rId6"/>
    <p:sldLayoutId id="2147484214" r:id="rId7"/>
    <p:sldLayoutId id="2147484215" r:id="rId8"/>
    <p:sldLayoutId id="2147484216" r:id="rId9"/>
    <p:sldLayoutId id="2147484217" r:id="rId10"/>
    <p:sldLayoutId id="2147484218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99225"/>
            <a:ext cx="213360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8315F8FF-2D2E-4E40-AEBD-FBE00244594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99225"/>
            <a:ext cx="289560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65888"/>
            <a:ext cx="2133600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7ACC4A9-DB15-4AE0-88CA-F7D9832FD0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5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5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616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0241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41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41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23EA1670-B810-40B3-8ECC-06E079D0182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0241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0241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6C99A1D6-18FC-4038-8596-4C8FB04E98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19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717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17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717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8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0241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41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41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D926E73D-CEBD-4050-A9D9-7DCA240E083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0241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0241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270FBA23-6428-4955-9141-0E0D669EF1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20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jpeg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jpeg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44036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1.    To solve real-life problems using scale drawings.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latin typeface="Comic Sans MS" pitchFamily="66" charset="0"/>
              </a:rPr>
              <a:t>1.  Interpret information in a problem to create a suitable scale drawing.</a:t>
            </a: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5457825" y="413067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latin typeface="Comic Sans MS" pitchFamily="66" charset="0"/>
              </a:rPr>
              <a:t>2.  Use a scale drawing to solve a given problem.</a:t>
            </a: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1938338" y="50800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Bearings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  <p:bldP spid="7578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88" y="2198688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82825" y="1865313"/>
            <a:ext cx="3694113" cy="3694112"/>
            <a:chOff x="1438" y="1175"/>
            <a:chExt cx="2327" cy="2327"/>
          </a:xfrm>
        </p:grpSpPr>
        <p:sp>
          <p:nvSpPr>
            <p:cNvPr id="53319" name="Oval 4"/>
            <p:cNvSpPr>
              <a:spLocks noChangeArrowheads="1"/>
            </p:cNvSpPr>
            <p:nvPr/>
          </p:nvSpPr>
          <p:spPr bwMode="auto">
            <a:xfrm>
              <a:off x="1445" y="1188"/>
              <a:ext cx="2314" cy="231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3320" name="Group 5"/>
            <p:cNvGrpSpPr>
              <a:grpSpLocks/>
            </p:cNvGrpSpPr>
            <p:nvPr/>
          </p:nvGrpSpPr>
          <p:grpSpPr bwMode="auto">
            <a:xfrm>
              <a:off x="1438" y="1175"/>
              <a:ext cx="2327" cy="2327"/>
              <a:chOff x="1438" y="1175"/>
              <a:chExt cx="2327" cy="2327"/>
            </a:xfrm>
          </p:grpSpPr>
          <p:sp>
            <p:nvSpPr>
              <p:cNvPr id="53321" name="Line 6"/>
              <p:cNvSpPr>
                <a:spLocks noChangeShapeType="1"/>
              </p:cNvSpPr>
              <p:nvPr/>
            </p:nvSpPr>
            <p:spPr bwMode="auto">
              <a:xfrm>
                <a:off x="1438" y="2345"/>
                <a:ext cx="2327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322" name="Line 7"/>
              <p:cNvSpPr>
                <a:spLocks noChangeShapeType="1"/>
              </p:cNvSpPr>
              <p:nvPr/>
            </p:nvSpPr>
            <p:spPr bwMode="auto">
              <a:xfrm rot="-5400000">
                <a:off x="1438" y="2339"/>
                <a:ext cx="2327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3333750" y="236538"/>
            <a:ext cx="1695450" cy="4572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>
                <a:latin typeface="Comic Sans MS" pitchFamily="66" charset="0"/>
                <a:cs typeface="Arial" charset="0"/>
              </a:rPr>
              <a:t>Bearings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698500" y="968375"/>
            <a:ext cx="6815138" cy="5408613"/>
            <a:chOff x="440" y="610"/>
            <a:chExt cx="4293" cy="3407"/>
          </a:xfrm>
        </p:grpSpPr>
        <p:sp>
          <p:nvSpPr>
            <p:cNvPr id="53298" name="Text Box 10"/>
            <p:cNvSpPr txBox="1">
              <a:spLocks noChangeArrowheads="1"/>
            </p:cNvSpPr>
            <p:nvPr/>
          </p:nvSpPr>
          <p:spPr bwMode="auto">
            <a:xfrm>
              <a:off x="2416" y="920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chemeClr val="accent2"/>
                  </a:solidFill>
                  <a:latin typeface="Comic Sans MS" pitchFamily="66" charset="0"/>
                </a:rPr>
                <a:t>N</a:t>
              </a:r>
            </a:p>
          </p:txBody>
        </p:sp>
        <p:sp>
          <p:nvSpPr>
            <p:cNvPr id="53299" name="Text Box 11"/>
            <p:cNvSpPr txBox="1">
              <a:spLocks noChangeArrowheads="1"/>
            </p:cNvSpPr>
            <p:nvPr/>
          </p:nvSpPr>
          <p:spPr bwMode="auto">
            <a:xfrm>
              <a:off x="2416" y="3553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chemeClr val="accent2"/>
                  </a:solidFill>
                  <a:latin typeface="Comic Sans MS" pitchFamily="66" charset="0"/>
                </a:rPr>
                <a:t>S</a:t>
              </a:r>
            </a:p>
          </p:txBody>
        </p:sp>
        <p:sp>
          <p:nvSpPr>
            <p:cNvPr id="53300" name="Text Box 12"/>
            <p:cNvSpPr txBox="1">
              <a:spLocks noChangeArrowheads="1"/>
            </p:cNvSpPr>
            <p:nvPr/>
          </p:nvSpPr>
          <p:spPr bwMode="auto">
            <a:xfrm>
              <a:off x="3828" y="2237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chemeClr val="accent2"/>
                  </a:solidFill>
                  <a:latin typeface="Comic Sans MS" pitchFamily="66" charset="0"/>
                </a:rPr>
                <a:t>E</a:t>
              </a:r>
            </a:p>
          </p:txBody>
        </p:sp>
        <p:sp>
          <p:nvSpPr>
            <p:cNvPr id="53301" name="Text Box 13"/>
            <p:cNvSpPr txBox="1">
              <a:spLocks noChangeArrowheads="1"/>
            </p:cNvSpPr>
            <p:nvPr/>
          </p:nvSpPr>
          <p:spPr bwMode="auto">
            <a:xfrm>
              <a:off x="944" y="2213"/>
              <a:ext cx="439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chemeClr val="accent2"/>
                  </a:solidFill>
                  <a:latin typeface="Comic Sans MS" pitchFamily="66" charset="0"/>
                </a:rPr>
                <a:t>W</a:t>
              </a:r>
            </a:p>
          </p:txBody>
        </p:sp>
        <p:sp>
          <p:nvSpPr>
            <p:cNvPr id="53302" name="Text Box 14"/>
            <p:cNvSpPr txBox="1">
              <a:spLocks noChangeArrowheads="1"/>
            </p:cNvSpPr>
            <p:nvPr/>
          </p:nvSpPr>
          <p:spPr bwMode="auto">
            <a:xfrm>
              <a:off x="4258" y="2211"/>
              <a:ext cx="475" cy="237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>
                  <a:latin typeface="Comic Sans MS" pitchFamily="66" charset="0"/>
                </a:rPr>
                <a:t>090</a:t>
              </a:r>
              <a:r>
                <a:rPr lang="en-GB" sz="1800" baseline="30000">
                  <a:latin typeface="Comic Sans MS" pitchFamily="66" charset="0"/>
                </a:rPr>
                <a:t>o</a:t>
              </a:r>
              <a:endParaRPr lang="en-GB" sz="1800">
                <a:latin typeface="Comic Sans MS" pitchFamily="66" charset="0"/>
              </a:endParaRPr>
            </a:p>
          </p:txBody>
        </p:sp>
        <p:sp>
          <p:nvSpPr>
            <p:cNvPr id="53303" name="Text Box 15"/>
            <p:cNvSpPr txBox="1">
              <a:spLocks noChangeArrowheads="1"/>
            </p:cNvSpPr>
            <p:nvPr/>
          </p:nvSpPr>
          <p:spPr bwMode="auto">
            <a:xfrm>
              <a:off x="2201" y="610"/>
              <a:ext cx="787" cy="237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>
                  <a:latin typeface="Comic Sans MS" pitchFamily="66" charset="0"/>
                </a:rPr>
                <a:t>360/000</a:t>
              </a:r>
              <a:r>
                <a:rPr lang="en-GB" sz="1800" baseline="30000">
                  <a:latin typeface="Comic Sans MS" pitchFamily="66" charset="0"/>
                </a:rPr>
                <a:t>o</a:t>
              </a:r>
              <a:endParaRPr lang="en-GB" sz="1800">
                <a:latin typeface="Comic Sans MS" pitchFamily="66" charset="0"/>
              </a:endParaRPr>
            </a:p>
          </p:txBody>
        </p:sp>
        <p:sp>
          <p:nvSpPr>
            <p:cNvPr id="53304" name="Text Box 16"/>
            <p:cNvSpPr txBox="1">
              <a:spLocks noChangeArrowheads="1"/>
            </p:cNvSpPr>
            <p:nvPr/>
          </p:nvSpPr>
          <p:spPr bwMode="auto">
            <a:xfrm>
              <a:off x="440" y="2170"/>
              <a:ext cx="475" cy="237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>
                  <a:latin typeface="Comic Sans MS" pitchFamily="66" charset="0"/>
                </a:rPr>
                <a:t>270</a:t>
              </a:r>
              <a:r>
                <a:rPr lang="en-GB" sz="1800" baseline="30000">
                  <a:latin typeface="Comic Sans MS" pitchFamily="66" charset="0"/>
                </a:rPr>
                <a:t>o</a:t>
              </a:r>
              <a:endParaRPr lang="en-GB" sz="1800">
                <a:latin typeface="Comic Sans MS" pitchFamily="66" charset="0"/>
              </a:endParaRPr>
            </a:p>
          </p:txBody>
        </p:sp>
        <p:sp>
          <p:nvSpPr>
            <p:cNvPr id="53305" name="Text Box 17"/>
            <p:cNvSpPr txBox="1">
              <a:spLocks noChangeArrowheads="1"/>
            </p:cNvSpPr>
            <p:nvPr/>
          </p:nvSpPr>
          <p:spPr bwMode="auto">
            <a:xfrm>
              <a:off x="2364" y="3780"/>
              <a:ext cx="475" cy="237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>
                  <a:latin typeface="Comic Sans MS" pitchFamily="66" charset="0"/>
                </a:rPr>
                <a:t>180</a:t>
              </a:r>
              <a:r>
                <a:rPr lang="en-GB" sz="1800" baseline="30000">
                  <a:latin typeface="Comic Sans MS" pitchFamily="66" charset="0"/>
                </a:rPr>
                <a:t>o</a:t>
              </a:r>
              <a:endParaRPr lang="en-GB" sz="1800">
                <a:latin typeface="Comic Sans MS" pitchFamily="66" charset="0"/>
              </a:endParaRPr>
            </a:p>
          </p:txBody>
        </p:sp>
        <p:grpSp>
          <p:nvGrpSpPr>
            <p:cNvPr id="53306" name="Group 18"/>
            <p:cNvGrpSpPr>
              <a:grpSpLocks/>
            </p:cNvGrpSpPr>
            <p:nvPr/>
          </p:nvGrpSpPr>
          <p:grpSpPr bwMode="auto">
            <a:xfrm>
              <a:off x="1496" y="1192"/>
              <a:ext cx="2264" cy="2264"/>
              <a:chOff x="1496" y="1192"/>
              <a:chExt cx="2264" cy="2264"/>
            </a:xfrm>
          </p:grpSpPr>
          <p:sp>
            <p:nvSpPr>
              <p:cNvPr id="53307" name="Oval 19"/>
              <p:cNvSpPr>
                <a:spLocks noChangeArrowheads="1"/>
              </p:cNvSpPr>
              <p:nvPr/>
            </p:nvSpPr>
            <p:spPr bwMode="auto">
              <a:xfrm>
                <a:off x="2976" y="123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08" name="Oval 20"/>
              <p:cNvSpPr>
                <a:spLocks noChangeArrowheads="1"/>
              </p:cNvSpPr>
              <p:nvPr/>
            </p:nvSpPr>
            <p:spPr bwMode="auto">
              <a:xfrm>
                <a:off x="3404" y="151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09" name="Oval 21"/>
              <p:cNvSpPr>
                <a:spLocks noChangeArrowheads="1"/>
              </p:cNvSpPr>
              <p:nvPr/>
            </p:nvSpPr>
            <p:spPr bwMode="auto">
              <a:xfrm>
                <a:off x="3720" y="212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10" name="Oval 22"/>
              <p:cNvSpPr>
                <a:spLocks noChangeArrowheads="1"/>
              </p:cNvSpPr>
              <p:nvPr/>
            </p:nvSpPr>
            <p:spPr bwMode="auto">
              <a:xfrm>
                <a:off x="3668" y="2728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11" name="Oval 23"/>
              <p:cNvSpPr>
                <a:spLocks noChangeArrowheads="1"/>
              </p:cNvSpPr>
              <p:nvPr/>
            </p:nvSpPr>
            <p:spPr bwMode="auto">
              <a:xfrm>
                <a:off x="3388" y="316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12" name="Oval 24"/>
              <p:cNvSpPr>
                <a:spLocks noChangeArrowheads="1"/>
              </p:cNvSpPr>
              <p:nvPr/>
            </p:nvSpPr>
            <p:spPr bwMode="auto">
              <a:xfrm>
                <a:off x="2964" y="341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13" name="Oval 25"/>
              <p:cNvSpPr>
                <a:spLocks noChangeArrowheads="1"/>
              </p:cNvSpPr>
              <p:nvPr/>
            </p:nvSpPr>
            <p:spPr bwMode="auto">
              <a:xfrm>
                <a:off x="2008" y="333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14" name="Oval 26"/>
              <p:cNvSpPr>
                <a:spLocks noChangeArrowheads="1"/>
              </p:cNvSpPr>
              <p:nvPr/>
            </p:nvSpPr>
            <p:spPr bwMode="auto">
              <a:xfrm>
                <a:off x="1748" y="313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15" name="Oval 27"/>
              <p:cNvSpPr>
                <a:spLocks noChangeArrowheads="1"/>
              </p:cNvSpPr>
              <p:nvPr/>
            </p:nvSpPr>
            <p:spPr bwMode="auto">
              <a:xfrm>
                <a:off x="1496" y="270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16" name="Oval 28"/>
              <p:cNvSpPr>
                <a:spLocks noChangeArrowheads="1"/>
              </p:cNvSpPr>
              <p:nvPr/>
            </p:nvSpPr>
            <p:spPr bwMode="auto">
              <a:xfrm>
                <a:off x="1508" y="1908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17" name="Oval 29"/>
              <p:cNvSpPr>
                <a:spLocks noChangeArrowheads="1"/>
              </p:cNvSpPr>
              <p:nvPr/>
            </p:nvSpPr>
            <p:spPr bwMode="auto">
              <a:xfrm>
                <a:off x="1772" y="1500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18" name="Oval 30"/>
              <p:cNvSpPr>
                <a:spLocks noChangeArrowheads="1"/>
              </p:cNvSpPr>
              <p:nvPr/>
            </p:nvSpPr>
            <p:spPr bwMode="auto">
              <a:xfrm>
                <a:off x="2384" y="119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82975" name="Text Box 31"/>
          <p:cNvSpPr txBox="1">
            <a:spLocks noChangeArrowheads="1"/>
          </p:cNvSpPr>
          <p:nvPr/>
        </p:nvSpPr>
        <p:spPr bwMode="auto">
          <a:xfrm>
            <a:off x="100013" y="280988"/>
            <a:ext cx="2395537" cy="1441450"/>
          </a:xfrm>
          <a:prstGeom prst="rect">
            <a:avLst/>
          </a:prstGeom>
          <a:gradFill rotWithShape="0">
            <a:gsLst>
              <a:gs pos="0">
                <a:srgbClr val="A9A987"/>
              </a:gs>
              <a:gs pos="50000">
                <a:srgbClr val="FFFFCC"/>
              </a:gs>
              <a:gs pos="100000">
                <a:srgbClr val="A9A987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200">
                <a:solidFill>
                  <a:schemeClr val="accent2"/>
                </a:solidFill>
                <a:latin typeface="Comic Sans MS" pitchFamily="66" charset="0"/>
              </a:rPr>
              <a:t>A 360</a:t>
            </a:r>
            <a:r>
              <a:rPr lang="en-GB" sz="2200" baseline="30000">
                <a:solidFill>
                  <a:schemeClr val="accent2"/>
                </a:solidFill>
                <a:latin typeface="Comic Sans MS" pitchFamily="66" charset="0"/>
              </a:rPr>
              <a:t>o</a:t>
            </a:r>
            <a:r>
              <a:rPr lang="en-GB" sz="2200">
                <a:solidFill>
                  <a:schemeClr val="accent2"/>
                </a:solidFill>
                <a:latin typeface="Comic Sans MS" pitchFamily="66" charset="0"/>
              </a:rPr>
              <a:t> protractor is used to measure bearings.</a:t>
            </a:r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4127500" y="1457325"/>
            <a:ext cx="1330325" cy="2257425"/>
            <a:chOff x="2600" y="918"/>
            <a:chExt cx="838" cy="1422"/>
          </a:xfrm>
        </p:grpSpPr>
        <p:sp>
          <p:nvSpPr>
            <p:cNvPr id="53296" name="Line 33"/>
            <p:cNvSpPr>
              <a:spLocks noChangeShapeType="1"/>
            </p:cNvSpPr>
            <p:nvPr/>
          </p:nvSpPr>
          <p:spPr bwMode="auto">
            <a:xfrm flipV="1">
              <a:off x="2600" y="1256"/>
              <a:ext cx="396" cy="10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7" name="Text Box 34"/>
            <p:cNvSpPr txBox="1">
              <a:spLocks noChangeArrowheads="1"/>
            </p:cNvSpPr>
            <p:nvPr/>
          </p:nvSpPr>
          <p:spPr bwMode="auto">
            <a:xfrm>
              <a:off x="2934" y="918"/>
              <a:ext cx="50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020</a:t>
              </a:r>
              <a:r>
                <a:rPr lang="en-GB" sz="20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0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4108450" y="3041650"/>
            <a:ext cx="2647950" cy="679450"/>
            <a:chOff x="2588" y="1916"/>
            <a:chExt cx="1668" cy="428"/>
          </a:xfrm>
        </p:grpSpPr>
        <p:sp>
          <p:nvSpPr>
            <p:cNvPr id="53294" name="Line 36"/>
            <p:cNvSpPr>
              <a:spLocks noChangeShapeType="1"/>
            </p:cNvSpPr>
            <p:nvPr/>
          </p:nvSpPr>
          <p:spPr bwMode="auto">
            <a:xfrm flipV="1">
              <a:off x="2588" y="2148"/>
              <a:ext cx="1144" cy="1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5" name="Text Box 37"/>
            <p:cNvSpPr txBox="1">
              <a:spLocks noChangeArrowheads="1"/>
            </p:cNvSpPr>
            <p:nvPr/>
          </p:nvSpPr>
          <p:spPr bwMode="auto">
            <a:xfrm>
              <a:off x="3782" y="1916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080</a:t>
              </a:r>
              <a:r>
                <a:rPr lang="en-GB" sz="20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0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4114800" y="3714750"/>
            <a:ext cx="2546350" cy="942975"/>
            <a:chOff x="2592" y="2340"/>
            <a:chExt cx="1604" cy="594"/>
          </a:xfrm>
        </p:grpSpPr>
        <p:sp>
          <p:nvSpPr>
            <p:cNvPr id="53292" name="Line 39"/>
            <p:cNvSpPr>
              <a:spLocks noChangeShapeType="1"/>
            </p:cNvSpPr>
            <p:nvPr/>
          </p:nvSpPr>
          <p:spPr bwMode="auto">
            <a:xfrm>
              <a:off x="2592" y="2340"/>
              <a:ext cx="110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3" name="Text Box 40"/>
            <p:cNvSpPr txBox="1">
              <a:spLocks noChangeArrowheads="1"/>
            </p:cNvSpPr>
            <p:nvPr/>
          </p:nvSpPr>
          <p:spPr bwMode="auto">
            <a:xfrm>
              <a:off x="3722" y="2678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110</a:t>
              </a:r>
              <a:r>
                <a:rPr lang="en-GB" sz="20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0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9" name="Group 41"/>
          <p:cNvGrpSpPr>
            <a:grpSpLocks/>
          </p:cNvGrpSpPr>
          <p:nvPr/>
        </p:nvGrpSpPr>
        <p:grpSpPr bwMode="auto">
          <a:xfrm>
            <a:off x="4127500" y="3714750"/>
            <a:ext cx="2590800" cy="2190750"/>
            <a:chOff x="2600" y="2340"/>
            <a:chExt cx="1632" cy="1380"/>
          </a:xfrm>
        </p:grpSpPr>
        <p:sp>
          <p:nvSpPr>
            <p:cNvPr id="53289" name="Line 42"/>
            <p:cNvSpPr>
              <a:spLocks noChangeShapeType="1"/>
            </p:cNvSpPr>
            <p:nvPr/>
          </p:nvSpPr>
          <p:spPr bwMode="auto">
            <a:xfrm>
              <a:off x="2600" y="2340"/>
              <a:ext cx="820" cy="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0" name="Text Box 43"/>
            <p:cNvSpPr txBox="1">
              <a:spLocks noChangeArrowheads="1"/>
            </p:cNvSpPr>
            <p:nvPr/>
          </p:nvSpPr>
          <p:spPr bwMode="auto">
            <a:xfrm>
              <a:off x="3458" y="3233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chemeClr val="accent2"/>
                  </a:solidFill>
                  <a:latin typeface="Comic Sans MS" pitchFamily="66" charset="0"/>
                </a:rPr>
                <a:t>SE</a:t>
              </a:r>
            </a:p>
          </p:txBody>
        </p:sp>
        <p:sp>
          <p:nvSpPr>
            <p:cNvPr id="53291" name="Text Box 44"/>
            <p:cNvSpPr txBox="1">
              <a:spLocks noChangeArrowheads="1"/>
            </p:cNvSpPr>
            <p:nvPr/>
          </p:nvSpPr>
          <p:spPr bwMode="auto">
            <a:xfrm>
              <a:off x="3758" y="3464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135</a:t>
              </a:r>
              <a:r>
                <a:rPr lang="en-GB" sz="20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0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10" name="Group 45"/>
          <p:cNvGrpSpPr>
            <a:grpSpLocks/>
          </p:cNvGrpSpPr>
          <p:nvPr/>
        </p:nvGrpSpPr>
        <p:grpSpPr bwMode="auto">
          <a:xfrm>
            <a:off x="4127500" y="3714750"/>
            <a:ext cx="1228725" cy="2257425"/>
            <a:chOff x="2600" y="2340"/>
            <a:chExt cx="774" cy="1422"/>
          </a:xfrm>
        </p:grpSpPr>
        <p:sp>
          <p:nvSpPr>
            <p:cNvPr id="53287" name="Line 46"/>
            <p:cNvSpPr>
              <a:spLocks noChangeShapeType="1"/>
            </p:cNvSpPr>
            <p:nvPr/>
          </p:nvSpPr>
          <p:spPr bwMode="auto">
            <a:xfrm>
              <a:off x="2600" y="2340"/>
              <a:ext cx="388" cy="1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8" name="Text Box 47"/>
            <p:cNvSpPr txBox="1">
              <a:spLocks noChangeArrowheads="1"/>
            </p:cNvSpPr>
            <p:nvPr/>
          </p:nvSpPr>
          <p:spPr bwMode="auto">
            <a:xfrm>
              <a:off x="2900" y="3506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160</a:t>
              </a:r>
              <a:r>
                <a:rPr lang="en-GB" sz="20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0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11" name="Group 48"/>
          <p:cNvGrpSpPr>
            <a:grpSpLocks/>
          </p:cNvGrpSpPr>
          <p:nvPr/>
        </p:nvGrpSpPr>
        <p:grpSpPr bwMode="auto">
          <a:xfrm>
            <a:off x="2755900" y="3714750"/>
            <a:ext cx="1358900" cy="2181225"/>
            <a:chOff x="1736" y="2340"/>
            <a:chExt cx="856" cy="1374"/>
          </a:xfrm>
        </p:grpSpPr>
        <p:sp>
          <p:nvSpPr>
            <p:cNvPr id="53285" name="Line 49"/>
            <p:cNvSpPr>
              <a:spLocks noChangeShapeType="1"/>
            </p:cNvSpPr>
            <p:nvPr/>
          </p:nvSpPr>
          <p:spPr bwMode="auto">
            <a:xfrm flipH="1">
              <a:off x="2020" y="2340"/>
              <a:ext cx="572" cy="10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6" name="Text Box 50"/>
            <p:cNvSpPr txBox="1">
              <a:spLocks noChangeArrowheads="1"/>
            </p:cNvSpPr>
            <p:nvPr/>
          </p:nvSpPr>
          <p:spPr bwMode="auto">
            <a:xfrm>
              <a:off x="1736" y="3458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210</a:t>
              </a:r>
              <a:r>
                <a:rPr lang="en-GB" sz="20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0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12" name="Group 51"/>
          <p:cNvGrpSpPr>
            <a:grpSpLocks/>
          </p:cNvGrpSpPr>
          <p:nvPr/>
        </p:nvGrpSpPr>
        <p:grpSpPr bwMode="auto">
          <a:xfrm>
            <a:off x="1698625" y="3708400"/>
            <a:ext cx="2422525" cy="2101850"/>
            <a:chOff x="1070" y="2336"/>
            <a:chExt cx="1526" cy="1324"/>
          </a:xfrm>
        </p:grpSpPr>
        <p:sp>
          <p:nvSpPr>
            <p:cNvPr id="53282" name="Text Box 52"/>
            <p:cNvSpPr txBox="1">
              <a:spLocks noChangeArrowheads="1"/>
            </p:cNvSpPr>
            <p:nvPr/>
          </p:nvSpPr>
          <p:spPr bwMode="auto">
            <a:xfrm>
              <a:off x="1351" y="3182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chemeClr val="accent2"/>
                  </a:solidFill>
                  <a:latin typeface="Comic Sans MS" pitchFamily="66" charset="0"/>
                </a:rPr>
                <a:t>SW</a:t>
              </a:r>
            </a:p>
          </p:txBody>
        </p:sp>
        <p:sp>
          <p:nvSpPr>
            <p:cNvPr id="53283" name="Line 53"/>
            <p:cNvSpPr>
              <a:spLocks noChangeShapeType="1"/>
            </p:cNvSpPr>
            <p:nvPr/>
          </p:nvSpPr>
          <p:spPr bwMode="auto">
            <a:xfrm flipH="1">
              <a:off x="1764" y="2336"/>
              <a:ext cx="832" cy="8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4" name="Text Box 54"/>
            <p:cNvSpPr txBox="1">
              <a:spLocks noChangeArrowheads="1"/>
            </p:cNvSpPr>
            <p:nvPr/>
          </p:nvSpPr>
          <p:spPr bwMode="auto">
            <a:xfrm>
              <a:off x="1070" y="3404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225</a:t>
              </a:r>
              <a:r>
                <a:rPr lang="en-GB" sz="20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0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13" name="Group 55"/>
          <p:cNvGrpSpPr>
            <a:grpSpLocks/>
          </p:cNvGrpSpPr>
          <p:nvPr/>
        </p:nvGrpSpPr>
        <p:grpSpPr bwMode="auto">
          <a:xfrm>
            <a:off x="1555750" y="3708400"/>
            <a:ext cx="2565400" cy="901700"/>
            <a:chOff x="980" y="2336"/>
            <a:chExt cx="1616" cy="568"/>
          </a:xfrm>
        </p:grpSpPr>
        <p:sp>
          <p:nvSpPr>
            <p:cNvPr id="53280" name="Line 56"/>
            <p:cNvSpPr>
              <a:spLocks noChangeShapeType="1"/>
            </p:cNvSpPr>
            <p:nvPr/>
          </p:nvSpPr>
          <p:spPr bwMode="auto">
            <a:xfrm flipH="1">
              <a:off x="1516" y="2336"/>
              <a:ext cx="1080" cy="3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1" name="Text Box 57"/>
            <p:cNvSpPr txBox="1">
              <a:spLocks noChangeArrowheads="1"/>
            </p:cNvSpPr>
            <p:nvPr/>
          </p:nvSpPr>
          <p:spPr bwMode="auto">
            <a:xfrm>
              <a:off x="980" y="2648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250</a:t>
              </a:r>
              <a:r>
                <a:rPr lang="en-GB" sz="20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0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14" name="Group 58"/>
          <p:cNvGrpSpPr>
            <a:grpSpLocks/>
          </p:cNvGrpSpPr>
          <p:nvPr/>
        </p:nvGrpSpPr>
        <p:grpSpPr bwMode="auto">
          <a:xfrm>
            <a:off x="1574800" y="2727325"/>
            <a:ext cx="2552700" cy="981075"/>
            <a:chOff x="992" y="1718"/>
            <a:chExt cx="1608" cy="618"/>
          </a:xfrm>
        </p:grpSpPr>
        <p:sp>
          <p:nvSpPr>
            <p:cNvPr id="53278" name="Line 59"/>
            <p:cNvSpPr>
              <a:spLocks noChangeShapeType="1"/>
            </p:cNvSpPr>
            <p:nvPr/>
          </p:nvSpPr>
          <p:spPr bwMode="auto">
            <a:xfrm flipH="1" flipV="1">
              <a:off x="1524" y="1932"/>
              <a:ext cx="1076" cy="4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79" name="Text Box 60"/>
            <p:cNvSpPr txBox="1">
              <a:spLocks noChangeArrowheads="1"/>
            </p:cNvSpPr>
            <p:nvPr/>
          </p:nvSpPr>
          <p:spPr bwMode="auto">
            <a:xfrm>
              <a:off x="992" y="1718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290</a:t>
              </a:r>
              <a:r>
                <a:rPr lang="en-GB" sz="20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0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15" name="Group 61"/>
          <p:cNvGrpSpPr>
            <a:grpSpLocks/>
          </p:cNvGrpSpPr>
          <p:nvPr/>
        </p:nvGrpSpPr>
        <p:grpSpPr bwMode="auto">
          <a:xfrm>
            <a:off x="1489075" y="1574800"/>
            <a:ext cx="2638425" cy="2146300"/>
            <a:chOff x="938" y="992"/>
            <a:chExt cx="1662" cy="1352"/>
          </a:xfrm>
        </p:grpSpPr>
        <p:sp>
          <p:nvSpPr>
            <p:cNvPr id="53274" name="Text Box 62"/>
            <p:cNvSpPr txBox="1">
              <a:spLocks noChangeArrowheads="1"/>
            </p:cNvSpPr>
            <p:nvPr/>
          </p:nvSpPr>
          <p:spPr bwMode="auto">
            <a:xfrm>
              <a:off x="1374" y="1266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chemeClr val="accent2"/>
                  </a:solidFill>
                  <a:latin typeface="Comic Sans MS" pitchFamily="66" charset="0"/>
                </a:rPr>
                <a:t>NW</a:t>
              </a:r>
            </a:p>
          </p:txBody>
        </p:sp>
        <p:grpSp>
          <p:nvGrpSpPr>
            <p:cNvPr id="53275" name="Group 63"/>
            <p:cNvGrpSpPr>
              <a:grpSpLocks/>
            </p:cNvGrpSpPr>
            <p:nvPr/>
          </p:nvGrpSpPr>
          <p:grpSpPr bwMode="auto">
            <a:xfrm>
              <a:off x="938" y="992"/>
              <a:ext cx="1662" cy="1352"/>
              <a:chOff x="938" y="992"/>
              <a:chExt cx="1662" cy="1352"/>
            </a:xfrm>
          </p:grpSpPr>
          <p:sp>
            <p:nvSpPr>
              <p:cNvPr id="53276" name="Line 64"/>
              <p:cNvSpPr>
                <a:spLocks noChangeShapeType="1"/>
              </p:cNvSpPr>
              <p:nvPr/>
            </p:nvSpPr>
            <p:spPr bwMode="auto">
              <a:xfrm flipH="1" flipV="1">
                <a:off x="1788" y="1512"/>
                <a:ext cx="812" cy="8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77" name="Text Box 65"/>
              <p:cNvSpPr txBox="1">
                <a:spLocks noChangeArrowheads="1"/>
              </p:cNvSpPr>
              <p:nvPr/>
            </p:nvSpPr>
            <p:spPr bwMode="auto">
              <a:xfrm>
                <a:off x="938" y="992"/>
                <a:ext cx="474" cy="256"/>
              </a:xfrm>
              <a:prstGeom prst="rect">
                <a:avLst/>
              </a:prstGeom>
              <a:gradFill rotWithShape="0">
                <a:gsLst>
                  <a:gs pos="0">
                    <a:srgbClr val="9B9B9B"/>
                  </a:gs>
                  <a:gs pos="50000">
                    <a:srgbClr val="EAEAEA"/>
                  </a:gs>
                  <a:gs pos="100000">
                    <a:srgbClr val="9B9B9B"/>
                  </a:gs>
                </a:gsLst>
                <a:lin ang="5400000" scaled="1"/>
              </a:gra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000">
                    <a:solidFill>
                      <a:schemeClr val="accent2"/>
                    </a:solidFill>
                    <a:latin typeface="Comic Sans MS" pitchFamily="66" charset="0"/>
                  </a:rPr>
                  <a:t>315</a:t>
                </a:r>
                <a:r>
                  <a:rPr lang="en-GB" sz="2000" baseline="30000">
                    <a:solidFill>
                      <a:schemeClr val="accent2"/>
                    </a:solidFill>
                    <a:latin typeface="Comic Sans MS" pitchFamily="66" charset="0"/>
                  </a:rPr>
                  <a:t>o</a:t>
                </a:r>
                <a:endParaRPr lang="en-GB" sz="2000">
                  <a:solidFill>
                    <a:schemeClr val="accent2"/>
                  </a:solidFill>
                  <a:latin typeface="Comic Sans MS" pitchFamily="66" charset="0"/>
                </a:endParaRPr>
              </a:p>
            </p:txBody>
          </p:sp>
        </p:grpSp>
      </p:grpSp>
      <p:grpSp>
        <p:nvGrpSpPr>
          <p:cNvPr id="17" name="Group 66"/>
          <p:cNvGrpSpPr>
            <a:grpSpLocks/>
          </p:cNvGrpSpPr>
          <p:nvPr/>
        </p:nvGrpSpPr>
        <p:grpSpPr bwMode="auto">
          <a:xfrm>
            <a:off x="3022600" y="1431925"/>
            <a:ext cx="1104900" cy="2282825"/>
            <a:chOff x="1904" y="902"/>
            <a:chExt cx="696" cy="1438"/>
          </a:xfrm>
        </p:grpSpPr>
        <p:sp>
          <p:nvSpPr>
            <p:cNvPr id="53272" name="Line 67"/>
            <p:cNvSpPr>
              <a:spLocks noChangeShapeType="1"/>
            </p:cNvSpPr>
            <p:nvPr/>
          </p:nvSpPr>
          <p:spPr bwMode="auto">
            <a:xfrm flipH="1" flipV="1">
              <a:off x="2408" y="1204"/>
              <a:ext cx="192" cy="1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73" name="Text Box 68"/>
            <p:cNvSpPr txBox="1">
              <a:spLocks noChangeArrowheads="1"/>
            </p:cNvSpPr>
            <p:nvPr/>
          </p:nvSpPr>
          <p:spPr bwMode="auto">
            <a:xfrm>
              <a:off x="1904" y="902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350</a:t>
              </a:r>
              <a:r>
                <a:rPr lang="en-GB" sz="20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0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sp>
        <p:nvSpPr>
          <p:cNvPr id="83013" name="Text Box 69"/>
          <p:cNvSpPr txBox="1">
            <a:spLocks noChangeArrowheads="1"/>
          </p:cNvSpPr>
          <p:nvPr/>
        </p:nvSpPr>
        <p:spPr bwMode="auto">
          <a:xfrm>
            <a:off x="5924550" y="247650"/>
            <a:ext cx="2933700" cy="1595438"/>
          </a:xfrm>
          <a:prstGeom prst="rect">
            <a:avLst/>
          </a:prstGeom>
          <a:gradFill rotWithShape="0">
            <a:gsLst>
              <a:gs pos="0">
                <a:srgbClr val="A9A987"/>
              </a:gs>
              <a:gs pos="50000">
                <a:srgbClr val="FFFFCC"/>
              </a:gs>
              <a:gs pos="100000">
                <a:srgbClr val="A9A987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Use your protractor to measure the bearing of each point from the centre of the circle.          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(Worksheet 1)</a:t>
            </a:r>
          </a:p>
        </p:txBody>
      </p:sp>
      <p:grpSp>
        <p:nvGrpSpPr>
          <p:cNvPr id="18" name="Group 70"/>
          <p:cNvGrpSpPr>
            <a:grpSpLocks/>
          </p:cNvGrpSpPr>
          <p:nvPr/>
        </p:nvGrpSpPr>
        <p:grpSpPr bwMode="auto">
          <a:xfrm>
            <a:off x="4114800" y="1644650"/>
            <a:ext cx="2743200" cy="2076450"/>
            <a:chOff x="2592" y="1036"/>
            <a:chExt cx="1728" cy="1308"/>
          </a:xfrm>
        </p:grpSpPr>
        <p:sp>
          <p:nvSpPr>
            <p:cNvPr id="53269" name="Line 71"/>
            <p:cNvSpPr>
              <a:spLocks noChangeShapeType="1"/>
            </p:cNvSpPr>
            <p:nvPr/>
          </p:nvSpPr>
          <p:spPr bwMode="auto">
            <a:xfrm flipV="1">
              <a:off x="2592" y="1532"/>
              <a:ext cx="836" cy="8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70" name="Text Box 72"/>
            <p:cNvSpPr txBox="1">
              <a:spLocks noChangeArrowheads="1"/>
            </p:cNvSpPr>
            <p:nvPr/>
          </p:nvSpPr>
          <p:spPr bwMode="auto">
            <a:xfrm>
              <a:off x="3472" y="1327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chemeClr val="accent2"/>
                  </a:solidFill>
                  <a:latin typeface="Comic Sans MS" pitchFamily="66" charset="0"/>
                </a:rPr>
                <a:t>NE</a:t>
              </a:r>
            </a:p>
          </p:txBody>
        </p:sp>
        <p:sp>
          <p:nvSpPr>
            <p:cNvPr id="53271" name="Text Box 73"/>
            <p:cNvSpPr txBox="1">
              <a:spLocks noChangeArrowheads="1"/>
            </p:cNvSpPr>
            <p:nvPr/>
          </p:nvSpPr>
          <p:spPr bwMode="auto">
            <a:xfrm>
              <a:off x="3846" y="1036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045</a:t>
              </a:r>
              <a:r>
                <a:rPr lang="en-GB" sz="20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0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sp>
        <p:nvSpPr>
          <p:cNvPr id="53268" name="Text Box 74"/>
          <p:cNvSpPr txBox="1">
            <a:spLocks noChangeArrowheads="1"/>
          </p:cNvSpPr>
          <p:nvPr/>
        </p:nvSpPr>
        <p:spPr bwMode="auto">
          <a:xfrm>
            <a:off x="400050" y="6153150"/>
            <a:ext cx="171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Worksheet 1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2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75" grpId="0" animBg="1" autoUpdateAnimBg="0"/>
      <p:bldP spid="83013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9EBA0F-1848-4080-80EF-78037298FDD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851900" cy="6858000"/>
            <a:chOff x="0" y="0"/>
            <a:chExt cx="5576" cy="4320"/>
          </a:xfrm>
        </p:grpSpPr>
        <p:pic>
          <p:nvPicPr>
            <p:cNvPr id="54349" name="Picture 3" descr="Airport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37"/>
              <a:ext cx="1520" cy="1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350" name="Oval 4"/>
            <p:cNvSpPr>
              <a:spLocks noChangeArrowheads="1"/>
            </p:cNvSpPr>
            <p:nvPr/>
          </p:nvSpPr>
          <p:spPr bwMode="auto">
            <a:xfrm>
              <a:off x="1200" y="593"/>
              <a:ext cx="3168" cy="3168"/>
            </a:xfrm>
            <a:prstGeom prst="ellipse">
              <a:avLst/>
            </a:prstGeom>
            <a:gradFill rotWithShape="0">
              <a:gsLst>
                <a:gs pos="0">
                  <a:srgbClr val="F8BC6C"/>
                </a:gs>
                <a:gs pos="100000">
                  <a:srgbClr val="D5A15D"/>
                </a:gs>
              </a:gsLst>
              <a:path path="shape">
                <a:fillToRect l="50000" t="50000" r="50000" b="50000"/>
              </a:path>
            </a:gradFill>
            <a:ln w="1016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51" name="Line 5"/>
            <p:cNvSpPr>
              <a:spLocks noChangeShapeType="1"/>
            </p:cNvSpPr>
            <p:nvPr/>
          </p:nvSpPr>
          <p:spPr bwMode="auto">
            <a:xfrm>
              <a:off x="2784" y="593"/>
              <a:ext cx="0" cy="3168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52" name="Line 6"/>
            <p:cNvSpPr>
              <a:spLocks noChangeShapeType="1"/>
            </p:cNvSpPr>
            <p:nvPr/>
          </p:nvSpPr>
          <p:spPr bwMode="auto">
            <a:xfrm rot="-5400000">
              <a:off x="2784" y="593"/>
              <a:ext cx="0" cy="3168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53" name="Text Box 7"/>
            <p:cNvSpPr txBox="1">
              <a:spLocks noChangeArrowheads="1"/>
            </p:cNvSpPr>
            <p:nvPr/>
          </p:nvSpPr>
          <p:spPr bwMode="auto">
            <a:xfrm>
              <a:off x="2256" y="257"/>
              <a:ext cx="1008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360/000</a:t>
              </a:r>
              <a:r>
                <a:rPr lang="en-GB" sz="24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4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4354" name="Text Box 8"/>
            <p:cNvSpPr txBox="1">
              <a:spLocks noChangeArrowheads="1"/>
            </p:cNvSpPr>
            <p:nvPr/>
          </p:nvSpPr>
          <p:spPr bwMode="auto">
            <a:xfrm>
              <a:off x="4404" y="2033"/>
              <a:ext cx="62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090</a:t>
              </a:r>
              <a:r>
                <a:rPr lang="en-GB" sz="24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4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4355" name="Text Box 9"/>
            <p:cNvSpPr txBox="1">
              <a:spLocks noChangeArrowheads="1"/>
            </p:cNvSpPr>
            <p:nvPr/>
          </p:nvSpPr>
          <p:spPr bwMode="auto">
            <a:xfrm>
              <a:off x="2502" y="3770"/>
              <a:ext cx="62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180</a:t>
              </a:r>
              <a:r>
                <a:rPr lang="en-GB" sz="24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4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4356" name="Text Box 10"/>
            <p:cNvSpPr txBox="1">
              <a:spLocks noChangeArrowheads="1"/>
            </p:cNvSpPr>
            <p:nvPr/>
          </p:nvSpPr>
          <p:spPr bwMode="auto">
            <a:xfrm>
              <a:off x="546" y="2039"/>
              <a:ext cx="62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270</a:t>
              </a:r>
              <a:r>
                <a:rPr lang="en-GB" sz="24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4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pic>
          <p:nvPicPr>
            <p:cNvPr id="54357" name="Picture 11" descr="Traffic Contro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3041"/>
              <a:ext cx="1280" cy="1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358" name="Picture 12" descr="Plane 08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209"/>
              <a:ext cx="1952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359" name="Picture 13" descr="Plane 09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8" y="173"/>
              <a:ext cx="1568" cy="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360" name="Text Box 14"/>
            <p:cNvSpPr txBox="1">
              <a:spLocks noChangeArrowheads="1"/>
            </p:cNvSpPr>
            <p:nvPr/>
          </p:nvSpPr>
          <p:spPr bwMode="auto">
            <a:xfrm>
              <a:off x="216" y="2076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W</a:t>
              </a:r>
            </a:p>
          </p:txBody>
        </p:sp>
        <p:sp>
          <p:nvSpPr>
            <p:cNvPr id="54361" name="Text Box 15"/>
            <p:cNvSpPr txBox="1">
              <a:spLocks noChangeArrowheads="1"/>
            </p:cNvSpPr>
            <p:nvPr/>
          </p:nvSpPr>
          <p:spPr bwMode="auto">
            <a:xfrm>
              <a:off x="5040" y="2037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E</a:t>
              </a:r>
            </a:p>
          </p:txBody>
        </p:sp>
        <p:sp>
          <p:nvSpPr>
            <p:cNvPr id="54362" name="Text Box 16"/>
            <p:cNvSpPr txBox="1">
              <a:spLocks noChangeArrowheads="1"/>
            </p:cNvSpPr>
            <p:nvPr/>
          </p:nvSpPr>
          <p:spPr bwMode="auto">
            <a:xfrm>
              <a:off x="2604" y="0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N</a:t>
              </a:r>
            </a:p>
          </p:txBody>
        </p:sp>
        <p:sp>
          <p:nvSpPr>
            <p:cNvPr id="54363" name="Text Box 17"/>
            <p:cNvSpPr txBox="1">
              <a:spLocks noChangeArrowheads="1"/>
            </p:cNvSpPr>
            <p:nvPr/>
          </p:nvSpPr>
          <p:spPr bwMode="auto">
            <a:xfrm>
              <a:off x="2679" y="4032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S</a:t>
              </a:r>
            </a:p>
          </p:txBody>
        </p:sp>
        <p:sp>
          <p:nvSpPr>
            <p:cNvPr id="54364" name="Text Box 18"/>
            <p:cNvSpPr txBox="1">
              <a:spLocks noChangeArrowheads="1"/>
            </p:cNvSpPr>
            <p:nvPr/>
          </p:nvSpPr>
          <p:spPr bwMode="auto">
            <a:xfrm>
              <a:off x="4380" y="2573"/>
              <a:ext cx="116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Air Traffic Controller</a:t>
              </a:r>
            </a:p>
          </p:txBody>
        </p:sp>
        <p:sp>
          <p:nvSpPr>
            <p:cNvPr id="54365" name="Text Box 19"/>
            <p:cNvSpPr txBox="1">
              <a:spLocks noChangeArrowheads="1"/>
            </p:cNvSpPr>
            <p:nvPr/>
          </p:nvSpPr>
          <p:spPr bwMode="auto">
            <a:xfrm>
              <a:off x="204" y="2693"/>
              <a:ext cx="888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Control Tower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 rot="2432045">
            <a:off x="5226050" y="1308100"/>
            <a:ext cx="457200" cy="533400"/>
            <a:chOff x="3264" y="1104"/>
            <a:chExt cx="288" cy="336"/>
          </a:xfrm>
        </p:grpSpPr>
        <p:sp>
          <p:nvSpPr>
            <p:cNvPr id="54347" name="Freeform 21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48" name="Oval 22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3991" name="Text Box 23" descr="Purple mesh"/>
          <p:cNvSpPr txBox="1">
            <a:spLocks noChangeArrowheads="1"/>
          </p:cNvSpPr>
          <p:nvPr/>
        </p:nvSpPr>
        <p:spPr bwMode="auto">
          <a:xfrm>
            <a:off x="7256463" y="1165225"/>
            <a:ext cx="1854200" cy="1920875"/>
          </a:xfrm>
          <a:prstGeom prst="rect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  <a:latin typeface="Comic Sans MS" pitchFamily="66" charset="0"/>
              </a:rPr>
              <a:t>Estimate the bearing of each aircraft from the centre of the radar screen.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4430713" y="841375"/>
            <a:ext cx="1684337" cy="2608263"/>
            <a:chOff x="2746" y="530"/>
            <a:chExt cx="1061" cy="1643"/>
          </a:xfrm>
        </p:grpSpPr>
        <p:sp>
          <p:nvSpPr>
            <p:cNvPr id="54345" name="Freeform 25"/>
            <p:cNvSpPr>
              <a:spLocks/>
            </p:cNvSpPr>
            <p:nvPr/>
          </p:nvSpPr>
          <p:spPr bwMode="auto">
            <a:xfrm>
              <a:off x="2746" y="791"/>
              <a:ext cx="761" cy="1382"/>
            </a:xfrm>
            <a:custGeom>
              <a:avLst/>
              <a:gdLst>
                <a:gd name="T0" fmla="*/ 0 w 812"/>
                <a:gd name="T1" fmla="*/ 946 h 1472"/>
                <a:gd name="T2" fmla="*/ 515 w 812"/>
                <a:gd name="T3" fmla="*/ 0 h 1472"/>
                <a:gd name="T4" fmla="*/ 0 60000 65536"/>
                <a:gd name="T5" fmla="*/ 0 60000 65536"/>
                <a:gd name="T6" fmla="*/ 0 w 812"/>
                <a:gd name="T7" fmla="*/ 0 h 1472"/>
                <a:gd name="T8" fmla="*/ 812 w 812"/>
                <a:gd name="T9" fmla="*/ 1472 h 14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12" h="1472">
                  <a:moveTo>
                    <a:pt x="0" y="1472"/>
                  </a:moveTo>
                  <a:lnTo>
                    <a:pt x="812" y="0"/>
                  </a:lnTo>
                </a:path>
              </a:pathLst>
            </a:cu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46" name="Text Box 26"/>
            <p:cNvSpPr txBox="1">
              <a:spLocks noChangeArrowheads="1"/>
            </p:cNvSpPr>
            <p:nvPr/>
          </p:nvSpPr>
          <p:spPr bwMode="auto">
            <a:xfrm>
              <a:off x="3393" y="530"/>
              <a:ext cx="414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030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 rot="8250123">
            <a:off x="6051550" y="2638425"/>
            <a:ext cx="457200" cy="533400"/>
            <a:chOff x="3264" y="1104"/>
            <a:chExt cx="288" cy="336"/>
          </a:xfrm>
        </p:grpSpPr>
        <p:sp>
          <p:nvSpPr>
            <p:cNvPr id="54343" name="Freeform 28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44" name="Oval 29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4421188" y="2619375"/>
            <a:ext cx="2819400" cy="835025"/>
            <a:chOff x="2740" y="1650"/>
            <a:chExt cx="1776" cy="526"/>
          </a:xfrm>
        </p:grpSpPr>
        <p:sp>
          <p:nvSpPr>
            <p:cNvPr id="54341" name="Freeform 31"/>
            <p:cNvSpPr>
              <a:spLocks/>
            </p:cNvSpPr>
            <p:nvPr/>
          </p:nvSpPr>
          <p:spPr bwMode="auto">
            <a:xfrm>
              <a:off x="2740" y="1740"/>
              <a:ext cx="1523" cy="436"/>
            </a:xfrm>
            <a:custGeom>
              <a:avLst/>
              <a:gdLst>
                <a:gd name="T0" fmla="*/ 0 w 1523"/>
                <a:gd name="T1" fmla="*/ 436 h 436"/>
                <a:gd name="T2" fmla="*/ 1523 w 1523"/>
                <a:gd name="T3" fmla="*/ 0 h 436"/>
                <a:gd name="T4" fmla="*/ 0 60000 65536"/>
                <a:gd name="T5" fmla="*/ 0 60000 65536"/>
                <a:gd name="T6" fmla="*/ 0 w 1523"/>
                <a:gd name="T7" fmla="*/ 0 h 436"/>
                <a:gd name="T8" fmla="*/ 1523 w 1523"/>
                <a:gd name="T9" fmla="*/ 436 h 4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3" h="436">
                  <a:moveTo>
                    <a:pt x="0" y="436"/>
                  </a:moveTo>
                  <a:lnTo>
                    <a:pt x="1523" y="0"/>
                  </a:lnTo>
                </a:path>
              </a:pathLst>
            </a:cu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42" name="Text Box 32"/>
            <p:cNvSpPr txBox="1">
              <a:spLocks noChangeArrowheads="1"/>
            </p:cNvSpPr>
            <p:nvPr/>
          </p:nvSpPr>
          <p:spPr bwMode="auto">
            <a:xfrm>
              <a:off x="4102" y="1650"/>
              <a:ext cx="414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075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7" name="Group 33"/>
          <p:cNvGrpSpPr>
            <a:grpSpLocks/>
          </p:cNvGrpSpPr>
          <p:nvPr/>
        </p:nvGrpSpPr>
        <p:grpSpPr bwMode="auto">
          <a:xfrm rot="10190359">
            <a:off x="5756275" y="1636713"/>
            <a:ext cx="457200" cy="533400"/>
            <a:chOff x="3264" y="1104"/>
            <a:chExt cx="288" cy="336"/>
          </a:xfrm>
        </p:grpSpPr>
        <p:sp>
          <p:nvSpPr>
            <p:cNvPr id="54339" name="Freeform 34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40" name="Oval 35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36"/>
          <p:cNvGrpSpPr>
            <a:grpSpLocks/>
          </p:cNvGrpSpPr>
          <p:nvPr/>
        </p:nvGrpSpPr>
        <p:grpSpPr bwMode="auto">
          <a:xfrm rot="10779510">
            <a:off x="3460750" y="5081588"/>
            <a:ext cx="457200" cy="533400"/>
            <a:chOff x="3264" y="1104"/>
            <a:chExt cx="288" cy="336"/>
          </a:xfrm>
        </p:grpSpPr>
        <p:sp>
          <p:nvSpPr>
            <p:cNvPr id="54337" name="Freeform 37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38" name="Oval 38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4421188" y="1349375"/>
            <a:ext cx="2465387" cy="2108200"/>
            <a:chOff x="2740" y="850"/>
            <a:chExt cx="1553" cy="1328"/>
          </a:xfrm>
        </p:grpSpPr>
        <p:sp>
          <p:nvSpPr>
            <p:cNvPr id="54335" name="Text Box 40"/>
            <p:cNvSpPr txBox="1">
              <a:spLocks noChangeArrowheads="1"/>
            </p:cNvSpPr>
            <p:nvPr/>
          </p:nvSpPr>
          <p:spPr bwMode="auto">
            <a:xfrm>
              <a:off x="3879" y="850"/>
              <a:ext cx="414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045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4336" name="Freeform 41"/>
            <p:cNvSpPr>
              <a:spLocks/>
            </p:cNvSpPr>
            <p:nvPr/>
          </p:nvSpPr>
          <p:spPr bwMode="auto">
            <a:xfrm>
              <a:off x="2740" y="1066"/>
              <a:ext cx="1122" cy="1112"/>
            </a:xfrm>
            <a:custGeom>
              <a:avLst/>
              <a:gdLst>
                <a:gd name="T0" fmla="*/ 0 w 1122"/>
                <a:gd name="T1" fmla="*/ 1112 h 1112"/>
                <a:gd name="T2" fmla="*/ 1122 w 1122"/>
                <a:gd name="T3" fmla="*/ 0 h 1112"/>
                <a:gd name="T4" fmla="*/ 0 60000 65536"/>
                <a:gd name="T5" fmla="*/ 0 60000 65536"/>
                <a:gd name="T6" fmla="*/ 0 w 1122"/>
                <a:gd name="T7" fmla="*/ 0 h 1112"/>
                <a:gd name="T8" fmla="*/ 1122 w 1122"/>
                <a:gd name="T9" fmla="*/ 1112 h 11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22" h="1112">
                  <a:moveTo>
                    <a:pt x="0" y="1112"/>
                  </a:moveTo>
                  <a:lnTo>
                    <a:pt x="1122" y="0"/>
                  </a:lnTo>
                </a:path>
              </a:pathLst>
            </a:cu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2992438" y="3457575"/>
            <a:ext cx="1427162" cy="2755900"/>
            <a:chOff x="1840" y="2178"/>
            <a:chExt cx="899" cy="1736"/>
          </a:xfrm>
        </p:grpSpPr>
        <p:sp>
          <p:nvSpPr>
            <p:cNvPr id="54333" name="Text Box 43"/>
            <p:cNvSpPr txBox="1">
              <a:spLocks noChangeArrowheads="1"/>
            </p:cNvSpPr>
            <p:nvPr/>
          </p:nvSpPr>
          <p:spPr bwMode="auto">
            <a:xfrm>
              <a:off x="1840" y="3696"/>
              <a:ext cx="414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200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4334" name="Line 44"/>
            <p:cNvSpPr>
              <a:spLocks noChangeShapeType="1"/>
            </p:cNvSpPr>
            <p:nvPr/>
          </p:nvSpPr>
          <p:spPr bwMode="auto">
            <a:xfrm flipH="1">
              <a:off x="2175" y="2178"/>
              <a:ext cx="564" cy="1473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45"/>
          <p:cNvGrpSpPr>
            <a:grpSpLocks/>
          </p:cNvGrpSpPr>
          <p:nvPr/>
        </p:nvGrpSpPr>
        <p:grpSpPr bwMode="auto">
          <a:xfrm rot="9140524">
            <a:off x="3241675" y="1423988"/>
            <a:ext cx="457200" cy="533400"/>
            <a:chOff x="3264" y="1104"/>
            <a:chExt cx="288" cy="336"/>
          </a:xfrm>
        </p:grpSpPr>
        <p:sp>
          <p:nvSpPr>
            <p:cNvPr id="54331" name="Freeform 46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32" name="Oval 47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48"/>
          <p:cNvGrpSpPr>
            <a:grpSpLocks/>
          </p:cNvGrpSpPr>
          <p:nvPr/>
        </p:nvGrpSpPr>
        <p:grpSpPr bwMode="auto">
          <a:xfrm rot="4652647">
            <a:off x="5572125" y="4478338"/>
            <a:ext cx="457200" cy="533400"/>
            <a:chOff x="3264" y="1104"/>
            <a:chExt cx="288" cy="336"/>
          </a:xfrm>
        </p:grpSpPr>
        <p:sp>
          <p:nvSpPr>
            <p:cNvPr id="54329" name="Freeform 49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30" name="Oval 50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51"/>
          <p:cNvGrpSpPr>
            <a:grpSpLocks/>
          </p:cNvGrpSpPr>
          <p:nvPr/>
        </p:nvGrpSpPr>
        <p:grpSpPr bwMode="auto">
          <a:xfrm rot="4652647">
            <a:off x="3324225" y="4041775"/>
            <a:ext cx="457200" cy="533400"/>
            <a:chOff x="3264" y="1104"/>
            <a:chExt cx="288" cy="336"/>
          </a:xfrm>
        </p:grpSpPr>
        <p:sp>
          <p:nvSpPr>
            <p:cNvPr id="54327" name="Freeform 52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28" name="Oval 53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54"/>
          <p:cNvGrpSpPr>
            <a:grpSpLocks/>
          </p:cNvGrpSpPr>
          <p:nvPr/>
        </p:nvGrpSpPr>
        <p:grpSpPr bwMode="auto">
          <a:xfrm>
            <a:off x="4414838" y="3457575"/>
            <a:ext cx="2282825" cy="1866900"/>
            <a:chOff x="2736" y="2178"/>
            <a:chExt cx="1438" cy="1176"/>
          </a:xfrm>
        </p:grpSpPr>
        <p:sp>
          <p:nvSpPr>
            <p:cNvPr id="54325" name="Line 55"/>
            <p:cNvSpPr>
              <a:spLocks noChangeShapeType="1"/>
            </p:cNvSpPr>
            <p:nvPr/>
          </p:nvSpPr>
          <p:spPr bwMode="auto">
            <a:xfrm>
              <a:off x="2736" y="2178"/>
              <a:ext cx="1168" cy="1075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26" name="Text Box 56"/>
            <p:cNvSpPr txBox="1">
              <a:spLocks noChangeArrowheads="1"/>
            </p:cNvSpPr>
            <p:nvPr/>
          </p:nvSpPr>
          <p:spPr bwMode="auto">
            <a:xfrm>
              <a:off x="3760" y="3136"/>
              <a:ext cx="414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135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15" name="Group 57"/>
          <p:cNvGrpSpPr>
            <a:grpSpLocks/>
          </p:cNvGrpSpPr>
          <p:nvPr/>
        </p:nvGrpSpPr>
        <p:grpSpPr bwMode="auto">
          <a:xfrm>
            <a:off x="2814638" y="996950"/>
            <a:ext cx="1609725" cy="2455863"/>
            <a:chOff x="1728" y="628"/>
            <a:chExt cx="1014" cy="1547"/>
          </a:xfrm>
        </p:grpSpPr>
        <p:sp>
          <p:nvSpPr>
            <p:cNvPr id="54323" name="Line 58"/>
            <p:cNvSpPr>
              <a:spLocks noChangeShapeType="1"/>
            </p:cNvSpPr>
            <p:nvPr/>
          </p:nvSpPr>
          <p:spPr bwMode="auto">
            <a:xfrm flipH="1" flipV="1">
              <a:off x="1987" y="798"/>
              <a:ext cx="755" cy="1377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24" name="Text Box 59"/>
            <p:cNvSpPr txBox="1">
              <a:spLocks noChangeArrowheads="1"/>
            </p:cNvSpPr>
            <p:nvPr/>
          </p:nvSpPr>
          <p:spPr bwMode="auto">
            <a:xfrm>
              <a:off x="1728" y="628"/>
              <a:ext cx="414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330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16" name="Group 60"/>
          <p:cNvGrpSpPr>
            <a:grpSpLocks/>
          </p:cNvGrpSpPr>
          <p:nvPr/>
        </p:nvGrpSpPr>
        <p:grpSpPr bwMode="auto">
          <a:xfrm>
            <a:off x="2130425" y="3452813"/>
            <a:ext cx="2289175" cy="2147887"/>
            <a:chOff x="1297" y="2175"/>
            <a:chExt cx="1442" cy="1353"/>
          </a:xfrm>
        </p:grpSpPr>
        <p:sp>
          <p:nvSpPr>
            <p:cNvPr id="54321" name="Text Box 61"/>
            <p:cNvSpPr txBox="1">
              <a:spLocks noChangeArrowheads="1"/>
            </p:cNvSpPr>
            <p:nvPr/>
          </p:nvSpPr>
          <p:spPr bwMode="auto">
            <a:xfrm>
              <a:off x="1297" y="3310"/>
              <a:ext cx="414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225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4322" name="Line 62"/>
            <p:cNvSpPr>
              <a:spLocks noChangeShapeType="1"/>
            </p:cNvSpPr>
            <p:nvPr/>
          </p:nvSpPr>
          <p:spPr bwMode="auto">
            <a:xfrm flipH="1">
              <a:off x="1629" y="2175"/>
              <a:ext cx="1110" cy="113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63"/>
          <p:cNvGrpSpPr>
            <a:grpSpLocks/>
          </p:cNvGrpSpPr>
          <p:nvPr/>
        </p:nvGrpSpPr>
        <p:grpSpPr bwMode="auto">
          <a:xfrm rot="-7538602">
            <a:off x="2568575" y="2540000"/>
            <a:ext cx="457200" cy="533400"/>
            <a:chOff x="3264" y="1104"/>
            <a:chExt cx="288" cy="336"/>
          </a:xfrm>
        </p:grpSpPr>
        <p:sp>
          <p:nvSpPr>
            <p:cNvPr id="54319" name="Freeform 64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20" name="Oval 65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66"/>
          <p:cNvGrpSpPr>
            <a:grpSpLocks/>
          </p:cNvGrpSpPr>
          <p:nvPr/>
        </p:nvGrpSpPr>
        <p:grpSpPr bwMode="auto">
          <a:xfrm>
            <a:off x="1431925" y="2200275"/>
            <a:ext cx="2987675" cy="1262063"/>
            <a:chOff x="857" y="1386"/>
            <a:chExt cx="1882" cy="795"/>
          </a:xfrm>
        </p:grpSpPr>
        <p:sp>
          <p:nvSpPr>
            <p:cNvPr id="54317" name="Text Box 67"/>
            <p:cNvSpPr txBox="1">
              <a:spLocks noChangeArrowheads="1"/>
            </p:cNvSpPr>
            <p:nvPr/>
          </p:nvSpPr>
          <p:spPr bwMode="auto">
            <a:xfrm>
              <a:off x="857" y="1386"/>
              <a:ext cx="414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290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4318" name="Line 68"/>
            <p:cNvSpPr>
              <a:spLocks noChangeShapeType="1"/>
            </p:cNvSpPr>
            <p:nvPr/>
          </p:nvSpPr>
          <p:spPr bwMode="auto">
            <a:xfrm flipH="1" flipV="1">
              <a:off x="1269" y="1593"/>
              <a:ext cx="1470" cy="58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69"/>
          <p:cNvGrpSpPr>
            <a:grpSpLocks/>
          </p:cNvGrpSpPr>
          <p:nvPr/>
        </p:nvGrpSpPr>
        <p:grpSpPr bwMode="auto">
          <a:xfrm rot="-7538602">
            <a:off x="5194300" y="3554413"/>
            <a:ext cx="457200" cy="533400"/>
            <a:chOff x="3264" y="1104"/>
            <a:chExt cx="288" cy="336"/>
          </a:xfrm>
        </p:grpSpPr>
        <p:sp>
          <p:nvSpPr>
            <p:cNvPr id="54315" name="Freeform 70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16" name="Oval 71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72"/>
          <p:cNvGrpSpPr>
            <a:grpSpLocks/>
          </p:cNvGrpSpPr>
          <p:nvPr/>
        </p:nvGrpSpPr>
        <p:grpSpPr bwMode="auto">
          <a:xfrm rot="-3397092">
            <a:off x="2317750" y="3910013"/>
            <a:ext cx="457200" cy="533400"/>
            <a:chOff x="3264" y="1104"/>
            <a:chExt cx="288" cy="336"/>
          </a:xfrm>
        </p:grpSpPr>
        <p:sp>
          <p:nvSpPr>
            <p:cNvPr id="54313" name="Freeform 73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14" name="Oval 74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" name="Group 75"/>
          <p:cNvGrpSpPr>
            <a:grpSpLocks/>
          </p:cNvGrpSpPr>
          <p:nvPr/>
        </p:nvGrpSpPr>
        <p:grpSpPr bwMode="auto">
          <a:xfrm>
            <a:off x="4419600" y="3462338"/>
            <a:ext cx="2624138" cy="1012825"/>
            <a:chOff x="2739" y="2181"/>
            <a:chExt cx="1653" cy="638"/>
          </a:xfrm>
        </p:grpSpPr>
        <p:sp>
          <p:nvSpPr>
            <p:cNvPr id="54311" name="Line 76"/>
            <p:cNvSpPr>
              <a:spLocks noChangeShapeType="1"/>
            </p:cNvSpPr>
            <p:nvPr/>
          </p:nvSpPr>
          <p:spPr bwMode="auto">
            <a:xfrm>
              <a:off x="2739" y="2181"/>
              <a:ext cx="1484" cy="530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12" name="Text Box 77"/>
            <p:cNvSpPr txBox="1">
              <a:spLocks noChangeArrowheads="1"/>
            </p:cNvSpPr>
            <p:nvPr/>
          </p:nvSpPr>
          <p:spPr bwMode="auto">
            <a:xfrm>
              <a:off x="4010" y="2601"/>
              <a:ext cx="382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110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22" name="Group 78"/>
          <p:cNvGrpSpPr>
            <a:grpSpLocks/>
          </p:cNvGrpSpPr>
          <p:nvPr/>
        </p:nvGrpSpPr>
        <p:grpSpPr bwMode="auto">
          <a:xfrm>
            <a:off x="1550988" y="3457575"/>
            <a:ext cx="2873375" cy="1150938"/>
            <a:chOff x="932" y="2178"/>
            <a:chExt cx="1810" cy="725"/>
          </a:xfrm>
        </p:grpSpPr>
        <p:sp>
          <p:nvSpPr>
            <p:cNvPr id="54309" name="Line 79"/>
            <p:cNvSpPr>
              <a:spLocks noChangeShapeType="1"/>
            </p:cNvSpPr>
            <p:nvPr/>
          </p:nvSpPr>
          <p:spPr bwMode="auto">
            <a:xfrm flipH="1">
              <a:off x="1220" y="2178"/>
              <a:ext cx="1522" cy="566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10" name="Text Box 80"/>
            <p:cNvSpPr txBox="1">
              <a:spLocks noChangeArrowheads="1"/>
            </p:cNvSpPr>
            <p:nvPr/>
          </p:nvSpPr>
          <p:spPr bwMode="auto">
            <a:xfrm>
              <a:off x="932" y="2685"/>
              <a:ext cx="414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250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23" name="Group 81"/>
          <p:cNvGrpSpPr>
            <a:grpSpLocks/>
          </p:cNvGrpSpPr>
          <p:nvPr/>
        </p:nvGrpSpPr>
        <p:grpSpPr bwMode="auto">
          <a:xfrm rot="-3321341">
            <a:off x="2701925" y="1709738"/>
            <a:ext cx="457200" cy="533400"/>
            <a:chOff x="3264" y="1104"/>
            <a:chExt cx="288" cy="336"/>
          </a:xfrm>
        </p:grpSpPr>
        <p:sp>
          <p:nvSpPr>
            <p:cNvPr id="54307" name="Freeform 82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8" name="Oval 83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4" name="Group 84"/>
          <p:cNvGrpSpPr>
            <a:grpSpLocks/>
          </p:cNvGrpSpPr>
          <p:nvPr/>
        </p:nvGrpSpPr>
        <p:grpSpPr bwMode="auto">
          <a:xfrm rot="-3321341">
            <a:off x="4394200" y="5005388"/>
            <a:ext cx="457200" cy="533400"/>
            <a:chOff x="3264" y="1104"/>
            <a:chExt cx="288" cy="336"/>
          </a:xfrm>
        </p:grpSpPr>
        <p:sp>
          <p:nvSpPr>
            <p:cNvPr id="54305" name="Freeform 85"/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6" name="Oval 86"/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" name="Group 87"/>
          <p:cNvGrpSpPr>
            <a:grpSpLocks/>
          </p:cNvGrpSpPr>
          <p:nvPr/>
        </p:nvGrpSpPr>
        <p:grpSpPr bwMode="auto">
          <a:xfrm>
            <a:off x="2074863" y="1379538"/>
            <a:ext cx="2352675" cy="2081212"/>
            <a:chOff x="1262" y="869"/>
            <a:chExt cx="1482" cy="1311"/>
          </a:xfrm>
        </p:grpSpPr>
        <p:sp>
          <p:nvSpPr>
            <p:cNvPr id="54303" name="Line 88"/>
            <p:cNvSpPr>
              <a:spLocks noChangeShapeType="1"/>
            </p:cNvSpPr>
            <p:nvPr/>
          </p:nvSpPr>
          <p:spPr bwMode="auto">
            <a:xfrm flipH="1" flipV="1">
              <a:off x="1624" y="1072"/>
              <a:ext cx="1120" cy="11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4" name="Text Box 89"/>
            <p:cNvSpPr txBox="1">
              <a:spLocks noChangeArrowheads="1"/>
            </p:cNvSpPr>
            <p:nvPr/>
          </p:nvSpPr>
          <p:spPr bwMode="auto">
            <a:xfrm>
              <a:off x="1262" y="869"/>
              <a:ext cx="414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315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26" name="Group 90"/>
          <p:cNvGrpSpPr>
            <a:grpSpLocks/>
          </p:cNvGrpSpPr>
          <p:nvPr/>
        </p:nvGrpSpPr>
        <p:grpSpPr bwMode="auto">
          <a:xfrm>
            <a:off x="4414838" y="3457575"/>
            <a:ext cx="720725" cy="2490788"/>
            <a:chOff x="2736" y="2178"/>
            <a:chExt cx="454" cy="1569"/>
          </a:xfrm>
        </p:grpSpPr>
        <p:sp>
          <p:nvSpPr>
            <p:cNvPr id="54301" name="Line 91"/>
            <p:cNvSpPr>
              <a:spLocks noChangeShapeType="1"/>
            </p:cNvSpPr>
            <p:nvPr/>
          </p:nvSpPr>
          <p:spPr bwMode="auto">
            <a:xfrm>
              <a:off x="2736" y="2178"/>
              <a:ext cx="177" cy="1569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2" name="Text Box 92"/>
            <p:cNvSpPr txBox="1">
              <a:spLocks noChangeArrowheads="1"/>
            </p:cNvSpPr>
            <p:nvPr/>
          </p:nvSpPr>
          <p:spPr bwMode="auto">
            <a:xfrm>
              <a:off x="2776" y="3509"/>
              <a:ext cx="414" cy="21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170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3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1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0060EF9-F854-40DA-8478-E0B5C68BDD7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851900" cy="6858000"/>
            <a:chOff x="0" y="0"/>
            <a:chExt cx="5576" cy="4320"/>
          </a:xfrm>
        </p:grpSpPr>
        <p:pic>
          <p:nvPicPr>
            <p:cNvPr id="55401" name="Picture 3" descr="Airport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37"/>
              <a:ext cx="1520" cy="1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402" name="Oval 4"/>
            <p:cNvSpPr>
              <a:spLocks noChangeArrowheads="1"/>
            </p:cNvSpPr>
            <p:nvPr/>
          </p:nvSpPr>
          <p:spPr bwMode="auto">
            <a:xfrm>
              <a:off x="1200" y="593"/>
              <a:ext cx="3168" cy="3168"/>
            </a:xfrm>
            <a:prstGeom prst="ellipse">
              <a:avLst/>
            </a:prstGeom>
            <a:gradFill rotWithShape="0">
              <a:gsLst>
                <a:gs pos="0">
                  <a:srgbClr val="02D297"/>
                </a:gs>
                <a:gs pos="100000">
                  <a:srgbClr val="02A073"/>
                </a:gs>
              </a:gsLst>
              <a:path path="shape">
                <a:fillToRect l="50000" t="50000" r="50000" b="50000"/>
              </a:path>
            </a:gradFill>
            <a:ln w="101600">
              <a:solidFill>
                <a:srgbClr val="F8BC6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5403" name="Group 5"/>
            <p:cNvGrpSpPr>
              <a:grpSpLocks/>
            </p:cNvGrpSpPr>
            <p:nvPr/>
          </p:nvGrpSpPr>
          <p:grpSpPr bwMode="auto">
            <a:xfrm>
              <a:off x="1200" y="593"/>
              <a:ext cx="3168" cy="3168"/>
              <a:chOff x="1200" y="593"/>
              <a:chExt cx="3168" cy="3168"/>
            </a:xfrm>
          </p:grpSpPr>
          <p:sp>
            <p:nvSpPr>
              <p:cNvPr id="55417" name="Line 6"/>
              <p:cNvSpPr>
                <a:spLocks noChangeShapeType="1"/>
              </p:cNvSpPr>
              <p:nvPr/>
            </p:nvSpPr>
            <p:spPr bwMode="auto">
              <a:xfrm>
                <a:off x="2784" y="593"/>
                <a:ext cx="0" cy="3168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418" name="Line 7"/>
              <p:cNvSpPr>
                <a:spLocks noChangeShapeType="1"/>
              </p:cNvSpPr>
              <p:nvPr/>
            </p:nvSpPr>
            <p:spPr bwMode="auto">
              <a:xfrm rot="-5400000">
                <a:off x="2784" y="593"/>
                <a:ext cx="0" cy="3168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5404" name="Text Box 8"/>
            <p:cNvSpPr txBox="1">
              <a:spLocks noChangeArrowheads="1"/>
            </p:cNvSpPr>
            <p:nvPr/>
          </p:nvSpPr>
          <p:spPr bwMode="auto">
            <a:xfrm>
              <a:off x="2256" y="257"/>
              <a:ext cx="1008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360/000</a:t>
              </a:r>
              <a:r>
                <a:rPr lang="en-GB" sz="24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4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5405" name="Text Box 9"/>
            <p:cNvSpPr txBox="1">
              <a:spLocks noChangeArrowheads="1"/>
            </p:cNvSpPr>
            <p:nvPr/>
          </p:nvSpPr>
          <p:spPr bwMode="auto">
            <a:xfrm>
              <a:off x="4404" y="2033"/>
              <a:ext cx="62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090</a:t>
              </a:r>
              <a:r>
                <a:rPr lang="en-GB" sz="24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4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5406" name="Text Box 10"/>
            <p:cNvSpPr txBox="1">
              <a:spLocks noChangeArrowheads="1"/>
            </p:cNvSpPr>
            <p:nvPr/>
          </p:nvSpPr>
          <p:spPr bwMode="auto">
            <a:xfrm>
              <a:off x="2502" y="3770"/>
              <a:ext cx="62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180</a:t>
              </a:r>
              <a:r>
                <a:rPr lang="en-GB" sz="24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4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5407" name="Text Box 11"/>
            <p:cNvSpPr txBox="1">
              <a:spLocks noChangeArrowheads="1"/>
            </p:cNvSpPr>
            <p:nvPr/>
          </p:nvSpPr>
          <p:spPr bwMode="auto">
            <a:xfrm>
              <a:off x="546" y="2039"/>
              <a:ext cx="62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270</a:t>
              </a:r>
              <a:r>
                <a:rPr lang="en-GB" sz="24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24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pic>
          <p:nvPicPr>
            <p:cNvPr id="55408" name="Picture 12" descr="Traffic Contro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3041"/>
              <a:ext cx="1280" cy="1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409" name="Picture 13" descr="Plane 08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209"/>
              <a:ext cx="1952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410" name="Picture 14" descr="Plane 09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8" y="173"/>
              <a:ext cx="1568" cy="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411" name="Text Box 15"/>
            <p:cNvSpPr txBox="1">
              <a:spLocks noChangeArrowheads="1"/>
            </p:cNvSpPr>
            <p:nvPr/>
          </p:nvSpPr>
          <p:spPr bwMode="auto">
            <a:xfrm>
              <a:off x="216" y="2076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W</a:t>
              </a:r>
            </a:p>
          </p:txBody>
        </p:sp>
        <p:sp>
          <p:nvSpPr>
            <p:cNvPr id="55412" name="Text Box 16"/>
            <p:cNvSpPr txBox="1">
              <a:spLocks noChangeArrowheads="1"/>
            </p:cNvSpPr>
            <p:nvPr/>
          </p:nvSpPr>
          <p:spPr bwMode="auto">
            <a:xfrm>
              <a:off x="5040" y="2037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E</a:t>
              </a:r>
            </a:p>
          </p:txBody>
        </p:sp>
        <p:sp>
          <p:nvSpPr>
            <p:cNvPr id="55413" name="Text Box 17"/>
            <p:cNvSpPr txBox="1">
              <a:spLocks noChangeArrowheads="1"/>
            </p:cNvSpPr>
            <p:nvPr/>
          </p:nvSpPr>
          <p:spPr bwMode="auto">
            <a:xfrm>
              <a:off x="2604" y="0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N</a:t>
              </a:r>
            </a:p>
          </p:txBody>
        </p:sp>
        <p:sp>
          <p:nvSpPr>
            <p:cNvPr id="55414" name="Text Box 18"/>
            <p:cNvSpPr txBox="1">
              <a:spLocks noChangeArrowheads="1"/>
            </p:cNvSpPr>
            <p:nvPr/>
          </p:nvSpPr>
          <p:spPr bwMode="auto">
            <a:xfrm>
              <a:off x="2679" y="4032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Comic Sans MS" pitchFamily="66" charset="0"/>
                </a:rPr>
                <a:t>S</a:t>
              </a:r>
            </a:p>
          </p:txBody>
        </p:sp>
        <p:sp>
          <p:nvSpPr>
            <p:cNvPr id="55415" name="Text Box 19"/>
            <p:cNvSpPr txBox="1">
              <a:spLocks noChangeArrowheads="1"/>
            </p:cNvSpPr>
            <p:nvPr/>
          </p:nvSpPr>
          <p:spPr bwMode="auto">
            <a:xfrm>
              <a:off x="4380" y="2573"/>
              <a:ext cx="116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Air Traffic Controller</a:t>
              </a:r>
            </a:p>
          </p:txBody>
        </p:sp>
        <p:sp>
          <p:nvSpPr>
            <p:cNvPr id="55416" name="Text Box 20"/>
            <p:cNvSpPr txBox="1">
              <a:spLocks noChangeArrowheads="1"/>
            </p:cNvSpPr>
            <p:nvPr/>
          </p:nvSpPr>
          <p:spPr bwMode="auto">
            <a:xfrm>
              <a:off x="204" y="2693"/>
              <a:ext cx="888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Control Tower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2068513" y="981075"/>
            <a:ext cx="4767262" cy="4598988"/>
            <a:chOff x="1303" y="618"/>
            <a:chExt cx="3003" cy="2897"/>
          </a:xfrm>
        </p:grpSpPr>
        <p:grpSp>
          <p:nvGrpSpPr>
            <p:cNvPr id="55341" name="Group 22"/>
            <p:cNvGrpSpPr>
              <a:grpSpLocks/>
            </p:cNvGrpSpPr>
            <p:nvPr/>
          </p:nvGrpSpPr>
          <p:grpSpPr bwMode="auto">
            <a:xfrm>
              <a:off x="3379" y="939"/>
              <a:ext cx="369" cy="407"/>
              <a:chOff x="3396" y="924"/>
              <a:chExt cx="369" cy="407"/>
            </a:xfrm>
          </p:grpSpPr>
          <p:grpSp>
            <p:nvGrpSpPr>
              <p:cNvPr id="55397" name="Group 23"/>
              <p:cNvGrpSpPr>
                <a:grpSpLocks/>
              </p:cNvGrpSpPr>
              <p:nvPr/>
            </p:nvGrpSpPr>
            <p:grpSpPr bwMode="auto">
              <a:xfrm rot="4821594">
                <a:off x="3453" y="1019"/>
                <a:ext cx="288" cy="336"/>
                <a:chOff x="3453" y="1019"/>
                <a:chExt cx="288" cy="336"/>
              </a:xfrm>
            </p:grpSpPr>
            <p:sp>
              <p:nvSpPr>
                <p:cNvPr id="55399" name="Freeform 24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400" name="Oval 25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98" name="Text Box 26"/>
              <p:cNvSpPr txBox="1">
                <a:spLocks noChangeArrowheads="1"/>
              </p:cNvSpPr>
              <p:nvPr/>
            </p:nvSpPr>
            <p:spPr bwMode="auto">
              <a:xfrm>
                <a:off x="3396" y="924"/>
                <a:ext cx="186" cy="212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chemeClr val="accent2"/>
                    </a:solidFill>
                    <a:latin typeface="Comic Sans MS" pitchFamily="66" charset="0"/>
                  </a:rPr>
                  <a:t>1</a:t>
                </a:r>
              </a:p>
            </p:txBody>
          </p:sp>
        </p:grpSp>
        <p:grpSp>
          <p:nvGrpSpPr>
            <p:cNvPr id="55342" name="Group 27"/>
            <p:cNvGrpSpPr>
              <a:grpSpLocks/>
            </p:cNvGrpSpPr>
            <p:nvPr/>
          </p:nvGrpSpPr>
          <p:grpSpPr bwMode="auto">
            <a:xfrm>
              <a:off x="4018" y="1788"/>
              <a:ext cx="288" cy="563"/>
              <a:chOff x="4018" y="1788"/>
              <a:chExt cx="288" cy="563"/>
            </a:xfrm>
          </p:grpSpPr>
          <p:grpSp>
            <p:nvGrpSpPr>
              <p:cNvPr id="55393" name="Group 28"/>
              <p:cNvGrpSpPr>
                <a:grpSpLocks/>
              </p:cNvGrpSpPr>
              <p:nvPr/>
            </p:nvGrpSpPr>
            <p:grpSpPr bwMode="auto">
              <a:xfrm rot="2447451">
                <a:off x="4018" y="2015"/>
                <a:ext cx="288" cy="336"/>
                <a:chOff x="3453" y="1019"/>
                <a:chExt cx="288" cy="336"/>
              </a:xfrm>
            </p:grpSpPr>
            <p:sp>
              <p:nvSpPr>
                <p:cNvPr id="55395" name="Freeform 29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96" name="Oval 30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94" name="Text Box 31"/>
              <p:cNvSpPr txBox="1">
                <a:spLocks noChangeArrowheads="1"/>
              </p:cNvSpPr>
              <p:nvPr/>
            </p:nvSpPr>
            <p:spPr bwMode="auto">
              <a:xfrm>
                <a:off x="4045" y="1788"/>
                <a:ext cx="210" cy="212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chemeClr val="accent2"/>
                    </a:solidFill>
                    <a:latin typeface="Comic Sans MS" pitchFamily="66" charset="0"/>
                  </a:rPr>
                  <a:t>2</a:t>
                </a:r>
              </a:p>
            </p:txBody>
          </p:sp>
        </p:grpSp>
        <p:grpSp>
          <p:nvGrpSpPr>
            <p:cNvPr id="55343" name="Group 32"/>
            <p:cNvGrpSpPr>
              <a:grpSpLocks/>
            </p:cNvGrpSpPr>
            <p:nvPr/>
          </p:nvGrpSpPr>
          <p:grpSpPr bwMode="auto">
            <a:xfrm>
              <a:off x="3004" y="1512"/>
              <a:ext cx="513" cy="461"/>
              <a:chOff x="3004" y="1512"/>
              <a:chExt cx="513" cy="461"/>
            </a:xfrm>
          </p:grpSpPr>
          <p:grpSp>
            <p:nvGrpSpPr>
              <p:cNvPr id="55389" name="Group 33"/>
              <p:cNvGrpSpPr>
                <a:grpSpLocks/>
              </p:cNvGrpSpPr>
              <p:nvPr/>
            </p:nvGrpSpPr>
            <p:grpSpPr bwMode="auto">
              <a:xfrm rot="-3524163">
                <a:off x="3205" y="1661"/>
                <a:ext cx="288" cy="336"/>
                <a:chOff x="3453" y="1019"/>
                <a:chExt cx="288" cy="336"/>
              </a:xfrm>
            </p:grpSpPr>
            <p:sp>
              <p:nvSpPr>
                <p:cNvPr id="55391" name="Freeform 34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92" name="Oval 35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90" name="Text Box 36"/>
              <p:cNvSpPr txBox="1">
                <a:spLocks noChangeArrowheads="1"/>
              </p:cNvSpPr>
              <p:nvPr/>
            </p:nvSpPr>
            <p:spPr bwMode="auto">
              <a:xfrm>
                <a:off x="3004" y="1512"/>
                <a:ext cx="276" cy="212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chemeClr val="accent2"/>
                    </a:solidFill>
                    <a:latin typeface="Comic Sans MS" pitchFamily="66" charset="0"/>
                  </a:rPr>
                  <a:t>12</a:t>
                </a:r>
              </a:p>
            </p:txBody>
          </p:sp>
        </p:grpSp>
        <p:grpSp>
          <p:nvGrpSpPr>
            <p:cNvPr id="55344" name="Group 37"/>
            <p:cNvGrpSpPr>
              <a:grpSpLocks/>
            </p:cNvGrpSpPr>
            <p:nvPr/>
          </p:nvGrpSpPr>
          <p:grpSpPr bwMode="auto">
            <a:xfrm>
              <a:off x="2149" y="2345"/>
              <a:ext cx="345" cy="519"/>
              <a:chOff x="2181" y="2345"/>
              <a:chExt cx="345" cy="519"/>
            </a:xfrm>
          </p:grpSpPr>
          <p:grpSp>
            <p:nvGrpSpPr>
              <p:cNvPr id="55385" name="Group 38"/>
              <p:cNvGrpSpPr>
                <a:grpSpLocks/>
              </p:cNvGrpSpPr>
              <p:nvPr/>
            </p:nvGrpSpPr>
            <p:grpSpPr bwMode="auto">
              <a:xfrm rot="-10633178">
                <a:off x="2181" y="2345"/>
                <a:ext cx="288" cy="336"/>
                <a:chOff x="3453" y="1019"/>
                <a:chExt cx="288" cy="336"/>
              </a:xfrm>
            </p:grpSpPr>
            <p:sp>
              <p:nvSpPr>
                <p:cNvPr id="55387" name="Freeform 39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88" name="Oval 40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86" name="Text Box 41"/>
              <p:cNvSpPr txBox="1">
                <a:spLocks noChangeArrowheads="1"/>
              </p:cNvSpPr>
              <p:nvPr/>
            </p:nvSpPr>
            <p:spPr bwMode="auto">
              <a:xfrm>
                <a:off x="2238" y="2652"/>
                <a:ext cx="288" cy="212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chemeClr val="accent2"/>
                    </a:solidFill>
                    <a:latin typeface="Comic Sans MS" pitchFamily="66" charset="0"/>
                  </a:rPr>
                  <a:t>10</a:t>
                </a:r>
              </a:p>
            </p:txBody>
          </p:sp>
        </p:grpSp>
        <p:grpSp>
          <p:nvGrpSpPr>
            <p:cNvPr id="55345" name="Group 42"/>
            <p:cNvGrpSpPr>
              <a:grpSpLocks/>
            </p:cNvGrpSpPr>
            <p:nvPr/>
          </p:nvGrpSpPr>
          <p:grpSpPr bwMode="auto">
            <a:xfrm>
              <a:off x="2911" y="2565"/>
              <a:ext cx="501" cy="423"/>
              <a:chOff x="2911" y="2565"/>
              <a:chExt cx="501" cy="423"/>
            </a:xfrm>
          </p:grpSpPr>
          <p:grpSp>
            <p:nvGrpSpPr>
              <p:cNvPr id="55381" name="Group 43"/>
              <p:cNvGrpSpPr>
                <a:grpSpLocks/>
              </p:cNvGrpSpPr>
              <p:nvPr/>
            </p:nvGrpSpPr>
            <p:grpSpPr bwMode="auto">
              <a:xfrm rot="2447451">
                <a:off x="2911" y="2565"/>
                <a:ext cx="288" cy="336"/>
                <a:chOff x="3453" y="1019"/>
                <a:chExt cx="288" cy="336"/>
              </a:xfrm>
            </p:grpSpPr>
            <p:sp>
              <p:nvSpPr>
                <p:cNvPr id="55383" name="Freeform 44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84" name="Oval 45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82" name="Text Box 46"/>
              <p:cNvSpPr txBox="1">
                <a:spLocks noChangeArrowheads="1"/>
              </p:cNvSpPr>
              <p:nvPr/>
            </p:nvSpPr>
            <p:spPr bwMode="auto">
              <a:xfrm>
                <a:off x="3184" y="2776"/>
                <a:ext cx="228" cy="212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chemeClr val="accent2"/>
                    </a:solidFill>
                    <a:latin typeface="Comic Sans MS" pitchFamily="66" charset="0"/>
                  </a:rPr>
                  <a:t>9</a:t>
                </a:r>
              </a:p>
            </p:txBody>
          </p:sp>
        </p:grpSp>
        <p:grpSp>
          <p:nvGrpSpPr>
            <p:cNvPr id="55346" name="Group 47"/>
            <p:cNvGrpSpPr>
              <a:grpSpLocks/>
            </p:cNvGrpSpPr>
            <p:nvPr/>
          </p:nvGrpSpPr>
          <p:grpSpPr bwMode="auto">
            <a:xfrm>
              <a:off x="1871" y="884"/>
              <a:ext cx="465" cy="341"/>
              <a:chOff x="1871" y="884"/>
              <a:chExt cx="465" cy="341"/>
            </a:xfrm>
          </p:grpSpPr>
          <p:grpSp>
            <p:nvGrpSpPr>
              <p:cNvPr id="55377" name="Group 48"/>
              <p:cNvGrpSpPr>
                <a:grpSpLocks/>
              </p:cNvGrpSpPr>
              <p:nvPr/>
            </p:nvGrpSpPr>
            <p:grpSpPr bwMode="auto">
              <a:xfrm rot="-10753848">
                <a:off x="1871" y="889"/>
                <a:ext cx="288" cy="336"/>
                <a:chOff x="3453" y="1019"/>
                <a:chExt cx="288" cy="336"/>
              </a:xfrm>
            </p:grpSpPr>
            <p:sp>
              <p:nvSpPr>
                <p:cNvPr id="55379" name="Freeform 49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80" name="Oval 50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78" name="Text Box 51"/>
              <p:cNvSpPr txBox="1">
                <a:spLocks noChangeArrowheads="1"/>
              </p:cNvSpPr>
              <p:nvPr/>
            </p:nvSpPr>
            <p:spPr bwMode="auto">
              <a:xfrm>
                <a:off x="2108" y="884"/>
                <a:ext cx="228" cy="212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chemeClr val="accent2"/>
                    </a:solidFill>
                    <a:latin typeface="Comic Sans MS" pitchFamily="66" charset="0"/>
                  </a:rPr>
                  <a:t>8</a:t>
                </a:r>
              </a:p>
            </p:txBody>
          </p:sp>
        </p:grpSp>
        <p:grpSp>
          <p:nvGrpSpPr>
            <p:cNvPr id="55347" name="Group 52"/>
            <p:cNvGrpSpPr>
              <a:grpSpLocks/>
            </p:cNvGrpSpPr>
            <p:nvPr/>
          </p:nvGrpSpPr>
          <p:grpSpPr bwMode="auto">
            <a:xfrm>
              <a:off x="1303" y="1582"/>
              <a:ext cx="291" cy="497"/>
              <a:chOff x="1303" y="1582"/>
              <a:chExt cx="291" cy="497"/>
            </a:xfrm>
          </p:grpSpPr>
          <p:grpSp>
            <p:nvGrpSpPr>
              <p:cNvPr id="55373" name="Group 53"/>
              <p:cNvGrpSpPr>
                <a:grpSpLocks/>
              </p:cNvGrpSpPr>
              <p:nvPr/>
            </p:nvGrpSpPr>
            <p:grpSpPr bwMode="auto">
              <a:xfrm rot="781703">
                <a:off x="1303" y="1743"/>
                <a:ext cx="288" cy="336"/>
                <a:chOff x="3453" y="1019"/>
                <a:chExt cx="288" cy="336"/>
              </a:xfrm>
            </p:grpSpPr>
            <p:sp>
              <p:nvSpPr>
                <p:cNvPr id="55375" name="Freeform 54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76" name="Oval 55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74" name="Text Box 56"/>
              <p:cNvSpPr txBox="1">
                <a:spLocks noChangeArrowheads="1"/>
              </p:cNvSpPr>
              <p:nvPr/>
            </p:nvSpPr>
            <p:spPr bwMode="auto">
              <a:xfrm>
                <a:off x="1354" y="1582"/>
                <a:ext cx="240" cy="212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chemeClr val="accent2"/>
                    </a:solidFill>
                    <a:latin typeface="Comic Sans MS" pitchFamily="66" charset="0"/>
                  </a:rPr>
                  <a:t>4</a:t>
                </a:r>
              </a:p>
            </p:txBody>
          </p:sp>
        </p:grpSp>
        <p:grpSp>
          <p:nvGrpSpPr>
            <p:cNvPr id="55348" name="Group 57"/>
            <p:cNvGrpSpPr>
              <a:grpSpLocks/>
            </p:cNvGrpSpPr>
            <p:nvPr/>
          </p:nvGrpSpPr>
          <p:grpSpPr bwMode="auto">
            <a:xfrm>
              <a:off x="1740" y="1421"/>
              <a:ext cx="541" cy="336"/>
              <a:chOff x="1740" y="1421"/>
              <a:chExt cx="541" cy="336"/>
            </a:xfrm>
          </p:grpSpPr>
          <p:grpSp>
            <p:nvGrpSpPr>
              <p:cNvPr id="55369" name="Group 58"/>
              <p:cNvGrpSpPr>
                <a:grpSpLocks/>
              </p:cNvGrpSpPr>
              <p:nvPr/>
            </p:nvGrpSpPr>
            <p:grpSpPr bwMode="auto">
              <a:xfrm rot="2447451">
                <a:off x="1993" y="1421"/>
                <a:ext cx="288" cy="336"/>
                <a:chOff x="3453" y="1019"/>
                <a:chExt cx="288" cy="336"/>
              </a:xfrm>
            </p:grpSpPr>
            <p:sp>
              <p:nvSpPr>
                <p:cNvPr id="55371" name="Freeform 59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72" name="Oval 60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70" name="Text Box 61"/>
              <p:cNvSpPr txBox="1">
                <a:spLocks noChangeArrowheads="1"/>
              </p:cNvSpPr>
              <p:nvPr/>
            </p:nvSpPr>
            <p:spPr bwMode="auto">
              <a:xfrm>
                <a:off x="1740" y="1444"/>
                <a:ext cx="234" cy="173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200" b="1">
                    <a:solidFill>
                      <a:schemeClr val="accent2"/>
                    </a:solidFill>
                    <a:latin typeface="Comic Sans MS" pitchFamily="66" charset="0"/>
                  </a:rPr>
                  <a:t>11</a:t>
                </a:r>
                <a:endParaRPr lang="en-GB" sz="1400" b="1">
                  <a:solidFill>
                    <a:schemeClr val="accent2"/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55349" name="Group 62"/>
            <p:cNvGrpSpPr>
              <a:grpSpLocks/>
            </p:cNvGrpSpPr>
            <p:nvPr/>
          </p:nvGrpSpPr>
          <p:grpSpPr bwMode="auto">
            <a:xfrm>
              <a:off x="2698" y="618"/>
              <a:ext cx="443" cy="391"/>
              <a:chOff x="2698" y="618"/>
              <a:chExt cx="443" cy="391"/>
            </a:xfrm>
          </p:grpSpPr>
          <p:grpSp>
            <p:nvGrpSpPr>
              <p:cNvPr id="55365" name="Group 63"/>
              <p:cNvGrpSpPr>
                <a:grpSpLocks/>
              </p:cNvGrpSpPr>
              <p:nvPr/>
            </p:nvGrpSpPr>
            <p:grpSpPr bwMode="auto">
              <a:xfrm rot="2447451">
                <a:off x="2853" y="673"/>
                <a:ext cx="288" cy="336"/>
                <a:chOff x="3453" y="1019"/>
                <a:chExt cx="288" cy="336"/>
              </a:xfrm>
            </p:grpSpPr>
            <p:sp>
              <p:nvSpPr>
                <p:cNvPr id="55367" name="Freeform 64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68" name="Oval 65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66" name="Text Box 66"/>
              <p:cNvSpPr txBox="1">
                <a:spLocks noChangeArrowheads="1"/>
              </p:cNvSpPr>
              <p:nvPr/>
            </p:nvSpPr>
            <p:spPr bwMode="auto">
              <a:xfrm>
                <a:off x="2698" y="618"/>
                <a:ext cx="222" cy="212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chemeClr val="accent2"/>
                    </a:solidFill>
                    <a:latin typeface="Comic Sans MS" pitchFamily="66" charset="0"/>
                  </a:rPr>
                  <a:t>7</a:t>
                </a:r>
              </a:p>
            </p:txBody>
          </p:sp>
        </p:grpSp>
        <p:grpSp>
          <p:nvGrpSpPr>
            <p:cNvPr id="55350" name="Group 67"/>
            <p:cNvGrpSpPr>
              <a:grpSpLocks/>
            </p:cNvGrpSpPr>
            <p:nvPr/>
          </p:nvGrpSpPr>
          <p:grpSpPr bwMode="auto">
            <a:xfrm>
              <a:off x="2112" y="3138"/>
              <a:ext cx="501" cy="377"/>
              <a:chOff x="2112" y="3138"/>
              <a:chExt cx="501" cy="377"/>
            </a:xfrm>
          </p:grpSpPr>
          <p:grpSp>
            <p:nvGrpSpPr>
              <p:cNvPr id="55361" name="Group 68"/>
              <p:cNvGrpSpPr>
                <a:grpSpLocks/>
              </p:cNvGrpSpPr>
              <p:nvPr/>
            </p:nvGrpSpPr>
            <p:grpSpPr bwMode="auto">
              <a:xfrm rot="4218255">
                <a:off x="2301" y="3203"/>
                <a:ext cx="288" cy="336"/>
                <a:chOff x="3453" y="1019"/>
                <a:chExt cx="288" cy="336"/>
              </a:xfrm>
            </p:grpSpPr>
            <p:sp>
              <p:nvSpPr>
                <p:cNvPr id="55363" name="Freeform 69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64" name="Oval 70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62" name="Text Box 71"/>
              <p:cNvSpPr txBox="1">
                <a:spLocks noChangeArrowheads="1"/>
              </p:cNvSpPr>
              <p:nvPr/>
            </p:nvSpPr>
            <p:spPr bwMode="auto">
              <a:xfrm>
                <a:off x="2112" y="3138"/>
                <a:ext cx="234" cy="212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chemeClr val="accent2"/>
                    </a:solidFill>
                    <a:latin typeface="Comic Sans MS" pitchFamily="66" charset="0"/>
                  </a:rPr>
                  <a:t>6</a:t>
                </a:r>
              </a:p>
            </p:txBody>
          </p:sp>
        </p:grpSp>
        <p:grpSp>
          <p:nvGrpSpPr>
            <p:cNvPr id="55351" name="Group 72"/>
            <p:cNvGrpSpPr>
              <a:grpSpLocks/>
            </p:cNvGrpSpPr>
            <p:nvPr/>
          </p:nvGrpSpPr>
          <p:grpSpPr bwMode="auto">
            <a:xfrm>
              <a:off x="3701" y="2538"/>
              <a:ext cx="467" cy="425"/>
              <a:chOff x="3701" y="2538"/>
              <a:chExt cx="467" cy="425"/>
            </a:xfrm>
          </p:grpSpPr>
          <p:grpSp>
            <p:nvGrpSpPr>
              <p:cNvPr id="55357" name="Group 73"/>
              <p:cNvGrpSpPr>
                <a:grpSpLocks/>
              </p:cNvGrpSpPr>
              <p:nvPr/>
            </p:nvGrpSpPr>
            <p:grpSpPr bwMode="auto">
              <a:xfrm rot="4479125">
                <a:off x="3725" y="2651"/>
                <a:ext cx="288" cy="336"/>
                <a:chOff x="3453" y="1019"/>
                <a:chExt cx="288" cy="336"/>
              </a:xfrm>
            </p:grpSpPr>
            <p:sp>
              <p:nvSpPr>
                <p:cNvPr id="55359" name="Freeform 74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60" name="Oval 75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58" name="Text Box 76"/>
              <p:cNvSpPr txBox="1">
                <a:spLocks noChangeArrowheads="1"/>
              </p:cNvSpPr>
              <p:nvPr/>
            </p:nvSpPr>
            <p:spPr bwMode="auto">
              <a:xfrm>
                <a:off x="3946" y="2538"/>
                <a:ext cx="222" cy="212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chemeClr val="accent2"/>
                    </a:solidFill>
                    <a:latin typeface="Comic Sans MS" pitchFamily="66" charset="0"/>
                  </a:rPr>
                  <a:t>5</a:t>
                </a:r>
              </a:p>
            </p:txBody>
          </p:sp>
        </p:grpSp>
        <p:grpSp>
          <p:nvGrpSpPr>
            <p:cNvPr id="55352" name="Group 77"/>
            <p:cNvGrpSpPr>
              <a:grpSpLocks/>
            </p:cNvGrpSpPr>
            <p:nvPr/>
          </p:nvGrpSpPr>
          <p:grpSpPr bwMode="auto">
            <a:xfrm>
              <a:off x="1336" y="2358"/>
              <a:ext cx="453" cy="419"/>
              <a:chOff x="1336" y="2358"/>
              <a:chExt cx="453" cy="419"/>
            </a:xfrm>
          </p:grpSpPr>
          <p:grpSp>
            <p:nvGrpSpPr>
              <p:cNvPr id="55353" name="Group 78"/>
              <p:cNvGrpSpPr>
                <a:grpSpLocks/>
              </p:cNvGrpSpPr>
              <p:nvPr/>
            </p:nvGrpSpPr>
            <p:grpSpPr bwMode="auto">
              <a:xfrm rot="-2542185">
                <a:off x="1501" y="2441"/>
                <a:ext cx="288" cy="336"/>
                <a:chOff x="3453" y="1019"/>
                <a:chExt cx="288" cy="336"/>
              </a:xfrm>
            </p:grpSpPr>
            <p:sp>
              <p:nvSpPr>
                <p:cNvPr id="55355" name="Freeform 79"/>
                <p:cNvSpPr>
                  <a:spLocks/>
                </p:cNvSpPr>
                <p:nvPr/>
              </p:nvSpPr>
              <p:spPr bwMode="auto">
                <a:xfrm rot="-3603466">
                  <a:off x="3429" y="1043"/>
                  <a:ext cx="336" cy="288"/>
                </a:xfrm>
                <a:custGeom>
                  <a:avLst/>
                  <a:gdLst>
                    <a:gd name="T0" fmla="*/ 0 w 3438"/>
                    <a:gd name="T1" fmla="*/ 0 h 3493"/>
                    <a:gd name="T2" fmla="*/ 0 w 3438"/>
                    <a:gd name="T3" fmla="*/ 0 h 3493"/>
                    <a:gd name="T4" fmla="*/ 0 w 3438"/>
                    <a:gd name="T5" fmla="*/ 0 h 3493"/>
                    <a:gd name="T6" fmla="*/ 0 w 3438"/>
                    <a:gd name="T7" fmla="*/ 0 h 3493"/>
                    <a:gd name="T8" fmla="*/ 0 w 3438"/>
                    <a:gd name="T9" fmla="*/ 0 h 3493"/>
                    <a:gd name="T10" fmla="*/ 0 w 3438"/>
                    <a:gd name="T11" fmla="*/ 0 h 3493"/>
                    <a:gd name="T12" fmla="*/ 0 w 3438"/>
                    <a:gd name="T13" fmla="*/ 0 h 3493"/>
                    <a:gd name="T14" fmla="*/ 0 w 3438"/>
                    <a:gd name="T15" fmla="*/ 0 h 3493"/>
                    <a:gd name="T16" fmla="*/ 0 w 3438"/>
                    <a:gd name="T17" fmla="*/ 0 h 3493"/>
                    <a:gd name="T18" fmla="*/ 0 w 3438"/>
                    <a:gd name="T19" fmla="*/ 0 h 3493"/>
                    <a:gd name="T20" fmla="*/ 0 w 3438"/>
                    <a:gd name="T21" fmla="*/ 0 h 3493"/>
                    <a:gd name="T22" fmla="*/ 0 w 3438"/>
                    <a:gd name="T23" fmla="*/ 0 h 3493"/>
                    <a:gd name="T24" fmla="*/ 0 w 3438"/>
                    <a:gd name="T25" fmla="*/ 0 h 3493"/>
                    <a:gd name="T26" fmla="*/ 0 w 3438"/>
                    <a:gd name="T27" fmla="*/ 0 h 3493"/>
                    <a:gd name="T28" fmla="*/ 0 w 3438"/>
                    <a:gd name="T29" fmla="*/ 0 h 3493"/>
                    <a:gd name="T30" fmla="*/ 0 w 3438"/>
                    <a:gd name="T31" fmla="*/ 0 h 3493"/>
                    <a:gd name="T32" fmla="*/ 0 w 3438"/>
                    <a:gd name="T33" fmla="*/ 0 h 3493"/>
                    <a:gd name="T34" fmla="*/ 0 w 3438"/>
                    <a:gd name="T35" fmla="*/ 0 h 3493"/>
                    <a:gd name="T36" fmla="*/ 0 w 3438"/>
                    <a:gd name="T37" fmla="*/ 0 h 3493"/>
                    <a:gd name="T38" fmla="*/ 0 w 3438"/>
                    <a:gd name="T39" fmla="*/ 0 h 3493"/>
                    <a:gd name="T40" fmla="*/ 0 w 3438"/>
                    <a:gd name="T41" fmla="*/ 0 h 3493"/>
                    <a:gd name="T42" fmla="*/ 0 w 3438"/>
                    <a:gd name="T43" fmla="*/ 0 h 3493"/>
                    <a:gd name="T44" fmla="*/ 0 w 3438"/>
                    <a:gd name="T45" fmla="*/ 0 h 3493"/>
                    <a:gd name="T46" fmla="*/ 0 w 3438"/>
                    <a:gd name="T47" fmla="*/ 0 h 3493"/>
                    <a:gd name="T48" fmla="*/ 0 w 3438"/>
                    <a:gd name="T49" fmla="*/ 0 h 3493"/>
                    <a:gd name="T50" fmla="*/ 0 w 3438"/>
                    <a:gd name="T51" fmla="*/ 0 h 3493"/>
                    <a:gd name="T52" fmla="*/ 0 w 3438"/>
                    <a:gd name="T53" fmla="*/ 0 h 3493"/>
                    <a:gd name="T54" fmla="*/ 0 w 3438"/>
                    <a:gd name="T55" fmla="*/ 0 h 3493"/>
                    <a:gd name="T56" fmla="*/ 0 w 3438"/>
                    <a:gd name="T57" fmla="*/ 0 h 3493"/>
                    <a:gd name="T58" fmla="*/ 0 w 3438"/>
                    <a:gd name="T59" fmla="*/ 0 h 3493"/>
                    <a:gd name="T60" fmla="*/ 0 w 3438"/>
                    <a:gd name="T61" fmla="*/ 0 h 3493"/>
                    <a:gd name="T62" fmla="*/ 0 w 3438"/>
                    <a:gd name="T63" fmla="*/ 0 h 3493"/>
                    <a:gd name="T64" fmla="*/ 0 w 3438"/>
                    <a:gd name="T65" fmla="*/ 0 h 34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38"/>
                    <a:gd name="T100" fmla="*/ 0 h 3493"/>
                    <a:gd name="T101" fmla="*/ 3438 w 3438"/>
                    <a:gd name="T102" fmla="*/ 3493 h 34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38" h="3493">
                      <a:moveTo>
                        <a:pt x="1912" y="2916"/>
                      </a:moveTo>
                      <a:lnTo>
                        <a:pt x="1912" y="2045"/>
                      </a:lnTo>
                      <a:lnTo>
                        <a:pt x="3438" y="2597"/>
                      </a:lnTo>
                      <a:lnTo>
                        <a:pt x="3438" y="2161"/>
                      </a:lnTo>
                      <a:lnTo>
                        <a:pt x="1912" y="1276"/>
                      </a:lnTo>
                      <a:lnTo>
                        <a:pt x="1912" y="200"/>
                      </a:lnTo>
                      <a:lnTo>
                        <a:pt x="1907" y="159"/>
                      </a:lnTo>
                      <a:lnTo>
                        <a:pt x="1896" y="122"/>
                      </a:lnTo>
                      <a:lnTo>
                        <a:pt x="1876" y="88"/>
                      </a:lnTo>
                      <a:lnTo>
                        <a:pt x="1853" y="58"/>
                      </a:lnTo>
                      <a:lnTo>
                        <a:pt x="1822" y="33"/>
                      </a:lnTo>
                      <a:lnTo>
                        <a:pt x="1789" y="15"/>
                      </a:lnTo>
                      <a:lnTo>
                        <a:pt x="1753" y="4"/>
                      </a:lnTo>
                      <a:lnTo>
                        <a:pt x="1713" y="0"/>
                      </a:lnTo>
                      <a:lnTo>
                        <a:pt x="1672" y="4"/>
                      </a:lnTo>
                      <a:lnTo>
                        <a:pt x="1635" y="15"/>
                      </a:lnTo>
                      <a:lnTo>
                        <a:pt x="1601" y="33"/>
                      </a:lnTo>
                      <a:lnTo>
                        <a:pt x="1571" y="58"/>
                      </a:lnTo>
                      <a:lnTo>
                        <a:pt x="1546" y="88"/>
                      </a:lnTo>
                      <a:lnTo>
                        <a:pt x="1528" y="122"/>
                      </a:lnTo>
                      <a:lnTo>
                        <a:pt x="1517" y="159"/>
                      </a:lnTo>
                      <a:lnTo>
                        <a:pt x="1513" y="200"/>
                      </a:lnTo>
                      <a:lnTo>
                        <a:pt x="1513" y="1286"/>
                      </a:lnTo>
                      <a:lnTo>
                        <a:pt x="0" y="2167"/>
                      </a:lnTo>
                      <a:lnTo>
                        <a:pt x="0" y="2597"/>
                      </a:lnTo>
                      <a:lnTo>
                        <a:pt x="1513" y="2054"/>
                      </a:lnTo>
                      <a:lnTo>
                        <a:pt x="1513" y="2927"/>
                      </a:lnTo>
                      <a:lnTo>
                        <a:pt x="1196" y="3163"/>
                      </a:lnTo>
                      <a:lnTo>
                        <a:pt x="1196" y="3493"/>
                      </a:lnTo>
                      <a:lnTo>
                        <a:pt x="1713" y="3328"/>
                      </a:lnTo>
                      <a:lnTo>
                        <a:pt x="2279" y="3487"/>
                      </a:lnTo>
                      <a:lnTo>
                        <a:pt x="2279" y="3194"/>
                      </a:lnTo>
                      <a:lnTo>
                        <a:pt x="1912" y="2916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56" name="Oval 80"/>
                <p:cNvSpPr>
                  <a:spLocks noChangeArrowheads="1"/>
                </p:cNvSpPr>
                <p:nvPr/>
              </p:nvSpPr>
              <p:spPr bwMode="auto">
                <a:xfrm rot="-6909312">
                  <a:off x="3568" y="1159"/>
                  <a:ext cx="48" cy="48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54" name="Text Box 81"/>
              <p:cNvSpPr txBox="1">
                <a:spLocks noChangeArrowheads="1"/>
              </p:cNvSpPr>
              <p:nvPr/>
            </p:nvSpPr>
            <p:spPr bwMode="auto">
              <a:xfrm>
                <a:off x="1336" y="2358"/>
                <a:ext cx="228" cy="212"/>
              </a:xfrm>
              <a:prstGeom prst="rect">
                <a:avLst/>
              </a:prstGeom>
              <a:gradFill rotWithShape="0">
                <a:gsLst>
                  <a:gs pos="0">
                    <a:srgbClr val="76765E"/>
                  </a:gs>
                  <a:gs pos="5000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chemeClr val="accent2"/>
                    </a:solidFill>
                    <a:latin typeface="Comic Sans MS" pitchFamily="66" charset="0"/>
                  </a:rPr>
                  <a:t>3</a:t>
                </a:r>
              </a:p>
            </p:txBody>
          </p:sp>
        </p:grpSp>
      </p:grpSp>
      <p:grpSp>
        <p:nvGrpSpPr>
          <p:cNvPr id="29" name="Group 82"/>
          <p:cNvGrpSpPr>
            <a:grpSpLocks/>
          </p:cNvGrpSpPr>
          <p:nvPr/>
        </p:nvGrpSpPr>
        <p:grpSpPr bwMode="auto">
          <a:xfrm>
            <a:off x="4425950" y="1114425"/>
            <a:ext cx="2098675" cy="2343150"/>
            <a:chOff x="2788" y="702"/>
            <a:chExt cx="1322" cy="1476"/>
          </a:xfrm>
        </p:grpSpPr>
        <p:sp>
          <p:nvSpPr>
            <p:cNvPr id="55339" name="Line 83"/>
            <p:cNvSpPr>
              <a:spLocks noChangeShapeType="1"/>
            </p:cNvSpPr>
            <p:nvPr/>
          </p:nvSpPr>
          <p:spPr bwMode="auto">
            <a:xfrm flipV="1">
              <a:off x="2788" y="936"/>
              <a:ext cx="1002" cy="1242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40" name="Text Box 84"/>
            <p:cNvSpPr txBox="1">
              <a:spLocks noChangeArrowheads="1"/>
            </p:cNvSpPr>
            <p:nvPr/>
          </p:nvSpPr>
          <p:spPr bwMode="auto">
            <a:xfrm>
              <a:off x="3684" y="702"/>
              <a:ext cx="426" cy="218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EAEAEA"/>
                </a:gs>
                <a:gs pos="100000">
                  <a:srgbClr val="6C6C6C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040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30" name="Group 85"/>
          <p:cNvGrpSpPr>
            <a:grpSpLocks/>
          </p:cNvGrpSpPr>
          <p:nvPr/>
        </p:nvGrpSpPr>
        <p:grpSpPr bwMode="auto">
          <a:xfrm>
            <a:off x="1574800" y="3448050"/>
            <a:ext cx="2844800" cy="1082675"/>
            <a:chOff x="992" y="2172"/>
            <a:chExt cx="1792" cy="682"/>
          </a:xfrm>
        </p:grpSpPr>
        <p:sp>
          <p:nvSpPr>
            <p:cNvPr id="55337" name="Line 86"/>
            <p:cNvSpPr>
              <a:spLocks noChangeShapeType="1"/>
            </p:cNvSpPr>
            <p:nvPr/>
          </p:nvSpPr>
          <p:spPr bwMode="auto">
            <a:xfrm flipH="1">
              <a:off x="1336" y="2172"/>
              <a:ext cx="1448" cy="548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38" name="Text Box 87"/>
            <p:cNvSpPr txBox="1">
              <a:spLocks noChangeArrowheads="1"/>
            </p:cNvSpPr>
            <p:nvPr/>
          </p:nvSpPr>
          <p:spPr bwMode="auto">
            <a:xfrm>
              <a:off x="992" y="2636"/>
              <a:ext cx="426" cy="218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EAEAEA"/>
                </a:gs>
                <a:gs pos="100000">
                  <a:srgbClr val="6C6C6C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250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31" name="Group 88"/>
          <p:cNvGrpSpPr>
            <a:grpSpLocks/>
          </p:cNvGrpSpPr>
          <p:nvPr/>
        </p:nvGrpSpPr>
        <p:grpSpPr bwMode="auto">
          <a:xfrm>
            <a:off x="1327150" y="2724150"/>
            <a:ext cx="3086100" cy="723900"/>
            <a:chOff x="836" y="1716"/>
            <a:chExt cx="1944" cy="456"/>
          </a:xfrm>
        </p:grpSpPr>
        <p:sp>
          <p:nvSpPr>
            <p:cNvPr id="55335" name="Line 89"/>
            <p:cNvSpPr>
              <a:spLocks noChangeShapeType="1"/>
            </p:cNvSpPr>
            <p:nvPr/>
          </p:nvSpPr>
          <p:spPr bwMode="auto">
            <a:xfrm flipH="1" flipV="1">
              <a:off x="1276" y="1868"/>
              <a:ext cx="1504" cy="304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36" name="Text Box 90"/>
            <p:cNvSpPr txBox="1">
              <a:spLocks noChangeArrowheads="1"/>
            </p:cNvSpPr>
            <p:nvPr/>
          </p:nvSpPr>
          <p:spPr bwMode="auto">
            <a:xfrm>
              <a:off x="836" y="1716"/>
              <a:ext cx="426" cy="218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EAEAEA"/>
                </a:gs>
                <a:gs pos="100000">
                  <a:srgbClr val="6C6C6C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280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sp>
        <p:nvSpPr>
          <p:cNvPr id="85083" name="Line 91"/>
          <p:cNvSpPr>
            <a:spLocks noChangeShapeType="1"/>
          </p:cNvSpPr>
          <p:nvPr/>
        </p:nvSpPr>
        <p:spPr bwMode="auto">
          <a:xfrm>
            <a:off x="4413250" y="3454400"/>
            <a:ext cx="2457450" cy="0"/>
          </a:xfrm>
          <a:prstGeom prst="line">
            <a:avLst/>
          </a:prstGeom>
          <a:noFill/>
          <a:ln w="9525">
            <a:solidFill>
              <a:srgbClr val="FFFF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5056" name="Group 92"/>
          <p:cNvGrpSpPr>
            <a:grpSpLocks/>
          </p:cNvGrpSpPr>
          <p:nvPr/>
        </p:nvGrpSpPr>
        <p:grpSpPr bwMode="auto">
          <a:xfrm>
            <a:off x="4413250" y="3448050"/>
            <a:ext cx="2771775" cy="1349375"/>
            <a:chOff x="2780" y="2172"/>
            <a:chExt cx="1746" cy="850"/>
          </a:xfrm>
        </p:grpSpPr>
        <p:sp>
          <p:nvSpPr>
            <p:cNvPr id="55333" name="Line 93"/>
            <p:cNvSpPr>
              <a:spLocks noChangeShapeType="1"/>
            </p:cNvSpPr>
            <p:nvPr/>
          </p:nvSpPr>
          <p:spPr bwMode="auto">
            <a:xfrm>
              <a:off x="2780" y="2172"/>
              <a:ext cx="1344" cy="788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34" name="Text Box 94"/>
            <p:cNvSpPr txBox="1">
              <a:spLocks noChangeArrowheads="1"/>
            </p:cNvSpPr>
            <p:nvPr/>
          </p:nvSpPr>
          <p:spPr bwMode="auto">
            <a:xfrm>
              <a:off x="4100" y="2804"/>
              <a:ext cx="426" cy="218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EAEAEA"/>
                </a:gs>
                <a:gs pos="100000">
                  <a:srgbClr val="6C6C6C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120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5057" name="Group 95"/>
          <p:cNvGrpSpPr>
            <a:grpSpLocks/>
          </p:cNvGrpSpPr>
          <p:nvPr/>
        </p:nvGrpSpPr>
        <p:grpSpPr bwMode="auto">
          <a:xfrm>
            <a:off x="2971800" y="3448050"/>
            <a:ext cx="1441450" cy="2593975"/>
            <a:chOff x="1872" y="2172"/>
            <a:chExt cx="908" cy="1634"/>
          </a:xfrm>
        </p:grpSpPr>
        <p:sp>
          <p:nvSpPr>
            <p:cNvPr id="55331" name="Freeform 96"/>
            <p:cNvSpPr>
              <a:spLocks/>
            </p:cNvSpPr>
            <p:nvPr/>
          </p:nvSpPr>
          <p:spPr bwMode="auto">
            <a:xfrm>
              <a:off x="2360" y="2172"/>
              <a:ext cx="420" cy="1496"/>
            </a:xfrm>
            <a:custGeom>
              <a:avLst/>
              <a:gdLst>
                <a:gd name="T0" fmla="*/ 420 w 420"/>
                <a:gd name="T1" fmla="*/ 0 h 1496"/>
                <a:gd name="T2" fmla="*/ 0 w 420"/>
                <a:gd name="T3" fmla="*/ 1496 h 1496"/>
                <a:gd name="T4" fmla="*/ 0 60000 65536"/>
                <a:gd name="T5" fmla="*/ 0 60000 65536"/>
                <a:gd name="T6" fmla="*/ 0 w 420"/>
                <a:gd name="T7" fmla="*/ 0 h 1496"/>
                <a:gd name="T8" fmla="*/ 420 w 420"/>
                <a:gd name="T9" fmla="*/ 1496 h 14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20" h="1496">
                  <a:moveTo>
                    <a:pt x="420" y="0"/>
                  </a:moveTo>
                  <a:lnTo>
                    <a:pt x="0" y="1496"/>
                  </a:lnTo>
                </a:path>
              </a:pathLst>
            </a:cu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32" name="Text Box 97"/>
            <p:cNvSpPr txBox="1">
              <a:spLocks noChangeArrowheads="1"/>
            </p:cNvSpPr>
            <p:nvPr/>
          </p:nvSpPr>
          <p:spPr bwMode="auto">
            <a:xfrm>
              <a:off x="1872" y="3588"/>
              <a:ext cx="426" cy="218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EAEAEA"/>
                </a:gs>
                <a:gs pos="100000">
                  <a:srgbClr val="6C6C6C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195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5058" name="Group 98"/>
          <p:cNvGrpSpPr>
            <a:grpSpLocks/>
          </p:cNvGrpSpPr>
          <p:nvPr/>
        </p:nvGrpSpPr>
        <p:grpSpPr bwMode="auto">
          <a:xfrm>
            <a:off x="4413250" y="841375"/>
            <a:ext cx="1076325" cy="2613025"/>
            <a:chOff x="2780" y="530"/>
            <a:chExt cx="678" cy="1646"/>
          </a:xfrm>
        </p:grpSpPr>
        <p:sp>
          <p:nvSpPr>
            <p:cNvPr id="55329" name="Line 99"/>
            <p:cNvSpPr>
              <a:spLocks noChangeShapeType="1"/>
            </p:cNvSpPr>
            <p:nvPr/>
          </p:nvSpPr>
          <p:spPr bwMode="auto">
            <a:xfrm flipV="1">
              <a:off x="2780" y="644"/>
              <a:ext cx="248" cy="1532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30" name="Text Box 100"/>
            <p:cNvSpPr txBox="1">
              <a:spLocks noChangeArrowheads="1"/>
            </p:cNvSpPr>
            <p:nvPr/>
          </p:nvSpPr>
          <p:spPr bwMode="auto">
            <a:xfrm>
              <a:off x="3032" y="530"/>
              <a:ext cx="426" cy="218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EAEAEA"/>
                </a:gs>
                <a:gs pos="100000">
                  <a:srgbClr val="6C6C6C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010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5059" name="Group 101"/>
          <p:cNvGrpSpPr>
            <a:grpSpLocks/>
          </p:cNvGrpSpPr>
          <p:nvPr/>
        </p:nvGrpSpPr>
        <p:grpSpPr bwMode="auto">
          <a:xfrm>
            <a:off x="2603500" y="987425"/>
            <a:ext cx="1816100" cy="2466975"/>
            <a:chOff x="1640" y="622"/>
            <a:chExt cx="1144" cy="1554"/>
          </a:xfrm>
        </p:grpSpPr>
        <p:sp>
          <p:nvSpPr>
            <p:cNvPr id="55327" name="Text Box 102"/>
            <p:cNvSpPr txBox="1">
              <a:spLocks noChangeArrowheads="1"/>
            </p:cNvSpPr>
            <p:nvPr/>
          </p:nvSpPr>
          <p:spPr bwMode="auto">
            <a:xfrm>
              <a:off x="1640" y="622"/>
              <a:ext cx="426" cy="218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EAEAEA"/>
                </a:gs>
                <a:gs pos="100000">
                  <a:srgbClr val="6C6C6C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325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5328" name="Freeform 103"/>
            <p:cNvSpPr>
              <a:spLocks/>
            </p:cNvSpPr>
            <p:nvPr/>
          </p:nvSpPr>
          <p:spPr bwMode="auto">
            <a:xfrm>
              <a:off x="1908" y="896"/>
              <a:ext cx="876" cy="1280"/>
            </a:xfrm>
            <a:custGeom>
              <a:avLst/>
              <a:gdLst>
                <a:gd name="T0" fmla="*/ 876 w 876"/>
                <a:gd name="T1" fmla="*/ 1280 h 1280"/>
                <a:gd name="T2" fmla="*/ 0 w 876"/>
                <a:gd name="T3" fmla="*/ 0 h 1280"/>
                <a:gd name="T4" fmla="*/ 0 60000 65536"/>
                <a:gd name="T5" fmla="*/ 0 60000 65536"/>
                <a:gd name="T6" fmla="*/ 0 w 876"/>
                <a:gd name="T7" fmla="*/ 0 h 1280"/>
                <a:gd name="T8" fmla="*/ 876 w 876"/>
                <a:gd name="T9" fmla="*/ 1280 h 12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76" h="1280">
                  <a:moveTo>
                    <a:pt x="876" y="128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060" name="Group 104"/>
          <p:cNvGrpSpPr>
            <a:grpSpLocks/>
          </p:cNvGrpSpPr>
          <p:nvPr/>
        </p:nvGrpSpPr>
        <p:grpSpPr bwMode="auto">
          <a:xfrm>
            <a:off x="4413250" y="3448050"/>
            <a:ext cx="1768475" cy="2600325"/>
            <a:chOff x="2780" y="2172"/>
            <a:chExt cx="1114" cy="1638"/>
          </a:xfrm>
        </p:grpSpPr>
        <p:sp>
          <p:nvSpPr>
            <p:cNvPr id="55325" name="Text Box 105"/>
            <p:cNvSpPr txBox="1">
              <a:spLocks noChangeArrowheads="1"/>
            </p:cNvSpPr>
            <p:nvPr/>
          </p:nvSpPr>
          <p:spPr bwMode="auto">
            <a:xfrm>
              <a:off x="3468" y="3592"/>
              <a:ext cx="426" cy="218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EAEAEA"/>
                </a:gs>
                <a:gs pos="100000">
                  <a:srgbClr val="6C6C6C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155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5326" name="Freeform 106"/>
            <p:cNvSpPr>
              <a:spLocks/>
            </p:cNvSpPr>
            <p:nvPr/>
          </p:nvSpPr>
          <p:spPr bwMode="auto">
            <a:xfrm>
              <a:off x="2780" y="2172"/>
              <a:ext cx="692" cy="1404"/>
            </a:xfrm>
            <a:custGeom>
              <a:avLst/>
              <a:gdLst>
                <a:gd name="T0" fmla="*/ 0 w 692"/>
                <a:gd name="T1" fmla="*/ 0 h 1404"/>
                <a:gd name="T2" fmla="*/ 692 w 692"/>
                <a:gd name="T3" fmla="*/ 1404 h 1404"/>
                <a:gd name="T4" fmla="*/ 0 60000 65536"/>
                <a:gd name="T5" fmla="*/ 0 60000 65536"/>
                <a:gd name="T6" fmla="*/ 0 w 692"/>
                <a:gd name="T7" fmla="*/ 0 h 1404"/>
                <a:gd name="T8" fmla="*/ 692 w 692"/>
                <a:gd name="T9" fmla="*/ 1404 h 140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92" h="1404">
                  <a:moveTo>
                    <a:pt x="0" y="0"/>
                  </a:moveTo>
                  <a:lnTo>
                    <a:pt x="692" y="1404"/>
                  </a:lnTo>
                </a:path>
              </a:pathLst>
            </a:cu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061" name="Group 107"/>
          <p:cNvGrpSpPr>
            <a:grpSpLocks/>
          </p:cNvGrpSpPr>
          <p:nvPr/>
        </p:nvGrpSpPr>
        <p:grpSpPr bwMode="auto">
          <a:xfrm>
            <a:off x="1701800" y="3454400"/>
            <a:ext cx="2717800" cy="1724025"/>
            <a:chOff x="1072" y="2176"/>
            <a:chExt cx="1712" cy="1086"/>
          </a:xfrm>
        </p:grpSpPr>
        <p:sp>
          <p:nvSpPr>
            <p:cNvPr id="55323" name="Line 108"/>
            <p:cNvSpPr>
              <a:spLocks noChangeShapeType="1"/>
            </p:cNvSpPr>
            <p:nvPr/>
          </p:nvSpPr>
          <p:spPr bwMode="auto">
            <a:xfrm flipH="1">
              <a:off x="1504" y="2176"/>
              <a:ext cx="1280" cy="888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24" name="Text Box 109"/>
            <p:cNvSpPr txBox="1">
              <a:spLocks noChangeArrowheads="1"/>
            </p:cNvSpPr>
            <p:nvPr/>
          </p:nvSpPr>
          <p:spPr bwMode="auto">
            <a:xfrm>
              <a:off x="1072" y="3044"/>
              <a:ext cx="426" cy="218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EAEAEA"/>
                </a:gs>
                <a:gs pos="100000">
                  <a:srgbClr val="6C6C6C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235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5062" name="Group 110"/>
          <p:cNvGrpSpPr>
            <a:grpSpLocks/>
          </p:cNvGrpSpPr>
          <p:nvPr/>
        </p:nvGrpSpPr>
        <p:grpSpPr bwMode="auto">
          <a:xfrm>
            <a:off x="1911350" y="1460500"/>
            <a:ext cx="2501900" cy="2000250"/>
            <a:chOff x="1204" y="920"/>
            <a:chExt cx="1576" cy="1260"/>
          </a:xfrm>
        </p:grpSpPr>
        <p:sp>
          <p:nvSpPr>
            <p:cNvPr id="55321" name="Line 111"/>
            <p:cNvSpPr>
              <a:spLocks noChangeShapeType="1"/>
            </p:cNvSpPr>
            <p:nvPr/>
          </p:nvSpPr>
          <p:spPr bwMode="auto">
            <a:xfrm flipH="1" flipV="1">
              <a:off x="1636" y="1120"/>
              <a:ext cx="1144" cy="106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22" name="Text Box 112"/>
            <p:cNvSpPr txBox="1">
              <a:spLocks noChangeArrowheads="1"/>
            </p:cNvSpPr>
            <p:nvPr/>
          </p:nvSpPr>
          <p:spPr bwMode="auto">
            <a:xfrm>
              <a:off x="1204" y="920"/>
              <a:ext cx="426" cy="218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EAEAEA"/>
                </a:gs>
                <a:gs pos="100000">
                  <a:srgbClr val="6C6C6C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310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5063" name="Group 113"/>
          <p:cNvGrpSpPr>
            <a:grpSpLocks/>
          </p:cNvGrpSpPr>
          <p:nvPr/>
        </p:nvGrpSpPr>
        <p:grpSpPr bwMode="auto">
          <a:xfrm>
            <a:off x="4406900" y="1860550"/>
            <a:ext cx="2581275" cy="1593850"/>
            <a:chOff x="2776" y="1172"/>
            <a:chExt cx="1626" cy="1004"/>
          </a:xfrm>
        </p:grpSpPr>
        <p:sp>
          <p:nvSpPr>
            <p:cNvPr id="55319" name="Text Box 114"/>
            <p:cNvSpPr txBox="1">
              <a:spLocks noChangeArrowheads="1"/>
            </p:cNvSpPr>
            <p:nvPr/>
          </p:nvSpPr>
          <p:spPr bwMode="auto">
            <a:xfrm>
              <a:off x="3976" y="1172"/>
              <a:ext cx="426" cy="218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EAEAEA"/>
                </a:gs>
                <a:gs pos="100000">
                  <a:srgbClr val="6C6C6C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060</a:t>
              </a:r>
              <a:r>
                <a:rPr lang="en-GB" sz="1600" baseline="30000">
                  <a:solidFill>
                    <a:schemeClr val="accent2"/>
                  </a:solidFill>
                  <a:latin typeface="Comic Sans MS" pitchFamily="66" charset="0"/>
                </a:rPr>
                <a:t>o</a:t>
              </a:r>
              <a:endParaRPr lang="en-GB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55320" name="Line 115"/>
            <p:cNvSpPr>
              <a:spLocks noChangeShapeType="1"/>
            </p:cNvSpPr>
            <p:nvPr/>
          </p:nvSpPr>
          <p:spPr bwMode="auto">
            <a:xfrm flipV="1">
              <a:off x="2776" y="1376"/>
              <a:ext cx="1324" cy="80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313" name="Text Box 116"/>
          <p:cNvSpPr txBox="1">
            <a:spLocks noChangeArrowheads="1"/>
          </p:cNvSpPr>
          <p:nvPr/>
        </p:nvSpPr>
        <p:spPr bwMode="auto">
          <a:xfrm>
            <a:off x="4991100" y="6153150"/>
            <a:ext cx="1847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Worksheet 2</a:t>
            </a:r>
          </a:p>
        </p:txBody>
      </p:sp>
      <p:grpSp>
        <p:nvGrpSpPr>
          <p:cNvPr id="45064" name="Group 117"/>
          <p:cNvGrpSpPr>
            <a:grpSpLocks/>
          </p:cNvGrpSpPr>
          <p:nvPr/>
        </p:nvGrpSpPr>
        <p:grpSpPr bwMode="auto">
          <a:xfrm>
            <a:off x="0" y="1165225"/>
            <a:ext cx="9110663" cy="1920875"/>
            <a:chOff x="0" y="734"/>
            <a:chExt cx="5739" cy="1210"/>
          </a:xfrm>
        </p:grpSpPr>
        <p:sp>
          <p:nvSpPr>
            <p:cNvPr id="55315" name="Text Box 118" descr="Purple mesh"/>
            <p:cNvSpPr txBox="1">
              <a:spLocks noChangeArrowheads="1"/>
            </p:cNvSpPr>
            <p:nvPr/>
          </p:nvSpPr>
          <p:spPr bwMode="auto">
            <a:xfrm>
              <a:off x="4571" y="734"/>
              <a:ext cx="1168" cy="1210"/>
            </a:xfrm>
            <a:prstGeom prst="rect">
              <a:avLst/>
            </a:prstGeom>
            <a:blipFill dpi="0" rotWithShape="0">
              <a:blip r:embed="rId6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bg1"/>
                  </a:solidFill>
                  <a:latin typeface="Comic Sans MS" pitchFamily="66" charset="0"/>
                </a:rPr>
                <a:t>Estimate the bearing of each aircraft from the centre of the radar screen.</a:t>
              </a:r>
            </a:p>
          </p:txBody>
        </p:sp>
        <p:grpSp>
          <p:nvGrpSpPr>
            <p:cNvPr id="55316" name="Group 119"/>
            <p:cNvGrpSpPr>
              <a:grpSpLocks/>
            </p:cNvGrpSpPr>
            <p:nvPr/>
          </p:nvGrpSpPr>
          <p:grpSpPr bwMode="auto">
            <a:xfrm>
              <a:off x="0" y="864"/>
              <a:ext cx="1104" cy="1049"/>
              <a:chOff x="0" y="864"/>
              <a:chExt cx="1104" cy="1049"/>
            </a:xfrm>
          </p:grpSpPr>
          <p:sp>
            <p:nvSpPr>
              <p:cNvPr id="85112" name="AutoShape 120"/>
              <p:cNvSpPr>
                <a:spLocks noChangeArrowheads="1"/>
              </p:cNvSpPr>
              <p:nvPr/>
            </p:nvSpPr>
            <p:spPr bwMode="auto">
              <a:xfrm>
                <a:off x="0" y="864"/>
                <a:ext cx="1104" cy="1049"/>
              </a:xfrm>
              <a:prstGeom prst="star5">
                <a:avLst/>
              </a:prstGeom>
              <a:gradFill rotWithShape="0">
                <a:gsLst>
                  <a:gs pos="0">
                    <a:srgbClr val="F8F8F8"/>
                  </a:gs>
                  <a:gs pos="100000">
                    <a:srgbClr val="F8F8F8">
                      <a:gamma/>
                      <a:shade val="76078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55318" name="Text Box 121"/>
              <p:cNvSpPr txBox="1">
                <a:spLocks noChangeArrowheads="1"/>
              </p:cNvSpPr>
              <p:nvPr/>
            </p:nvSpPr>
            <p:spPr bwMode="auto">
              <a:xfrm>
                <a:off x="240" y="1147"/>
                <a:ext cx="624" cy="5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ACE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Controller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contest</a:t>
                </a:r>
              </a:p>
            </p:txBody>
          </p:sp>
        </p:grp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5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8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863" y="1970088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3" name="Group 3"/>
          <p:cNvGrpSpPr>
            <a:grpSpLocks/>
          </p:cNvGrpSpPr>
          <p:nvPr/>
        </p:nvGrpSpPr>
        <p:grpSpPr bwMode="auto">
          <a:xfrm>
            <a:off x="933450" y="236538"/>
            <a:ext cx="6743700" cy="1104900"/>
            <a:chOff x="588" y="149"/>
            <a:chExt cx="4248" cy="696"/>
          </a:xfrm>
        </p:grpSpPr>
        <p:sp>
          <p:nvSpPr>
            <p:cNvPr id="89092" name="Text Box 4"/>
            <p:cNvSpPr txBox="1">
              <a:spLocks noChangeArrowheads="1"/>
            </p:cNvSpPr>
            <p:nvPr/>
          </p:nvSpPr>
          <p:spPr bwMode="auto">
            <a:xfrm>
              <a:off x="2100" y="149"/>
              <a:ext cx="1068" cy="288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400">
                  <a:latin typeface="Comic Sans MS" pitchFamily="66" charset="0"/>
                  <a:cs typeface="Arial" charset="0"/>
                </a:rPr>
                <a:t>Bearings</a:t>
              </a:r>
            </a:p>
          </p:txBody>
        </p:sp>
        <p:sp>
          <p:nvSpPr>
            <p:cNvPr id="89093" name="Text Box 5"/>
            <p:cNvSpPr txBox="1">
              <a:spLocks noChangeArrowheads="1"/>
            </p:cNvSpPr>
            <p:nvPr/>
          </p:nvSpPr>
          <p:spPr bwMode="auto">
            <a:xfrm>
              <a:off x="588" y="576"/>
              <a:ext cx="4248" cy="269"/>
            </a:xfrm>
            <a:prstGeom prst="rect">
              <a:avLst/>
            </a:prstGeom>
            <a:gradFill rotWithShape="0">
              <a:gsLst>
                <a:gs pos="0">
                  <a:schemeClr val="accent2">
                    <a:gamma/>
                    <a:shade val="6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6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200">
                  <a:solidFill>
                    <a:srgbClr val="FFFFCC"/>
                  </a:solidFill>
                  <a:latin typeface="Comic Sans MS" pitchFamily="66" charset="0"/>
                  <a:cs typeface="Arial" charset="0"/>
                </a:rPr>
                <a:t>Measuring the bearing of one point from another.</a:t>
              </a:r>
            </a:p>
          </p:txBody>
        </p:sp>
      </p:grp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342900" y="4857750"/>
            <a:ext cx="5476875" cy="396875"/>
          </a:xfrm>
          <a:prstGeom prst="rect">
            <a:avLst/>
          </a:prstGeom>
          <a:gradFill rotWithShape="0">
            <a:gsLst>
              <a:gs pos="0">
                <a:srgbClr val="518C8E"/>
              </a:gs>
              <a:gs pos="50000">
                <a:srgbClr val="91FAFD"/>
              </a:gs>
              <a:gs pos="100000">
                <a:srgbClr val="518C8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  <a:latin typeface="Comic Sans MS" pitchFamily="66" charset="0"/>
              </a:rPr>
              <a:t>1.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1800" b="1">
                <a:latin typeface="Comic Sans MS" pitchFamily="66" charset="0"/>
              </a:rPr>
              <a:t>Draw a straight line between both points.</a:t>
            </a:r>
          </a:p>
        </p:txBody>
      </p:sp>
      <p:sp>
        <p:nvSpPr>
          <p:cNvPr id="89095" name="Line 7"/>
          <p:cNvSpPr>
            <a:spLocks noChangeShapeType="1"/>
          </p:cNvSpPr>
          <p:nvPr/>
        </p:nvSpPr>
        <p:spPr bwMode="auto">
          <a:xfrm flipH="1" flipV="1">
            <a:off x="3890963" y="3476625"/>
            <a:ext cx="2876550" cy="158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096" name="Text Box 8"/>
          <p:cNvSpPr txBox="1">
            <a:spLocks noChangeArrowheads="1"/>
          </p:cNvSpPr>
          <p:nvPr/>
        </p:nvSpPr>
        <p:spPr bwMode="auto">
          <a:xfrm>
            <a:off x="352425" y="5448300"/>
            <a:ext cx="5486400" cy="396875"/>
          </a:xfrm>
          <a:prstGeom prst="rect">
            <a:avLst/>
          </a:prstGeom>
          <a:gradFill rotWithShape="0">
            <a:gsLst>
              <a:gs pos="0">
                <a:srgbClr val="518C8E"/>
              </a:gs>
              <a:gs pos="50000">
                <a:srgbClr val="91FAFD"/>
              </a:gs>
              <a:gs pos="100000">
                <a:srgbClr val="518C8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  <a:latin typeface="Comic Sans MS" pitchFamily="66" charset="0"/>
              </a:rPr>
              <a:t>2.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1800" b="1">
                <a:latin typeface="Comic Sans MS" pitchFamily="66" charset="0"/>
              </a:rPr>
              <a:t>Draw a </a:t>
            </a:r>
            <a:r>
              <a:rPr lang="en-GB" sz="1800" b="1">
                <a:solidFill>
                  <a:schemeClr val="accent2"/>
                </a:solidFill>
                <a:latin typeface="Comic Sans MS" pitchFamily="66" charset="0"/>
              </a:rPr>
              <a:t>North</a:t>
            </a:r>
            <a:r>
              <a:rPr lang="en-GB" sz="1800" b="1">
                <a:latin typeface="Comic Sans MS" pitchFamily="66" charset="0"/>
              </a:rPr>
              <a:t> line at </a:t>
            </a:r>
            <a:r>
              <a:rPr lang="en-GB" sz="1800" b="1">
                <a:solidFill>
                  <a:schemeClr val="accent2"/>
                </a:solidFill>
                <a:latin typeface="Comic Sans MS" pitchFamily="66" charset="0"/>
              </a:rPr>
              <a:t>P.</a:t>
            </a:r>
          </a:p>
        </p:txBody>
      </p:sp>
      <p:sp>
        <p:nvSpPr>
          <p:cNvPr id="89097" name="Text Box 9"/>
          <p:cNvSpPr txBox="1">
            <a:spLocks noChangeArrowheads="1"/>
          </p:cNvSpPr>
          <p:nvPr/>
        </p:nvSpPr>
        <p:spPr bwMode="auto">
          <a:xfrm>
            <a:off x="376238" y="6048375"/>
            <a:ext cx="5514975" cy="396875"/>
          </a:xfrm>
          <a:prstGeom prst="rect">
            <a:avLst/>
          </a:prstGeom>
          <a:gradFill rotWithShape="0">
            <a:gsLst>
              <a:gs pos="0">
                <a:srgbClr val="518C8E"/>
              </a:gs>
              <a:gs pos="50000">
                <a:srgbClr val="91FAFD"/>
              </a:gs>
              <a:gs pos="100000">
                <a:srgbClr val="518C8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  <a:latin typeface="Comic Sans MS" pitchFamily="66" charset="0"/>
              </a:rPr>
              <a:t>3.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1800" b="1">
                <a:latin typeface="Comic Sans MS" pitchFamily="66" charset="0"/>
              </a:rPr>
              <a:t>Measure angle between.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562350" y="1695450"/>
            <a:ext cx="628650" cy="1778000"/>
            <a:chOff x="2244" y="1068"/>
            <a:chExt cx="396" cy="1120"/>
          </a:xfrm>
        </p:grpSpPr>
        <p:sp>
          <p:nvSpPr>
            <p:cNvPr id="56337" name="Line 11"/>
            <p:cNvSpPr>
              <a:spLocks noChangeShapeType="1"/>
            </p:cNvSpPr>
            <p:nvPr/>
          </p:nvSpPr>
          <p:spPr bwMode="auto">
            <a:xfrm flipV="1">
              <a:off x="2460" y="1392"/>
              <a:ext cx="0" cy="7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8" name="Text Box 12"/>
            <p:cNvSpPr txBox="1">
              <a:spLocks noChangeArrowheads="1"/>
            </p:cNvSpPr>
            <p:nvPr/>
          </p:nvSpPr>
          <p:spPr bwMode="auto">
            <a:xfrm>
              <a:off x="2244" y="1068"/>
              <a:ext cx="396" cy="256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 b="1">
                  <a:solidFill>
                    <a:schemeClr val="accent2"/>
                  </a:solidFill>
                  <a:latin typeface="Comic Sans MS" pitchFamily="66" charset="0"/>
                </a:rPr>
                <a:t>N</a:t>
              </a:r>
            </a:p>
          </p:txBody>
        </p:sp>
        <p:sp>
          <p:nvSpPr>
            <p:cNvPr id="56339" name="Line 13"/>
            <p:cNvSpPr>
              <a:spLocks noChangeShapeType="1"/>
            </p:cNvSpPr>
            <p:nvPr/>
          </p:nvSpPr>
          <p:spPr bwMode="auto">
            <a:xfrm flipV="1">
              <a:off x="2464" y="1384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3181350" y="1495425"/>
            <a:ext cx="5686425" cy="3990975"/>
            <a:chOff x="2004" y="942"/>
            <a:chExt cx="3582" cy="2514"/>
          </a:xfrm>
        </p:grpSpPr>
        <p:sp>
          <p:nvSpPr>
            <p:cNvPr id="56332" name="Oval 15"/>
            <p:cNvSpPr>
              <a:spLocks noChangeArrowheads="1"/>
            </p:cNvSpPr>
            <p:nvPr/>
          </p:nvSpPr>
          <p:spPr bwMode="auto">
            <a:xfrm>
              <a:off x="4224" y="3138"/>
              <a:ext cx="78" cy="7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33" name="Text Box 16"/>
            <p:cNvSpPr txBox="1">
              <a:spLocks noChangeArrowheads="1"/>
            </p:cNvSpPr>
            <p:nvPr/>
          </p:nvSpPr>
          <p:spPr bwMode="auto">
            <a:xfrm>
              <a:off x="2004" y="2028"/>
              <a:ext cx="3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P</a:t>
              </a:r>
            </a:p>
          </p:txBody>
        </p:sp>
        <p:sp>
          <p:nvSpPr>
            <p:cNvPr id="56334" name="Text Box 17"/>
            <p:cNvSpPr txBox="1">
              <a:spLocks noChangeArrowheads="1"/>
            </p:cNvSpPr>
            <p:nvPr/>
          </p:nvSpPr>
          <p:spPr bwMode="auto">
            <a:xfrm>
              <a:off x="4272" y="3168"/>
              <a:ext cx="3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Q</a:t>
              </a:r>
            </a:p>
          </p:txBody>
        </p:sp>
        <p:sp>
          <p:nvSpPr>
            <p:cNvPr id="56335" name="Text Box 18"/>
            <p:cNvSpPr txBox="1">
              <a:spLocks noChangeArrowheads="1"/>
            </p:cNvSpPr>
            <p:nvPr/>
          </p:nvSpPr>
          <p:spPr bwMode="auto">
            <a:xfrm>
              <a:off x="2850" y="942"/>
              <a:ext cx="2736" cy="250"/>
            </a:xfrm>
            <a:prstGeom prst="rect">
              <a:avLst/>
            </a:prstGeom>
            <a:gradFill rotWithShape="0">
              <a:gsLst>
                <a:gs pos="0">
                  <a:srgbClr val="65A987"/>
                </a:gs>
                <a:gs pos="50000">
                  <a:srgbClr val="99FFCC"/>
                </a:gs>
                <a:gs pos="100000">
                  <a:srgbClr val="65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To Find the bearing of Q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from </a:t>
              </a:r>
              <a:r>
                <a:rPr lang="en-GB" sz="2000">
                  <a:latin typeface="Comic Sans MS" pitchFamily="66" charset="0"/>
                </a:rPr>
                <a:t>P.</a:t>
              </a:r>
            </a:p>
          </p:txBody>
        </p:sp>
        <p:sp>
          <p:nvSpPr>
            <p:cNvPr id="56336" name="Oval 19"/>
            <p:cNvSpPr>
              <a:spLocks noChangeArrowheads="1"/>
            </p:cNvSpPr>
            <p:nvPr/>
          </p:nvSpPr>
          <p:spPr bwMode="auto">
            <a:xfrm>
              <a:off x="2427" y="2154"/>
              <a:ext cx="78" cy="7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9108" name="Text Box 20"/>
          <p:cNvSpPr txBox="1">
            <a:spLocks noChangeArrowheads="1"/>
          </p:cNvSpPr>
          <p:nvPr/>
        </p:nvSpPr>
        <p:spPr bwMode="auto">
          <a:xfrm>
            <a:off x="6953250" y="4603750"/>
            <a:ext cx="793750" cy="406400"/>
          </a:xfrm>
          <a:prstGeom prst="rect">
            <a:avLst/>
          </a:prstGeom>
          <a:gradFill rotWithShape="0">
            <a:gsLst>
              <a:gs pos="0">
                <a:srgbClr val="A4A4A4"/>
              </a:gs>
              <a:gs pos="50000">
                <a:srgbClr val="F8F8F8"/>
              </a:gs>
              <a:gs pos="100000">
                <a:srgbClr val="A4A4A4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118</a:t>
            </a:r>
            <a:r>
              <a:rPr lang="en-GB" sz="2000" baseline="30000">
                <a:solidFill>
                  <a:schemeClr val="accent2"/>
                </a:solidFill>
                <a:latin typeface="Comic Sans MS" pitchFamily="66" charset="0"/>
              </a:rPr>
              <a:t>o</a:t>
            </a:r>
            <a:endParaRPr lang="en-GB" sz="20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56331" name="Text Box 21"/>
          <p:cNvSpPr txBox="1">
            <a:spLocks noChangeArrowheads="1"/>
          </p:cNvSpPr>
          <p:nvPr/>
        </p:nvSpPr>
        <p:spPr bwMode="auto">
          <a:xfrm>
            <a:off x="6686550" y="6213475"/>
            <a:ext cx="2152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Worksheet 3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9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4" grpId="0" animBg="1" autoUpdateAnimBg="0"/>
      <p:bldP spid="89095" grpId="0" animBg="1"/>
      <p:bldP spid="89096" grpId="0" animBg="1" autoUpdateAnimBg="0"/>
      <p:bldP spid="89097" grpId="0" animBg="1" autoUpdateAnimBg="0"/>
      <p:bldP spid="89108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63" y="3538538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33450" y="236538"/>
            <a:ext cx="6743700" cy="1104900"/>
            <a:chOff x="588" y="149"/>
            <a:chExt cx="4248" cy="696"/>
          </a:xfrm>
        </p:grpSpPr>
        <p:sp>
          <p:nvSpPr>
            <p:cNvPr id="90116" name="Text Box 4"/>
            <p:cNvSpPr txBox="1">
              <a:spLocks noChangeArrowheads="1"/>
            </p:cNvSpPr>
            <p:nvPr/>
          </p:nvSpPr>
          <p:spPr bwMode="auto">
            <a:xfrm>
              <a:off x="2100" y="149"/>
              <a:ext cx="1068" cy="288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400">
                  <a:latin typeface="Comic Sans MS" pitchFamily="66" charset="0"/>
                  <a:cs typeface="Arial" charset="0"/>
                </a:rPr>
                <a:t>Bearings</a:t>
              </a:r>
            </a:p>
          </p:txBody>
        </p:sp>
        <p:sp>
          <p:nvSpPr>
            <p:cNvPr id="90117" name="Text Box 5"/>
            <p:cNvSpPr txBox="1">
              <a:spLocks noChangeArrowheads="1"/>
            </p:cNvSpPr>
            <p:nvPr/>
          </p:nvSpPr>
          <p:spPr bwMode="auto">
            <a:xfrm>
              <a:off x="588" y="576"/>
              <a:ext cx="4248" cy="269"/>
            </a:xfrm>
            <a:prstGeom prst="rect">
              <a:avLst/>
            </a:prstGeom>
            <a:gradFill rotWithShape="0">
              <a:gsLst>
                <a:gs pos="0">
                  <a:schemeClr val="accent2">
                    <a:gamma/>
                    <a:shade val="6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6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200">
                  <a:solidFill>
                    <a:srgbClr val="FFFFCC"/>
                  </a:solidFill>
                  <a:latin typeface="Comic Sans MS" pitchFamily="66" charset="0"/>
                  <a:cs typeface="Arial" charset="0"/>
                </a:rPr>
                <a:t>Measuring the bearing of one point from another.</a:t>
              </a:r>
            </a:p>
          </p:txBody>
        </p:sp>
      </p:grp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342900" y="4857750"/>
            <a:ext cx="5476875" cy="396875"/>
          </a:xfrm>
          <a:prstGeom prst="rect">
            <a:avLst/>
          </a:prstGeom>
          <a:gradFill rotWithShape="0">
            <a:gsLst>
              <a:gs pos="0">
                <a:srgbClr val="518C8E"/>
              </a:gs>
              <a:gs pos="50000">
                <a:srgbClr val="91FAFD"/>
              </a:gs>
              <a:gs pos="100000">
                <a:srgbClr val="518C8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  <a:latin typeface="Comic Sans MS" pitchFamily="66" charset="0"/>
              </a:rPr>
              <a:t>1.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1800" b="1">
                <a:latin typeface="Comic Sans MS" pitchFamily="66" charset="0"/>
              </a:rPr>
              <a:t>Draw a straight line between both points.</a:t>
            </a:r>
          </a:p>
        </p:txBody>
      </p:sp>
      <p:sp>
        <p:nvSpPr>
          <p:cNvPr id="90119" name="Line 7"/>
          <p:cNvSpPr>
            <a:spLocks noChangeShapeType="1"/>
          </p:cNvSpPr>
          <p:nvPr/>
        </p:nvSpPr>
        <p:spPr bwMode="auto">
          <a:xfrm flipH="1" flipV="1">
            <a:off x="3890963" y="3476625"/>
            <a:ext cx="2876550" cy="158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352425" y="5448300"/>
            <a:ext cx="5486400" cy="396875"/>
          </a:xfrm>
          <a:prstGeom prst="rect">
            <a:avLst/>
          </a:prstGeom>
          <a:gradFill rotWithShape="0">
            <a:gsLst>
              <a:gs pos="0">
                <a:srgbClr val="518C8E"/>
              </a:gs>
              <a:gs pos="50000">
                <a:srgbClr val="91FAFD"/>
              </a:gs>
              <a:gs pos="100000">
                <a:srgbClr val="518C8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  <a:latin typeface="Comic Sans MS" pitchFamily="66" charset="0"/>
              </a:rPr>
              <a:t>2.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1800" b="1">
                <a:latin typeface="Comic Sans MS" pitchFamily="66" charset="0"/>
              </a:rPr>
              <a:t>Draw a </a:t>
            </a:r>
            <a:r>
              <a:rPr lang="en-GB" sz="1800" b="1">
                <a:solidFill>
                  <a:schemeClr val="accent2"/>
                </a:solidFill>
                <a:latin typeface="Comic Sans MS" pitchFamily="66" charset="0"/>
              </a:rPr>
              <a:t>North</a:t>
            </a:r>
            <a:r>
              <a:rPr lang="en-GB" sz="1800" b="1">
                <a:latin typeface="Comic Sans MS" pitchFamily="66" charset="0"/>
              </a:rPr>
              <a:t> line at </a:t>
            </a:r>
            <a:r>
              <a:rPr lang="en-GB" sz="1800" b="1">
                <a:solidFill>
                  <a:schemeClr val="accent2"/>
                </a:solidFill>
                <a:latin typeface="Comic Sans MS" pitchFamily="66" charset="0"/>
              </a:rPr>
              <a:t>Q</a:t>
            </a:r>
            <a:r>
              <a:rPr lang="en-GB" sz="1800" b="1">
                <a:latin typeface="Comic Sans MS" pitchFamily="66" charset="0"/>
              </a:rPr>
              <a:t>.</a:t>
            </a:r>
          </a:p>
        </p:txBody>
      </p:sp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376238" y="6048375"/>
            <a:ext cx="5514975" cy="396875"/>
          </a:xfrm>
          <a:prstGeom prst="rect">
            <a:avLst/>
          </a:prstGeom>
          <a:gradFill rotWithShape="0">
            <a:gsLst>
              <a:gs pos="0">
                <a:srgbClr val="518C8E"/>
              </a:gs>
              <a:gs pos="50000">
                <a:srgbClr val="91FAFD"/>
              </a:gs>
              <a:gs pos="100000">
                <a:srgbClr val="518C8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  <a:latin typeface="Comic Sans MS" pitchFamily="66" charset="0"/>
              </a:rPr>
              <a:t>3.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1800" b="1">
                <a:latin typeface="Comic Sans MS" pitchFamily="66" charset="0"/>
              </a:rPr>
              <a:t>Measure angle between.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6438900" y="2381250"/>
            <a:ext cx="628650" cy="2686050"/>
            <a:chOff x="4056" y="1500"/>
            <a:chExt cx="396" cy="1692"/>
          </a:xfrm>
        </p:grpSpPr>
        <p:sp>
          <p:nvSpPr>
            <p:cNvPr id="57361" name="Line 11"/>
            <p:cNvSpPr>
              <a:spLocks noChangeShapeType="1"/>
            </p:cNvSpPr>
            <p:nvPr/>
          </p:nvSpPr>
          <p:spPr bwMode="auto">
            <a:xfrm flipV="1">
              <a:off x="4272" y="1824"/>
              <a:ext cx="0" cy="13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2" name="Text Box 12"/>
            <p:cNvSpPr txBox="1">
              <a:spLocks noChangeArrowheads="1"/>
            </p:cNvSpPr>
            <p:nvPr/>
          </p:nvSpPr>
          <p:spPr bwMode="auto">
            <a:xfrm>
              <a:off x="4056" y="1500"/>
              <a:ext cx="396" cy="256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 b="1">
                  <a:solidFill>
                    <a:schemeClr val="accent2"/>
                  </a:solidFill>
                  <a:latin typeface="Comic Sans MS" pitchFamily="66" charset="0"/>
                </a:rPr>
                <a:t>N</a:t>
              </a:r>
            </a:p>
          </p:txBody>
        </p:sp>
        <p:sp>
          <p:nvSpPr>
            <p:cNvPr id="57363" name="Line 13"/>
            <p:cNvSpPr>
              <a:spLocks noChangeShapeType="1"/>
            </p:cNvSpPr>
            <p:nvPr/>
          </p:nvSpPr>
          <p:spPr bwMode="auto">
            <a:xfrm flipV="1">
              <a:off x="4276" y="1816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57175" y="1533525"/>
            <a:ext cx="7096125" cy="3952875"/>
            <a:chOff x="162" y="966"/>
            <a:chExt cx="4470" cy="2490"/>
          </a:xfrm>
        </p:grpSpPr>
        <p:sp>
          <p:nvSpPr>
            <p:cNvPr id="57356" name="Oval 15"/>
            <p:cNvSpPr>
              <a:spLocks noChangeArrowheads="1"/>
            </p:cNvSpPr>
            <p:nvPr/>
          </p:nvSpPr>
          <p:spPr bwMode="auto">
            <a:xfrm>
              <a:off x="4224" y="3138"/>
              <a:ext cx="78" cy="7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57" name="Text Box 16"/>
            <p:cNvSpPr txBox="1">
              <a:spLocks noChangeArrowheads="1"/>
            </p:cNvSpPr>
            <p:nvPr/>
          </p:nvSpPr>
          <p:spPr bwMode="auto">
            <a:xfrm>
              <a:off x="2004" y="2028"/>
              <a:ext cx="3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P</a:t>
              </a:r>
            </a:p>
          </p:txBody>
        </p:sp>
        <p:sp>
          <p:nvSpPr>
            <p:cNvPr id="57358" name="Text Box 17"/>
            <p:cNvSpPr txBox="1">
              <a:spLocks noChangeArrowheads="1"/>
            </p:cNvSpPr>
            <p:nvPr/>
          </p:nvSpPr>
          <p:spPr bwMode="auto">
            <a:xfrm>
              <a:off x="4272" y="3168"/>
              <a:ext cx="3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Q</a:t>
              </a:r>
            </a:p>
          </p:txBody>
        </p:sp>
        <p:sp>
          <p:nvSpPr>
            <p:cNvPr id="57359" name="Text Box 18"/>
            <p:cNvSpPr txBox="1">
              <a:spLocks noChangeArrowheads="1"/>
            </p:cNvSpPr>
            <p:nvPr/>
          </p:nvSpPr>
          <p:spPr bwMode="auto">
            <a:xfrm>
              <a:off x="162" y="966"/>
              <a:ext cx="2736" cy="250"/>
            </a:xfrm>
            <a:prstGeom prst="rect">
              <a:avLst/>
            </a:prstGeom>
            <a:gradFill rotWithShape="0">
              <a:gsLst>
                <a:gs pos="0">
                  <a:srgbClr val="65A987"/>
                </a:gs>
                <a:gs pos="50000">
                  <a:srgbClr val="99FFCC"/>
                </a:gs>
                <a:gs pos="100000">
                  <a:srgbClr val="65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To Find the bearing of P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from </a:t>
              </a:r>
              <a:r>
                <a:rPr lang="en-GB" sz="2000">
                  <a:latin typeface="Comic Sans MS" pitchFamily="66" charset="0"/>
                </a:rPr>
                <a:t>Q.</a:t>
              </a:r>
            </a:p>
          </p:txBody>
        </p:sp>
        <p:sp>
          <p:nvSpPr>
            <p:cNvPr id="57360" name="Oval 19"/>
            <p:cNvSpPr>
              <a:spLocks noChangeArrowheads="1"/>
            </p:cNvSpPr>
            <p:nvPr/>
          </p:nvSpPr>
          <p:spPr bwMode="auto">
            <a:xfrm>
              <a:off x="2427" y="2154"/>
              <a:ext cx="78" cy="7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0132" name="Text Box 20"/>
          <p:cNvSpPr txBox="1">
            <a:spLocks noChangeArrowheads="1"/>
          </p:cNvSpPr>
          <p:nvPr/>
        </p:nvSpPr>
        <p:spPr bwMode="auto">
          <a:xfrm>
            <a:off x="3219450" y="2889250"/>
            <a:ext cx="793750" cy="406400"/>
          </a:xfrm>
          <a:prstGeom prst="rect">
            <a:avLst/>
          </a:prstGeom>
          <a:gradFill rotWithShape="0">
            <a:gsLst>
              <a:gs pos="0">
                <a:srgbClr val="A4A4A4"/>
              </a:gs>
              <a:gs pos="50000">
                <a:srgbClr val="F8F8F8"/>
              </a:gs>
              <a:gs pos="100000">
                <a:srgbClr val="A4A4A4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298</a:t>
            </a:r>
            <a:r>
              <a:rPr lang="en-GB" sz="2000" baseline="30000">
                <a:solidFill>
                  <a:schemeClr val="accent2"/>
                </a:solidFill>
                <a:latin typeface="Comic Sans MS" pitchFamily="66" charset="0"/>
              </a:rPr>
              <a:t>o</a:t>
            </a:r>
            <a:endParaRPr lang="en-GB" sz="20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57355" name="Text Box 21"/>
          <p:cNvSpPr txBox="1">
            <a:spLocks noChangeArrowheads="1"/>
          </p:cNvSpPr>
          <p:nvPr/>
        </p:nvSpPr>
        <p:spPr bwMode="auto">
          <a:xfrm>
            <a:off x="6667500" y="6194425"/>
            <a:ext cx="2152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Worksheet 3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90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8" grpId="0" animBg="1" autoUpdateAnimBg="0"/>
      <p:bldP spid="90119" grpId="0" animBg="1"/>
      <p:bldP spid="90120" grpId="0" animBg="1" autoUpdateAnimBg="0"/>
      <p:bldP spid="90121" grpId="0" animBg="1" autoUpdateAnimBg="0"/>
      <p:bldP spid="90132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457200" y="285750"/>
            <a:ext cx="8134350" cy="5357813"/>
            <a:chOff x="288" y="180"/>
            <a:chExt cx="5124" cy="3375"/>
          </a:xfrm>
        </p:grpSpPr>
        <p:sp>
          <p:nvSpPr>
            <p:cNvPr id="94211" name="Text Box 3"/>
            <p:cNvSpPr txBox="1">
              <a:spLocks noChangeArrowheads="1"/>
            </p:cNvSpPr>
            <p:nvPr/>
          </p:nvSpPr>
          <p:spPr bwMode="auto">
            <a:xfrm>
              <a:off x="1368" y="180"/>
              <a:ext cx="2892" cy="288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400">
                  <a:latin typeface="Comic Sans MS" pitchFamily="66" charset="0"/>
                  <a:cs typeface="Arial" charset="0"/>
                </a:rPr>
                <a:t>Bearings: Fixing Position</a:t>
              </a:r>
            </a:p>
          </p:txBody>
        </p:sp>
        <p:sp>
          <p:nvSpPr>
            <p:cNvPr id="58383" name="Text Box 4"/>
            <p:cNvSpPr txBox="1">
              <a:spLocks noChangeArrowheads="1"/>
            </p:cNvSpPr>
            <p:nvPr/>
          </p:nvSpPr>
          <p:spPr bwMode="auto">
            <a:xfrm>
              <a:off x="372" y="540"/>
              <a:ext cx="5040" cy="1216"/>
            </a:xfrm>
            <a:prstGeom prst="rect">
              <a:avLst/>
            </a:prstGeom>
            <a:gradFill rotWithShape="0">
              <a:gsLst>
                <a:gs pos="0">
                  <a:srgbClr val="C2C29B"/>
                </a:gs>
                <a:gs pos="50000">
                  <a:srgbClr val="FFFFCC"/>
                </a:gs>
                <a:gs pos="100000">
                  <a:srgbClr val="C2C29B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Trainee pilots have to to learn to be cope  when the unexpected happens. If their navigation equipment fails they can quickly find their position by calling controllers at </a:t>
              </a:r>
              <a:r>
                <a:rPr lang="en-GB" sz="2000">
                  <a:solidFill>
                    <a:schemeClr val="tx2"/>
                  </a:solidFill>
                  <a:latin typeface="Comic Sans MS" pitchFamily="66" charset="0"/>
                </a:rPr>
                <a:t>two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different airfields for a bearing. The two bearings will tell the pilot where he is. The initial call on the controllers radio frequency will </a:t>
              </a:r>
              <a:r>
                <a:rPr lang="en-GB" sz="2000">
                  <a:solidFill>
                    <a:schemeClr val="tx2"/>
                  </a:solidFill>
                  <a:latin typeface="Comic Sans MS" pitchFamily="66" charset="0"/>
                </a:rPr>
                <a:t>trigger a line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 on the radar screen showing the bearing of the calling aircraft.</a:t>
              </a:r>
            </a:p>
          </p:txBody>
        </p:sp>
        <p:grpSp>
          <p:nvGrpSpPr>
            <p:cNvPr id="58384" name="Group 5"/>
            <p:cNvGrpSpPr>
              <a:grpSpLocks/>
            </p:cNvGrpSpPr>
            <p:nvPr/>
          </p:nvGrpSpPr>
          <p:grpSpPr bwMode="auto">
            <a:xfrm>
              <a:off x="288" y="1968"/>
              <a:ext cx="1380" cy="576"/>
              <a:chOff x="288" y="1968"/>
              <a:chExt cx="1380" cy="576"/>
            </a:xfrm>
          </p:grpSpPr>
          <p:sp>
            <p:nvSpPr>
              <p:cNvPr id="58389" name="Text Box 6"/>
              <p:cNvSpPr txBox="1">
                <a:spLocks noChangeArrowheads="1"/>
              </p:cNvSpPr>
              <p:nvPr/>
            </p:nvSpPr>
            <p:spPr bwMode="auto">
              <a:xfrm>
                <a:off x="468" y="1968"/>
                <a:ext cx="12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>
                    <a:latin typeface="Comic Sans MS" pitchFamily="66" charset="0"/>
                  </a:rPr>
                  <a:t>Airfield (A)</a:t>
                </a:r>
              </a:p>
            </p:txBody>
          </p:sp>
          <p:sp>
            <p:nvSpPr>
              <p:cNvPr id="58390" name="Oval 7"/>
              <p:cNvSpPr>
                <a:spLocks noChangeArrowheads="1"/>
              </p:cNvSpPr>
              <p:nvPr/>
            </p:nvSpPr>
            <p:spPr bwMode="auto">
              <a:xfrm>
                <a:off x="852" y="2436"/>
                <a:ext cx="108" cy="10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1" name="Text Box 8"/>
              <p:cNvSpPr txBox="1">
                <a:spLocks noChangeArrowheads="1"/>
              </p:cNvSpPr>
              <p:nvPr/>
            </p:nvSpPr>
            <p:spPr bwMode="auto">
              <a:xfrm>
                <a:off x="288" y="2172"/>
                <a:ext cx="132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>
                    <a:solidFill>
                      <a:schemeClr val="accent2"/>
                    </a:solidFill>
                    <a:latin typeface="Comic Sans MS" pitchFamily="66" charset="0"/>
                  </a:rPr>
                  <a:t>283.2 MHZ UHF</a:t>
                </a:r>
              </a:p>
            </p:txBody>
          </p:sp>
        </p:grpSp>
        <p:grpSp>
          <p:nvGrpSpPr>
            <p:cNvPr id="58385" name="Group 9"/>
            <p:cNvGrpSpPr>
              <a:grpSpLocks/>
            </p:cNvGrpSpPr>
            <p:nvPr/>
          </p:nvGrpSpPr>
          <p:grpSpPr bwMode="auto">
            <a:xfrm>
              <a:off x="3696" y="2952"/>
              <a:ext cx="1368" cy="603"/>
              <a:chOff x="3696" y="2952"/>
              <a:chExt cx="1368" cy="603"/>
            </a:xfrm>
          </p:grpSpPr>
          <p:sp>
            <p:nvSpPr>
              <p:cNvPr id="58386" name="Text Box 10"/>
              <p:cNvSpPr txBox="1">
                <a:spLocks noChangeArrowheads="1"/>
              </p:cNvSpPr>
              <p:nvPr/>
            </p:nvSpPr>
            <p:spPr bwMode="auto">
              <a:xfrm>
                <a:off x="3864" y="3108"/>
                <a:ext cx="12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>
                    <a:latin typeface="Comic Sans MS" pitchFamily="66" charset="0"/>
                  </a:rPr>
                  <a:t>Airfield (B)</a:t>
                </a:r>
              </a:p>
            </p:txBody>
          </p:sp>
          <p:sp>
            <p:nvSpPr>
              <p:cNvPr id="58387" name="Oval 11"/>
              <p:cNvSpPr>
                <a:spLocks noChangeArrowheads="1"/>
              </p:cNvSpPr>
              <p:nvPr/>
            </p:nvSpPr>
            <p:spPr bwMode="auto">
              <a:xfrm>
                <a:off x="4224" y="2952"/>
                <a:ext cx="108" cy="10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88" name="Text Box 12"/>
              <p:cNvSpPr txBox="1">
                <a:spLocks noChangeArrowheads="1"/>
              </p:cNvSpPr>
              <p:nvPr/>
            </p:nvSpPr>
            <p:spPr bwMode="auto">
              <a:xfrm>
                <a:off x="3696" y="3324"/>
                <a:ext cx="132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>
                    <a:solidFill>
                      <a:schemeClr val="accent2"/>
                    </a:solidFill>
                    <a:latin typeface="Comic Sans MS" pitchFamily="66" charset="0"/>
                  </a:rPr>
                  <a:t>306.7 MHZ UHF</a:t>
                </a:r>
              </a:p>
            </p:txBody>
          </p:sp>
        </p:grp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1649413" y="5500688"/>
            <a:ext cx="1146175" cy="849312"/>
            <a:chOff x="1039" y="3465"/>
            <a:chExt cx="722" cy="535"/>
          </a:xfrm>
        </p:grpSpPr>
        <p:grpSp>
          <p:nvGrpSpPr>
            <p:cNvPr id="58378" name="Group 14"/>
            <p:cNvGrpSpPr>
              <a:grpSpLocks/>
            </p:cNvGrpSpPr>
            <p:nvPr/>
          </p:nvGrpSpPr>
          <p:grpSpPr bwMode="auto">
            <a:xfrm rot="-1950807">
              <a:off x="1039" y="3664"/>
              <a:ext cx="288" cy="336"/>
              <a:chOff x="3264" y="1104"/>
              <a:chExt cx="288" cy="336"/>
            </a:xfrm>
          </p:grpSpPr>
          <p:sp>
            <p:nvSpPr>
              <p:cNvPr id="58380" name="Freeform 15"/>
              <p:cNvSpPr>
                <a:spLocks/>
              </p:cNvSpPr>
              <p:nvPr/>
            </p:nvSpPr>
            <p:spPr bwMode="auto">
              <a:xfrm rot="3305846">
                <a:off x="3240" y="1128"/>
                <a:ext cx="336" cy="288"/>
              </a:xfrm>
              <a:custGeom>
                <a:avLst/>
                <a:gdLst>
                  <a:gd name="T0" fmla="*/ 0 w 3438"/>
                  <a:gd name="T1" fmla="*/ 0 h 3493"/>
                  <a:gd name="T2" fmla="*/ 0 w 3438"/>
                  <a:gd name="T3" fmla="*/ 0 h 3493"/>
                  <a:gd name="T4" fmla="*/ 0 w 3438"/>
                  <a:gd name="T5" fmla="*/ 0 h 3493"/>
                  <a:gd name="T6" fmla="*/ 0 w 3438"/>
                  <a:gd name="T7" fmla="*/ 0 h 3493"/>
                  <a:gd name="T8" fmla="*/ 0 w 3438"/>
                  <a:gd name="T9" fmla="*/ 0 h 3493"/>
                  <a:gd name="T10" fmla="*/ 0 w 3438"/>
                  <a:gd name="T11" fmla="*/ 0 h 3493"/>
                  <a:gd name="T12" fmla="*/ 0 w 3438"/>
                  <a:gd name="T13" fmla="*/ 0 h 3493"/>
                  <a:gd name="T14" fmla="*/ 0 w 3438"/>
                  <a:gd name="T15" fmla="*/ 0 h 3493"/>
                  <a:gd name="T16" fmla="*/ 0 w 3438"/>
                  <a:gd name="T17" fmla="*/ 0 h 3493"/>
                  <a:gd name="T18" fmla="*/ 0 w 3438"/>
                  <a:gd name="T19" fmla="*/ 0 h 3493"/>
                  <a:gd name="T20" fmla="*/ 0 w 3438"/>
                  <a:gd name="T21" fmla="*/ 0 h 3493"/>
                  <a:gd name="T22" fmla="*/ 0 w 3438"/>
                  <a:gd name="T23" fmla="*/ 0 h 3493"/>
                  <a:gd name="T24" fmla="*/ 0 w 3438"/>
                  <a:gd name="T25" fmla="*/ 0 h 3493"/>
                  <a:gd name="T26" fmla="*/ 0 w 3438"/>
                  <a:gd name="T27" fmla="*/ 0 h 3493"/>
                  <a:gd name="T28" fmla="*/ 0 w 3438"/>
                  <a:gd name="T29" fmla="*/ 0 h 3493"/>
                  <a:gd name="T30" fmla="*/ 0 w 3438"/>
                  <a:gd name="T31" fmla="*/ 0 h 3493"/>
                  <a:gd name="T32" fmla="*/ 0 w 3438"/>
                  <a:gd name="T33" fmla="*/ 0 h 3493"/>
                  <a:gd name="T34" fmla="*/ 0 w 3438"/>
                  <a:gd name="T35" fmla="*/ 0 h 3493"/>
                  <a:gd name="T36" fmla="*/ 0 w 3438"/>
                  <a:gd name="T37" fmla="*/ 0 h 3493"/>
                  <a:gd name="T38" fmla="*/ 0 w 3438"/>
                  <a:gd name="T39" fmla="*/ 0 h 3493"/>
                  <a:gd name="T40" fmla="*/ 0 w 3438"/>
                  <a:gd name="T41" fmla="*/ 0 h 3493"/>
                  <a:gd name="T42" fmla="*/ 0 w 3438"/>
                  <a:gd name="T43" fmla="*/ 0 h 3493"/>
                  <a:gd name="T44" fmla="*/ 0 w 3438"/>
                  <a:gd name="T45" fmla="*/ 0 h 3493"/>
                  <a:gd name="T46" fmla="*/ 0 w 3438"/>
                  <a:gd name="T47" fmla="*/ 0 h 3493"/>
                  <a:gd name="T48" fmla="*/ 0 w 3438"/>
                  <a:gd name="T49" fmla="*/ 0 h 3493"/>
                  <a:gd name="T50" fmla="*/ 0 w 3438"/>
                  <a:gd name="T51" fmla="*/ 0 h 3493"/>
                  <a:gd name="T52" fmla="*/ 0 w 3438"/>
                  <a:gd name="T53" fmla="*/ 0 h 3493"/>
                  <a:gd name="T54" fmla="*/ 0 w 3438"/>
                  <a:gd name="T55" fmla="*/ 0 h 3493"/>
                  <a:gd name="T56" fmla="*/ 0 w 3438"/>
                  <a:gd name="T57" fmla="*/ 0 h 3493"/>
                  <a:gd name="T58" fmla="*/ 0 w 3438"/>
                  <a:gd name="T59" fmla="*/ 0 h 3493"/>
                  <a:gd name="T60" fmla="*/ 0 w 3438"/>
                  <a:gd name="T61" fmla="*/ 0 h 3493"/>
                  <a:gd name="T62" fmla="*/ 0 w 3438"/>
                  <a:gd name="T63" fmla="*/ 0 h 3493"/>
                  <a:gd name="T64" fmla="*/ 0 w 3438"/>
                  <a:gd name="T65" fmla="*/ 0 h 34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438"/>
                  <a:gd name="T100" fmla="*/ 0 h 3493"/>
                  <a:gd name="T101" fmla="*/ 3438 w 3438"/>
                  <a:gd name="T102" fmla="*/ 3493 h 34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438" h="3493">
                    <a:moveTo>
                      <a:pt x="1912" y="2916"/>
                    </a:moveTo>
                    <a:lnTo>
                      <a:pt x="1912" y="2045"/>
                    </a:lnTo>
                    <a:lnTo>
                      <a:pt x="3438" y="2597"/>
                    </a:lnTo>
                    <a:lnTo>
                      <a:pt x="3438" y="2161"/>
                    </a:lnTo>
                    <a:lnTo>
                      <a:pt x="1912" y="1276"/>
                    </a:lnTo>
                    <a:lnTo>
                      <a:pt x="1912" y="200"/>
                    </a:lnTo>
                    <a:lnTo>
                      <a:pt x="1907" y="159"/>
                    </a:lnTo>
                    <a:lnTo>
                      <a:pt x="1896" y="122"/>
                    </a:lnTo>
                    <a:lnTo>
                      <a:pt x="1876" y="88"/>
                    </a:lnTo>
                    <a:lnTo>
                      <a:pt x="1853" y="58"/>
                    </a:lnTo>
                    <a:lnTo>
                      <a:pt x="1822" y="33"/>
                    </a:lnTo>
                    <a:lnTo>
                      <a:pt x="1789" y="15"/>
                    </a:lnTo>
                    <a:lnTo>
                      <a:pt x="1753" y="4"/>
                    </a:lnTo>
                    <a:lnTo>
                      <a:pt x="1713" y="0"/>
                    </a:lnTo>
                    <a:lnTo>
                      <a:pt x="1672" y="4"/>
                    </a:lnTo>
                    <a:lnTo>
                      <a:pt x="1635" y="15"/>
                    </a:lnTo>
                    <a:lnTo>
                      <a:pt x="1601" y="33"/>
                    </a:lnTo>
                    <a:lnTo>
                      <a:pt x="1571" y="58"/>
                    </a:lnTo>
                    <a:lnTo>
                      <a:pt x="1546" y="88"/>
                    </a:lnTo>
                    <a:lnTo>
                      <a:pt x="1528" y="122"/>
                    </a:lnTo>
                    <a:lnTo>
                      <a:pt x="1517" y="159"/>
                    </a:lnTo>
                    <a:lnTo>
                      <a:pt x="1513" y="200"/>
                    </a:lnTo>
                    <a:lnTo>
                      <a:pt x="1513" y="1286"/>
                    </a:lnTo>
                    <a:lnTo>
                      <a:pt x="0" y="2167"/>
                    </a:lnTo>
                    <a:lnTo>
                      <a:pt x="0" y="2597"/>
                    </a:lnTo>
                    <a:lnTo>
                      <a:pt x="1513" y="2054"/>
                    </a:lnTo>
                    <a:lnTo>
                      <a:pt x="1513" y="2927"/>
                    </a:lnTo>
                    <a:lnTo>
                      <a:pt x="1196" y="3163"/>
                    </a:lnTo>
                    <a:lnTo>
                      <a:pt x="1196" y="3493"/>
                    </a:lnTo>
                    <a:lnTo>
                      <a:pt x="1713" y="3328"/>
                    </a:lnTo>
                    <a:lnTo>
                      <a:pt x="2279" y="3487"/>
                    </a:lnTo>
                    <a:lnTo>
                      <a:pt x="2279" y="3194"/>
                    </a:lnTo>
                    <a:lnTo>
                      <a:pt x="1912" y="29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1" name="Oval 16"/>
              <p:cNvSpPr>
                <a:spLocks noChangeArrowheads="1"/>
              </p:cNvSpPr>
              <p:nvPr/>
            </p:nvSpPr>
            <p:spPr bwMode="auto">
              <a:xfrm>
                <a:off x="3387" y="1239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8379" name="Text Box 17"/>
            <p:cNvSpPr txBox="1">
              <a:spLocks noChangeArrowheads="1"/>
            </p:cNvSpPr>
            <p:nvPr/>
          </p:nvSpPr>
          <p:spPr bwMode="auto">
            <a:xfrm>
              <a:off x="1149" y="3465"/>
              <a:ext cx="61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latin typeface="Comic Sans MS" pitchFamily="66" charset="0"/>
                </a:rPr>
                <a:t>Thankyou</a:t>
              </a:r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457200" y="3957638"/>
            <a:ext cx="1566863" cy="2838450"/>
            <a:chOff x="288" y="2493"/>
            <a:chExt cx="987" cy="1788"/>
          </a:xfrm>
        </p:grpSpPr>
        <p:sp>
          <p:nvSpPr>
            <p:cNvPr id="58376" name="Freeform 19"/>
            <p:cNvSpPr>
              <a:spLocks/>
            </p:cNvSpPr>
            <p:nvPr/>
          </p:nvSpPr>
          <p:spPr bwMode="auto">
            <a:xfrm>
              <a:off x="903" y="2493"/>
              <a:ext cx="372" cy="1788"/>
            </a:xfrm>
            <a:custGeom>
              <a:avLst/>
              <a:gdLst>
                <a:gd name="T0" fmla="*/ 0 w 372"/>
                <a:gd name="T1" fmla="*/ 0 h 1788"/>
                <a:gd name="T2" fmla="*/ 372 w 372"/>
                <a:gd name="T3" fmla="*/ 1788 h 1788"/>
                <a:gd name="T4" fmla="*/ 0 60000 65536"/>
                <a:gd name="T5" fmla="*/ 0 60000 65536"/>
                <a:gd name="T6" fmla="*/ 0 w 372"/>
                <a:gd name="T7" fmla="*/ 0 h 1788"/>
                <a:gd name="T8" fmla="*/ 372 w 372"/>
                <a:gd name="T9" fmla="*/ 1788 h 17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2" h="1788">
                  <a:moveTo>
                    <a:pt x="0" y="0"/>
                  </a:moveTo>
                  <a:lnTo>
                    <a:pt x="372" y="178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77" name="Text Box 20"/>
            <p:cNvSpPr txBox="1">
              <a:spLocks noChangeArrowheads="1"/>
            </p:cNvSpPr>
            <p:nvPr/>
          </p:nvSpPr>
          <p:spPr bwMode="auto">
            <a:xfrm>
              <a:off x="288" y="2616"/>
              <a:ext cx="564" cy="269"/>
            </a:xfrm>
            <a:prstGeom prst="rect">
              <a:avLst/>
            </a:prstGeom>
            <a:gradFill rotWithShape="0">
              <a:gsLst>
                <a:gs pos="0">
                  <a:srgbClr val="60A6A8"/>
                </a:gs>
                <a:gs pos="50000">
                  <a:srgbClr val="91FAFD"/>
                </a:gs>
                <a:gs pos="100000">
                  <a:srgbClr val="60A6A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200">
                  <a:latin typeface="Comic Sans MS" pitchFamily="66" charset="0"/>
                </a:rPr>
                <a:t>170</a:t>
              </a:r>
              <a:r>
                <a:rPr lang="en-GB" sz="2200" baseline="30000">
                  <a:latin typeface="Comic Sans MS" pitchFamily="66" charset="0"/>
                </a:rPr>
                <a:t>o</a:t>
              </a:r>
              <a:endParaRPr lang="en-GB" sz="2200">
                <a:latin typeface="Comic Sans MS" pitchFamily="66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457200" y="4324350"/>
            <a:ext cx="6334125" cy="2133600"/>
            <a:chOff x="288" y="2724"/>
            <a:chExt cx="3990" cy="1344"/>
          </a:xfrm>
        </p:grpSpPr>
        <p:sp>
          <p:nvSpPr>
            <p:cNvPr id="58374" name="Freeform 22"/>
            <p:cNvSpPr>
              <a:spLocks/>
            </p:cNvSpPr>
            <p:nvPr/>
          </p:nvSpPr>
          <p:spPr bwMode="auto">
            <a:xfrm>
              <a:off x="288" y="3003"/>
              <a:ext cx="3990" cy="1065"/>
            </a:xfrm>
            <a:custGeom>
              <a:avLst/>
              <a:gdLst>
                <a:gd name="T0" fmla="*/ 3990 w 3990"/>
                <a:gd name="T1" fmla="*/ 0 h 1065"/>
                <a:gd name="T2" fmla="*/ 0 w 3990"/>
                <a:gd name="T3" fmla="*/ 1065 h 1065"/>
                <a:gd name="T4" fmla="*/ 0 60000 65536"/>
                <a:gd name="T5" fmla="*/ 0 60000 65536"/>
                <a:gd name="T6" fmla="*/ 0 w 3990"/>
                <a:gd name="T7" fmla="*/ 0 h 1065"/>
                <a:gd name="T8" fmla="*/ 3990 w 3990"/>
                <a:gd name="T9" fmla="*/ 1065 h 10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90" h="1065">
                  <a:moveTo>
                    <a:pt x="3990" y="0"/>
                  </a:moveTo>
                  <a:lnTo>
                    <a:pt x="0" y="1065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75" name="Text Box 23"/>
            <p:cNvSpPr txBox="1">
              <a:spLocks noChangeArrowheads="1"/>
            </p:cNvSpPr>
            <p:nvPr/>
          </p:nvSpPr>
          <p:spPr bwMode="auto">
            <a:xfrm>
              <a:off x="3228" y="2724"/>
              <a:ext cx="564" cy="269"/>
            </a:xfrm>
            <a:prstGeom prst="rect">
              <a:avLst/>
            </a:prstGeom>
            <a:gradFill rotWithShape="0">
              <a:gsLst>
                <a:gs pos="0">
                  <a:srgbClr val="60A6A8"/>
                </a:gs>
                <a:gs pos="50000">
                  <a:srgbClr val="91FAFD"/>
                </a:gs>
                <a:gs pos="100000">
                  <a:srgbClr val="60A6A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200">
                  <a:latin typeface="Comic Sans MS" pitchFamily="66" charset="0"/>
                </a:rPr>
                <a:t>255</a:t>
              </a:r>
              <a:r>
                <a:rPr lang="en-GB" sz="2200" baseline="30000">
                  <a:latin typeface="Comic Sans MS" pitchFamily="66" charset="0"/>
                </a:rPr>
                <a:t>o</a:t>
              </a:r>
              <a:endParaRPr lang="en-GB" sz="2200"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2"/>
          <p:cNvGrpSpPr>
            <a:grpSpLocks/>
          </p:cNvGrpSpPr>
          <p:nvPr/>
        </p:nvGrpSpPr>
        <p:grpSpPr bwMode="auto">
          <a:xfrm>
            <a:off x="0" y="236538"/>
            <a:ext cx="7513638" cy="6373812"/>
            <a:chOff x="0" y="149"/>
            <a:chExt cx="4733" cy="4015"/>
          </a:xfrm>
        </p:grpSpPr>
        <p:grpSp>
          <p:nvGrpSpPr>
            <p:cNvPr id="59395" name="Group 3"/>
            <p:cNvGrpSpPr>
              <a:grpSpLocks/>
            </p:cNvGrpSpPr>
            <p:nvPr/>
          </p:nvGrpSpPr>
          <p:grpSpPr bwMode="auto">
            <a:xfrm>
              <a:off x="1438" y="1175"/>
              <a:ext cx="2327" cy="2327"/>
              <a:chOff x="1438" y="1175"/>
              <a:chExt cx="2327" cy="2327"/>
            </a:xfrm>
          </p:grpSpPr>
          <p:sp>
            <p:nvSpPr>
              <p:cNvPr id="59420" name="Oval 4"/>
              <p:cNvSpPr>
                <a:spLocks noChangeArrowheads="1"/>
              </p:cNvSpPr>
              <p:nvPr/>
            </p:nvSpPr>
            <p:spPr bwMode="auto">
              <a:xfrm>
                <a:off x="1445" y="1188"/>
                <a:ext cx="2314" cy="231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9421" name="Group 5"/>
              <p:cNvGrpSpPr>
                <a:grpSpLocks/>
              </p:cNvGrpSpPr>
              <p:nvPr/>
            </p:nvGrpSpPr>
            <p:grpSpPr bwMode="auto">
              <a:xfrm>
                <a:off x="1438" y="1175"/>
                <a:ext cx="2327" cy="2327"/>
                <a:chOff x="1438" y="1175"/>
                <a:chExt cx="2327" cy="2327"/>
              </a:xfrm>
            </p:grpSpPr>
            <p:sp>
              <p:nvSpPr>
                <p:cNvPr id="59422" name="Line 6"/>
                <p:cNvSpPr>
                  <a:spLocks noChangeShapeType="1"/>
                </p:cNvSpPr>
                <p:nvPr/>
              </p:nvSpPr>
              <p:spPr bwMode="auto">
                <a:xfrm>
                  <a:off x="1438" y="2345"/>
                  <a:ext cx="2327" cy="0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423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1438" y="2339"/>
                  <a:ext cx="2327" cy="0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96264" name="Text Box 8"/>
            <p:cNvSpPr txBox="1">
              <a:spLocks noChangeArrowheads="1"/>
            </p:cNvSpPr>
            <p:nvPr/>
          </p:nvSpPr>
          <p:spPr bwMode="auto">
            <a:xfrm>
              <a:off x="2100" y="149"/>
              <a:ext cx="1068" cy="288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400">
                  <a:latin typeface="Comic Sans MS" pitchFamily="66" charset="0"/>
                  <a:cs typeface="Arial" charset="0"/>
                </a:rPr>
                <a:t>Bearings</a:t>
              </a:r>
            </a:p>
          </p:txBody>
        </p:sp>
        <p:grpSp>
          <p:nvGrpSpPr>
            <p:cNvPr id="59397" name="Group 9"/>
            <p:cNvGrpSpPr>
              <a:grpSpLocks/>
            </p:cNvGrpSpPr>
            <p:nvPr/>
          </p:nvGrpSpPr>
          <p:grpSpPr bwMode="auto">
            <a:xfrm>
              <a:off x="440" y="610"/>
              <a:ext cx="4293" cy="3407"/>
              <a:chOff x="440" y="610"/>
              <a:chExt cx="4293" cy="3407"/>
            </a:xfrm>
          </p:grpSpPr>
          <p:sp>
            <p:nvSpPr>
              <p:cNvPr id="59399" name="Text Box 10"/>
              <p:cNvSpPr txBox="1">
                <a:spLocks noChangeArrowheads="1"/>
              </p:cNvSpPr>
              <p:nvPr/>
            </p:nvSpPr>
            <p:spPr bwMode="auto">
              <a:xfrm>
                <a:off x="2416" y="920"/>
                <a:ext cx="380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N</a:t>
                </a:r>
              </a:p>
            </p:txBody>
          </p:sp>
          <p:sp>
            <p:nvSpPr>
              <p:cNvPr id="59400" name="Text Box 11"/>
              <p:cNvSpPr txBox="1">
                <a:spLocks noChangeArrowheads="1"/>
              </p:cNvSpPr>
              <p:nvPr/>
            </p:nvSpPr>
            <p:spPr bwMode="auto">
              <a:xfrm>
                <a:off x="2416" y="3553"/>
                <a:ext cx="380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S</a:t>
                </a:r>
              </a:p>
            </p:txBody>
          </p:sp>
          <p:sp>
            <p:nvSpPr>
              <p:cNvPr id="59401" name="Text Box 12"/>
              <p:cNvSpPr txBox="1">
                <a:spLocks noChangeArrowheads="1"/>
              </p:cNvSpPr>
              <p:nvPr/>
            </p:nvSpPr>
            <p:spPr bwMode="auto">
              <a:xfrm>
                <a:off x="3828" y="2237"/>
                <a:ext cx="380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E</a:t>
                </a:r>
              </a:p>
            </p:txBody>
          </p:sp>
          <p:sp>
            <p:nvSpPr>
              <p:cNvPr id="59402" name="Text Box 13"/>
              <p:cNvSpPr txBox="1">
                <a:spLocks noChangeArrowheads="1"/>
              </p:cNvSpPr>
              <p:nvPr/>
            </p:nvSpPr>
            <p:spPr bwMode="auto">
              <a:xfrm>
                <a:off x="944" y="2213"/>
                <a:ext cx="439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W</a:t>
                </a:r>
              </a:p>
            </p:txBody>
          </p:sp>
          <p:sp>
            <p:nvSpPr>
              <p:cNvPr id="59403" name="Text Box 14"/>
              <p:cNvSpPr txBox="1">
                <a:spLocks noChangeArrowheads="1"/>
              </p:cNvSpPr>
              <p:nvPr/>
            </p:nvSpPr>
            <p:spPr bwMode="auto">
              <a:xfrm>
                <a:off x="4258" y="2211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>
                    <a:latin typeface="Comic Sans MS" pitchFamily="66" charset="0"/>
                  </a:rPr>
                  <a:t>090</a:t>
                </a:r>
                <a:r>
                  <a:rPr lang="en-GB" sz="1800" baseline="30000">
                    <a:latin typeface="Comic Sans MS" pitchFamily="66" charset="0"/>
                  </a:rPr>
                  <a:t>o</a:t>
                </a: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59404" name="Text Box 15"/>
              <p:cNvSpPr txBox="1">
                <a:spLocks noChangeArrowheads="1"/>
              </p:cNvSpPr>
              <p:nvPr/>
            </p:nvSpPr>
            <p:spPr bwMode="auto">
              <a:xfrm>
                <a:off x="2201" y="610"/>
                <a:ext cx="787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>
                    <a:latin typeface="Comic Sans MS" pitchFamily="66" charset="0"/>
                  </a:rPr>
                  <a:t>000/360</a:t>
                </a:r>
                <a:r>
                  <a:rPr lang="en-GB" sz="1800" baseline="30000">
                    <a:latin typeface="Comic Sans MS" pitchFamily="66" charset="0"/>
                  </a:rPr>
                  <a:t>o</a:t>
                </a: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59405" name="Text Box 16"/>
              <p:cNvSpPr txBox="1">
                <a:spLocks noChangeArrowheads="1"/>
              </p:cNvSpPr>
              <p:nvPr/>
            </p:nvSpPr>
            <p:spPr bwMode="auto">
              <a:xfrm>
                <a:off x="440" y="2170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800">
                    <a:latin typeface="Comic Sans MS" pitchFamily="66" charset="0"/>
                  </a:rPr>
                  <a:t>270</a:t>
                </a:r>
                <a:r>
                  <a:rPr lang="en-GB" sz="1800" baseline="30000">
                    <a:latin typeface="Comic Sans MS" pitchFamily="66" charset="0"/>
                  </a:rPr>
                  <a:t>o</a:t>
                </a: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59406" name="Text Box 17"/>
              <p:cNvSpPr txBox="1">
                <a:spLocks noChangeArrowheads="1"/>
              </p:cNvSpPr>
              <p:nvPr/>
            </p:nvSpPr>
            <p:spPr bwMode="auto">
              <a:xfrm>
                <a:off x="2364" y="3780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800">
                    <a:latin typeface="Comic Sans MS" pitchFamily="66" charset="0"/>
                  </a:rPr>
                  <a:t>180</a:t>
                </a:r>
                <a:r>
                  <a:rPr lang="en-GB" sz="1800" baseline="30000">
                    <a:latin typeface="Comic Sans MS" pitchFamily="66" charset="0"/>
                  </a:rPr>
                  <a:t>o</a:t>
                </a:r>
                <a:endParaRPr lang="en-GB" sz="1800">
                  <a:latin typeface="Comic Sans MS" pitchFamily="66" charset="0"/>
                </a:endParaRPr>
              </a:p>
            </p:txBody>
          </p:sp>
          <p:grpSp>
            <p:nvGrpSpPr>
              <p:cNvPr id="59407" name="Group 18"/>
              <p:cNvGrpSpPr>
                <a:grpSpLocks/>
              </p:cNvGrpSpPr>
              <p:nvPr/>
            </p:nvGrpSpPr>
            <p:grpSpPr bwMode="auto">
              <a:xfrm>
                <a:off x="1496" y="1192"/>
                <a:ext cx="2264" cy="2264"/>
                <a:chOff x="1496" y="1192"/>
                <a:chExt cx="2264" cy="2264"/>
              </a:xfrm>
            </p:grpSpPr>
            <p:sp>
              <p:nvSpPr>
                <p:cNvPr id="59408" name="Oval 19"/>
                <p:cNvSpPr>
                  <a:spLocks noChangeArrowheads="1"/>
                </p:cNvSpPr>
                <p:nvPr/>
              </p:nvSpPr>
              <p:spPr bwMode="auto">
                <a:xfrm>
                  <a:off x="2976" y="1236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409" name="Oval 20"/>
                <p:cNvSpPr>
                  <a:spLocks noChangeArrowheads="1"/>
                </p:cNvSpPr>
                <p:nvPr/>
              </p:nvSpPr>
              <p:spPr bwMode="auto">
                <a:xfrm>
                  <a:off x="3404" y="1516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410" name="Oval 21"/>
                <p:cNvSpPr>
                  <a:spLocks noChangeArrowheads="1"/>
                </p:cNvSpPr>
                <p:nvPr/>
              </p:nvSpPr>
              <p:spPr bwMode="auto">
                <a:xfrm>
                  <a:off x="3720" y="2124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411" name="Oval 22"/>
                <p:cNvSpPr>
                  <a:spLocks noChangeArrowheads="1"/>
                </p:cNvSpPr>
                <p:nvPr/>
              </p:nvSpPr>
              <p:spPr bwMode="auto">
                <a:xfrm>
                  <a:off x="3668" y="2728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412" name="Oval 23"/>
                <p:cNvSpPr>
                  <a:spLocks noChangeArrowheads="1"/>
                </p:cNvSpPr>
                <p:nvPr/>
              </p:nvSpPr>
              <p:spPr bwMode="auto">
                <a:xfrm>
                  <a:off x="3388" y="3164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413" name="Oval 24"/>
                <p:cNvSpPr>
                  <a:spLocks noChangeArrowheads="1"/>
                </p:cNvSpPr>
                <p:nvPr/>
              </p:nvSpPr>
              <p:spPr bwMode="auto">
                <a:xfrm>
                  <a:off x="2964" y="3416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414" name="Oval 25"/>
                <p:cNvSpPr>
                  <a:spLocks noChangeArrowheads="1"/>
                </p:cNvSpPr>
                <p:nvPr/>
              </p:nvSpPr>
              <p:spPr bwMode="auto">
                <a:xfrm>
                  <a:off x="2008" y="3332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415" name="Oval 26"/>
                <p:cNvSpPr>
                  <a:spLocks noChangeArrowheads="1"/>
                </p:cNvSpPr>
                <p:nvPr/>
              </p:nvSpPr>
              <p:spPr bwMode="auto">
                <a:xfrm>
                  <a:off x="1748" y="3132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416" name="Oval 27"/>
                <p:cNvSpPr>
                  <a:spLocks noChangeArrowheads="1"/>
                </p:cNvSpPr>
                <p:nvPr/>
              </p:nvSpPr>
              <p:spPr bwMode="auto">
                <a:xfrm>
                  <a:off x="1496" y="2704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417" name="Oval 28"/>
                <p:cNvSpPr>
                  <a:spLocks noChangeArrowheads="1"/>
                </p:cNvSpPr>
                <p:nvPr/>
              </p:nvSpPr>
              <p:spPr bwMode="auto">
                <a:xfrm>
                  <a:off x="1508" y="1908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418" name="Oval 29"/>
                <p:cNvSpPr>
                  <a:spLocks noChangeArrowheads="1"/>
                </p:cNvSpPr>
                <p:nvPr/>
              </p:nvSpPr>
              <p:spPr bwMode="auto">
                <a:xfrm>
                  <a:off x="1772" y="1500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419" name="Oval 30"/>
                <p:cNvSpPr>
                  <a:spLocks noChangeArrowheads="1"/>
                </p:cNvSpPr>
                <p:nvPr/>
              </p:nvSpPr>
              <p:spPr bwMode="auto">
                <a:xfrm>
                  <a:off x="2384" y="1192"/>
                  <a:ext cx="40" cy="4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9398" name="Text Box 31"/>
            <p:cNvSpPr txBox="1">
              <a:spLocks noChangeArrowheads="1"/>
            </p:cNvSpPr>
            <p:nvPr/>
          </p:nvSpPr>
          <p:spPr bwMode="auto">
            <a:xfrm>
              <a:off x="0" y="3914"/>
              <a:ext cx="14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Worksheet 1</a:t>
              </a:r>
            </a:p>
          </p:txBody>
        </p: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2"/>
          <p:cNvSpPr txBox="1">
            <a:spLocks noChangeArrowheads="1"/>
          </p:cNvSpPr>
          <p:nvPr/>
        </p:nvSpPr>
        <p:spPr bwMode="auto">
          <a:xfrm>
            <a:off x="438150" y="1257300"/>
            <a:ext cx="352425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</a:rPr>
              <a:t>1.</a:t>
            </a:r>
            <a:r>
              <a:rPr lang="en-GB" sz="2000"/>
              <a:t> </a:t>
            </a:r>
            <a:r>
              <a:rPr lang="en-GB" sz="2000">
                <a:solidFill>
                  <a:schemeClr val="accent2"/>
                </a:solidFill>
              </a:rPr>
              <a:t>Measured from </a:t>
            </a:r>
            <a:r>
              <a:rPr lang="en-GB" sz="2000" b="1" u="sng">
                <a:solidFill>
                  <a:schemeClr val="accent2"/>
                </a:solidFill>
              </a:rPr>
              <a:t>North</a:t>
            </a:r>
            <a:r>
              <a:rPr lang="en-GB" sz="200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81251" name="Text Box 3"/>
          <p:cNvSpPr txBox="1">
            <a:spLocks noChangeArrowheads="1"/>
          </p:cNvSpPr>
          <p:nvPr/>
        </p:nvSpPr>
        <p:spPr bwMode="auto">
          <a:xfrm>
            <a:off x="438150" y="1866900"/>
            <a:ext cx="354330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</a:rPr>
              <a:t>2</a:t>
            </a:r>
            <a:r>
              <a:rPr lang="en-GB" sz="2000" b="1">
                <a:solidFill>
                  <a:schemeClr val="accent2"/>
                </a:solidFill>
              </a:rPr>
              <a:t>.</a:t>
            </a:r>
            <a:r>
              <a:rPr lang="en-GB" sz="2000"/>
              <a:t> </a:t>
            </a:r>
            <a:r>
              <a:rPr lang="en-GB" sz="2000">
                <a:solidFill>
                  <a:schemeClr val="accent2"/>
                </a:solidFill>
              </a:rPr>
              <a:t>In a </a:t>
            </a:r>
            <a:r>
              <a:rPr lang="en-GB" sz="2000" b="1" u="sng">
                <a:solidFill>
                  <a:schemeClr val="accent2"/>
                </a:solidFill>
              </a:rPr>
              <a:t>clockwise</a:t>
            </a:r>
            <a:r>
              <a:rPr lang="en-GB" sz="2000">
                <a:solidFill>
                  <a:schemeClr val="accent2"/>
                </a:solidFill>
              </a:rPr>
              <a:t> direction.</a:t>
            </a:r>
          </a:p>
        </p:txBody>
      </p:sp>
      <p:sp>
        <p:nvSpPr>
          <p:cNvPr id="181252" name="Text Box 4"/>
          <p:cNvSpPr txBox="1">
            <a:spLocks noChangeArrowheads="1"/>
          </p:cNvSpPr>
          <p:nvPr/>
        </p:nvSpPr>
        <p:spPr bwMode="auto">
          <a:xfrm>
            <a:off x="400050" y="2495550"/>
            <a:ext cx="342900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</a:rPr>
              <a:t>3.</a:t>
            </a:r>
            <a:r>
              <a:rPr lang="en-GB" sz="2000"/>
              <a:t> </a:t>
            </a:r>
            <a:r>
              <a:rPr lang="en-GB" sz="2000">
                <a:solidFill>
                  <a:schemeClr val="accent2"/>
                </a:solidFill>
              </a:rPr>
              <a:t>Written as </a:t>
            </a:r>
            <a:r>
              <a:rPr lang="en-GB" sz="2000" b="1" u="sng">
                <a:solidFill>
                  <a:schemeClr val="accent2"/>
                </a:solidFill>
              </a:rPr>
              <a:t>3 figures.</a:t>
            </a:r>
          </a:p>
        </p:txBody>
      </p:sp>
      <p:sp>
        <p:nvSpPr>
          <p:cNvPr id="181253" name="Line 5"/>
          <p:cNvSpPr>
            <a:spLocks noChangeShapeType="1"/>
          </p:cNvSpPr>
          <p:nvPr/>
        </p:nvSpPr>
        <p:spPr bwMode="auto">
          <a:xfrm flipV="1">
            <a:off x="6343650" y="1851025"/>
            <a:ext cx="795338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81254" name="Group 6"/>
          <p:cNvGrpSpPr>
            <a:grpSpLocks/>
          </p:cNvGrpSpPr>
          <p:nvPr/>
        </p:nvGrpSpPr>
        <p:grpSpPr bwMode="auto">
          <a:xfrm>
            <a:off x="254000" y="3984625"/>
            <a:ext cx="8686800" cy="2638425"/>
            <a:chOff x="152" y="2480"/>
            <a:chExt cx="5472" cy="1662"/>
          </a:xfrm>
        </p:grpSpPr>
        <p:grpSp>
          <p:nvGrpSpPr>
            <p:cNvPr id="60466" name="Group 7"/>
            <p:cNvGrpSpPr>
              <a:grpSpLocks/>
            </p:cNvGrpSpPr>
            <p:nvPr/>
          </p:nvGrpSpPr>
          <p:grpSpPr bwMode="auto">
            <a:xfrm>
              <a:off x="152" y="2492"/>
              <a:ext cx="1668" cy="1638"/>
              <a:chOff x="3104" y="824"/>
              <a:chExt cx="1668" cy="1638"/>
            </a:xfrm>
          </p:grpSpPr>
          <p:grpSp>
            <p:nvGrpSpPr>
              <p:cNvPr id="60488" name="Group 8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60493" name="Oval 9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94" name="Line 10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495" name="Line 11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0489" name="Text Box 12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N</a:t>
                </a:r>
              </a:p>
            </p:txBody>
          </p:sp>
          <p:sp>
            <p:nvSpPr>
              <p:cNvPr id="60490" name="Text Box 13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S</a:t>
                </a:r>
              </a:p>
            </p:txBody>
          </p:sp>
          <p:sp>
            <p:nvSpPr>
              <p:cNvPr id="60491" name="Text Box 14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E</a:t>
                </a:r>
              </a:p>
            </p:txBody>
          </p:sp>
          <p:sp>
            <p:nvSpPr>
              <p:cNvPr id="60492" name="Text Box 15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W</a:t>
                </a:r>
              </a:p>
            </p:txBody>
          </p:sp>
        </p:grpSp>
        <p:grpSp>
          <p:nvGrpSpPr>
            <p:cNvPr id="60467" name="Group 16"/>
            <p:cNvGrpSpPr>
              <a:grpSpLocks/>
            </p:cNvGrpSpPr>
            <p:nvPr/>
          </p:nvGrpSpPr>
          <p:grpSpPr bwMode="auto">
            <a:xfrm>
              <a:off x="2060" y="2504"/>
              <a:ext cx="1668" cy="1638"/>
              <a:chOff x="3104" y="824"/>
              <a:chExt cx="1668" cy="1638"/>
            </a:xfrm>
          </p:grpSpPr>
          <p:grpSp>
            <p:nvGrpSpPr>
              <p:cNvPr id="60480" name="Group 17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60485" name="Oval 18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86" name="Line 19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487" name="Line 20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0481" name="Text Box 21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N</a:t>
                </a:r>
              </a:p>
            </p:txBody>
          </p:sp>
          <p:sp>
            <p:nvSpPr>
              <p:cNvPr id="60482" name="Text Box 22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S</a:t>
                </a:r>
              </a:p>
            </p:txBody>
          </p:sp>
          <p:sp>
            <p:nvSpPr>
              <p:cNvPr id="60483" name="Text Box 23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E</a:t>
                </a:r>
              </a:p>
            </p:txBody>
          </p:sp>
          <p:sp>
            <p:nvSpPr>
              <p:cNvPr id="60484" name="Text Box 24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W</a:t>
                </a:r>
              </a:p>
            </p:txBody>
          </p:sp>
        </p:grpSp>
        <p:grpSp>
          <p:nvGrpSpPr>
            <p:cNvPr id="60468" name="Group 25"/>
            <p:cNvGrpSpPr>
              <a:grpSpLocks/>
            </p:cNvGrpSpPr>
            <p:nvPr/>
          </p:nvGrpSpPr>
          <p:grpSpPr bwMode="auto">
            <a:xfrm>
              <a:off x="3956" y="2480"/>
              <a:ext cx="1668" cy="1638"/>
              <a:chOff x="3104" y="824"/>
              <a:chExt cx="1668" cy="1638"/>
            </a:xfrm>
          </p:grpSpPr>
          <p:grpSp>
            <p:nvGrpSpPr>
              <p:cNvPr id="60472" name="Group 26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60477" name="Oval 27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78" name="Line 28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479" name="Line 29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0473" name="Text Box 30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N</a:t>
                </a:r>
              </a:p>
            </p:txBody>
          </p:sp>
          <p:sp>
            <p:nvSpPr>
              <p:cNvPr id="60474" name="Text Box 31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S</a:t>
                </a:r>
              </a:p>
            </p:txBody>
          </p:sp>
          <p:sp>
            <p:nvSpPr>
              <p:cNvPr id="60475" name="Text Box 32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E</a:t>
                </a:r>
              </a:p>
            </p:txBody>
          </p:sp>
          <p:sp>
            <p:nvSpPr>
              <p:cNvPr id="60476" name="Text Box 33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W</a:t>
                </a:r>
              </a:p>
            </p:txBody>
          </p:sp>
        </p:grpSp>
        <p:sp>
          <p:nvSpPr>
            <p:cNvPr id="60469" name="Oval 34"/>
            <p:cNvSpPr>
              <a:spLocks noChangeArrowheads="1"/>
            </p:cNvSpPr>
            <p:nvPr/>
          </p:nvSpPr>
          <p:spPr bwMode="auto">
            <a:xfrm>
              <a:off x="1314" y="3735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70" name="Oval 35"/>
            <p:cNvSpPr>
              <a:spLocks noChangeArrowheads="1"/>
            </p:cNvSpPr>
            <p:nvPr/>
          </p:nvSpPr>
          <p:spPr bwMode="auto">
            <a:xfrm>
              <a:off x="2424" y="3648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71" name="Oval 36"/>
            <p:cNvSpPr>
              <a:spLocks noChangeArrowheads="1"/>
            </p:cNvSpPr>
            <p:nvPr/>
          </p:nvSpPr>
          <p:spPr bwMode="auto">
            <a:xfrm>
              <a:off x="4366" y="2832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1285" name="Text Box 37"/>
          <p:cNvSpPr txBox="1">
            <a:spLocks noChangeArrowheads="1"/>
          </p:cNvSpPr>
          <p:nvPr/>
        </p:nvSpPr>
        <p:spPr bwMode="auto">
          <a:xfrm>
            <a:off x="7286625" y="1547813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</a:rPr>
              <a:t>060</a:t>
            </a:r>
            <a:r>
              <a:rPr lang="en-GB" sz="1600" b="1" baseline="30000">
                <a:solidFill>
                  <a:schemeClr val="accent2"/>
                </a:solidFill>
              </a:rPr>
              <a:t>o</a:t>
            </a:r>
            <a:endParaRPr lang="en-GB" sz="1600" b="1">
              <a:solidFill>
                <a:schemeClr val="accent2"/>
              </a:solidFill>
            </a:endParaRPr>
          </a:p>
        </p:txBody>
      </p:sp>
      <p:sp>
        <p:nvSpPr>
          <p:cNvPr id="181286" name="Freeform 38"/>
          <p:cNvSpPr>
            <a:spLocks/>
          </p:cNvSpPr>
          <p:nvPr/>
        </p:nvSpPr>
        <p:spPr bwMode="auto">
          <a:xfrm>
            <a:off x="1593850" y="5276850"/>
            <a:ext cx="561975" cy="757238"/>
          </a:xfrm>
          <a:custGeom>
            <a:avLst/>
            <a:gdLst>
              <a:gd name="T0" fmla="*/ 0 w 354"/>
              <a:gd name="T1" fmla="*/ 0 h 477"/>
              <a:gd name="T2" fmla="*/ 2147483647 w 354"/>
              <a:gd name="T3" fmla="*/ 2147483647 h 47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54" h="477">
                <a:moveTo>
                  <a:pt x="0" y="0"/>
                </a:moveTo>
                <a:lnTo>
                  <a:pt x="354" y="477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1287" name="Text Box 39"/>
          <p:cNvSpPr txBox="1">
            <a:spLocks noChangeArrowheads="1"/>
          </p:cNvSpPr>
          <p:nvPr/>
        </p:nvSpPr>
        <p:spPr bwMode="auto">
          <a:xfrm>
            <a:off x="2003425" y="612933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</a:rPr>
              <a:t>145</a:t>
            </a:r>
            <a:r>
              <a:rPr lang="en-GB" sz="1600" b="1" baseline="30000">
                <a:solidFill>
                  <a:schemeClr val="accent2"/>
                </a:solidFill>
              </a:rPr>
              <a:t>o</a:t>
            </a:r>
            <a:endParaRPr lang="en-GB" sz="1600" b="1">
              <a:solidFill>
                <a:schemeClr val="accent2"/>
              </a:solidFill>
            </a:endParaRPr>
          </a:p>
        </p:txBody>
      </p:sp>
      <p:sp>
        <p:nvSpPr>
          <p:cNvPr id="181288" name="Freeform 40"/>
          <p:cNvSpPr>
            <a:spLocks/>
          </p:cNvSpPr>
          <p:nvPr/>
        </p:nvSpPr>
        <p:spPr bwMode="auto">
          <a:xfrm>
            <a:off x="3903663" y="5300663"/>
            <a:ext cx="719137" cy="590550"/>
          </a:xfrm>
          <a:custGeom>
            <a:avLst/>
            <a:gdLst>
              <a:gd name="T0" fmla="*/ 2147483647 w 453"/>
              <a:gd name="T1" fmla="*/ 0 h 372"/>
              <a:gd name="T2" fmla="*/ 0 w 453"/>
              <a:gd name="T3" fmla="*/ 2147483647 h 37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53" h="372">
                <a:moveTo>
                  <a:pt x="453" y="0"/>
                </a:moveTo>
                <a:lnTo>
                  <a:pt x="0" y="37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1289" name="Text Box 41"/>
          <p:cNvSpPr txBox="1">
            <a:spLocks noChangeArrowheads="1"/>
          </p:cNvSpPr>
          <p:nvPr/>
        </p:nvSpPr>
        <p:spPr bwMode="auto">
          <a:xfrm>
            <a:off x="3165475" y="599598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</a:rPr>
              <a:t>230</a:t>
            </a:r>
            <a:r>
              <a:rPr lang="en-GB" sz="1600" b="1" baseline="30000">
                <a:solidFill>
                  <a:schemeClr val="accent2"/>
                </a:solidFill>
              </a:rPr>
              <a:t>o</a:t>
            </a:r>
            <a:endParaRPr lang="en-GB" sz="1600" b="1">
              <a:solidFill>
                <a:schemeClr val="accent2"/>
              </a:solidFill>
            </a:endParaRPr>
          </a:p>
        </p:txBody>
      </p:sp>
      <p:sp>
        <p:nvSpPr>
          <p:cNvPr id="181290" name="Line 42"/>
          <p:cNvSpPr>
            <a:spLocks noChangeShapeType="1"/>
          </p:cNvSpPr>
          <p:nvPr/>
        </p:nvSpPr>
        <p:spPr bwMode="auto">
          <a:xfrm flipH="1" flipV="1">
            <a:off x="6981825" y="4603750"/>
            <a:ext cx="654050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1291" name="Text Box 43"/>
          <p:cNvSpPr txBox="1">
            <a:spLocks noChangeArrowheads="1"/>
          </p:cNvSpPr>
          <p:nvPr/>
        </p:nvSpPr>
        <p:spPr bwMode="auto">
          <a:xfrm>
            <a:off x="6232525" y="424338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</a:rPr>
              <a:t>315</a:t>
            </a:r>
            <a:r>
              <a:rPr lang="en-GB" sz="1600" b="1" baseline="30000">
                <a:solidFill>
                  <a:schemeClr val="accent2"/>
                </a:solidFill>
              </a:rPr>
              <a:t>o</a:t>
            </a:r>
            <a:endParaRPr lang="en-GB" sz="1600" b="1">
              <a:solidFill>
                <a:schemeClr val="accent2"/>
              </a:solidFill>
            </a:endParaRPr>
          </a:p>
        </p:txBody>
      </p:sp>
      <p:grpSp>
        <p:nvGrpSpPr>
          <p:cNvPr id="181292" name="Group 44"/>
          <p:cNvGrpSpPr>
            <a:grpSpLocks/>
          </p:cNvGrpSpPr>
          <p:nvPr/>
        </p:nvGrpSpPr>
        <p:grpSpPr bwMode="auto">
          <a:xfrm>
            <a:off x="6267450" y="1255713"/>
            <a:ext cx="966788" cy="1006475"/>
            <a:chOff x="3948" y="791"/>
            <a:chExt cx="609" cy="634"/>
          </a:xfrm>
        </p:grpSpPr>
        <p:sp>
          <p:nvSpPr>
            <p:cNvPr id="60460" name="Freeform 45"/>
            <p:cNvSpPr>
              <a:spLocks/>
            </p:cNvSpPr>
            <p:nvPr/>
          </p:nvSpPr>
          <p:spPr bwMode="auto">
            <a:xfrm rot="408246">
              <a:off x="4201" y="791"/>
              <a:ext cx="356" cy="226"/>
            </a:xfrm>
            <a:custGeom>
              <a:avLst/>
              <a:gdLst>
                <a:gd name="T0" fmla="*/ 0 w 356"/>
                <a:gd name="T1" fmla="*/ 0 h 226"/>
                <a:gd name="T2" fmla="*/ 110 w 356"/>
                <a:gd name="T3" fmla="*/ 34 h 226"/>
                <a:gd name="T4" fmla="*/ 194 w 356"/>
                <a:gd name="T5" fmla="*/ 78 h 226"/>
                <a:gd name="T6" fmla="*/ 266 w 356"/>
                <a:gd name="T7" fmla="*/ 132 h 226"/>
                <a:gd name="T8" fmla="*/ 318 w 356"/>
                <a:gd name="T9" fmla="*/ 178 h 226"/>
                <a:gd name="T10" fmla="*/ 356 w 356"/>
                <a:gd name="T11" fmla="*/ 226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6" h="226">
                  <a:moveTo>
                    <a:pt x="0" y="0"/>
                  </a:moveTo>
                  <a:cubicBezTo>
                    <a:pt x="39" y="10"/>
                    <a:pt x="78" y="21"/>
                    <a:pt x="110" y="34"/>
                  </a:cubicBezTo>
                  <a:cubicBezTo>
                    <a:pt x="142" y="47"/>
                    <a:pt x="168" y="62"/>
                    <a:pt x="194" y="78"/>
                  </a:cubicBezTo>
                  <a:cubicBezTo>
                    <a:pt x="220" y="94"/>
                    <a:pt x="245" y="115"/>
                    <a:pt x="266" y="132"/>
                  </a:cubicBezTo>
                  <a:cubicBezTo>
                    <a:pt x="287" y="149"/>
                    <a:pt x="303" y="162"/>
                    <a:pt x="318" y="178"/>
                  </a:cubicBezTo>
                  <a:cubicBezTo>
                    <a:pt x="333" y="194"/>
                    <a:pt x="344" y="210"/>
                    <a:pt x="356" y="22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0461" name="Group 46"/>
            <p:cNvGrpSpPr>
              <a:grpSpLocks/>
            </p:cNvGrpSpPr>
            <p:nvPr/>
          </p:nvGrpSpPr>
          <p:grpSpPr bwMode="auto">
            <a:xfrm>
              <a:off x="3948" y="1205"/>
              <a:ext cx="389" cy="220"/>
              <a:chOff x="3948" y="1205"/>
              <a:chExt cx="389" cy="220"/>
            </a:xfrm>
          </p:grpSpPr>
          <p:sp>
            <p:nvSpPr>
              <p:cNvPr id="60462" name="Freeform 47"/>
              <p:cNvSpPr>
                <a:spLocks/>
              </p:cNvSpPr>
              <p:nvPr/>
            </p:nvSpPr>
            <p:spPr bwMode="auto">
              <a:xfrm>
                <a:off x="3996" y="1205"/>
                <a:ext cx="218" cy="124"/>
              </a:xfrm>
              <a:custGeom>
                <a:avLst/>
                <a:gdLst>
                  <a:gd name="T0" fmla="*/ 0 w 218"/>
                  <a:gd name="T1" fmla="*/ 0 h 124"/>
                  <a:gd name="T2" fmla="*/ 105 w 218"/>
                  <a:gd name="T3" fmla="*/ 13 h 124"/>
                  <a:gd name="T4" fmla="*/ 171 w 218"/>
                  <a:gd name="T5" fmla="*/ 58 h 124"/>
                  <a:gd name="T6" fmla="*/ 218 w 218"/>
                  <a:gd name="T7" fmla="*/ 124 h 12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8" h="124">
                    <a:moveTo>
                      <a:pt x="0" y="0"/>
                    </a:moveTo>
                    <a:cubicBezTo>
                      <a:pt x="38" y="1"/>
                      <a:pt x="76" y="3"/>
                      <a:pt x="105" y="13"/>
                    </a:cubicBezTo>
                    <a:cubicBezTo>
                      <a:pt x="134" y="23"/>
                      <a:pt x="152" y="39"/>
                      <a:pt x="171" y="58"/>
                    </a:cubicBezTo>
                    <a:cubicBezTo>
                      <a:pt x="190" y="77"/>
                      <a:pt x="210" y="113"/>
                      <a:pt x="218" y="12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0463" name="Group 48"/>
              <p:cNvGrpSpPr>
                <a:grpSpLocks/>
              </p:cNvGrpSpPr>
              <p:nvPr/>
            </p:nvGrpSpPr>
            <p:grpSpPr bwMode="auto">
              <a:xfrm>
                <a:off x="3948" y="1233"/>
                <a:ext cx="389" cy="192"/>
                <a:chOff x="3948" y="1233"/>
                <a:chExt cx="389" cy="192"/>
              </a:xfrm>
            </p:grpSpPr>
            <p:sp>
              <p:nvSpPr>
                <p:cNvPr id="6046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948" y="1233"/>
                  <a:ext cx="389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/>
                    <a:t>60</a:t>
                  </a:r>
                  <a:r>
                    <a:rPr lang="en-GB" sz="1400" baseline="30000"/>
                    <a:t>o</a:t>
                  </a:r>
                  <a:endParaRPr lang="en-GB" sz="1400"/>
                </a:p>
              </p:txBody>
            </p:sp>
            <p:sp>
              <p:nvSpPr>
                <p:cNvPr id="60465" name="Line 50"/>
                <p:cNvSpPr>
                  <a:spLocks noChangeShapeType="1"/>
                </p:cNvSpPr>
                <p:nvPr/>
              </p:nvSpPr>
              <p:spPr bwMode="auto">
                <a:xfrm rot="2297673">
                  <a:off x="4098" y="1234"/>
                  <a:ext cx="66" cy="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81299" name="Group 51"/>
          <p:cNvGrpSpPr>
            <a:grpSpLocks/>
          </p:cNvGrpSpPr>
          <p:nvPr/>
        </p:nvGrpSpPr>
        <p:grpSpPr bwMode="auto">
          <a:xfrm>
            <a:off x="1511300" y="4862513"/>
            <a:ext cx="617538" cy="760412"/>
            <a:chOff x="944" y="3033"/>
            <a:chExt cx="389" cy="479"/>
          </a:xfrm>
        </p:grpSpPr>
        <p:sp>
          <p:nvSpPr>
            <p:cNvPr id="60457" name="Text Box 52"/>
            <p:cNvSpPr txBox="1">
              <a:spLocks noChangeArrowheads="1"/>
            </p:cNvSpPr>
            <p:nvPr/>
          </p:nvSpPr>
          <p:spPr bwMode="auto">
            <a:xfrm>
              <a:off x="944" y="3147"/>
              <a:ext cx="3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/>
                <a:t>145</a:t>
              </a:r>
              <a:r>
                <a:rPr lang="en-GB" sz="1400" baseline="30000"/>
                <a:t>o</a:t>
              </a:r>
              <a:endParaRPr lang="en-GB" sz="1400"/>
            </a:p>
          </p:txBody>
        </p:sp>
        <p:sp>
          <p:nvSpPr>
            <p:cNvPr id="60458" name="Freeform 53"/>
            <p:cNvSpPr>
              <a:spLocks/>
            </p:cNvSpPr>
            <p:nvPr/>
          </p:nvSpPr>
          <p:spPr bwMode="auto">
            <a:xfrm>
              <a:off x="999" y="3033"/>
              <a:ext cx="276" cy="479"/>
            </a:xfrm>
            <a:custGeom>
              <a:avLst/>
              <a:gdLst>
                <a:gd name="T0" fmla="*/ 0 w 276"/>
                <a:gd name="T1" fmla="*/ 0 h 479"/>
                <a:gd name="T2" fmla="*/ 156 w 276"/>
                <a:gd name="T3" fmla="*/ 42 h 479"/>
                <a:gd name="T4" fmla="*/ 246 w 276"/>
                <a:gd name="T5" fmla="*/ 147 h 479"/>
                <a:gd name="T6" fmla="*/ 276 w 276"/>
                <a:gd name="T7" fmla="*/ 264 h 479"/>
                <a:gd name="T8" fmla="*/ 243 w 276"/>
                <a:gd name="T9" fmla="*/ 396 h 479"/>
                <a:gd name="T10" fmla="*/ 153 w 276"/>
                <a:gd name="T11" fmla="*/ 479 h 4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6" h="479">
                  <a:moveTo>
                    <a:pt x="0" y="0"/>
                  </a:moveTo>
                  <a:cubicBezTo>
                    <a:pt x="57" y="9"/>
                    <a:pt x="115" y="18"/>
                    <a:pt x="156" y="42"/>
                  </a:cubicBezTo>
                  <a:cubicBezTo>
                    <a:pt x="197" y="66"/>
                    <a:pt x="226" y="110"/>
                    <a:pt x="246" y="147"/>
                  </a:cubicBezTo>
                  <a:cubicBezTo>
                    <a:pt x="266" y="184"/>
                    <a:pt x="276" y="223"/>
                    <a:pt x="276" y="264"/>
                  </a:cubicBezTo>
                  <a:cubicBezTo>
                    <a:pt x="276" y="305"/>
                    <a:pt x="263" y="360"/>
                    <a:pt x="243" y="396"/>
                  </a:cubicBezTo>
                  <a:cubicBezTo>
                    <a:pt x="223" y="432"/>
                    <a:pt x="172" y="462"/>
                    <a:pt x="153" y="47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59" name="Line 54"/>
            <p:cNvSpPr>
              <a:spLocks noChangeShapeType="1"/>
            </p:cNvSpPr>
            <p:nvPr/>
          </p:nvSpPr>
          <p:spPr bwMode="auto">
            <a:xfrm rot="4363022">
              <a:off x="1230" y="3230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1303" name="Group 55"/>
          <p:cNvGrpSpPr>
            <a:grpSpLocks/>
          </p:cNvGrpSpPr>
          <p:nvPr/>
        </p:nvGrpSpPr>
        <p:grpSpPr bwMode="auto">
          <a:xfrm>
            <a:off x="4289425" y="4902200"/>
            <a:ext cx="865188" cy="815975"/>
            <a:chOff x="2694" y="3058"/>
            <a:chExt cx="545" cy="514"/>
          </a:xfrm>
        </p:grpSpPr>
        <p:sp>
          <p:nvSpPr>
            <p:cNvPr id="60454" name="Freeform 56"/>
            <p:cNvSpPr>
              <a:spLocks/>
            </p:cNvSpPr>
            <p:nvPr/>
          </p:nvSpPr>
          <p:spPr bwMode="auto">
            <a:xfrm>
              <a:off x="2694" y="3058"/>
              <a:ext cx="453" cy="514"/>
            </a:xfrm>
            <a:custGeom>
              <a:avLst/>
              <a:gdLst>
                <a:gd name="T0" fmla="*/ 212 w 453"/>
                <a:gd name="T1" fmla="*/ 0 h 514"/>
                <a:gd name="T2" fmla="*/ 378 w 453"/>
                <a:gd name="T3" fmla="*/ 74 h 514"/>
                <a:gd name="T4" fmla="*/ 450 w 453"/>
                <a:gd name="T5" fmla="*/ 226 h 514"/>
                <a:gd name="T6" fmla="*/ 398 w 453"/>
                <a:gd name="T7" fmla="*/ 408 h 514"/>
                <a:gd name="T8" fmla="*/ 248 w 453"/>
                <a:gd name="T9" fmla="*/ 500 h 514"/>
                <a:gd name="T10" fmla="*/ 108 w 453"/>
                <a:gd name="T11" fmla="*/ 490 h 514"/>
                <a:gd name="T12" fmla="*/ 0 w 453"/>
                <a:gd name="T13" fmla="*/ 428 h 5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53" h="514">
                  <a:moveTo>
                    <a:pt x="212" y="0"/>
                  </a:moveTo>
                  <a:cubicBezTo>
                    <a:pt x="275" y="18"/>
                    <a:pt x="338" y="36"/>
                    <a:pt x="378" y="74"/>
                  </a:cubicBezTo>
                  <a:cubicBezTo>
                    <a:pt x="418" y="112"/>
                    <a:pt x="447" y="170"/>
                    <a:pt x="450" y="226"/>
                  </a:cubicBezTo>
                  <a:cubicBezTo>
                    <a:pt x="453" y="282"/>
                    <a:pt x="432" y="362"/>
                    <a:pt x="398" y="408"/>
                  </a:cubicBezTo>
                  <a:cubicBezTo>
                    <a:pt x="364" y="454"/>
                    <a:pt x="296" y="486"/>
                    <a:pt x="248" y="500"/>
                  </a:cubicBezTo>
                  <a:cubicBezTo>
                    <a:pt x="200" y="514"/>
                    <a:pt x="149" y="502"/>
                    <a:pt x="108" y="490"/>
                  </a:cubicBezTo>
                  <a:cubicBezTo>
                    <a:pt x="67" y="478"/>
                    <a:pt x="22" y="441"/>
                    <a:pt x="0" y="42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55" name="Text Box 57"/>
            <p:cNvSpPr txBox="1">
              <a:spLocks noChangeArrowheads="1"/>
            </p:cNvSpPr>
            <p:nvPr/>
          </p:nvSpPr>
          <p:spPr bwMode="auto">
            <a:xfrm>
              <a:off x="2850" y="3267"/>
              <a:ext cx="3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/>
                <a:t>230</a:t>
              </a:r>
              <a:r>
                <a:rPr lang="en-GB" sz="1400" baseline="30000"/>
                <a:t>o</a:t>
              </a:r>
              <a:endParaRPr lang="en-GB" sz="1400"/>
            </a:p>
          </p:txBody>
        </p:sp>
        <p:sp>
          <p:nvSpPr>
            <p:cNvPr id="60456" name="Line 58"/>
            <p:cNvSpPr>
              <a:spLocks noChangeShapeType="1"/>
            </p:cNvSpPr>
            <p:nvPr/>
          </p:nvSpPr>
          <p:spPr bwMode="auto">
            <a:xfrm rot="4044300">
              <a:off x="3087" y="3196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1307" name="Group 59"/>
          <p:cNvGrpSpPr>
            <a:grpSpLocks/>
          </p:cNvGrpSpPr>
          <p:nvPr/>
        </p:nvGrpSpPr>
        <p:grpSpPr bwMode="auto">
          <a:xfrm>
            <a:off x="7259638" y="4911725"/>
            <a:ext cx="738187" cy="717550"/>
            <a:chOff x="4565" y="3064"/>
            <a:chExt cx="465" cy="452"/>
          </a:xfrm>
        </p:grpSpPr>
        <p:sp>
          <p:nvSpPr>
            <p:cNvPr id="60451" name="Freeform 60"/>
            <p:cNvSpPr>
              <a:spLocks/>
            </p:cNvSpPr>
            <p:nvPr/>
          </p:nvSpPr>
          <p:spPr bwMode="auto">
            <a:xfrm>
              <a:off x="4565" y="3064"/>
              <a:ext cx="465" cy="452"/>
            </a:xfrm>
            <a:custGeom>
              <a:avLst/>
              <a:gdLst>
                <a:gd name="T0" fmla="*/ 235 w 465"/>
                <a:gd name="T1" fmla="*/ 0 h 452"/>
                <a:gd name="T2" fmla="*/ 367 w 465"/>
                <a:gd name="T3" fmla="*/ 42 h 452"/>
                <a:gd name="T4" fmla="*/ 445 w 465"/>
                <a:gd name="T5" fmla="*/ 138 h 452"/>
                <a:gd name="T6" fmla="*/ 459 w 465"/>
                <a:gd name="T7" fmla="*/ 248 h 452"/>
                <a:gd name="T8" fmla="*/ 411 w 465"/>
                <a:gd name="T9" fmla="*/ 364 h 452"/>
                <a:gd name="T10" fmla="*/ 311 w 465"/>
                <a:gd name="T11" fmla="*/ 434 h 452"/>
                <a:gd name="T12" fmla="*/ 227 w 465"/>
                <a:gd name="T13" fmla="*/ 448 h 452"/>
                <a:gd name="T14" fmla="*/ 107 w 465"/>
                <a:gd name="T15" fmla="*/ 410 h 452"/>
                <a:gd name="T16" fmla="*/ 13 w 465"/>
                <a:gd name="T17" fmla="*/ 262 h 452"/>
                <a:gd name="T18" fmla="*/ 29 w 465"/>
                <a:gd name="T19" fmla="*/ 134 h 452"/>
                <a:gd name="T20" fmla="*/ 85 w 465"/>
                <a:gd name="T21" fmla="*/ 58 h 4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5" h="452">
                  <a:moveTo>
                    <a:pt x="235" y="0"/>
                  </a:moveTo>
                  <a:cubicBezTo>
                    <a:pt x="283" y="9"/>
                    <a:pt x="332" y="19"/>
                    <a:pt x="367" y="42"/>
                  </a:cubicBezTo>
                  <a:cubicBezTo>
                    <a:pt x="402" y="65"/>
                    <a:pt x="430" y="104"/>
                    <a:pt x="445" y="138"/>
                  </a:cubicBezTo>
                  <a:cubicBezTo>
                    <a:pt x="460" y="172"/>
                    <a:pt x="465" y="210"/>
                    <a:pt x="459" y="248"/>
                  </a:cubicBezTo>
                  <a:cubicBezTo>
                    <a:pt x="453" y="286"/>
                    <a:pt x="436" y="333"/>
                    <a:pt x="411" y="364"/>
                  </a:cubicBezTo>
                  <a:cubicBezTo>
                    <a:pt x="386" y="395"/>
                    <a:pt x="341" y="420"/>
                    <a:pt x="311" y="434"/>
                  </a:cubicBezTo>
                  <a:cubicBezTo>
                    <a:pt x="281" y="448"/>
                    <a:pt x="261" y="452"/>
                    <a:pt x="227" y="448"/>
                  </a:cubicBezTo>
                  <a:cubicBezTo>
                    <a:pt x="193" y="444"/>
                    <a:pt x="143" y="441"/>
                    <a:pt x="107" y="410"/>
                  </a:cubicBezTo>
                  <a:cubicBezTo>
                    <a:pt x="71" y="379"/>
                    <a:pt x="26" y="308"/>
                    <a:pt x="13" y="262"/>
                  </a:cubicBezTo>
                  <a:cubicBezTo>
                    <a:pt x="0" y="216"/>
                    <a:pt x="17" y="168"/>
                    <a:pt x="29" y="134"/>
                  </a:cubicBezTo>
                  <a:cubicBezTo>
                    <a:pt x="41" y="100"/>
                    <a:pt x="63" y="79"/>
                    <a:pt x="85" y="5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52" name="Text Box 61"/>
            <p:cNvSpPr txBox="1">
              <a:spLocks noChangeArrowheads="1"/>
            </p:cNvSpPr>
            <p:nvPr/>
          </p:nvSpPr>
          <p:spPr bwMode="auto">
            <a:xfrm>
              <a:off x="4622" y="3259"/>
              <a:ext cx="3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/>
                <a:t>315</a:t>
              </a:r>
              <a:r>
                <a:rPr lang="en-GB" sz="1400" baseline="30000"/>
                <a:t>o</a:t>
              </a:r>
              <a:endParaRPr lang="en-GB" sz="1400"/>
            </a:p>
          </p:txBody>
        </p:sp>
        <p:sp>
          <p:nvSpPr>
            <p:cNvPr id="60453" name="Line 62"/>
            <p:cNvSpPr>
              <a:spLocks noChangeShapeType="1"/>
            </p:cNvSpPr>
            <p:nvPr/>
          </p:nvSpPr>
          <p:spPr bwMode="auto">
            <a:xfrm rot="3397503">
              <a:off x="4961" y="3182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1311" name="Group 63"/>
          <p:cNvGrpSpPr>
            <a:grpSpLocks/>
          </p:cNvGrpSpPr>
          <p:nvPr/>
        </p:nvGrpSpPr>
        <p:grpSpPr bwMode="auto">
          <a:xfrm>
            <a:off x="3790950" y="228600"/>
            <a:ext cx="4656138" cy="3805238"/>
            <a:chOff x="2388" y="144"/>
            <a:chExt cx="2933" cy="2397"/>
          </a:xfrm>
        </p:grpSpPr>
        <p:sp>
          <p:nvSpPr>
            <p:cNvPr id="60435" name="Oval 64"/>
            <p:cNvSpPr>
              <a:spLocks noChangeArrowheads="1"/>
            </p:cNvSpPr>
            <p:nvPr/>
          </p:nvSpPr>
          <p:spPr bwMode="auto">
            <a:xfrm>
              <a:off x="4470" y="1134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0436" name="Group 65"/>
            <p:cNvGrpSpPr>
              <a:grpSpLocks/>
            </p:cNvGrpSpPr>
            <p:nvPr/>
          </p:nvGrpSpPr>
          <p:grpSpPr bwMode="auto">
            <a:xfrm>
              <a:off x="2388" y="144"/>
              <a:ext cx="2933" cy="2397"/>
              <a:chOff x="2388" y="144"/>
              <a:chExt cx="2933" cy="2397"/>
            </a:xfrm>
          </p:grpSpPr>
          <p:sp>
            <p:nvSpPr>
              <p:cNvPr id="181314" name="Text Box 66"/>
              <p:cNvSpPr txBox="1">
                <a:spLocks noChangeArrowheads="1"/>
              </p:cNvSpPr>
              <p:nvPr/>
            </p:nvSpPr>
            <p:spPr bwMode="auto">
              <a:xfrm>
                <a:off x="2388" y="144"/>
                <a:ext cx="1068" cy="288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6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6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>
                    <a:cs typeface="Arial" charset="0"/>
                  </a:rPr>
                  <a:t>Bearings</a:t>
                </a:r>
              </a:p>
            </p:txBody>
          </p:sp>
          <p:grpSp>
            <p:nvGrpSpPr>
              <p:cNvPr id="60438" name="Group 67"/>
              <p:cNvGrpSpPr>
                <a:grpSpLocks/>
              </p:cNvGrpSpPr>
              <p:nvPr/>
            </p:nvGrpSpPr>
            <p:grpSpPr bwMode="auto">
              <a:xfrm>
                <a:off x="3152" y="656"/>
                <a:ext cx="1668" cy="1638"/>
                <a:chOff x="3104" y="824"/>
                <a:chExt cx="1668" cy="1638"/>
              </a:xfrm>
            </p:grpSpPr>
            <p:grpSp>
              <p:nvGrpSpPr>
                <p:cNvPr id="60443" name="Group 68"/>
                <p:cNvGrpSpPr>
                  <a:grpSpLocks/>
                </p:cNvGrpSpPr>
                <p:nvPr/>
              </p:nvGrpSpPr>
              <p:grpSpPr bwMode="auto">
                <a:xfrm>
                  <a:off x="3360" y="1038"/>
                  <a:ext cx="1176" cy="1176"/>
                  <a:chOff x="3042" y="1332"/>
                  <a:chExt cx="2148" cy="2148"/>
                </a:xfrm>
              </p:grpSpPr>
              <p:sp>
                <p:nvSpPr>
                  <p:cNvPr id="60448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3048" y="1344"/>
                    <a:ext cx="2136" cy="2136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0449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3042" y="2412"/>
                    <a:ext cx="21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450" name="Line 71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3042" y="2406"/>
                    <a:ext cx="21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0444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3848" y="824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</a:rPr>
                    <a:t>N</a:t>
                  </a:r>
                </a:p>
              </p:txBody>
            </p:sp>
            <p:sp>
              <p:nvSpPr>
                <p:cNvPr id="60445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3860" y="2264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</a:rPr>
                    <a:t>S</a:t>
                  </a:r>
                </a:p>
              </p:txBody>
            </p:sp>
            <p:sp>
              <p:nvSpPr>
                <p:cNvPr id="60446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4580" y="1508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</a:rPr>
                    <a:t>E</a:t>
                  </a:r>
                </a:p>
              </p:txBody>
            </p:sp>
            <p:sp>
              <p:nvSpPr>
                <p:cNvPr id="60447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3104" y="1508"/>
                  <a:ext cx="22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</a:rPr>
                    <a:t>W</a:t>
                  </a:r>
                </a:p>
              </p:txBody>
            </p:sp>
          </p:grpSp>
          <p:sp>
            <p:nvSpPr>
              <p:cNvPr id="60439" name="Text Box 76"/>
              <p:cNvSpPr txBox="1">
                <a:spLocks noChangeArrowheads="1"/>
              </p:cNvSpPr>
              <p:nvPr/>
            </p:nvSpPr>
            <p:spPr bwMode="auto">
              <a:xfrm>
                <a:off x="4846" y="1335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/>
                  <a:t>090</a:t>
                </a:r>
                <a:r>
                  <a:rPr lang="en-GB" sz="1800" baseline="30000"/>
                  <a:t>o</a:t>
                </a:r>
                <a:endParaRPr lang="en-GB" sz="1800"/>
              </a:p>
            </p:txBody>
          </p:sp>
          <p:sp>
            <p:nvSpPr>
              <p:cNvPr id="60440" name="Text Box 77"/>
              <p:cNvSpPr txBox="1">
                <a:spLocks noChangeArrowheads="1"/>
              </p:cNvSpPr>
              <p:nvPr/>
            </p:nvSpPr>
            <p:spPr bwMode="auto">
              <a:xfrm>
                <a:off x="3581" y="406"/>
                <a:ext cx="787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/>
                  <a:t>360/000</a:t>
                </a:r>
                <a:r>
                  <a:rPr lang="en-GB" sz="1800" baseline="30000"/>
                  <a:t>o</a:t>
                </a:r>
                <a:endParaRPr lang="en-GB" sz="1800"/>
              </a:p>
            </p:txBody>
          </p:sp>
          <p:sp>
            <p:nvSpPr>
              <p:cNvPr id="60441" name="Text Box 78"/>
              <p:cNvSpPr txBox="1">
                <a:spLocks noChangeArrowheads="1"/>
              </p:cNvSpPr>
              <p:nvPr/>
            </p:nvSpPr>
            <p:spPr bwMode="auto">
              <a:xfrm>
                <a:off x="2648" y="1330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800"/>
                  <a:t>270</a:t>
                </a:r>
                <a:r>
                  <a:rPr lang="en-GB" sz="1800" baseline="30000"/>
                  <a:t>o</a:t>
                </a:r>
                <a:endParaRPr lang="en-GB" sz="1800"/>
              </a:p>
            </p:txBody>
          </p:sp>
          <p:sp>
            <p:nvSpPr>
              <p:cNvPr id="60442" name="Text Box 79"/>
              <p:cNvSpPr txBox="1">
                <a:spLocks noChangeArrowheads="1"/>
              </p:cNvSpPr>
              <p:nvPr/>
            </p:nvSpPr>
            <p:spPr bwMode="auto">
              <a:xfrm>
                <a:off x="3768" y="2304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800"/>
                  <a:t>180</a:t>
                </a:r>
                <a:r>
                  <a:rPr lang="en-GB" sz="1800" baseline="30000"/>
                  <a:t>o</a:t>
                </a:r>
                <a:endParaRPr lang="en-GB" sz="1800"/>
              </a:p>
            </p:txBody>
          </p:sp>
        </p:grp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8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8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8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8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8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18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8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8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 animBg="1" autoUpdateAnimBg="0"/>
      <p:bldP spid="181251" grpId="0" animBg="1" autoUpdateAnimBg="0"/>
      <p:bldP spid="181252" grpId="0" animBg="1" autoUpdateAnimBg="0"/>
      <p:bldP spid="181253" grpId="0" animBg="1"/>
      <p:bldP spid="181285" grpId="0" animBg="1" autoUpdateAnimBg="0"/>
      <p:bldP spid="181286" grpId="0" animBg="1"/>
      <p:bldP spid="181287" grpId="0" animBg="1" autoUpdateAnimBg="0"/>
      <p:bldP spid="181288" grpId="0" animBg="1"/>
      <p:bldP spid="181289" grpId="0" animBg="1" autoUpdateAnimBg="0"/>
      <p:bldP spid="181290" grpId="0" animBg="1"/>
      <p:bldP spid="181291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17" name="Line 25"/>
          <p:cNvSpPr>
            <a:spLocks noChangeShapeType="1"/>
          </p:cNvSpPr>
          <p:nvPr/>
        </p:nvSpPr>
        <p:spPr bwMode="auto">
          <a:xfrm flipV="1">
            <a:off x="4229100" y="4743450"/>
            <a:ext cx="1062038" cy="547688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985838" y="2678113"/>
            <a:ext cx="567531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The bearing from A to B is 70</a:t>
            </a:r>
            <a:r>
              <a:rPr lang="en-GB" baseline="300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.</a:t>
            </a:r>
          </a:p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What is the bearing from B to A.</a:t>
            </a:r>
          </a:p>
        </p:txBody>
      </p:sp>
      <p:sp>
        <p:nvSpPr>
          <p:cNvPr id="61444" name="Text Box 5"/>
          <p:cNvSpPr txBox="1">
            <a:spLocks noChangeArrowheads="1"/>
          </p:cNvSpPr>
          <p:nvPr/>
        </p:nvSpPr>
        <p:spPr bwMode="auto">
          <a:xfrm>
            <a:off x="985838" y="1955800"/>
            <a:ext cx="1557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187406" name="Rectangle 1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61446" name="Text Box 15"/>
          <p:cNvSpPr txBox="1">
            <a:spLocks noChangeArrowheads="1"/>
          </p:cNvSpPr>
          <p:nvPr/>
        </p:nvSpPr>
        <p:spPr bwMode="auto">
          <a:xfrm>
            <a:off x="3851275" y="1408113"/>
            <a:ext cx="1400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Bearings</a:t>
            </a:r>
          </a:p>
        </p:txBody>
      </p:sp>
      <p:sp>
        <p:nvSpPr>
          <p:cNvPr id="61447" name="Line 16"/>
          <p:cNvSpPr>
            <a:spLocks noChangeShapeType="1"/>
          </p:cNvSpPr>
          <p:nvPr/>
        </p:nvSpPr>
        <p:spPr bwMode="auto">
          <a:xfrm flipV="1">
            <a:off x="2247900" y="4343400"/>
            <a:ext cx="0" cy="1962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8" name="Line 17"/>
          <p:cNvSpPr>
            <a:spLocks noChangeShapeType="1"/>
          </p:cNvSpPr>
          <p:nvPr/>
        </p:nvSpPr>
        <p:spPr bwMode="auto">
          <a:xfrm flipV="1">
            <a:off x="4244975" y="3844925"/>
            <a:ext cx="0" cy="1466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9" name="Line 18"/>
          <p:cNvSpPr>
            <a:spLocks noChangeShapeType="1"/>
          </p:cNvSpPr>
          <p:nvPr/>
        </p:nvSpPr>
        <p:spPr bwMode="auto">
          <a:xfrm flipV="1">
            <a:off x="2233613" y="5295900"/>
            <a:ext cx="2009775" cy="1000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0" name="Text Box 19"/>
          <p:cNvSpPr txBox="1">
            <a:spLocks noChangeArrowheads="1"/>
          </p:cNvSpPr>
          <p:nvPr/>
        </p:nvSpPr>
        <p:spPr bwMode="auto">
          <a:xfrm>
            <a:off x="2346325" y="5513388"/>
            <a:ext cx="661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70</a:t>
            </a:r>
            <a:r>
              <a:rPr lang="en-GB" baseline="30000"/>
              <a:t>o</a:t>
            </a:r>
            <a:endParaRPr lang="en-GB"/>
          </a:p>
        </p:txBody>
      </p:sp>
      <p:sp>
        <p:nvSpPr>
          <p:cNvPr id="61451" name="Text Box 20"/>
          <p:cNvSpPr txBox="1">
            <a:spLocks noChangeArrowheads="1"/>
          </p:cNvSpPr>
          <p:nvPr/>
        </p:nvSpPr>
        <p:spPr bwMode="auto">
          <a:xfrm>
            <a:off x="1808163" y="3903663"/>
            <a:ext cx="1052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North</a:t>
            </a:r>
          </a:p>
        </p:txBody>
      </p:sp>
      <p:sp>
        <p:nvSpPr>
          <p:cNvPr id="61452" name="Oval 21"/>
          <p:cNvSpPr>
            <a:spLocks noChangeArrowheads="1"/>
          </p:cNvSpPr>
          <p:nvPr/>
        </p:nvSpPr>
        <p:spPr bwMode="auto">
          <a:xfrm>
            <a:off x="2209800" y="6238875"/>
            <a:ext cx="85725" cy="85725"/>
          </a:xfrm>
          <a:prstGeom prst="ellipse">
            <a:avLst/>
          </a:prstGeom>
          <a:solidFill>
            <a:srgbClr val="080808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Oval 22"/>
          <p:cNvSpPr>
            <a:spLocks noChangeArrowheads="1"/>
          </p:cNvSpPr>
          <p:nvPr/>
        </p:nvSpPr>
        <p:spPr bwMode="auto">
          <a:xfrm>
            <a:off x="4197350" y="5249863"/>
            <a:ext cx="85725" cy="85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Text Box 23"/>
          <p:cNvSpPr txBox="1">
            <a:spLocks noChangeArrowheads="1"/>
          </p:cNvSpPr>
          <p:nvPr/>
        </p:nvSpPr>
        <p:spPr bwMode="auto">
          <a:xfrm>
            <a:off x="1884363" y="6061075"/>
            <a:ext cx="4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A</a:t>
            </a:r>
          </a:p>
        </p:txBody>
      </p:sp>
      <p:sp>
        <p:nvSpPr>
          <p:cNvPr id="61455" name="Text Box 24"/>
          <p:cNvSpPr txBox="1">
            <a:spLocks noChangeArrowheads="1"/>
          </p:cNvSpPr>
          <p:nvPr/>
        </p:nvSpPr>
        <p:spPr bwMode="auto">
          <a:xfrm>
            <a:off x="4219575" y="5210175"/>
            <a:ext cx="376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B</a:t>
            </a:r>
          </a:p>
        </p:txBody>
      </p:sp>
      <p:sp>
        <p:nvSpPr>
          <p:cNvPr id="187418" name="Text Box 26"/>
          <p:cNvSpPr txBox="1">
            <a:spLocks noChangeArrowheads="1"/>
          </p:cNvSpPr>
          <p:nvPr/>
        </p:nvSpPr>
        <p:spPr bwMode="auto">
          <a:xfrm>
            <a:off x="4248150" y="4657725"/>
            <a:ext cx="661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70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87419" name="Text Box 27"/>
          <p:cNvSpPr txBox="1">
            <a:spLocks noChangeArrowheads="1"/>
          </p:cNvSpPr>
          <p:nvPr/>
        </p:nvSpPr>
        <p:spPr bwMode="auto">
          <a:xfrm>
            <a:off x="6597650" y="4764088"/>
            <a:ext cx="661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70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87420" name="Text Box 28"/>
          <p:cNvSpPr txBox="1">
            <a:spLocks noChangeArrowheads="1"/>
          </p:cNvSpPr>
          <p:nvPr/>
        </p:nvSpPr>
        <p:spPr bwMode="auto">
          <a:xfrm>
            <a:off x="7254875" y="4764088"/>
            <a:ext cx="103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+ 180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87421" name="Text Box 29"/>
          <p:cNvSpPr txBox="1">
            <a:spLocks noChangeArrowheads="1"/>
          </p:cNvSpPr>
          <p:nvPr/>
        </p:nvSpPr>
        <p:spPr bwMode="auto">
          <a:xfrm>
            <a:off x="6597650" y="5418138"/>
            <a:ext cx="1093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= 250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87422" name="Arc 30"/>
          <p:cNvSpPr>
            <a:spLocks/>
          </p:cNvSpPr>
          <p:nvPr/>
        </p:nvSpPr>
        <p:spPr bwMode="auto">
          <a:xfrm>
            <a:off x="3911600" y="5010150"/>
            <a:ext cx="698500" cy="723900"/>
          </a:xfrm>
          <a:custGeom>
            <a:avLst/>
            <a:gdLst>
              <a:gd name="T0" fmla="*/ 94403570 w 41731"/>
              <a:gd name="T1" fmla="*/ 0 h 43200"/>
              <a:gd name="T2" fmla="*/ 0 w 41731"/>
              <a:gd name="T3" fmla="*/ 138471346 h 43200"/>
              <a:gd name="T4" fmla="*/ 94403570 w 41731"/>
              <a:gd name="T5" fmla="*/ 101633817 h 432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1731" h="43200" fill="none" extrusionOk="0">
                <a:moveTo>
                  <a:pt x="20130" y="0"/>
                </a:moveTo>
                <a:cubicBezTo>
                  <a:pt x="32060" y="0"/>
                  <a:pt x="41731" y="9670"/>
                  <a:pt x="41731" y="21600"/>
                </a:cubicBezTo>
                <a:cubicBezTo>
                  <a:pt x="41731" y="33529"/>
                  <a:pt x="32060" y="43200"/>
                  <a:pt x="20131" y="43200"/>
                </a:cubicBezTo>
                <a:cubicBezTo>
                  <a:pt x="11222" y="43200"/>
                  <a:pt x="3228" y="37731"/>
                  <a:pt x="-1" y="29429"/>
                </a:cubicBezTo>
              </a:path>
              <a:path w="41731" h="43200" stroke="0" extrusionOk="0">
                <a:moveTo>
                  <a:pt x="20130" y="0"/>
                </a:moveTo>
                <a:cubicBezTo>
                  <a:pt x="32060" y="0"/>
                  <a:pt x="41731" y="9670"/>
                  <a:pt x="41731" y="21600"/>
                </a:cubicBezTo>
                <a:cubicBezTo>
                  <a:pt x="41731" y="33529"/>
                  <a:pt x="32060" y="43200"/>
                  <a:pt x="20131" y="43200"/>
                </a:cubicBezTo>
                <a:cubicBezTo>
                  <a:pt x="11222" y="43200"/>
                  <a:pt x="3228" y="37731"/>
                  <a:pt x="-1" y="29429"/>
                </a:cubicBezTo>
                <a:lnTo>
                  <a:pt x="20131" y="21600"/>
                </a:lnTo>
                <a:lnTo>
                  <a:pt x="20130" y="0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1" name="Text Box 31"/>
          <p:cNvSpPr txBox="1">
            <a:spLocks noChangeArrowheads="1"/>
          </p:cNvSpPr>
          <p:nvPr/>
        </p:nvSpPr>
        <p:spPr bwMode="auto">
          <a:xfrm>
            <a:off x="4281488" y="3662363"/>
            <a:ext cx="1052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North</a:t>
            </a:r>
          </a:p>
        </p:txBody>
      </p:sp>
      <p:sp>
        <p:nvSpPr>
          <p:cNvPr id="187424" name="Text Box 32"/>
          <p:cNvSpPr txBox="1">
            <a:spLocks noChangeArrowheads="1"/>
          </p:cNvSpPr>
          <p:nvPr/>
        </p:nvSpPr>
        <p:spPr bwMode="auto">
          <a:xfrm>
            <a:off x="6146800" y="3836988"/>
            <a:ext cx="24669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Bearing </a:t>
            </a:r>
          </a:p>
          <a:p>
            <a:pPr algn="ctr" eaLnBrk="1" hangingPunct="1"/>
            <a:r>
              <a:rPr lang="en-GB"/>
              <a:t>from B to A  is 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17" grpId="0" animBg="1"/>
      <p:bldP spid="187418" grpId="0"/>
      <p:bldP spid="187419" grpId="0"/>
      <p:bldP spid="187420" grpId="0"/>
      <p:bldP spid="187421" grpId="0"/>
      <p:bldP spid="187422" grpId="0" animBg="1"/>
      <p:bldP spid="1874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Line 2"/>
          <p:cNvSpPr>
            <a:spLocks noChangeShapeType="1"/>
          </p:cNvSpPr>
          <p:nvPr/>
        </p:nvSpPr>
        <p:spPr bwMode="auto">
          <a:xfrm flipV="1">
            <a:off x="7277100" y="3524250"/>
            <a:ext cx="766763" cy="93821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17" name="Text Box 5"/>
          <p:cNvSpPr txBox="1">
            <a:spLocks noChangeArrowheads="1"/>
          </p:cNvSpPr>
          <p:nvPr/>
        </p:nvSpPr>
        <p:spPr bwMode="auto">
          <a:xfrm>
            <a:off x="947738" y="2506663"/>
            <a:ext cx="56737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The bearing from X to Y is 30</a:t>
            </a:r>
            <a:r>
              <a:rPr lang="en-GB" baseline="300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.</a:t>
            </a:r>
          </a:p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What is the bearing from Y to X.</a:t>
            </a:r>
          </a:p>
        </p:txBody>
      </p:sp>
      <p:sp>
        <p:nvSpPr>
          <p:cNvPr id="62468" name="Text Box 6"/>
          <p:cNvSpPr txBox="1">
            <a:spLocks noChangeArrowheads="1"/>
          </p:cNvSpPr>
          <p:nvPr/>
        </p:nvSpPr>
        <p:spPr bwMode="auto">
          <a:xfrm>
            <a:off x="985838" y="1955800"/>
            <a:ext cx="1557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192520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62470" name="Text Box 9"/>
          <p:cNvSpPr txBox="1">
            <a:spLocks noChangeArrowheads="1"/>
          </p:cNvSpPr>
          <p:nvPr/>
        </p:nvSpPr>
        <p:spPr bwMode="auto">
          <a:xfrm>
            <a:off x="3851275" y="1408113"/>
            <a:ext cx="1400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Bearings</a:t>
            </a:r>
          </a:p>
        </p:txBody>
      </p:sp>
      <p:sp>
        <p:nvSpPr>
          <p:cNvPr id="62471" name="Line 10"/>
          <p:cNvSpPr>
            <a:spLocks noChangeShapeType="1"/>
          </p:cNvSpPr>
          <p:nvPr/>
        </p:nvSpPr>
        <p:spPr bwMode="auto">
          <a:xfrm flipV="1">
            <a:off x="6162675" y="3962400"/>
            <a:ext cx="0" cy="1962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2" name="Line 11"/>
          <p:cNvSpPr>
            <a:spLocks noChangeShapeType="1"/>
          </p:cNvSpPr>
          <p:nvPr/>
        </p:nvSpPr>
        <p:spPr bwMode="auto">
          <a:xfrm flipV="1">
            <a:off x="7283450" y="3006725"/>
            <a:ext cx="0" cy="1466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3" name="Line 12"/>
          <p:cNvSpPr>
            <a:spLocks noChangeShapeType="1"/>
          </p:cNvSpPr>
          <p:nvPr/>
        </p:nvSpPr>
        <p:spPr bwMode="auto">
          <a:xfrm flipV="1">
            <a:off x="6148388" y="4467225"/>
            <a:ext cx="112395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4" name="Text Box 13"/>
          <p:cNvSpPr txBox="1">
            <a:spLocks noChangeArrowheads="1"/>
          </p:cNvSpPr>
          <p:nvPr/>
        </p:nvSpPr>
        <p:spPr bwMode="auto">
          <a:xfrm>
            <a:off x="6099175" y="4922838"/>
            <a:ext cx="661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30</a:t>
            </a:r>
            <a:r>
              <a:rPr lang="en-GB" baseline="30000"/>
              <a:t>o</a:t>
            </a:r>
            <a:endParaRPr lang="en-GB"/>
          </a:p>
        </p:txBody>
      </p:sp>
      <p:sp>
        <p:nvSpPr>
          <p:cNvPr id="62475" name="Text Box 14"/>
          <p:cNvSpPr txBox="1">
            <a:spLocks noChangeArrowheads="1"/>
          </p:cNvSpPr>
          <p:nvPr/>
        </p:nvSpPr>
        <p:spPr bwMode="auto">
          <a:xfrm>
            <a:off x="5722938" y="3522663"/>
            <a:ext cx="1052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North</a:t>
            </a:r>
          </a:p>
        </p:txBody>
      </p:sp>
      <p:sp>
        <p:nvSpPr>
          <p:cNvPr id="62476" name="Oval 15"/>
          <p:cNvSpPr>
            <a:spLocks noChangeArrowheads="1"/>
          </p:cNvSpPr>
          <p:nvPr/>
        </p:nvSpPr>
        <p:spPr bwMode="auto">
          <a:xfrm>
            <a:off x="6124575" y="5857875"/>
            <a:ext cx="85725" cy="85725"/>
          </a:xfrm>
          <a:prstGeom prst="ellipse">
            <a:avLst/>
          </a:prstGeom>
          <a:solidFill>
            <a:srgbClr val="080808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Oval 16"/>
          <p:cNvSpPr>
            <a:spLocks noChangeArrowheads="1"/>
          </p:cNvSpPr>
          <p:nvPr/>
        </p:nvSpPr>
        <p:spPr bwMode="auto">
          <a:xfrm>
            <a:off x="7235825" y="4411663"/>
            <a:ext cx="85725" cy="85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Text Box 17"/>
          <p:cNvSpPr txBox="1">
            <a:spLocks noChangeArrowheads="1"/>
          </p:cNvSpPr>
          <p:nvPr/>
        </p:nvSpPr>
        <p:spPr bwMode="auto">
          <a:xfrm>
            <a:off x="5799138" y="5680075"/>
            <a:ext cx="40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X</a:t>
            </a:r>
          </a:p>
        </p:txBody>
      </p:sp>
      <p:sp>
        <p:nvSpPr>
          <p:cNvPr id="62479" name="Text Box 18"/>
          <p:cNvSpPr txBox="1">
            <a:spLocks noChangeArrowheads="1"/>
          </p:cNvSpPr>
          <p:nvPr/>
        </p:nvSpPr>
        <p:spPr bwMode="auto">
          <a:xfrm>
            <a:off x="7258050" y="4371975"/>
            <a:ext cx="377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Y</a:t>
            </a:r>
          </a:p>
        </p:txBody>
      </p:sp>
      <p:sp>
        <p:nvSpPr>
          <p:cNvPr id="192531" name="Text Box 19"/>
          <p:cNvSpPr txBox="1">
            <a:spLocks noChangeArrowheads="1"/>
          </p:cNvSpPr>
          <p:nvPr/>
        </p:nvSpPr>
        <p:spPr bwMode="auto">
          <a:xfrm>
            <a:off x="7200900" y="3571875"/>
            <a:ext cx="661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30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92532" name="Text Box 20"/>
          <p:cNvSpPr txBox="1">
            <a:spLocks noChangeArrowheads="1"/>
          </p:cNvSpPr>
          <p:nvPr/>
        </p:nvSpPr>
        <p:spPr bwMode="auto">
          <a:xfrm>
            <a:off x="2628900" y="4716463"/>
            <a:ext cx="661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30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92533" name="Text Box 21"/>
          <p:cNvSpPr txBox="1">
            <a:spLocks noChangeArrowheads="1"/>
          </p:cNvSpPr>
          <p:nvPr/>
        </p:nvSpPr>
        <p:spPr bwMode="auto">
          <a:xfrm>
            <a:off x="3195638" y="4716463"/>
            <a:ext cx="103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+ 180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92534" name="Text Box 22"/>
          <p:cNvSpPr txBox="1">
            <a:spLocks noChangeArrowheads="1"/>
          </p:cNvSpPr>
          <p:nvPr/>
        </p:nvSpPr>
        <p:spPr bwMode="auto">
          <a:xfrm>
            <a:off x="2747963" y="5380038"/>
            <a:ext cx="1044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= 210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92535" name="Arc 23"/>
          <p:cNvSpPr>
            <a:spLocks/>
          </p:cNvSpPr>
          <p:nvPr/>
        </p:nvSpPr>
        <p:spPr bwMode="auto">
          <a:xfrm>
            <a:off x="7034213" y="4171950"/>
            <a:ext cx="614362" cy="723900"/>
          </a:xfrm>
          <a:custGeom>
            <a:avLst/>
            <a:gdLst>
              <a:gd name="T0" fmla="*/ 70780621 w 36750"/>
              <a:gd name="T1" fmla="*/ 0 h 43200"/>
              <a:gd name="T2" fmla="*/ 0 w 36750"/>
              <a:gd name="T3" fmla="*/ 174076166 h 43200"/>
              <a:gd name="T4" fmla="*/ 70780621 w 36750"/>
              <a:gd name="T5" fmla="*/ 101633817 h 432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6750" h="43200" fill="none" extrusionOk="0">
                <a:moveTo>
                  <a:pt x="15149" y="0"/>
                </a:moveTo>
                <a:cubicBezTo>
                  <a:pt x="27079" y="0"/>
                  <a:pt x="36750" y="9670"/>
                  <a:pt x="36750" y="21600"/>
                </a:cubicBezTo>
                <a:cubicBezTo>
                  <a:pt x="36750" y="33529"/>
                  <a:pt x="27079" y="43200"/>
                  <a:pt x="15150" y="43200"/>
                </a:cubicBezTo>
                <a:cubicBezTo>
                  <a:pt x="9481" y="43200"/>
                  <a:pt x="4040" y="40971"/>
                  <a:pt x="-1" y="36996"/>
                </a:cubicBezTo>
              </a:path>
              <a:path w="36750" h="43200" stroke="0" extrusionOk="0">
                <a:moveTo>
                  <a:pt x="15149" y="0"/>
                </a:moveTo>
                <a:cubicBezTo>
                  <a:pt x="27079" y="0"/>
                  <a:pt x="36750" y="9670"/>
                  <a:pt x="36750" y="21600"/>
                </a:cubicBezTo>
                <a:cubicBezTo>
                  <a:pt x="36750" y="33529"/>
                  <a:pt x="27079" y="43200"/>
                  <a:pt x="15150" y="43200"/>
                </a:cubicBezTo>
                <a:cubicBezTo>
                  <a:pt x="9481" y="43200"/>
                  <a:pt x="4040" y="40971"/>
                  <a:pt x="-1" y="36996"/>
                </a:cubicBezTo>
                <a:lnTo>
                  <a:pt x="15150" y="21600"/>
                </a:lnTo>
                <a:lnTo>
                  <a:pt x="15149" y="0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5" name="Text Box 24"/>
          <p:cNvSpPr txBox="1">
            <a:spLocks noChangeArrowheads="1"/>
          </p:cNvSpPr>
          <p:nvPr/>
        </p:nvSpPr>
        <p:spPr bwMode="auto">
          <a:xfrm>
            <a:off x="7319963" y="2824163"/>
            <a:ext cx="1052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North</a:t>
            </a:r>
          </a:p>
        </p:txBody>
      </p:sp>
      <p:sp>
        <p:nvSpPr>
          <p:cNvPr id="192538" name="Text Box 26"/>
          <p:cNvSpPr txBox="1">
            <a:spLocks noChangeArrowheads="1"/>
          </p:cNvSpPr>
          <p:nvPr/>
        </p:nvSpPr>
        <p:spPr bwMode="auto">
          <a:xfrm>
            <a:off x="2060575" y="3913188"/>
            <a:ext cx="24669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Bearing </a:t>
            </a:r>
          </a:p>
          <a:p>
            <a:pPr algn="ctr" eaLnBrk="1" hangingPunct="1"/>
            <a:r>
              <a:rPr lang="en-GB"/>
              <a:t>from Y to X  is 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92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92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92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925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925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925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925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925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925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4" grpId="0" animBg="1"/>
      <p:bldP spid="192531" grpId="0"/>
      <p:bldP spid="192532" grpId="0"/>
      <p:bldP spid="192533" grpId="0"/>
      <p:bldP spid="192534" grpId="0"/>
      <p:bldP spid="192535" grpId="0" animBg="1"/>
      <p:bldP spid="1925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6"/>
          <p:cNvSpPr txBox="1">
            <a:spLocks noChangeArrowheads="1"/>
          </p:cNvSpPr>
          <p:nvPr/>
        </p:nvSpPr>
        <p:spPr bwMode="auto">
          <a:xfrm>
            <a:off x="1223963" y="2071688"/>
            <a:ext cx="15081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latin typeface="Comic Sans MS" pitchFamily="66" charset="0"/>
              </a:rPr>
              <a:t>Problem</a:t>
            </a:r>
          </a:p>
        </p:txBody>
      </p:sp>
      <p:sp>
        <p:nvSpPr>
          <p:cNvPr id="45059" name="Text Box 7"/>
          <p:cNvSpPr txBox="1">
            <a:spLocks noChangeArrowheads="1"/>
          </p:cNvSpPr>
          <p:nvPr/>
        </p:nvSpPr>
        <p:spPr bwMode="auto">
          <a:xfrm>
            <a:off x="1030288" y="2720975"/>
            <a:ext cx="7850187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The sketch shows a flag-pole YT supported by</a:t>
            </a:r>
          </a:p>
          <a:p>
            <a:pPr eaLnBrk="1" hangingPunct="1"/>
            <a:r>
              <a:rPr lang="en-GB">
                <a:latin typeface="Comic Sans MS" pitchFamily="66" charset="0"/>
              </a:rPr>
              <a:t> a wire. The distance from X to Y is 6m and </a:t>
            </a:r>
          </a:p>
          <a:p>
            <a:pPr eaLnBrk="1" hangingPunct="1"/>
            <a:r>
              <a:rPr lang="en-GB">
                <a:latin typeface="Comic Sans MS" pitchFamily="66" charset="0"/>
              </a:rPr>
              <a:t>angle TXY = 55</a:t>
            </a:r>
            <a:r>
              <a:rPr lang="en-GB" baseline="60000">
                <a:latin typeface="Comic Sans MS" pitchFamily="66" charset="0"/>
              </a:rPr>
              <a:t>o</a:t>
            </a:r>
            <a:r>
              <a:rPr lang="en-GB">
                <a:latin typeface="Comic Sans MS" pitchFamily="66" charset="0"/>
              </a:rPr>
              <a:t>.</a:t>
            </a:r>
          </a:p>
        </p:txBody>
      </p:sp>
      <p:grpSp>
        <p:nvGrpSpPr>
          <p:cNvPr id="45060" name="Group 42"/>
          <p:cNvGrpSpPr>
            <a:grpSpLocks/>
          </p:cNvGrpSpPr>
          <p:nvPr/>
        </p:nvGrpSpPr>
        <p:grpSpPr bwMode="auto">
          <a:xfrm>
            <a:off x="6107113" y="3684588"/>
            <a:ext cx="2622550" cy="2487612"/>
            <a:chOff x="3847" y="2321"/>
            <a:chExt cx="1652" cy="1567"/>
          </a:xfrm>
        </p:grpSpPr>
        <p:sp>
          <p:nvSpPr>
            <p:cNvPr id="45065" name="AutoShape 30"/>
            <p:cNvSpPr>
              <a:spLocks noChangeArrowheads="1"/>
            </p:cNvSpPr>
            <p:nvPr/>
          </p:nvSpPr>
          <p:spPr bwMode="auto">
            <a:xfrm flipH="1">
              <a:off x="4230" y="2551"/>
              <a:ext cx="926" cy="1214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6" name="Line 31"/>
            <p:cNvSpPr>
              <a:spLocks noChangeShapeType="1"/>
            </p:cNvSpPr>
            <p:nvPr/>
          </p:nvSpPr>
          <p:spPr bwMode="auto">
            <a:xfrm flipV="1">
              <a:off x="3847" y="3771"/>
              <a:ext cx="1652" cy="14"/>
            </a:xfrm>
            <a:prstGeom prst="line">
              <a:avLst/>
            </a:prstGeom>
            <a:noFill/>
            <a:ln w="762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7" name="Rectangle 33"/>
            <p:cNvSpPr>
              <a:spLocks noChangeArrowheads="1"/>
            </p:cNvSpPr>
            <p:nvPr/>
          </p:nvSpPr>
          <p:spPr bwMode="auto">
            <a:xfrm>
              <a:off x="4374" y="3461"/>
              <a:ext cx="47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>
                  <a:solidFill>
                    <a:srgbClr val="080808"/>
                  </a:solidFill>
                  <a:latin typeface="Comic Sans MS" pitchFamily="66" charset="0"/>
                </a:rPr>
                <a:t>55</a:t>
              </a:r>
              <a:r>
                <a:rPr lang="en-GB" baseline="60000">
                  <a:solidFill>
                    <a:srgbClr val="080808"/>
                  </a:solidFill>
                  <a:latin typeface="Comic Sans MS" pitchFamily="66" charset="0"/>
                </a:rPr>
                <a:t>o</a:t>
              </a:r>
            </a:p>
          </p:txBody>
        </p:sp>
        <p:sp>
          <p:nvSpPr>
            <p:cNvPr id="45068" name="Rectangle 34"/>
            <p:cNvSpPr>
              <a:spLocks noChangeArrowheads="1"/>
            </p:cNvSpPr>
            <p:nvPr/>
          </p:nvSpPr>
          <p:spPr bwMode="auto">
            <a:xfrm>
              <a:off x="5054" y="3669"/>
              <a:ext cx="76" cy="82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9" name="Text Box 35"/>
            <p:cNvSpPr txBox="1">
              <a:spLocks noChangeArrowheads="1"/>
            </p:cNvSpPr>
            <p:nvPr/>
          </p:nvSpPr>
          <p:spPr bwMode="auto">
            <a:xfrm>
              <a:off x="3926" y="3419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X</a:t>
              </a:r>
            </a:p>
          </p:txBody>
        </p:sp>
        <p:sp>
          <p:nvSpPr>
            <p:cNvPr id="45070" name="Text Box 36"/>
            <p:cNvSpPr txBox="1">
              <a:spLocks noChangeArrowheads="1"/>
            </p:cNvSpPr>
            <p:nvPr/>
          </p:nvSpPr>
          <p:spPr bwMode="auto">
            <a:xfrm>
              <a:off x="4816" y="2321"/>
              <a:ext cx="26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T</a:t>
              </a:r>
            </a:p>
          </p:txBody>
        </p:sp>
        <p:sp>
          <p:nvSpPr>
            <p:cNvPr id="45071" name="Text Box 37"/>
            <p:cNvSpPr txBox="1">
              <a:spLocks noChangeArrowheads="1"/>
            </p:cNvSpPr>
            <p:nvPr/>
          </p:nvSpPr>
          <p:spPr bwMode="auto">
            <a:xfrm>
              <a:off x="5179" y="3431"/>
              <a:ext cx="25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Y</a:t>
              </a:r>
            </a:p>
          </p:txBody>
        </p:sp>
        <p:sp>
          <p:nvSpPr>
            <p:cNvPr id="45072" name="Line 38"/>
            <p:cNvSpPr>
              <a:spLocks noChangeShapeType="1"/>
            </p:cNvSpPr>
            <p:nvPr/>
          </p:nvSpPr>
          <p:spPr bwMode="auto">
            <a:xfrm>
              <a:off x="4231" y="3888"/>
              <a:ext cx="9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061" name="Text Box 39"/>
          <p:cNvSpPr txBox="1">
            <a:spLocks noChangeArrowheads="1"/>
          </p:cNvSpPr>
          <p:nvPr/>
        </p:nvSpPr>
        <p:spPr bwMode="auto">
          <a:xfrm>
            <a:off x="7212013" y="6148388"/>
            <a:ext cx="6778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6m</a:t>
            </a:r>
          </a:p>
        </p:txBody>
      </p:sp>
      <p:sp>
        <p:nvSpPr>
          <p:cNvPr id="45062" name="Text Box 40"/>
          <p:cNvSpPr txBox="1">
            <a:spLocks noChangeArrowheads="1"/>
          </p:cNvSpPr>
          <p:nvPr/>
        </p:nvSpPr>
        <p:spPr bwMode="auto">
          <a:xfrm>
            <a:off x="1082675" y="4241800"/>
            <a:ext cx="547528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Make a scale drawing and work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Out the real height of the pole.</a:t>
            </a:r>
          </a:p>
        </p:txBody>
      </p:sp>
      <p:sp>
        <p:nvSpPr>
          <p:cNvPr id="45063" name="Text Box 41"/>
          <p:cNvSpPr txBox="1">
            <a:spLocks noChangeArrowheads="1"/>
          </p:cNvSpPr>
          <p:nvPr/>
        </p:nvSpPr>
        <p:spPr bwMode="auto">
          <a:xfrm>
            <a:off x="1474788" y="5484813"/>
            <a:ext cx="4127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Use a scale of 1cm = 2m</a:t>
            </a:r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1938338" y="50800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Scale Drawings &amp; Bearings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1660525" y="508000"/>
            <a:ext cx="52562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Scale Drawings &amp; Bearings</a:t>
            </a:r>
          </a:p>
        </p:txBody>
      </p:sp>
      <p:grpSp>
        <p:nvGrpSpPr>
          <p:cNvPr id="46083" name="Group 32"/>
          <p:cNvGrpSpPr>
            <a:grpSpLocks/>
          </p:cNvGrpSpPr>
          <p:nvPr/>
        </p:nvGrpSpPr>
        <p:grpSpPr bwMode="auto">
          <a:xfrm>
            <a:off x="6880225" y="0"/>
            <a:ext cx="1700213" cy="1855788"/>
            <a:chOff x="4519" y="1580"/>
            <a:chExt cx="1071" cy="1169"/>
          </a:xfrm>
        </p:grpSpPr>
        <p:sp>
          <p:nvSpPr>
            <p:cNvPr id="46106" name="AutoShape 22"/>
            <p:cNvSpPr>
              <a:spLocks noChangeArrowheads="1"/>
            </p:cNvSpPr>
            <p:nvPr/>
          </p:nvSpPr>
          <p:spPr bwMode="auto">
            <a:xfrm flipH="1">
              <a:off x="4762" y="1755"/>
              <a:ext cx="588" cy="710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7" name="Line 23"/>
            <p:cNvSpPr>
              <a:spLocks noChangeShapeType="1"/>
            </p:cNvSpPr>
            <p:nvPr/>
          </p:nvSpPr>
          <p:spPr bwMode="auto">
            <a:xfrm flipV="1">
              <a:off x="4519" y="2468"/>
              <a:ext cx="1048" cy="9"/>
            </a:xfrm>
            <a:prstGeom prst="line">
              <a:avLst/>
            </a:prstGeom>
            <a:noFill/>
            <a:ln w="762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46108" name="Picture 24" descr="scottishflag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1" y="1580"/>
              <a:ext cx="259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109" name="Rectangle 25"/>
            <p:cNvSpPr>
              <a:spLocks noChangeArrowheads="1"/>
            </p:cNvSpPr>
            <p:nvPr/>
          </p:nvSpPr>
          <p:spPr bwMode="auto">
            <a:xfrm>
              <a:off x="4846" y="2314"/>
              <a:ext cx="24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000">
                  <a:solidFill>
                    <a:srgbClr val="080808"/>
                  </a:solidFill>
                  <a:latin typeface="Comic Sans MS" pitchFamily="66" charset="0"/>
                </a:rPr>
                <a:t>55</a:t>
              </a:r>
              <a:r>
                <a:rPr lang="en-GB" sz="1000" baseline="60000">
                  <a:solidFill>
                    <a:srgbClr val="080808"/>
                  </a:solidFill>
                  <a:latin typeface="Comic Sans MS" pitchFamily="66" charset="0"/>
                </a:rPr>
                <a:t>o</a:t>
              </a:r>
            </a:p>
          </p:txBody>
        </p:sp>
        <p:sp>
          <p:nvSpPr>
            <p:cNvPr id="46110" name="Rectangle 26"/>
            <p:cNvSpPr>
              <a:spLocks noChangeArrowheads="1"/>
            </p:cNvSpPr>
            <p:nvPr/>
          </p:nvSpPr>
          <p:spPr bwMode="auto">
            <a:xfrm>
              <a:off x="5285" y="2409"/>
              <a:ext cx="48" cy="4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1" name="Text Box 27"/>
            <p:cNvSpPr txBox="1">
              <a:spLocks noChangeArrowheads="1"/>
            </p:cNvSpPr>
            <p:nvPr/>
          </p:nvSpPr>
          <p:spPr bwMode="auto">
            <a:xfrm>
              <a:off x="4589" y="2295"/>
              <a:ext cx="18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200">
                  <a:latin typeface="Comic Sans MS" pitchFamily="66" charset="0"/>
                </a:rPr>
                <a:t>X</a:t>
              </a:r>
            </a:p>
          </p:txBody>
        </p:sp>
        <p:sp>
          <p:nvSpPr>
            <p:cNvPr id="46112" name="Text Box 28"/>
            <p:cNvSpPr txBox="1">
              <a:spLocks noChangeArrowheads="1"/>
            </p:cNvSpPr>
            <p:nvPr/>
          </p:nvSpPr>
          <p:spPr bwMode="auto">
            <a:xfrm>
              <a:off x="5154" y="1653"/>
              <a:ext cx="18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200">
                  <a:latin typeface="Comic Sans MS" pitchFamily="66" charset="0"/>
                </a:rPr>
                <a:t>T</a:t>
              </a:r>
            </a:p>
          </p:txBody>
        </p:sp>
        <p:sp>
          <p:nvSpPr>
            <p:cNvPr id="46113" name="Text Box 29"/>
            <p:cNvSpPr txBox="1">
              <a:spLocks noChangeArrowheads="1"/>
            </p:cNvSpPr>
            <p:nvPr/>
          </p:nvSpPr>
          <p:spPr bwMode="auto">
            <a:xfrm>
              <a:off x="5384" y="2303"/>
              <a:ext cx="17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200">
                  <a:latin typeface="Comic Sans MS" pitchFamily="66" charset="0"/>
                </a:rPr>
                <a:t>Y</a:t>
              </a:r>
            </a:p>
          </p:txBody>
        </p:sp>
        <p:sp>
          <p:nvSpPr>
            <p:cNvPr id="46114" name="Line 30"/>
            <p:cNvSpPr>
              <a:spLocks noChangeShapeType="1"/>
            </p:cNvSpPr>
            <p:nvPr/>
          </p:nvSpPr>
          <p:spPr bwMode="auto">
            <a:xfrm>
              <a:off x="4763" y="2537"/>
              <a:ext cx="5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5" name="Text Box 31"/>
            <p:cNvSpPr txBox="1">
              <a:spLocks noChangeArrowheads="1"/>
            </p:cNvSpPr>
            <p:nvPr/>
          </p:nvSpPr>
          <p:spPr bwMode="auto">
            <a:xfrm>
              <a:off x="4955" y="2576"/>
              <a:ext cx="25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200">
                  <a:latin typeface="Comic Sans MS" pitchFamily="66" charset="0"/>
                </a:rPr>
                <a:t>6m</a:t>
              </a:r>
            </a:p>
          </p:txBody>
        </p:sp>
      </p:grpSp>
      <p:sp>
        <p:nvSpPr>
          <p:cNvPr id="46084" name="Text Box 33"/>
          <p:cNvSpPr txBox="1">
            <a:spLocks noChangeArrowheads="1"/>
          </p:cNvSpPr>
          <p:nvPr/>
        </p:nvSpPr>
        <p:spPr bwMode="auto">
          <a:xfrm>
            <a:off x="1019175" y="1935163"/>
            <a:ext cx="15398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latin typeface="Comic Sans MS" pitchFamily="66" charset="0"/>
              </a:rPr>
              <a:t>Solution</a:t>
            </a:r>
          </a:p>
        </p:txBody>
      </p:sp>
      <p:sp>
        <p:nvSpPr>
          <p:cNvPr id="70690" name="Text Box 34"/>
          <p:cNvSpPr txBox="1">
            <a:spLocks noChangeArrowheads="1"/>
          </p:cNvSpPr>
          <p:nvPr/>
        </p:nvSpPr>
        <p:spPr bwMode="auto">
          <a:xfrm>
            <a:off x="788988" y="2565400"/>
            <a:ext cx="3190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  <a:latin typeface="Comic Sans MS" pitchFamily="66" charset="0"/>
              </a:rPr>
              <a:t>Step 1:	Draw line XY=3cm</a:t>
            </a:r>
          </a:p>
        </p:txBody>
      </p:sp>
      <p:sp>
        <p:nvSpPr>
          <p:cNvPr id="70691" name="Line 35"/>
          <p:cNvSpPr>
            <a:spLocks noChangeShapeType="1"/>
          </p:cNvSpPr>
          <p:nvPr/>
        </p:nvSpPr>
        <p:spPr bwMode="auto">
          <a:xfrm flipV="1">
            <a:off x="5868988" y="556895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2" name="Text Box 36"/>
          <p:cNvSpPr txBox="1">
            <a:spLocks noChangeArrowheads="1"/>
          </p:cNvSpPr>
          <p:nvPr/>
        </p:nvSpPr>
        <p:spPr bwMode="auto">
          <a:xfrm>
            <a:off x="5643563" y="5641975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/>
              <a:t>X</a:t>
            </a:r>
          </a:p>
        </p:txBody>
      </p:sp>
      <p:sp>
        <p:nvSpPr>
          <p:cNvPr id="70693" name="Text Box 37"/>
          <p:cNvSpPr txBox="1">
            <a:spLocks noChangeArrowheads="1"/>
          </p:cNvSpPr>
          <p:nvPr/>
        </p:nvSpPr>
        <p:spPr bwMode="auto">
          <a:xfrm>
            <a:off x="7974013" y="5654675"/>
            <a:ext cx="3159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/>
              <a:t>Y</a:t>
            </a:r>
          </a:p>
        </p:txBody>
      </p:sp>
      <p:sp>
        <p:nvSpPr>
          <p:cNvPr id="70694" name="Text Box 38"/>
          <p:cNvSpPr txBox="1">
            <a:spLocks noChangeArrowheads="1"/>
          </p:cNvSpPr>
          <p:nvPr/>
        </p:nvSpPr>
        <p:spPr bwMode="auto">
          <a:xfrm>
            <a:off x="2879725" y="1974850"/>
            <a:ext cx="379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Using a scale of 1cm = 2m</a:t>
            </a:r>
          </a:p>
        </p:txBody>
      </p:sp>
      <p:sp>
        <p:nvSpPr>
          <p:cNvPr id="70695" name="Text Box 39"/>
          <p:cNvSpPr txBox="1">
            <a:spLocks noChangeArrowheads="1"/>
          </p:cNvSpPr>
          <p:nvPr/>
        </p:nvSpPr>
        <p:spPr bwMode="auto">
          <a:xfrm>
            <a:off x="788988" y="2936875"/>
            <a:ext cx="49863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  <a:latin typeface="Comic Sans MS" pitchFamily="66" charset="0"/>
              </a:rPr>
              <a:t>Step 2:	Draw a line straight up from Y.</a:t>
            </a:r>
          </a:p>
        </p:txBody>
      </p:sp>
      <p:sp>
        <p:nvSpPr>
          <p:cNvPr id="70696" name="Text Box 40"/>
          <p:cNvSpPr txBox="1">
            <a:spLocks noChangeArrowheads="1"/>
          </p:cNvSpPr>
          <p:nvPr/>
        </p:nvSpPr>
        <p:spPr bwMode="auto">
          <a:xfrm>
            <a:off x="788988" y="3309938"/>
            <a:ext cx="4921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  <a:latin typeface="Comic Sans MS" pitchFamily="66" charset="0"/>
              </a:rPr>
              <a:t>Step 3:	Measure angle 55</a:t>
            </a:r>
            <a:r>
              <a:rPr lang="en-GB" sz="1800" b="1" baseline="60000">
                <a:solidFill>
                  <a:schemeClr val="tx2"/>
                </a:solidFill>
                <a:latin typeface="Comic Sans MS" pitchFamily="66" charset="0"/>
              </a:rPr>
              <a:t>o</a:t>
            </a:r>
            <a:r>
              <a:rPr lang="en-GB" sz="1800" b="1">
                <a:solidFill>
                  <a:schemeClr val="tx2"/>
                </a:solidFill>
                <a:latin typeface="Comic Sans MS" pitchFamily="66" charset="0"/>
              </a:rPr>
              <a:t> from X.</a:t>
            </a:r>
          </a:p>
        </p:txBody>
      </p: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4354513" y="3902075"/>
            <a:ext cx="3097212" cy="1847850"/>
            <a:chOff x="2697" y="2055"/>
            <a:chExt cx="1951" cy="1164"/>
          </a:xfrm>
        </p:grpSpPr>
        <p:pic>
          <p:nvPicPr>
            <p:cNvPr id="46104" name="Picture 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7" y="2055"/>
              <a:ext cx="1951" cy="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105" name="Line 43"/>
            <p:cNvSpPr>
              <a:spLocks noChangeShapeType="1"/>
            </p:cNvSpPr>
            <p:nvPr/>
          </p:nvSpPr>
          <p:spPr bwMode="auto">
            <a:xfrm flipV="1">
              <a:off x="3650" y="2378"/>
              <a:ext cx="493" cy="72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0700" name="Picture 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31" b="39212"/>
          <a:stretch>
            <a:fillRect/>
          </a:stretch>
        </p:blipFill>
        <p:spPr bwMode="auto">
          <a:xfrm>
            <a:off x="5707063" y="5672138"/>
            <a:ext cx="343693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702" name="Line 46"/>
          <p:cNvSpPr>
            <a:spLocks noChangeShapeType="1"/>
          </p:cNvSpPr>
          <p:nvPr/>
        </p:nvSpPr>
        <p:spPr bwMode="auto">
          <a:xfrm flipH="1" flipV="1">
            <a:off x="7975600" y="2046288"/>
            <a:ext cx="11113" cy="3527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703" name="Line 47"/>
          <p:cNvSpPr>
            <a:spLocks noChangeShapeType="1"/>
          </p:cNvSpPr>
          <p:nvPr/>
        </p:nvSpPr>
        <p:spPr bwMode="auto">
          <a:xfrm flipV="1">
            <a:off x="5886450" y="2503488"/>
            <a:ext cx="2100263" cy="30368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704" name="Text Box 48"/>
          <p:cNvSpPr txBox="1">
            <a:spLocks noChangeArrowheads="1"/>
          </p:cNvSpPr>
          <p:nvPr/>
        </p:nvSpPr>
        <p:spPr bwMode="auto">
          <a:xfrm>
            <a:off x="788988" y="3681413"/>
            <a:ext cx="4921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  <a:latin typeface="Comic Sans MS" pitchFamily="66" charset="0"/>
              </a:rPr>
              <a:t>Step 4:	Draw line from X to vertical line</a:t>
            </a:r>
          </a:p>
          <a:p>
            <a:pPr eaLnBrk="1" hangingPunct="1"/>
            <a:r>
              <a:rPr lang="en-GB" sz="1800" b="1">
                <a:solidFill>
                  <a:schemeClr val="tx2"/>
                </a:solidFill>
                <a:latin typeface="Comic Sans MS" pitchFamily="66" charset="0"/>
              </a:rPr>
              <a:t>         and mark T at crossover point.</a:t>
            </a:r>
          </a:p>
        </p:txBody>
      </p:sp>
      <p:sp>
        <p:nvSpPr>
          <p:cNvPr id="70705" name="Text Box 49"/>
          <p:cNvSpPr txBox="1">
            <a:spLocks noChangeArrowheads="1"/>
          </p:cNvSpPr>
          <p:nvPr/>
        </p:nvSpPr>
        <p:spPr bwMode="auto">
          <a:xfrm>
            <a:off x="7516813" y="2179638"/>
            <a:ext cx="3921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T</a:t>
            </a:r>
          </a:p>
        </p:txBody>
      </p:sp>
      <p:sp>
        <p:nvSpPr>
          <p:cNvPr id="70706" name="Text Box 50"/>
          <p:cNvSpPr txBox="1">
            <a:spLocks noChangeArrowheads="1"/>
          </p:cNvSpPr>
          <p:nvPr/>
        </p:nvSpPr>
        <p:spPr bwMode="auto">
          <a:xfrm>
            <a:off x="788988" y="4329113"/>
            <a:ext cx="3321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  <a:latin typeface="Comic Sans MS" pitchFamily="66" charset="0"/>
              </a:rPr>
              <a:t>Step 5:	Measure length YT.</a:t>
            </a:r>
          </a:p>
        </p:txBody>
      </p:sp>
      <p:sp>
        <p:nvSpPr>
          <p:cNvPr id="70707" name="Text Box 51"/>
          <p:cNvSpPr txBox="1">
            <a:spLocks noChangeArrowheads="1"/>
          </p:cNvSpPr>
          <p:nvPr/>
        </p:nvSpPr>
        <p:spPr bwMode="auto">
          <a:xfrm>
            <a:off x="788988" y="4702175"/>
            <a:ext cx="3321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  <a:latin typeface="Comic Sans MS" pitchFamily="66" charset="0"/>
              </a:rPr>
              <a:t>Step 6:	Multiply length YT.</a:t>
            </a:r>
          </a:p>
          <a:p>
            <a:pPr eaLnBrk="1" hangingPunct="1"/>
            <a:r>
              <a:rPr lang="en-GB" sz="1800" b="1">
                <a:solidFill>
                  <a:schemeClr val="tx2"/>
                </a:solidFill>
                <a:latin typeface="Comic Sans MS" pitchFamily="66" charset="0"/>
              </a:rPr>
              <a:t>         by scale factor.</a:t>
            </a:r>
          </a:p>
        </p:txBody>
      </p:sp>
      <p:pic>
        <p:nvPicPr>
          <p:cNvPr id="70708" name="Picture 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31" r="39212"/>
          <a:stretch>
            <a:fillRect/>
          </a:stretch>
        </p:blipFill>
        <p:spPr bwMode="auto">
          <a:xfrm>
            <a:off x="7989888" y="2241550"/>
            <a:ext cx="719137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709" name="Text Box 53"/>
          <p:cNvSpPr txBox="1">
            <a:spLocks noChangeArrowheads="1"/>
          </p:cNvSpPr>
          <p:nvPr/>
        </p:nvSpPr>
        <p:spPr bwMode="auto">
          <a:xfrm>
            <a:off x="3979863" y="4302125"/>
            <a:ext cx="102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4.3cm</a:t>
            </a:r>
          </a:p>
        </p:txBody>
      </p:sp>
      <p:sp>
        <p:nvSpPr>
          <p:cNvPr id="70710" name="Text Box 54"/>
          <p:cNvSpPr txBox="1">
            <a:spLocks noChangeArrowheads="1"/>
          </p:cNvSpPr>
          <p:nvPr/>
        </p:nvSpPr>
        <p:spPr bwMode="auto">
          <a:xfrm>
            <a:off x="1660525" y="5319713"/>
            <a:ext cx="2541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4.3 x 2 = 8.6m</a:t>
            </a:r>
          </a:p>
        </p:txBody>
      </p:sp>
      <p:sp>
        <p:nvSpPr>
          <p:cNvPr id="70711" name="Text Box 55"/>
          <p:cNvSpPr txBox="1">
            <a:spLocks noChangeArrowheads="1"/>
          </p:cNvSpPr>
          <p:nvPr/>
        </p:nvSpPr>
        <p:spPr bwMode="auto">
          <a:xfrm>
            <a:off x="865188" y="5799138"/>
            <a:ext cx="37353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Flag pole is 8.6m high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0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0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0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70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07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90" grpId="0"/>
      <p:bldP spid="70691" grpId="0" animBg="1"/>
      <p:bldP spid="70692" grpId="0"/>
      <p:bldP spid="70693" grpId="0"/>
      <p:bldP spid="70695" grpId="0"/>
      <p:bldP spid="70696" grpId="0"/>
      <p:bldP spid="70702" grpId="0" animBg="1"/>
      <p:bldP spid="70703" grpId="0" animBg="1"/>
      <p:bldP spid="70704" grpId="0"/>
      <p:bldP spid="70705" grpId="0"/>
      <p:bldP spid="70706" grpId="0"/>
      <p:bldP spid="70707" grpId="0"/>
      <p:bldP spid="70709" grpId="0"/>
      <p:bldP spid="70710" grpId="0"/>
      <p:bldP spid="707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47108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To show how to write down directions using a map.</a:t>
            </a:r>
          </a:p>
          <a:p>
            <a:pPr marL="800100" lvl="1" indent="-342900"/>
            <a:endParaRPr lang="en-GB" sz="1800">
              <a:solidFill>
                <a:srgbClr val="FFFF00"/>
              </a:solidFill>
              <a:latin typeface="Comic Sans MS" pitchFamily="66" charset="0"/>
            </a:endParaRPr>
          </a:p>
          <a:p>
            <a:pPr marL="800100" lvl="1" indent="-342900"/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2. 	To explain how to construct a scale drawing using bearings.</a:t>
            </a:r>
          </a:p>
          <a:p>
            <a:pPr marL="800100" lvl="1" indent="-342900">
              <a:buFontTx/>
              <a:buAutoNum type="arabicPeriod"/>
            </a:pPr>
            <a:endParaRPr lang="en-GB" sz="1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latin typeface="Comic Sans MS" pitchFamily="66" charset="0"/>
              </a:rPr>
              <a:t>1.  Be able to make sense of a map.</a:t>
            </a:r>
          </a:p>
        </p:txBody>
      </p:sp>
      <p:sp>
        <p:nvSpPr>
          <p:cNvPr id="75789" name="Rectangle 13"/>
          <p:cNvSpPr>
            <a:spLocks noChangeArrowheads="1"/>
          </p:cNvSpPr>
          <p:nvPr/>
        </p:nvSpPr>
        <p:spPr bwMode="auto">
          <a:xfrm>
            <a:off x="658813" y="374650"/>
            <a:ext cx="684371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Directions &amp; Scale Drawings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5551488" y="3598863"/>
            <a:ext cx="33607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</a:pPr>
            <a:r>
              <a:rPr lang="en-GB" sz="1800">
                <a:latin typeface="Comic Sans MS" pitchFamily="66" charset="0"/>
              </a:rPr>
              <a:t>Write down accurate directions from a map.</a:t>
            </a:r>
          </a:p>
          <a:p>
            <a:pPr marL="342900" indent="-342900"/>
            <a:endParaRPr lang="en-GB" sz="1800">
              <a:latin typeface="Comic Sans MS" pitchFamily="66" charset="0"/>
            </a:endParaRPr>
          </a:p>
          <a:p>
            <a:pPr marL="342900" indent="-342900"/>
            <a:r>
              <a:rPr lang="en-GB" sz="1800">
                <a:latin typeface="Comic Sans MS" pitchFamily="66" charset="0"/>
              </a:rPr>
              <a:t>3. 	Construct and interpret an accurate scale drawing.</a:t>
            </a:r>
          </a:p>
          <a:p>
            <a:pPr marL="342900" indent="-342900">
              <a:buFontTx/>
              <a:buAutoNum type="arabicPeriod" startAt="2"/>
            </a:pPr>
            <a:endParaRPr lang="en-GB" sz="18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66259C-E252-4CF3-BB89-F5ADC40FA74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82825" y="1865313"/>
            <a:ext cx="3694113" cy="3694112"/>
            <a:chOff x="1438" y="1175"/>
            <a:chExt cx="2327" cy="2327"/>
          </a:xfrm>
        </p:grpSpPr>
        <p:sp>
          <p:nvSpPr>
            <p:cNvPr id="48173" name="Oval 4"/>
            <p:cNvSpPr>
              <a:spLocks noChangeArrowheads="1"/>
            </p:cNvSpPr>
            <p:nvPr/>
          </p:nvSpPr>
          <p:spPr bwMode="auto">
            <a:xfrm>
              <a:off x="1445" y="1188"/>
              <a:ext cx="2314" cy="231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8174" name="Group 5"/>
            <p:cNvGrpSpPr>
              <a:grpSpLocks/>
            </p:cNvGrpSpPr>
            <p:nvPr/>
          </p:nvGrpSpPr>
          <p:grpSpPr bwMode="auto">
            <a:xfrm>
              <a:off x="1438" y="1175"/>
              <a:ext cx="2327" cy="2327"/>
              <a:chOff x="1438" y="1175"/>
              <a:chExt cx="2327" cy="2327"/>
            </a:xfrm>
          </p:grpSpPr>
          <p:sp>
            <p:nvSpPr>
              <p:cNvPr id="48175" name="Line 6"/>
              <p:cNvSpPr>
                <a:spLocks noChangeShapeType="1"/>
              </p:cNvSpPr>
              <p:nvPr/>
            </p:nvSpPr>
            <p:spPr bwMode="auto">
              <a:xfrm>
                <a:off x="1438" y="2345"/>
                <a:ext cx="2327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76" name="Line 7"/>
              <p:cNvSpPr>
                <a:spLocks noChangeShapeType="1"/>
              </p:cNvSpPr>
              <p:nvPr/>
            </p:nvSpPr>
            <p:spPr bwMode="auto">
              <a:xfrm rot="-5400000">
                <a:off x="1438" y="2339"/>
                <a:ext cx="2327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2889250" y="236538"/>
            <a:ext cx="2600325" cy="4953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6275"/>
                  <a:invGamma/>
                </a:schemeClr>
              </a:gs>
            </a:gsLst>
            <a:lin ang="5400000" scaled="1"/>
          </a:gradFill>
          <a:ln w="38100">
            <a:solidFill>
              <a:srgbClr val="B2B2B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Compass Points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698500" y="968375"/>
            <a:ext cx="6815138" cy="5408613"/>
            <a:chOff x="440" y="610"/>
            <a:chExt cx="4293" cy="3407"/>
          </a:xfrm>
        </p:grpSpPr>
        <p:sp>
          <p:nvSpPr>
            <p:cNvPr id="48152" name="Text Box 10"/>
            <p:cNvSpPr txBox="1">
              <a:spLocks noChangeArrowheads="1"/>
            </p:cNvSpPr>
            <p:nvPr/>
          </p:nvSpPr>
          <p:spPr bwMode="auto">
            <a:xfrm>
              <a:off x="2416" y="920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333399"/>
                  </a:solidFill>
                  <a:latin typeface="Comic Sans MS" pitchFamily="66" charset="0"/>
                </a:rPr>
                <a:t>N</a:t>
              </a:r>
            </a:p>
          </p:txBody>
        </p:sp>
        <p:sp>
          <p:nvSpPr>
            <p:cNvPr id="48153" name="Text Box 11"/>
            <p:cNvSpPr txBox="1">
              <a:spLocks noChangeArrowheads="1"/>
            </p:cNvSpPr>
            <p:nvPr/>
          </p:nvSpPr>
          <p:spPr bwMode="auto">
            <a:xfrm>
              <a:off x="2416" y="3553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333399"/>
                  </a:solidFill>
                  <a:latin typeface="Comic Sans MS" pitchFamily="66" charset="0"/>
                </a:rPr>
                <a:t>S</a:t>
              </a:r>
            </a:p>
          </p:txBody>
        </p:sp>
        <p:sp>
          <p:nvSpPr>
            <p:cNvPr id="48154" name="Text Box 12"/>
            <p:cNvSpPr txBox="1">
              <a:spLocks noChangeArrowheads="1"/>
            </p:cNvSpPr>
            <p:nvPr/>
          </p:nvSpPr>
          <p:spPr bwMode="auto">
            <a:xfrm>
              <a:off x="3828" y="2237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333399"/>
                  </a:solidFill>
                  <a:latin typeface="Comic Sans MS" pitchFamily="66" charset="0"/>
                </a:rPr>
                <a:t>E</a:t>
              </a:r>
            </a:p>
          </p:txBody>
        </p:sp>
        <p:sp>
          <p:nvSpPr>
            <p:cNvPr id="48155" name="Text Box 13"/>
            <p:cNvSpPr txBox="1">
              <a:spLocks noChangeArrowheads="1"/>
            </p:cNvSpPr>
            <p:nvPr/>
          </p:nvSpPr>
          <p:spPr bwMode="auto">
            <a:xfrm>
              <a:off x="944" y="2213"/>
              <a:ext cx="439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333399"/>
                  </a:solidFill>
                  <a:latin typeface="Comic Sans MS" pitchFamily="66" charset="0"/>
                </a:rPr>
                <a:t>W</a:t>
              </a:r>
            </a:p>
          </p:txBody>
        </p:sp>
        <p:sp>
          <p:nvSpPr>
            <p:cNvPr id="48156" name="Text Box 14"/>
            <p:cNvSpPr txBox="1">
              <a:spLocks noChangeArrowheads="1"/>
            </p:cNvSpPr>
            <p:nvPr/>
          </p:nvSpPr>
          <p:spPr bwMode="auto">
            <a:xfrm>
              <a:off x="4258" y="2211"/>
              <a:ext cx="475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>
                  <a:solidFill>
                    <a:srgbClr val="000000"/>
                  </a:solidFill>
                  <a:latin typeface="Comic Sans MS" pitchFamily="66" charset="0"/>
                </a:rPr>
                <a:t>090</a:t>
              </a:r>
              <a:r>
                <a:rPr lang="en-GB" sz="1800" baseline="30000">
                  <a:solidFill>
                    <a:srgbClr val="000000"/>
                  </a:solidFill>
                  <a:latin typeface="Comic Sans MS" pitchFamily="66" charset="0"/>
                </a:rPr>
                <a:t>o</a:t>
              </a:r>
              <a:endParaRPr lang="en-GB" sz="180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48157" name="Text Box 15"/>
            <p:cNvSpPr txBox="1">
              <a:spLocks noChangeArrowheads="1"/>
            </p:cNvSpPr>
            <p:nvPr/>
          </p:nvSpPr>
          <p:spPr bwMode="auto">
            <a:xfrm>
              <a:off x="2201" y="610"/>
              <a:ext cx="787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>
                  <a:solidFill>
                    <a:srgbClr val="000000"/>
                  </a:solidFill>
                  <a:latin typeface="Comic Sans MS" pitchFamily="66" charset="0"/>
                </a:rPr>
                <a:t>360/000</a:t>
              </a:r>
              <a:r>
                <a:rPr lang="en-GB" sz="1800" baseline="30000">
                  <a:solidFill>
                    <a:srgbClr val="000000"/>
                  </a:solidFill>
                  <a:latin typeface="Comic Sans MS" pitchFamily="66" charset="0"/>
                </a:rPr>
                <a:t>o</a:t>
              </a:r>
              <a:endParaRPr lang="en-GB" sz="180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48158" name="Text Box 16"/>
            <p:cNvSpPr txBox="1">
              <a:spLocks noChangeArrowheads="1"/>
            </p:cNvSpPr>
            <p:nvPr/>
          </p:nvSpPr>
          <p:spPr bwMode="auto">
            <a:xfrm>
              <a:off x="440" y="2170"/>
              <a:ext cx="475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>
                  <a:solidFill>
                    <a:srgbClr val="000000"/>
                  </a:solidFill>
                  <a:latin typeface="Comic Sans MS" pitchFamily="66" charset="0"/>
                </a:rPr>
                <a:t>270</a:t>
              </a:r>
              <a:r>
                <a:rPr lang="en-GB" sz="1800" baseline="30000">
                  <a:solidFill>
                    <a:srgbClr val="000000"/>
                  </a:solidFill>
                  <a:latin typeface="Comic Sans MS" pitchFamily="66" charset="0"/>
                </a:rPr>
                <a:t>o</a:t>
              </a:r>
              <a:endParaRPr lang="en-GB" sz="180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48159" name="Text Box 17"/>
            <p:cNvSpPr txBox="1">
              <a:spLocks noChangeArrowheads="1"/>
            </p:cNvSpPr>
            <p:nvPr/>
          </p:nvSpPr>
          <p:spPr bwMode="auto">
            <a:xfrm>
              <a:off x="2364" y="3780"/>
              <a:ext cx="475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>
                  <a:solidFill>
                    <a:srgbClr val="000000"/>
                  </a:solidFill>
                  <a:latin typeface="Comic Sans MS" pitchFamily="66" charset="0"/>
                </a:rPr>
                <a:t>180</a:t>
              </a:r>
              <a:r>
                <a:rPr lang="en-GB" sz="1800" baseline="30000">
                  <a:solidFill>
                    <a:srgbClr val="000000"/>
                  </a:solidFill>
                  <a:latin typeface="Comic Sans MS" pitchFamily="66" charset="0"/>
                </a:rPr>
                <a:t>o</a:t>
              </a:r>
              <a:endParaRPr lang="en-GB" sz="180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grpSp>
          <p:nvGrpSpPr>
            <p:cNvPr id="48160" name="Group 18"/>
            <p:cNvGrpSpPr>
              <a:grpSpLocks/>
            </p:cNvGrpSpPr>
            <p:nvPr/>
          </p:nvGrpSpPr>
          <p:grpSpPr bwMode="auto">
            <a:xfrm>
              <a:off x="1496" y="1192"/>
              <a:ext cx="2264" cy="2264"/>
              <a:chOff x="1496" y="1192"/>
              <a:chExt cx="2264" cy="2264"/>
            </a:xfrm>
          </p:grpSpPr>
          <p:sp>
            <p:nvSpPr>
              <p:cNvPr id="48161" name="Oval 19"/>
              <p:cNvSpPr>
                <a:spLocks noChangeArrowheads="1"/>
              </p:cNvSpPr>
              <p:nvPr/>
            </p:nvSpPr>
            <p:spPr bwMode="auto">
              <a:xfrm>
                <a:off x="2976" y="123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62" name="Oval 20"/>
              <p:cNvSpPr>
                <a:spLocks noChangeArrowheads="1"/>
              </p:cNvSpPr>
              <p:nvPr/>
            </p:nvSpPr>
            <p:spPr bwMode="auto">
              <a:xfrm>
                <a:off x="3404" y="151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63" name="Oval 21"/>
              <p:cNvSpPr>
                <a:spLocks noChangeArrowheads="1"/>
              </p:cNvSpPr>
              <p:nvPr/>
            </p:nvSpPr>
            <p:spPr bwMode="auto">
              <a:xfrm>
                <a:off x="3720" y="212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64" name="Oval 22"/>
              <p:cNvSpPr>
                <a:spLocks noChangeArrowheads="1"/>
              </p:cNvSpPr>
              <p:nvPr/>
            </p:nvSpPr>
            <p:spPr bwMode="auto">
              <a:xfrm>
                <a:off x="3668" y="2728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65" name="Oval 23"/>
              <p:cNvSpPr>
                <a:spLocks noChangeArrowheads="1"/>
              </p:cNvSpPr>
              <p:nvPr/>
            </p:nvSpPr>
            <p:spPr bwMode="auto">
              <a:xfrm>
                <a:off x="3388" y="316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66" name="Oval 24"/>
              <p:cNvSpPr>
                <a:spLocks noChangeArrowheads="1"/>
              </p:cNvSpPr>
              <p:nvPr/>
            </p:nvSpPr>
            <p:spPr bwMode="auto">
              <a:xfrm>
                <a:off x="2964" y="341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67" name="Oval 25"/>
              <p:cNvSpPr>
                <a:spLocks noChangeArrowheads="1"/>
              </p:cNvSpPr>
              <p:nvPr/>
            </p:nvSpPr>
            <p:spPr bwMode="auto">
              <a:xfrm>
                <a:off x="2008" y="333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68" name="Oval 26"/>
              <p:cNvSpPr>
                <a:spLocks noChangeArrowheads="1"/>
              </p:cNvSpPr>
              <p:nvPr/>
            </p:nvSpPr>
            <p:spPr bwMode="auto">
              <a:xfrm>
                <a:off x="1748" y="313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69" name="Oval 27"/>
              <p:cNvSpPr>
                <a:spLocks noChangeArrowheads="1"/>
              </p:cNvSpPr>
              <p:nvPr/>
            </p:nvSpPr>
            <p:spPr bwMode="auto">
              <a:xfrm>
                <a:off x="1496" y="270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70" name="Oval 28"/>
              <p:cNvSpPr>
                <a:spLocks noChangeArrowheads="1"/>
              </p:cNvSpPr>
              <p:nvPr/>
            </p:nvSpPr>
            <p:spPr bwMode="auto">
              <a:xfrm>
                <a:off x="1508" y="1908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71" name="Oval 29"/>
              <p:cNvSpPr>
                <a:spLocks noChangeArrowheads="1"/>
              </p:cNvSpPr>
              <p:nvPr/>
            </p:nvSpPr>
            <p:spPr bwMode="auto">
              <a:xfrm>
                <a:off x="1772" y="1500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72" name="Oval 30"/>
              <p:cNvSpPr>
                <a:spLocks noChangeArrowheads="1"/>
              </p:cNvSpPr>
              <p:nvPr/>
            </p:nvSpPr>
            <p:spPr bwMode="auto">
              <a:xfrm>
                <a:off x="2384" y="119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4127500" y="3714750"/>
            <a:ext cx="4641850" cy="2492375"/>
            <a:chOff x="2600" y="2340"/>
            <a:chExt cx="2924" cy="1570"/>
          </a:xfrm>
        </p:grpSpPr>
        <p:sp>
          <p:nvSpPr>
            <p:cNvPr id="48149" name="Line 42"/>
            <p:cNvSpPr>
              <a:spLocks noChangeShapeType="1"/>
            </p:cNvSpPr>
            <p:nvPr/>
          </p:nvSpPr>
          <p:spPr bwMode="auto">
            <a:xfrm>
              <a:off x="2600" y="2340"/>
              <a:ext cx="820" cy="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50" name="Text Box 43"/>
            <p:cNvSpPr txBox="1">
              <a:spLocks noChangeArrowheads="1"/>
            </p:cNvSpPr>
            <p:nvPr/>
          </p:nvSpPr>
          <p:spPr bwMode="auto">
            <a:xfrm>
              <a:off x="3458" y="3233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333399"/>
                  </a:solidFill>
                  <a:latin typeface="Comic Sans MS" pitchFamily="66" charset="0"/>
                </a:rPr>
                <a:t>SE</a:t>
              </a:r>
            </a:p>
          </p:txBody>
        </p:sp>
        <p:sp>
          <p:nvSpPr>
            <p:cNvPr id="48151" name="Text Box 44"/>
            <p:cNvSpPr txBox="1">
              <a:spLocks noChangeArrowheads="1"/>
            </p:cNvSpPr>
            <p:nvPr/>
          </p:nvSpPr>
          <p:spPr bwMode="auto">
            <a:xfrm>
              <a:off x="3758" y="3464"/>
              <a:ext cx="1766" cy="44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333399"/>
                  </a:solidFill>
                  <a:latin typeface="Comic Sans MS" pitchFamily="66" charset="0"/>
                </a:rPr>
                <a:t>Half way between South and East</a:t>
              </a:r>
            </a:p>
          </p:txBody>
        </p:sp>
      </p:grpSp>
      <p:grpSp>
        <p:nvGrpSpPr>
          <p:cNvPr id="7" name="Group 51"/>
          <p:cNvGrpSpPr>
            <a:grpSpLocks/>
          </p:cNvGrpSpPr>
          <p:nvPr/>
        </p:nvGrpSpPr>
        <p:grpSpPr bwMode="auto">
          <a:xfrm>
            <a:off x="609600" y="3708400"/>
            <a:ext cx="3511550" cy="2403475"/>
            <a:chOff x="384" y="2336"/>
            <a:chExt cx="2212" cy="1514"/>
          </a:xfrm>
        </p:grpSpPr>
        <p:sp>
          <p:nvSpPr>
            <p:cNvPr id="48146" name="Text Box 52"/>
            <p:cNvSpPr txBox="1">
              <a:spLocks noChangeArrowheads="1"/>
            </p:cNvSpPr>
            <p:nvPr/>
          </p:nvSpPr>
          <p:spPr bwMode="auto">
            <a:xfrm>
              <a:off x="1351" y="3182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333399"/>
                  </a:solidFill>
                  <a:latin typeface="Comic Sans MS" pitchFamily="66" charset="0"/>
                </a:rPr>
                <a:t>SW</a:t>
              </a:r>
            </a:p>
          </p:txBody>
        </p:sp>
        <p:sp>
          <p:nvSpPr>
            <p:cNvPr id="48147" name="Line 53"/>
            <p:cNvSpPr>
              <a:spLocks noChangeShapeType="1"/>
            </p:cNvSpPr>
            <p:nvPr/>
          </p:nvSpPr>
          <p:spPr bwMode="auto">
            <a:xfrm flipH="1">
              <a:off x="1764" y="2336"/>
              <a:ext cx="832" cy="8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48" name="Text Box 54"/>
            <p:cNvSpPr txBox="1">
              <a:spLocks noChangeArrowheads="1"/>
            </p:cNvSpPr>
            <p:nvPr/>
          </p:nvSpPr>
          <p:spPr bwMode="auto">
            <a:xfrm>
              <a:off x="384" y="3404"/>
              <a:ext cx="1588" cy="44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333399"/>
                  </a:solidFill>
                  <a:latin typeface="Comic Sans MS" pitchFamily="66" charset="0"/>
                </a:rPr>
                <a:t>Half way between South and West</a:t>
              </a:r>
            </a:p>
          </p:txBody>
        </p:sp>
      </p:grpSp>
      <p:grpSp>
        <p:nvGrpSpPr>
          <p:cNvPr id="8" name="Group 61"/>
          <p:cNvGrpSpPr>
            <a:grpSpLocks/>
          </p:cNvGrpSpPr>
          <p:nvPr/>
        </p:nvGrpSpPr>
        <p:grpSpPr bwMode="auto">
          <a:xfrm>
            <a:off x="0" y="1574800"/>
            <a:ext cx="4127500" cy="2146300"/>
            <a:chOff x="0" y="992"/>
            <a:chExt cx="2600" cy="1352"/>
          </a:xfrm>
        </p:grpSpPr>
        <p:grpSp>
          <p:nvGrpSpPr>
            <p:cNvPr id="48142" name="Group 63"/>
            <p:cNvGrpSpPr>
              <a:grpSpLocks/>
            </p:cNvGrpSpPr>
            <p:nvPr/>
          </p:nvGrpSpPr>
          <p:grpSpPr bwMode="auto">
            <a:xfrm>
              <a:off x="0" y="992"/>
              <a:ext cx="2600" cy="1352"/>
              <a:chOff x="0" y="992"/>
              <a:chExt cx="2600" cy="1352"/>
            </a:xfrm>
          </p:grpSpPr>
          <p:sp>
            <p:nvSpPr>
              <p:cNvPr id="48144" name="Text Box 65"/>
              <p:cNvSpPr txBox="1">
                <a:spLocks noChangeArrowheads="1"/>
              </p:cNvSpPr>
              <p:nvPr/>
            </p:nvSpPr>
            <p:spPr bwMode="auto">
              <a:xfrm>
                <a:off x="0" y="992"/>
                <a:ext cx="1475" cy="446"/>
              </a:xfrm>
              <a:prstGeom prst="rect">
                <a:avLst/>
              </a:prstGeom>
              <a:gradFill rotWithShape="0">
                <a:gsLst>
                  <a:gs pos="0">
                    <a:srgbClr val="9B9B9B"/>
                  </a:gs>
                  <a:gs pos="50000">
                    <a:srgbClr val="EAEAEA"/>
                  </a:gs>
                  <a:gs pos="100000">
                    <a:srgbClr val="9B9B9B"/>
                  </a:gs>
                </a:gsLst>
                <a:lin ang="5400000" scaled="1"/>
              </a:gra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000">
                    <a:solidFill>
                      <a:srgbClr val="333399"/>
                    </a:solidFill>
                    <a:latin typeface="Comic Sans MS" pitchFamily="66" charset="0"/>
                  </a:rPr>
                  <a:t>Half way between North and West</a:t>
                </a:r>
              </a:p>
            </p:txBody>
          </p:sp>
          <p:sp>
            <p:nvSpPr>
              <p:cNvPr id="48145" name="Line 64"/>
              <p:cNvSpPr>
                <a:spLocks noChangeShapeType="1"/>
              </p:cNvSpPr>
              <p:nvPr/>
            </p:nvSpPr>
            <p:spPr bwMode="auto">
              <a:xfrm flipH="1" flipV="1">
                <a:off x="1788" y="1512"/>
                <a:ext cx="812" cy="8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8143" name="Text Box 62"/>
            <p:cNvSpPr txBox="1">
              <a:spLocks noChangeArrowheads="1"/>
            </p:cNvSpPr>
            <p:nvPr/>
          </p:nvSpPr>
          <p:spPr bwMode="auto">
            <a:xfrm>
              <a:off x="1374" y="1266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333399"/>
                  </a:solidFill>
                  <a:latin typeface="Comic Sans MS" pitchFamily="66" charset="0"/>
                </a:rPr>
                <a:t>NW</a:t>
              </a:r>
            </a:p>
          </p:txBody>
        </p:sp>
      </p:grpSp>
      <p:grpSp>
        <p:nvGrpSpPr>
          <p:cNvPr id="10" name="Group 70"/>
          <p:cNvGrpSpPr>
            <a:grpSpLocks/>
          </p:cNvGrpSpPr>
          <p:nvPr/>
        </p:nvGrpSpPr>
        <p:grpSpPr bwMode="auto">
          <a:xfrm>
            <a:off x="4114800" y="1644650"/>
            <a:ext cx="4613275" cy="2076450"/>
            <a:chOff x="2592" y="1036"/>
            <a:chExt cx="2906" cy="1308"/>
          </a:xfrm>
        </p:grpSpPr>
        <p:sp>
          <p:nvSpPr>
            <p:cNvPr id="48139" name="Line 71"/>
            <p:cNvSpPr>
              <a:spLocks noChangeShapeType="1"/>
            </p:cNvSpPr>
            <p:nvPr/>
          </p:nvSpPr>
          <p:spPr bwMode="auto">
            <a:xfrm flipV="1">
              <a:off x="2592" y="1532"/>
              <a:ext cx="836" cy="8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40" name="Text Box 72"/>
            <p:cNvSpPr txBox="1">
              <a:spLocks noChangeArrowheads="1"/>
            </p:cNvSpPr>
            <p:nvPr/>
          </p:nvSpPr>
          <p:spPr bwMode="auto">
            <a:xfrm>
              <a:off x="3472" y="1327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333399"/>
                  </a:solidFill>
                  <a:latin typeface="Comic Sans MS" pitchFamily="66" charset="0"/>
                </a:rPr>
                <a:t>NE</a:t>
              </a:r>
            </a:p>
          </p:txBody>
        </p:sp>
        <p:sp>
          <p:nvSpPr>
            <p:cNvPr id="48141" name="Text Box 73"/>
            <p:cNvSpPr txBox="1">
              <a:spLocks noChangeArrowheads="1"/>
            </p:cNvSpPr>
            <p:nvPr/>
          </p:nvSpPr>
          <p:spPr bwMode="auto">
            <a:xfrm>
              <a:off x="3846" y="1036"/>
              <a:ext cx="1652" cy="44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333399"/>
                  </a:solidFill>
                  <a:latin typeface="Comic Sans MS" pitchFamily="66" charset="0"/>
                </a:rPr>
                <a:t>Half way between North and East</a:t>
              </a:r>
            </a:p>
          </p:txBody>
        </p: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1" name="Rectangle 13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Compass Points</a:t>
            </a:r>
          </a:p>
        </p:txBody>
      </p:sp>
      <p:sp>
        <p:nvSpPr>
          <p:cNvPr id="47" name="Cloud 46"/>
          <p:cNvSpPr/>
          <p:nvPr/>
        </p:nvSpPr>
        <p:spPr>
          <a:xfrm>
            <a:off x="0" y="14288"/>
            <a:ext cx="5694363" cy="24511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If Anne walks to Julie then to Amy and then back to where she started. Write down all the directions she took.</a:t>
            </a:r>
          </a:p>
        </p:txBody>
      </p:sp>
      <p:sp>
        <p:nvSpPr>
          <p:cNvPr id="48" name="Cloud 47"/>
          <p:cNvSpPr/>
          <p:nvPr/>
        </p:nvSpPr>
        <p:spPr>
          <a:xfrm>
            <a:off x="14288" y="26988"/>
            <a:ext cx="5694362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If Daniel is facing North and turns clockwise to face Anne. How many degrees is this.</a:t>
            </a:r>
          </a:p>
        </p:txBody>
      </p:sp>
      <p:sp>
        <p:nvSpPr>
          <p:cNvPr id="49" name="Cloud 48"/>
          <p:cNvSpPr/>
          <p:nvPr/>
        </p:nvSpPr>
        <p:spPr>
          <a:xfrm>
            <a:off x="14288" y="26988"/>
            <a:ext cx="5846762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If Daniel is facing Frances and turns clockwise to face Amy. How many degrees is this.</a:t>
            </a:r>
          </a:p>
        </p:txBody>
      </p:sp>
      <p:sp>
        <p:nvSpPr>
          <p:cNvPr id="50" name="Cloud 49"/>
          <p:cNvSpPr/>
          <p:nvPr/>
        </p:nvSpPr>
        <p:spPr>
          <a:xfrm>
            <a:off x="26988" y="26988"/>
            <a:ext cx="5846762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If Amy is facing Paul and turns anti-clockwise to face Daniel. How many degrees is this.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270250" y="1951038"/>
          <a:ext cx="4319588" cy="4319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931"/>
                <a:gridCol w="719931"/>
                <a:gridCol w="719931"/>
                <a:gridCol w="719931"/>
                <a:gridCol w="719931"/>
                <a:gridCol w="719931"/>
              </a:tblGrid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Oval 11"/>
          <p:cNvSpPr/>
          <p:nvPr/>
        </p:nvSpPr>
        <p:spPr>
          <a:xfrm>
            <a:off x="3879850" y="2605088"/>
            <a:ext cx="220663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879850" y="4044950"/>
            <a:ext cx="220663" cy="195263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879850" y="5486400"/>
            <a:ext cx="220663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334000" y="2605088"/>
            <a:ext cx="222250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334000" y="4044950"/>
            <a:ext cx="222250" cy="195263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334000" y="5486400"/>
            <a:ext cx="222250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788150" y="2590800"/>
            <a:ext cx="222250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788150" y="4032250"/>
            <a:ext cx="222250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6788150" y="5472113"/>
            <a:ext cx="222250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49220" name="TextBox 20"/>
          <p:cNvSpPr txBox="1">
            <a:spLocks noChangeArrowheads="1"/>
          </p:cNvSpPr>
          <p:nvPr/>
        </p:nvSpPr>
        <p:spPr bwMode="auto">
          <a:xfrm>
            <a:off x="3552825" y="2160588"/>
            <a:ext cx="892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  <a:latin typeface="Comic Sans MS" pitchFamily="66" charset="0"/>
              </a:rPr>
              <a:t>John</a:t>
            </a:r>
          </a:p>
        </p:txBody>
      </p:sp>
      <p:sp>
        <p:nvSpPr>
          <p:cNvPr id="49221" name="TextBox 21"/>
          <p:cNvSpPr txBox="1">
            <a:spLocks noChangeArrowheads="1"/>
          </p:cNvSpPr>
          <p:nvPr/>
        </p:nvSpPr>
        <p:spPr bwMode="auto">
          <a:xfrm>
            <a:off x="3554413" y="3587750"/>
            <a:ext cx="88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  <a:latin typeface="Comic Sans MS" pitchFamily="66" charset="0"/>
              </a:rPr>
              <a:t>Julie</a:t>
            </a:r>
          </a:p>
        </p:txBody>
      </p:sp>
      <p:sp>
        <p:nvSpPr>
          <p:cNvPr id="49222" name="TextBox 22"/>
          <p:cNvSpPr txBox="1">
            <a:spLocks noChangeArrowheads="1"/>
          </p:cNvSpPr>
          <p:nvPr/>
        </p:nvSpPr>
        <p:spPr bwMode="auto">
          <a:xfrm>
            <a:off x="3568700" y="5043488"/>
            <a:ext cx="860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  <a:latin typeface="Comic Sans MS" pitchFamily="66" charset="0"/>
              </a:rPr>
              <a:t>Gary</a:t>
            </a:r>
          </a:p>
        </p:txBody>
      </p:sp>
      <p:sp>
        <p:nvSpPr>
          <p:cNvPr id="49223" name="TextBox 23"/>
          <p:cNvSpPr txBox="1">
            <a:spLocks noChangeArrowheads="1"/>
          </p:cNvSpPr>
          <p:nvPr/>
        </p:nvSpPr>
        <p:spPr bwMode="auto">
          <a:xfrm>
            <a:off x="4813300" y="2147888"/>
            <a:ext cx="1314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  <a:latin typeface="Comic Sans MS" pitchFamily="66" charset="0"/>
              </a:rPr>
              <a:t>Frances</a:t>
            </a:r>
          </a:p>
        </p:txBody>
      </p:sp>
      <p:sp>
        <p:nvSpPr>
          <p:cNvPr id="49224" name="TextBox 24"/>
          <p:cNvSpPr txBox="1">
            <a:spLocks noChangeArrowheads="1"/>
          </p:cNvSpPr>
          <p:nvPr/>
        </p:nvSpPr>
        <p:spPr bwMode="auto">
          <a:xfrm>
            <a:off x="4938713" y="3575050"/>
            <a:ext cx="10652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  <a:latin typeface="Comic Sans MS" pitchFamily="66" charset="0"/>
              </a:rPr>
              <a:t>Daniel</a:t>
            </a:r>
          </a:p>
        </p:txBody>
      </p:sp>
      <p:sp>
        <p:nvSpPr>
          <p:cNvPr id="49225" name="TextBox 25"/>
          <p:cNvSpPr txBox="1">
            <a:spLocks noChangeArrowheads="1"/>
          </p:cNvSpPr>
          <p:nvPr/>
        </p:nvSpPr>
        <p:spPr bwMode="auto">
          <a:xfrm>
            <a:off x="5111750" y="5029200"/>
            <a:ext cx="808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  <a:latin typeface="Comic Sans MS" pitchFamily="66" charset="0"/>
              </a:rPr>
              <a:t>Amy</a:t>
            </a:r>
          </a:p>
        </p:txBody>
      </p:sp>
      <p:sp>
        <p:nvSpPr>
          <p:cNvPr id="49226" name="TextBox 26"/>
          <p:cNvSpPr txBox="1">
            <a:spLocks noChangeArrowheads="1"/>
          </p:cNvSpPr>
          <p:nvPr/>
        </p:nvSpPr>
        <p:spPr bwMode="auto">
          <a:xfrm>
            <a:off x="6254750" y="216058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  <a:latin typeface="Comic Sans MS" pitchFamily="66" charset="0"/>
              </a:rPr>
              <a:t>Barry</a:t>
            </a:r>
          </a:p>
        </p:txBody>
      </p:sp>
      <p:sp>
        <p:nvSpPr>
          <p:cNvPr id="49227" name="TextBox 27"/>
          <p:cNvSpPr txBox="1">
            <a:spLocks noChangeArrowheads="1"/>
          </p:cNvSpPr>
          <p:nvPr/>
        </p:nvSpPr>
        <p:spPr bwMode="auto">
          <a:xfrm>
            <a:off x="6378575" y="3587750"/>
            <a:ext cx="901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  <a:latin typeface="Comic Sans MS" pitchFamily="66" charset="0"/>
              </a:rPr>
              <a:t>Anne</a:t>
            </a:r>
          </a:p>
        </p:txBody>
      </p:sp>
      <p:sp>
        <p:nvSpPr>
          <p:cNvPr id="49228" name="TextBox 28"/>
          <p:cNvSpPr txBox="1">
            <a:spLocks noChangeArrowheads="1"/>
          </p:cNvSpPr>
          <p:nvPr/>
        </p:nvSpPr>
        <p:spPr bwMode="auto">
          <a:xfrm>
            <a:off x="6551613" y="5043488"/>
            <a:ext cx="74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  <a:latin typeface="Comic Sans MS" pitchFamily="66" charset="0"/>
              </a:rPr>
              <a:t>Paul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rot="5400000" flipH="1" flipV="1">
            <a:off x="7149306" y="4571207"/>
            <a:ext cx="2022475" cy="1588"/>
          </a:xfrm>
          <a:prstGeom prst="straightConnector1">
            <a:avLst/>
          </a:prstGeom>
          <a:ln w="76200">
            <a:solidFill>
              <a:srgbClr val="FF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230" name="TextBox 34"/>
          <p:cNvSpPr txBox="1">
            <a:spLocks noChangeArrowheads="1"/>
          </p:cNvSpPr>
          <p:nvPr/>
        </p:nvSpPr>
        <p:spPr bwMode="auto">
          <a:xfrm>
            <a:off x="7910513" y="2978150"/>
            <a:ext cx="471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  <a:latin typeface="Comic Sans MS" pitchFamily="66" charset="0"/>
              </a:rPr>
              <a:t>N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7745413" y="4849813"/>
            <a:ext cx="788987" cy="0"/>
          </a:xfrm>
          <a:prstGeom prst="line">
            <a:avLst/>
          </a:prstGeom>
          <a:ln w="762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loud 41"/>
          <p:cNvSpPr/>
          <p:nvPr/>
        </p:nvSpPr>
        <p:spPr>
          <a:xfrm>
            <a:off x="277813" y="207963"/>
            <a:ext cx="5583237" cy="17462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Who is North of Daniel</a:t>
            </a:r>
          </a:p>
        </p:txBody>
      </p:sp>
      <p:sp>
        <p:nvSpPr>
          <p:cNvPr id="43" name="Cloud 42"/>
          <p:cNvSpPr/>
          <p:nvPr/>
        </p:nvSpPr>
        <p:spPr>
          <a:xfrm>
            <a:off x="263525" y="222250"/>
            <a:ext cx="5583238" cy="17446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Who is East of John</a:t>
            </a:r>
          </a:p>
        </p:txBody>
      </p:sp>
      <p:sp>
        <p:nvSpPr>
          <p:cNvPr id="44" name="Cloud 43"/>
          <p:cNvSpPr/>
          <p:nvPr/>
        </p:nvSpPr>
        <p:spPr>
          <a:xfrm>
            <a:off x="249238" y="234950"/>
            <a:ext cx="5583237" cy="17462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Who is South West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of Barry</a:t>
            </a:r>
          </a:p>
        </p:txBody>
      </p:sp>
      <p:sp>
        <p:nvSpPr>
          <p:cNvPr id="45" name="Cloud 44"/>
          <p:cNvSpPr/>
          <p:nvPr/>
        </p:nvSpPr>
        <p:spPr>
          <a:xfrm>
            <a:off x="263525" y="249238"/>
            <a:ext cx="5583238" cy="17462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Who is North East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of Gary</a:t>
            </a:r>
          </a:p>
        </p:txBody>
      </p:sp>
      <p:sp>
        <p:nvSpPr>
          <p:cNvPr id="46" name="Cloud 45"/>
          <p:cNvSpPr/>
          <p:nvPr/>
        </p:nvSpPr>
        <p:spPr>
          <a:xfrm>
            <a:off x="0" y="0"/>
            <a:ext cx="5694363" cy="245268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If Gary walks to John then to Barry and then back to where he started. Write down all the directions he took.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1" name="Rectangle 13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Map Directions</a:t>
            </a:r>
          </a:p>
        </p:txBody>
      </p:sp>
      <p:sp>
        <p:nvSpPr>
          <p:cNvPr id="46" name="Cloud 45"/>
          <p:cNvSpPr/>
          <p:nvPr/>
        </p:nvSpPr>
        <p:spPr>
          <a:xfrm>
            <a:off x="0" y="0"/>
            <a:ext cx="6664325" cy="245268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 leave the zoo to go back to my car which is in the town car park. Write down the directions I should take.</a:t>
            </a:r>
          </a:p>
        </p:txBody>
      </p:sp>
      <p:sp>
        <p:nvSpPr>
          <p:cNvPr id="47" name="Cloud 46"/>
          <p:cNvSpPr/>
          <p:nvPr/>
        </p:nvSpPr>
        <p:spPr>
          <a:xfrm>
            <a:off x="0" y="14288"/>
            <a:ext cx="6345238" cy="24511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There’s a fire at the library. Right down the directions the fire engine should take.</a:t>
            </a:r>
          </a:p>
        </p:txBody>
      </p:sp>
      <p:sp>
        <p:nvSpPr>
          <p:cNvPr id="48" name="Cloud 47"/>
          <p:cNvSpPr/>
          <p:nvPr/>
        </p:nvSpPr>
        <p:spPr>
          <a:xfrm>
            <a:off x="14288" y="26988"/>
            <a:ext cx="6788150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 come out of the swimming pool and turn right then left. I go into the building second on my the right.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Name the building.</a:t>
            </a:r>
          </a:p>
        </p:txBody>
      </p:sp>
      <p:sp>
        <p:nvSpPr>
          <p:cNvPr id="45" name="Cloud 44"/>
          <p:cNvSpPr/>
          <p:nvPr/>
        </p:nvSpPr>
        <p:spPr>
          <a:xfrm>
            <a:off x="0" y="0"/>
            <a:ext cx="7135813" cy="24939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After going to the park I want to go to the cinema.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Tea Lane is closed.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Write down the directions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 should take.</a:t>
            </a:r>
          </a:p>
        </p:txBody>
      </p:sp>
      <p:sp>
        <p:nvSpPr>
          <p:cNvPr id="50" name="Cloud 49"/>
          <p:cNvSpPr/>
          <p:nvPr/>
        </p:nvSpPr>
        <p:spPr>
          <a:xfrm>
            <a:off x="26988" y="26988"/>
            <a:ext cx="5846762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 come out of school and go to the Park.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Write down the directions I must take.</a:t>
            </a:r>
          </a:p>
        </p:txBody>
      </p:sp>
      <p:sp>
        <p:nvSpPr>
          <p:cNvPr id="49" name="Cloud 48"/>
          <p:cNvSpPr/>
          <p:nvPr/>
        </p:nvSpPr>
        <p:spPr>
          <a:xfrm>
            <a:off x="14288" y="26988"/>
            <a:ext cx="5846762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  come out of the charity shop and need to catch a bus. Write down the directions to the bus station.</a:t>
            </a:r>
          </a:p>
        </p:txBody>
      </p:sp>
      <p:sp>
        <p:nvSpPr>
          <p:cNvPr id="9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626101-4344-4B24-92F1-8A811831BEB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rot="5400000" flipH="1" flipV="1">
            <a:off x="7149306" y="4571207"/>
            <a:ext cx="2022475" cy="1588"/>
          </a:xfrm>
          <a:prstGeom prst="straightConnector1">
            <a:avLst/>
          </a:prstGeom>
          <a:ln w="76200">
            <a:solidFill>
              <a:srgbClr val="FF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8" name="TextBox 34"/>
          <p:cNvSpPr txBox="1">
            <a:spLocks noChangeArrowheads="1"/>
          </p:cNvSpPr>
          <p:nvPr/>
        </p:nvSpPr>
        <p:spPr bwMode="auto">
          <a:xfrm>
            <a:off x="7910513" y="2978150"/>
            <a:ext cx="471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  <a:latin typeface="Comic Sans MS" pitchFamily="66" charset="0"/>
              </a:rPr>
              <a:t>N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7745413" y="4849813"/>
            <a:ext cx="788987" cy="0"/>
          </a:xfrm>
          <a:prstGeom prst="line">
            <a:avLst/>
          </a:prstGeom>
          <a:ln w="762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54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1848" y="2180801"/>
            <a:ext cx="5620618" cy="4508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5" grpId="0" animBg="1"/>
      <p:bldP spid="45" grpId="1" animBg="1"/>
      <p:bldP spid="50" grpId="0" animBg="1"/>
      <p:bldP spid="50" grpId="1" animBg="1"/>
      <p:bldP spid="49" grpId="0" animBg="1"/>
      <p:bldP spid="4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10650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51204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04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1.    To understand how to work out a bearing. Practical uses for bearings.</a:t>
            </a:r>
          </a:p>
        </p:txBody>
      </p:sp>
      <p:sp>
        <p:nvSpPr>
          <p:cNvPr id="106505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latin typeface="Comic Sans MS" pitchFamily="66" charset="0"/>
              </a:rPr>
              <a:t>1.  Work out a bearing.</a:t>
            </a:r>
          </a:p>
        </p:txBody>
      </p:sp>
      <p:sp>
        <p:nvSpPr>
          <p:cNvPr id="106507" name="Rectangle 11"/>
          <p:cNvSpPr>
            <a:spLocks noChangeArrowheads="1"/>
          </p:cNvSpPr>
          <p:nvPr/>
        </p:nvSpPr>
        <p:spPr bwMode="auto">
          <a:xfrm>
            <a:off x="5578475" y="3454400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latin typeface="Comic Sans MS" pitchFamily="66" charset="0"/>
              </a:rPr>
              <a:t>2.  Give a bearing in the correct format (three figure reference).</a:t>
            </a: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1938338" y="50800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Scale Drawings &amp; Bearings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6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6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4" grpId="0"/>
      <p:bldP spid="106505" grpId="0"/>
      <p:bldP spid="10650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438150" y="1257300"/>
            <a:ext cx="352425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  <a:latin typeface="Comic Sans MS" pitchFamily="66" charset="0"/>
              </a:rPr>
              <a:t>1.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Measured from </a:t>
            </a:r>
            <a:r>
              <a:rPr lang="en-GB" sz="2000" b="1" u="sng">
                <a:solidFill>
                  <a:schemeClr val="accent2"/>
                </a:solidFill>
                <a:latin typeface="Comic Sans MS" pitchFamily="66" charset="0"/>
              </a:rPr>
              <a:t>North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438150" y="1866900"/>
            <a:ext cx="354330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  <a:latin typeface="Comic Sans MS" pitchFamily="66" charset="0"/>
              </a:rPr>
              <a:t>2</a:t>
            </a:r>
            <a:r>
              <a:rPr lang="en-GB" sz="2000" b="1">
                <a:solidFill>
                  <a:schemeClr val="accent2"/>
                </a:solidFill>
                <a:latin typeface="Comic Sans MS" pitchFamily="66" charset="0"/>
              </a:rPr>
              <a:t>.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In a </a:t>
            </a:r>
            <a:r>
              <a:rPr lang="en-GB" sz="2000" b="1" u="sng">
                <a:solidFill>
                  <a:schemeClr val="accent2"/>
                </a:solidFill>
                <a:latin typeface="Comic Sans MS" pitchFamily="66" charset="0"/>
              </a:rPr>
              <a:t>clockwise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 direction.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400050" y="2495550"/>
            <a:ext cx="342900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  <a:latin typeface="Comic Sans MS" pitchFamily="66" charset="0"/>
              </a:rPr>
              <a:t>3.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Written as </a:t>
            </a:r>
            <a:r>
              <a:rPr lang="en-GB" sz="2000" b="1" u="sng">
                <a:solidFill>
                  <a:schemeClr val="accent2"/>
                </a:solidFill>
                <a:latin typeface="Comic Sans MS" pitchFamily="66" charset="0"/>
              </a:rPr>
              <a:t>3 figures.</a:t>
            </a:r>
          </a:p>
        </p:txBody>
      </p:sp>
      <p:sp>
        <p:nvSpPr>
          <p:cNvPr id="81925" name="Line 5"/>
          <p:cNvSpPr>
            <a:spLocks noChangeShapeType="1"/>
          </p:cNvSpPr>
          <p:nvPr/>
        </p:nvSpPr>
        <p:spPr bwMode="auto">
          <a:xfrm flipV="1">
            <a:off x="6343650" y="1851025"/>
            <a:ext cx="795338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54000" y="3984625"/>
            <a:ext cx="8686800" cy="2638425"/>
            <a:chOff x="152" y="2480"/>
            <a:chExt cx="5472" cy="1662"/>
          </a:xfrm>
        </p:grpSpPr>
        <p:grpSp>
          <p:nvGrpSpPr>
            <p:cNvPr id="52274" name="Group 7"/>
            <p:cNvGrpSpPr>
              <a:grpSpLocks/>
            </p:cNvGrpSpPr>
            <p:nvPr/>
          </p:nvGrpSpPr>
          <p:grpSpPr bwMode="auto">
            <a:xfrm>
              <a:off x="152" y="2492"/>
              <a:ext cx="1668" cy="1638"/>
              <a:chOff x="3104" y="824"/>
              <a:chExt cx="1668" cy="1638"/>
            </a:xfrm>
          </p:grpSpPr>
          <p:grpSp>
            <p:nvGrpSpPr>
              <p:cNvPr id="52296" name="Group 8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52301" name="Oval 9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302" name="Line 10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303" name="Line 11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2297" name="Text Box 12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N</a:t>
                </a:r>
              </a:p>
            </p:txBody>
          </p:sp>
          <p:sp>
            <p:nvSpPr>
              <p:cNvPr id="52298" name="Text Box 13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S</a:t>
                </a:r>
              </a:p>
            </p:txBody>
          </p:sp>
          <p:sp>
            <p:nvSpPr>
              <p:cNvPr id="52299" name="Text Box 14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E</a:t>
                </a:r>
              </a:p>
            </p:txBody>
          </p:sp>
          <p:sp>
            <p:nvSpPr>
              <p:cNvPr id="52300" name="Text Box 15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W</a:t>
                </a:r>
              </a:p>
            </p:txBody>
          </p:sp>
        </p:grpSp>
        <p:grpSp>
          <p:nvGrpSpPr>
            <p:cNvPr id="52275" name="Group 16"/>
            <p:cNvGrpSpPr>
              <a:grpSpLocks/>
            </p:cNvGrpSpPr>
            <p:nvPr/>
          </p:nvGrpSpPr>
          <p:grpSpPr bwMode="auto">
            <a:xfrm>
              <a:off x="2060" y="2504"/>
              <a:ext cx="1668" cy="1638"/>
              <a:chOff x="3104" y="824"/>
              <a:chExt cx="1668" cy="1638"/>
            </a:xfrm>
          </p:grpSpPr>
          <p:grpSp>
            <p:nvGrpSpPr>
              <p:cNvPr id="52288" name="Group 17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52293" name="Oval 18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294" name="Line 19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95" name="Line 20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2289" name="Text Box 21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N</a:t>
                </a:r>
              </a:p>
            </p:txBody>
          </p:sp>
          <p:sp>
            <p:nvSpPr>
              <p:cNvPr id="52290" name="Text Box 22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S</a:t>
                </a:r>
              </a:p>
            </p:txBody>
          </p:sp>
          <p:sp>
            <p:nvSpPr>
              <p:cNvPr id="52291" name="Text Box 23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E</a:t>
                </a:r>
              </a:p>
            </p:txBody>
          </p:sp>
          <p:sp>
            <p:nvSpPr>
              <p:cNvPr id="52292" name="Text Box 24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W</a:t>
                </a:r>
              </a:p>
            </p:txBody>
          </p:sp>
        </p:grpSp>
        <p:grpSp>
          <p:nvGrpSpPr>
            <p:cNvPr id="52276" name="Group 25"/>
            <p:cNvGrpSpPr>
              <a:grpSpLocks/>
            </p:cNvGrpSpPr>
            <p:nvPr/>
          </p:nvGrpSpPr>
          <p:grpSpPr bwMode="auto">
            <a:xfrm>
              <a:off x="3956" y="2480"/>
              <a:ext cx="1668" cy="1638"/>
              <a:chOff x="3104" y="824"/>
              <a:chExt cx="1668" cy="1638"/>
            </a:xfrm>
          </p:grpSpPr>
          <p:grpSp>
            <p:nvGrpSpPr>
              <p:cNvPr id="52280" name="Group 26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52285" name="Oval 27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286" name="Line 28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87" name="Line 29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2281" name="Text Box 30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N</a:t>
                </a:r>
              </a:p>
            </p:txBody>
          </p:sp>
          <p:sp>
            <p:nvSpPr>
              <p:cNvPr id="52282" name="Text Box 31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S</a:t>
                </a:r>
              </a:p>
            </p:txBody>
          </p:sp>
          <p:sp>
            <p:nvSpPr>
              <p:cNvPr id="52283" name="Text Box 32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E</a:t>
                </a:r>
              </a:p>
            </p:txBody>
          </p:sp>
          <p:sp>
            <p:nvSpPr>
              <p:cNvPr id="52284" name="Text Box 33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  <a:latin typeface="Comic Sans MS" pitchFamily="66" charset="0"/>
                  </a:rPr>
                  <a:t>W</a:t>
                </a:r>
              </a:p>
            </p:txBody>
          </p:sp>
        </p:grpSp>
        <p:sp>
          <p:nvSpPr>
            <p:cNvPr id="52277" name="Oval 34"/>
            <p:cNvSpPr>
              <a:spLocks noChangeArrowheads="1"/>
            </p:cNvSpPr>
            <p:nvPr/>
          </p:nvSpPr>
          <p:spPr bwMode="auto">
            <a:xfrm>
              <a:off x="1314" y="3735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78" name="Oval 35"/>
            <p:cNvSpPr>
              <a:spLocks noChangeArrowheads="1"/>
            </p:cNvSpPr>
            <p:nvPr/>
          </p:nvSpPr>
          <p:spPr bwMode="auto">
            <a:xfrm>
              <a:off x="2424" y="3648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79" name="Oval 36"/>
            <p:cNvSpPr>
              <a:spLocks noChangeArrowheads="1"/>
            </p:cNvSpPr>
            <p:nvPr/>
          </p:nvSpPr>
          <p:spPr bwMode="auto">
            <a:xfrm>
              <a:off x="4366" y="2832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1957" name="Text Box 37"/>
          <p:cNvSpPr txBox="1">
            <a:spLocks noChangeArrowheads="1"/>
          </p:cNvSpPr>
          <p:nvPr/>
        </p:nvSpPr>
        <p:spPr bwMode="auto">
          <a:xfrm>
            <a:off x="7286625" y="1547813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  <a:latin typeface="Comic Sans MS" pitchFamily="66" charset="0"/>
              </a:rPr>
              <a:t>060</a:t>
            </a:r>
            <a:r>
              <a:rPr lang="en-GB" sz="1600" b="1" baseline="30000">
                <a:solidFill>
                  <a:schemeClr val="accent2"/>
                </a:solidFill>
                <a:latin typeface="Comic Sans MS" pitchFamily="66" charset="0"/>
              </a:rPr>
              <a:t>o</a:t>
            </a:r>
            <a:endParaRPr lang="en-GB" sz="1600" b="1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81958" name="Freeform 38"/>
          <p:cNvSpPr>
            <a:spLocks/>
          </p:cNvSpPr>
          <p:nvPr/>
        </p:nvSpPr>
        <p:spPr bwMode="auto">
          <a:xfrm>
            <a:off x="1593850" y="5276850"/>
            <a:ext cx="561975" cy="757238"/>
          </a:xfrm>
          <a:custGeom>
            <a:avLst/>
            <a:gdLst>
              <a:gd name="T0" fmla="*/ 0 w 354"/>
              <a:gd name="T1" fmla="*/ 0 h 477"/>
              <a:gd name="T2" fmla="*/ 2147483647 w 354"/>
              <a:gd name="T3" fmla="*/ 2147483647 h 477"/>
              <a:gd name="T4" fmla="*/ 0 60000 65536"/>
              <a:gd name="T5" fmla="*/ 0 60000 65536"/>
              <a:gd name="T6" fmla="*/ 0 w 354"/>
              <a:gd name="T7" fmla="*/ 0 h 477"/>
              <a:gd name="T8" fmla="*/ 354 w 354"/>
              <a:gd name="T9" fmla="*/ 477 h 47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4" h="477">
                <a:moveTo>
                  <a:pt x="0" y="0"/>
                </a:moveTo>
                <a:lnTo>
                  <a:pt x="354" y="477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9" name="Text Box 39"/>
          <p:cNvSpPr txBox="1">
            <a:spLocks noChangeArrowheads="1"/>
          </p:cNvSpPr>
          <p:nvPr/>
        </p:nvSpPr>
        <p:spPr bwMode="auto">
          <a:xfrm>
            <a:off x="2003425" y="612933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  <a:latin typeface="Comic Sans MS" pitchFamily="66" charset="0"/>
              </a:rPr>
              <a:t>145</a:t>
            </a:r>
            <a:r>
              <a:rPr lang="en-GB" sz="1600" b="1" baseline="30000">
                <a:solidFill>
                  <a:schemeClr val="accent2"/>
                </a:solidFill>
                <a:latin typeface="Comic Sans MS" pitchFamily="66" charset="0"/>
              </a:rPr>
              <a:t>o</a:t>
            </a:r>
            <a:endParaRPr lang="en-GB" sz="1600" b="1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81960" name="Freeform 40"/>
          <p:cNvSpPr>
            <a:spLocks/>
          </p:cNvSpPr>
          <p:nvPr/>
        </p:nvSpPr>
        <p:spPr bwMode="auto">
          <a:xfrm>
            <a:off x="3903663" y="5300663"/>
            <a:ext cx="719137" cy="590550"/>
          </a:xfrm>
          <a:custGeom>
            <a:avLst/>
            <a:gdLst>
              <a:gd name="T0" fmla="*/ 2147483647 w 453"/>
              <a:gd name="T1" fmla="*/ 0 h 372"/>
              <a:gd name="T2" fmla="*/ 0 w 453"/>
              <a:gd name="T3" fmla="*/ 2147483647 h 372"/>
              <a:gd name="T4" fmla="*/ 0 60000 65536"/>
              <a:gd name="T5" fmla="*/ 0 60000 65536"/>
              <a:gd name="T6" fmla="*/ 0 w 453"/>
              <a:gd name="T7" fmla="*/ 0 h 372"/>
              <a:gd name="T8" fmla="*/ 453 w 453"/>
              <a:gd name="T9" fmla="*/ 372 h 3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3" h="372">
                <a:moveTo>
                  <a:pt x="453" y="0"/>
                </a:moveTo>
                <a:lnTo>
                  <a:pt x="0" y="37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61" name="Text Box 41"/>
          <p:cNvSpPr txBox="1">
            <a:spLocks noChangeArrowheads="1"/>
          </p:cNvSpPr>
          <p:nvPr/>
        </p:nvSpPr>
        <p:spPr bwMode="auto">
          <a:xfrm>
            <a:off x="3165475" y="599598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  <a:latin typeface="Comic Sans MS" pitchFamily="66" charset="0"/>
              </a:rPr>
              <a:t>230</a:t>
            </a:r>
            <a:r>
              <a:rPr lang="en-GB" sz="1600" b="1" baseline="30000">
                <a:solidFill>
                  <a:schemeClr val="accent2"/>
                </a:solidFill>
                <a:latin typeface="Comic Sans MS" pitchFamily="66" charset="0"/>
              </a:rPr>
              <a:t>o</a:t>
            </a:r>
            <a:endParaRPr lang="en-GB" sz="1600" b="1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81962" name="Line 42"/>
          <p:cNvSpPr>
            <a:spLocks noChangeShapeType="1"/>
          </p:cNvSpPr>
          <p:nvPr/>
        </p:nvSpPr>
        <p:spPr bwMode="auto">
          <a:xfrm flipH="1" flipV="1">
            <a:off x="6981825" y="4603750"/>
            <a:ext cx="654050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63" name="Text Box 43"/>
          <p:cNvSpPr txBox="1">
            <a:spLocks noChangeArrowheads="1"/>
          </p:cNvSpPr>
          <p:nvPr/>
        </p:nvSpPr>
        <p:spPr bwMode="auto">
          <a:xfrm>
            <a:off x="6232525" y="424338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  <a:latin typeface="Comic Sans MS" pitchFamily="66" charset="0"/>
              </a:rPr>
              <a:t>315</a:t>
            </a:r>
            <a:r>
              <a:rPr lang="en-GB" sz="1600" b="1" baseline="30000">
                <a:solidFill>
                  <a:schemeClr val="accent2"/>
                </a:solidFill>
                <a:latin typeface="Comic Sans MS" pitchFamily="66" charset="0"/>
              </a:rPr>
              <a:t>o</a:t>
            </a:r>
            <a:endParaRPr lang="en-GB" sz="1600" b="1">
              <a:solidFill>
                <a:schemeClr val="accent2"/>
              </a:solidFill>
              <a:latin typeface="Comic Sans MS" pitchFamily="66" charset="0"/>
            </a:endParaRPr>
          </a:p>
        </p:txBody>
      </p:sp>
      <p:grpSp>
        <p:nvGrpSpPr>
          <p:cNvPr id="9" name="Group 44"/>
          <p:cNvGrpSpPr>
            <a:grpSpLocks/>
          </p:cNvGrpSpPr>
          <p:nvPr/>
        </p:nvGrpSpPr>
        <p:grpSpPr bwMode="auto">
          <a:xfrm>
            <a:off x="6267450" y="1255713"/>
            <a:ext cx="966788" cy="1006475"/>
            <a:chOff x="3948" y="791"/>
            <a:chExt cx="609" cy="634"/>
          </a:xfrm>
        </p:grpSpPr>
        <p:sp>
          <p:nvSpPr>
            <p:cNvPr id="52268" name="Freeform 45"/>
            <p:cNvSpPr>
              <a:spLocks/>
            </p:cNvSpPr>
            <p:nvPr/>
          </p:nvSpPr>
          <p:spPr bwMode="auto">
            <a:xfrm rot="408246">
              <a:off x="4201" y="791"/>
              <a:ext cx="356" cy="226"/>
            </a:xfrm>
            <a:custGeom>
              <a:avLst/>
              <a:gdLst>
                <a:gd name="T0" fmla="*/ 0 w 356"/>
                <a:gd name="T1" fmla="*/ 0 h 226"/>
                <a:gd name="T2" fmla="*/ 110 w 356"/>
                <a:gd name="T3" fmla="*/ 34 h 226"/>
                <a:gd name="T4" fmla="*/ 194 w 356"/>
                <a:gd name="T5" fmla="*/ 78 h 226"/>
                <a:gd name="T6" fmla="*/ 266 w 356"/>
                <a:gd name="T7" fmla="*/ 132 h 226"/>
                <a:gd name="T8" fmla="*/ 318 w 356"/>
                <a:gd name="T9" fmla="*/ 178 h 226"/>
                <a:gd name="T10" fmla="*/ 356 w 356"/>
                <a:gd name="T11" fmla="*/ 226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6"/>
                <a:gd name="T19" fmla="*/ 0 h 226"/>
                <a:gd name="T20" fmla="*/ 356 w 356"/>
                <a:gd name="T21" fmla="*/ 226 h 2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6" h="226">
                  <a:moveTo>
                    <a:pt x="0" y="0"/>
                  </a:moveTo>
                  <a:cubicBezTo>
                    <a:pt x="39" y="10"/>
                    <a:pt x="78" y="21"/>
                    <a:pt x="110" y="34"/>
                  </a:cubicBezTo>
                  <a:cubicBezTo>
                    <a:pt x="142" y="47"/>
                    <a:pt x="168" y="62"/>
                    <a:pt x="194" y="78"/>
                  </a:cubicBezTo>
                  <a:cubicBezTo>
                    <a:pt x="220" y="94"/>
                    <a:pt x="245" y="115"/>
                    <a:pt x="266" y="132"/>
                  </a:cubicBezTo>
                  <a:cubicBezTo>
                    <a:pt x="287" y="149"/>
                    <a:pt x="303" y="162"/>
                    <a:pt x="318" y="178"/>
                  </a:cubicBezTo>
                  <a:cubicBezTo>
                    <a:pt x="333" y="194"/>
                    <a:pt x="344" y="210"/>
                    <a:pt x="356" y="226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2269" name="Group 46"/>
            <p:cNvGrpSpPr>
              <a:grpSpLocks/>
            </p:cNvGrpSpPr>
            <p:nvPr/>
          </p:nvGrpSpPr>
          <p:grpSpPr bwMode="auto">
            <a:xfrm>
              <a:off x="3948" y="1205"/>
              <a:ext cx="389" cy="220"/>
              <a:chOff x="3948" y="1205"/>
              <a:chExt cx="389" cy="220"/>
            </a:xfrm>
          </p:grpSpPr>
          <p:sp>
            <p:nvSpPr>
              <p:cNvPr id="52270" name="Freeform 47"/>
              <p:cNvSpPr>
                <a:spLocks/>
              </p:cNvSpPr>
              <p:nvPr/>
            </p:nvSpPr>
            <p:spPr bwMode="auto">
              <a:xfrm>
                <a:off x="3996" y="1205"/>
                <a:ext cx="218" cy="124"/>
              </a:xfrm>
              <a:custGeom>
                <a:avLst/>
                <a:gdLst>
                  <a:gd name="T0" fmla="*/ 0 w 218"/>
                  <a:gd name="T1" fmla="*/ 0 h 124"/>
                  <a:gd name="T2" fmla="*/ 105 w 218"/>
                  <a:gd name="T3" fmla="*/ 13 h 124"/>
                  <a:gd name="T4" fmla="*/ 171 w 218"/>
                  <a:gd name="T5" fmla="*/ 58 h 124"/>
                  <a:gd name="T6" fmla="*/ 218 w 218"/>
                  <a:gd name="T7" fmla="*/ 124 h 12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8"/>
                  <a:gd name="T13" fmla="*/ 0 h 124"/>
                  <a:gd name="T14" fmla="*/ 218 w 218"/>
                  <a:gd name="T15" fmla="*/ 124 h 12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8" h="124">
                    <a:moveTo>
                      <a:pt x="0" y="0"/>
                    </a:moveTo>
                    <a:cubicBezTo>
                      <a:pt x="38" y="1"/>
                      <a:pt x="76" y="3"/>
                      <a:pt x="105" y="13"/>
                    </a:cubicBezTo>
                    <a:cubicBezTo>
                      <a:pt x="134" y="23"/>
                      <a:pt x="152" y="39"/>
                      <a:pt x="171" y="58"/>
                    </a:cubicBezTo>
                    <a:cubicBezTo>
                      <a:pt x="190" y="77"/>
                      <a:pt x="210" y="113"/>
                      <a:pt x="218" y="12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2271" name="Group 48"/>
              <p:cNvGrpSpPr>
                <a:grpSpLocks/>
              </p:cNvGrpSpPr>
              <p:nvPr/>
            </p:nvGrpSpPr>
            <p:grpSpPr bwMode="auto">
              <a:xfrm>
                <a:off x="3948" y="1233"/>
                <a:ext cx="389" cy="192"/>
                <a:chOff x="3948" y="1233"/>
                <a:chExt cx="389" cy="192"/>
              </a:xfrm>
            </p:grpSpPr>
            <p:sp>
              <p:nvSpPr>
                <p:cNvPr id="52272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948" y="1233"/>
                  <a:ext cx="389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>
                      <a:latin typeface="Comic Sans MS" pitchFamily="66" charset="0"/>
                    </a:rPr>
                    <a:t>60</a:t>
                  </a:r>
                  <a:r>
                    <a:rPr lang="en-GB" sz="1400" baseline="30000">
                      <a:latin typeface="Comic Sans MS" pitchFamily="66" charset="0"/>
                    </a:rPr>
                    <a:t>o</a:t>
                  </a:r>
                  <a:endParaRPr lang="en-GB" sz="1400">
                    <a:latin typeface="Comic Sans MS" pitchFamily="66" charset="0"/>
                  </a:endParaRPr>
                </a:p>
              </p:txBody>
            </p:sp>
            <p:sp>
              <p:nvSpPr>
                <p:cNvPr id="52273" name="Line 50"/>
                <p:cNvSpPr>
                  <a:spLocks noChangeShapeType="1"/>
                </p:cNvSpPr>
                <p:nvPr/>
              </p:nvSpPr>
              <p:spPr bwMode="auto">
                <a:xfrm rot="2297673">
                  <a:off x="4098" y="1234"/>
                  <a:ext cx="66" cy="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2" name="Group 51"/>
          <p:cNvGrpSpPr>
            <a:grpSpLocks/>
          </p:cNvGrpSpPr>
          <p:nvPr/>
        </p:nvGrpSpPr>
        <p:grpSpPr bwMode="auto">
          <a:xfrm>
            <a:off x="1511300" y="4862513"/>
            <a:ext cx="617538" cy="760412"/>
            <a:chOff x="944" y="3033"/>
            <a:chExt cx="389" cy="479"/>
          </a:xfrm>
        </p:grpSpPr>
        <p:sp>
          <p:nvSpPr>
            <p:cNvPr id="52265" name="Text Box 52"/>
            <p:cNvSpPr txBox="1">
              <a:spLocks noChangeArrowheads="1"/>
            </p:cNvSpPr>
            <p:nvPr/>
          </p:nvSpPr>
          <p:spPr bwMode="auto">
            <a:xfrm>
              <a:off x="944" y="3147"/>
              <a:ext cx="3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latin typeface="Comic Sans MS" pitchFamily="66" charset="0"/>
                </a:rPr>
                <a:t>145</a:t>
              </a:r>
              <a:r>
                <a:rPr lang="en-GB" sz="1400" baseline="30000">
                  <a:latin typeface="Comic Sans MS" pitchFamily="66" charset="0"/>
                </a:rPr>
                <a:t>o</a:t>
              </a:r>
              <a:endParaRPr lang="en-GB" sz="1400">
                <a:latin typeface="Comic Sans MS" pitchFamily="66" charset="0"/>
              </a:endParaRPr>
            </a:p>
          </p:txBody>
        </p:sp>
        <p:sp>
          <p:nvSpPr>
            <p:cNvPr id="52266" name="Freeform 53"/>
            <p:cNvSpPr>
              <a:spLocks/>
            </p:cNvSpPr>
            <p:nvPr/>
          </p:nvSpPr>
          <p:spPr bwMode="auto">
            <a:xfrm>
              <a:off x="999" y="3033"/>
              <a:ext cx="276" cy="479"/>
            </a:xfrm>
            <a:custGeom>
              <a:avLst/>
              <a:gdLst>
                <a:gd name="T0" fmla="*/ 0 w 276"/>
                <a:gd name="T1" fmla="*/ 0 h 479"/>
                <a:gd name="T2" fmla="*/ 156 w 276"/>
                <a:gd name="T3" fmla="*/ 42 h 479"/>
                <a:gd name="T4" fmla="*/ 246 w 276"/>
                <a:gd name="T5" fmla="*/ 147 h 479"/>
                <a:gd name="T6" fmla="*/ 276 w 276"/>
                <a:gd name="T7" fmla="*/ 264 h 479"/>
                <a:gd name="T8" fmla="*/ 243 w 276"/>
                <a:gd name="T9" fmla="*/ 396 h 479"/>
                <a:gd name="T10" fmla="*/ 153 w 276"/>
                <a:gd name="T11" fmla="*/ 479 h 4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6"/>
                <a:gd name="T19" fmla="*/ 0 h 479"/>
                <a:gd name="T20" fmla="*/ 276 w 276"/>
                <a:gd name="T21" fmla="*/ 479 h 4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6" h="479">
                  <a:moveTo>
                    <a:pt x="0" y="0"/>
                  </a:moveTo>
                  <a:cubicBezTo>
                    <a:pt x="57" y="9"/>
                    <a:pt x="115" y="18"/>
                    <a:pt x="156" y="42"/>
                  </a:cubicBezTo>
                  <a:cubicBezTo>
                    <a:pt x="197" y="66"/>
                    <a:pt x="226" y="110"/>
                    <a:pt x="246" y="147"/>
                  </a:cubicBezTo>
                  <a:cubicBezTo>
                    <a:pt x="266" y="184"/>
                    <a:pt x="276" y="223"/>
                    <a:pt x="276" y="264"/>
                  </a:cubicBezTo>
                  <a:cubicBezTo>
                    <a:pt x="276" y="305"/>
                    <a:pt x="263" y="360"/>
                    <a:pt x="243" y="396"/>
                  </a:cubicBezTo>
                  <a:cubicBezTo>
                    <a:pt x="223" y="432"/>
                    <a:pt x="172" y="462"/>
                    <a:pt x="153" y="47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67" name="Line 54"/>
            <p:cNvSpPr>
              <a:spLocks noChangeShapeType="1"/>
            </p:cNvSpPr>
            <p:nvPr/>
          </p:nvSpPr>
          <p:spPr bwMode="auto">
            <a:xfrm rot="4363022">
              <a:off x="1230" y="3230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55"/>
          <p:cNvGrpSpPr>
            <a:grpSpLocks/>
          </p:cNvGrpSpPr>
          <p:nvPr/>
        </p:nvGrpSpPr>
        <p:grpSpPr bwMode="auto">
          <a:xfrm>
            <a:off x="4289425" y="4902200"/>
            <a:ext cx="865188" cy="815975"/>
            <a:chOff x="2694" y="3058"/>
            <a:chExt cx="545" cy="514"/>
          </a:xfrm>
        </p:grpSpPr>
        <p:sp>
          <p:nvSpPr>
            <p:cNvPr id="52262" name="Freeform 56"/>
            <p:cNvSpPr>
              <a:spLocks/>
            </p:cNvSpPr>
            <p:nvPr/>
          </p:nvSpPr>
          <p:spPr bwMode="auto">
            <a:xfrm>
              <a:off x="2694" y="3058"/>
              <a:ext cx="453" cy="514"/>
            </a:xfrm>
            <a:custGeom>
              <a:avLst/>
              <a:gdLst>
                <a:gd name="T0" fmla="*/ 212 w 453"/>
                <a:gd name="T1" fmla="*/ 0 h 514"/>
                <a:gd name="T2" fmla="*/ 378 w 453"/>
                <a:gd name="T3" fmla="*/ 74 h 514"/>
                <a:gd name="T4" fmla="*/ 450 w 453"/>
                <a:gd name="T5" fmla="*/ 226 h 514"/>
                <a:gd name="T6" fmla="*/ 398 w 453"/>
                <a:gd name="T7" fmla="*/ 408 h 514"/>
                <a:gd name="T8" fmla="*/ 248 w 453"/>
                <a:gd name="T9" fmla="*/ 500 h 514"/>
                <a:gd name="T10" fmla="*/ 108 w 453"/>
                <a:gd name="T11" fmla="*/ 490 h 514"/>
                <a:gd name="T12" fmla="*/ 0 w 453"/>
                <a:gd name="T13" fmla="*/ 428 h 5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3"/>
                <a:gd name="T22" fmla="*/ 0 h 514"/>
                <a:gd name="T23" fmla="*/ 453 w 453"/>
                <a:gd name="T24" fmla="*/ 514 h 5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3" h="514">
                  <a:moveTo>
                    <a:pt x="212" y="0"/>
                  </a:moveTo>
                  <a:cubicBezTo>
                    <a:pt x="275" y="18"/>
                    <a:pt x="338" y="36"/>
                    <a:pt x="378" y="74"/>
                  </a:cubicBezTo>
                  <a:cubicBezTo>
                    <a:pt x="418" y="112"/>
                    <a:pt x="447" y="170"/>
                    <a:pt x="450" y="226"/>
                  </a:cubicBezTo>
                  <a:cubicBezTo>
                    <a:pt x="453" y="282"/>
                    <a:pt x="432" y="362"/>
                    <a:pt x="398" y="408"/>
                  </a:cubicBezTo>
                  <a:cubicBezTo>
                    <a:pt x="364" y="454"/>
                    <a:pt x="296" y="486"/>
                    <a:pt x="248" y="500"/>
                  </a:cubicBezTo>
                  <a:cubicBezTo>
                    <a:pt x="200" y="514"/>
                    <a:pt x="149" y="502"/>
                    <a:pt x="108" y="490"/>
                  </a:cubicBezTo>
                  <a:cubicBezTo>
                    <a:pt x="67" y="478"/>
                    <a:pt x="22" y="441"/>
                    <a:pt x="0" y="42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63" name="Text Box 57"/>
            <p:cNvSpPr txBox="1">
              <a:spLocks noChangeArrowheads="1"/>
            </p:cNvSpPr>
            <p:nvPr/>
          </p:nvSpPr>
          <p:spPr bwMode="auto">
            <a:xfrm>
              <a:off x="2850" y="3267"/>
              <a:ext cx="3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latin typeface="Comic Sans MS" pitchFamily="66" charset="0"/>
                </a:rPr>
                <a:t>230</a:t>
              </a:r>
              <a:r>
                <a:rPr lang="en-GB" sz="1400" baseline="30000">
                  <a:latin typeface="Comic Sans MS" pitchFamily="66" charset="0"/>
                </a:rPr>
                <a:t>o</a:t>
              </a:r>
              <a:endParaRPr lang="en-GB" sz="1400">
                <a:latin typeface="Comic Sans MS" pitchFamily="66" charset="0"/>
              </a:endParaRPr>
            </a:p>
          </p:txBody>
        </p:sp>
        <p:sp>
          <p:nvSpPr>
            <p:cNvPr id="52264" name="Line 58"/>
            <p:cNvSpPr>
              <a:spLocks noChangeShapeType="1"/>
            </p:cNvSpPr>
            <p:nvPr/>
          </p:nvSpPr>
          <p:spPr bwMode="auto">
            <a:xfrm rot="4044300">
              <a:off x="3087" y="3196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59"/>
          <p:cNvGrpSpPr>
            <a:grpSpLocks/>
          </p:cNvGrpSpPr>
          <p:nvPr/>
        </p:nvGrpSpPr>
        <p:grpSpPr bwMode="auto">
          <a:xfrm>
            <a:off x="7259638" y="4911725"/>
            <a:ext cx="738187" cy="717550"/>
            <a:chOff x="4565" y="3064"/>
            <a:chExt cx="465" cy="452"/>
          </a:xfrm>
        </p:grpSpPr>
        <p:sp>
          <p:nvSpPr>
            <p:cNvPr id="52259" name="Freeform 60"/>
            <p:cNvSpPr>
              <a:spLocks/>
            </p:cNvSpPr>
            <p:nvPr/>
          </p:nvSpPr>
          <p:spPr bwMode="auto">
            <a:xfrm>
              <a:off x="4565" y="3064"/>
              <a:ext cx="465" cy="452"/>
            </a:xfrm>
            <a:custGeom>
              <a:avLst/>
              <a:gdLst>
                <a:gd name="T0" fmla="*/ 235 w 465"/>
                <a:gd name="T1" fmla="*/ 0 h 452"/>
                <a:gd name="T2" fmla="*/ 367 w 465"/>
                <a:gd name="T3" fmla="*/ 42 h 452"/>
                <a:gd name="T4" fmla="*/ 445 w 465"/>
                <a:gd name="T5" fmla="*/ 138 h 452"/>
                <a:gd name="T6" fmla="*/ 459 w 465"/>
                <a:gd name="T7" fmla="*/ 248 h 452"/>
                <a:gd name="T8" fmla="*/ 411 w 465"/>
                <a:gd name="T9" fmla="*/ 364 h 452"/>
                <a:gd name="T10" fmla="*/ 311 w 465"/>
                <a:gd name="T11" fmla="*/ 434 h 452"/>
                <a:gd name="T12" fmla="*/ 227 w 465"/>
                <a:gd name="T13" fmla="*/ 448 h 452"/>
                <a:gd name="T14" fmla="*/ 107 w 465"/>
                <a:gd name="T15" fmla="*/ 410 h 452"/>
                <a:gd name="T16" fmla="*/ 13 w 465"/>
                <a:gd name="T17" fmla="*/ 262 h 452"/>
                <a:gd name="T18" fmla="*/ 29 w 465"/>
                <a:gd name="T19" fmla="*/ 134 h 452"/>
                <a:gd name="T20" fmla="*/ 85 w 465"/>
                <a:gd name="T21" fmla="*/ 58 h 4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65"/>
                <a:gd name="T34" fmla="*/ 0 h 452"/>
                <a:gd name="T35" fmla="*/ 465 w 465"/>
                <a:gd name="T36" fmla="*/ 452 h 45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65" h="452">
                  <a:moveTo>
                    <a:pt x="235" y="0"/>
                  </a:moveTo>
                  <a:cubicBezTo>
                    <a:pt x="283" y="9"/>
                    <a:pt x="332" y="19"/>
                    <a:pt x="367" y="42"/>
                  </a:cubicBezTo>
                  <a:cubicBezTo>
                    <a:pt x="402" y="65"/>
                    <a:pt x="430" y="104"/>
                    <a:pt x="445" y="138"/>
                  </a:cubicBezTo>
                  <a:cubicBezTo>
                    <a:pt x="460" y="172"/>
                    <a:pt x="465" y="210"/>
                    <a:pt x="459" y="248"/>
                  </a:cubicBezTo>
                  <a:cubicBezTo>
                    <a:pt x="453" y="286"/>
                    <a:pt x="436" y="333"/>
                    <a:pt x="411" y="364"/>
                  </a:cubicBezTo>
                  <a:cubicBezTo>
                    <a:pt x="386" y="395"/>
                    <a:pt x="341" y="420"/>
                    <a:pt x="311" y="434"/>
                  </a:cubicBezTo>
                  <a:cubicBezTo>
                    <a:pt x="281" y="448"/>
                    <a:pt x="261" y="452"/>
                    <a:pt x="227" y="448"/>
                  </a:cubicBezTo>
                  <a:cubicBezTo>
                    <a:pt x="193" y="444"/>
                    <a:pt x="143" y="441"/>
                    <a:pt x="107" y="410"/>
                  </a:cubicBezTo>
                  <a:cubicBezTo>
                    <a:pt x="71" y="379"/>
                    <a:pt x="26" y="308"/>
                    <a:pt x="13" y="262"/>
                  </a:cubicBezTo>
                  <a:cubicBezTo>
                    <a:pt x="0" y="216"/>
                    <a:pt x="17" y="168"/>
                    <a:pt x="29" y="134"/>
                  </a:cubicBezTo>
                  <a:cubicBezTo>
                    <a:pt x="41" y="100"/>
                    <a:pt x="63" y="79"/>
                    <a:pt x="85" y="5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60" name="Text Box 61"/>
            <p:cNvSpPr txBox="1">
              <a:spLocks noChangeArrowheads="1"/>
            </p:cNvSpPr>
            <p:nvPr/>
          </p:nvSpPr>
          <p:spPr bwMode="auto">
            <a:xfrm>
              <a:off x="4622" y="3259"/>
              <a:ext cx="3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latin typeface="Comic Sans MS" pitchFamily="66" charset="0"/>
                </a:rPr>
                <a:t>315</a:t>
              </a:r>
              <a:r>
                <a:rPr lang="en-GB" sz="1400" baseline="30000">
                  <a:latin typeface="Comic Sans MS" pitchFamily="66" charset="0"/>
                </a:rPr>
                <a:t>o</a:t>
              </a:r>
              <a:endParaRPr lang="en-GB" sz="1400">
                <a:latin typeface="Comic Sans MS" pitchFamily="66" charset="0"/>
              </a:endParaRPr>
            </a:p>
          </p:txBody>
        </p:sp>
        <p:sp>
          <p:nvSpPr>
            <p:cNvPr id="52261" name="Line 62"/>
            <p:cNvSpPr>
              <a:spLocks noChangeShapeType="1"/>
            </p:cNvSpPr>
            <p:nvPr/>
          </p:nvSpPr>
          <p:spPr bwMode="auto">
            <a:xfrm rot="3397503">
              <a:off x="4961" y="3182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63"/>
          <p:cNvGrpSpPr>
            <a:grpSpLocks/>
          </p:cNvGrpSpPr>
          <p:nvPr/>
        </p:nvGrpSpPr>
        <p:grpSpPr bwMode="auto">
          <a:xfrm>
            <a:off x="3790950" y="228600"/>
            <a:ext cx="4656138" cy="3805238"/>
            <a:chOff x="2388" y="144"/>
            <a:chExt cx="2933" cy="2397"/>
          </a:xfrm>
        </p:grpSpPr>
        <p:sp>
          <p:nvSpPr>
            <p:cNvPr id="52243" name="Oval 64"/>
            <p:cNvSpPr>
              <a:spLocks noChangeArrowheads="1"/>
            </p:cNvSpPr>
            <p:nvPr/>
          </p:nvSpPr>
          <p:spPr bwMode="auto">
            <a:xfrm>
              <a:off x="4470" y="1134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2244" name="Group 65"/>
            <p:cNvGrpSpPr>
              <a:grpSpLocks/>
            </p:cNvGrpSpPr>
            <p:nvPr/>
          </p:nvGrpSpPr>
          <p:grpSpPr bwMode="auto">
            <a:xfrm>
              <a:off x="2388" y="144"/>
              <a:ext cx="2933" cy="2397"/>
              <a:chOff x="2388" y="144"/>
              <a:chExt cx="2933" cy="2397"/>
            </a:xfrm>
          </p:grpSpPr>
          <p:sp>
            <p:nvSpPr>
              <p:cNvPr id="81986" name="Text Box 66"/>
              <p:cNvSpPr txBox="1">
                <a:spLocks noChangeArrowheads="1"/>
              </p:cNvSpPr>
              <p:nvPr/>
            </p:nvSpPr>
            <p:spPr bwMode="auto">
              <a:xfrm>
                <a:off x="2388" y="144"/>
                <a:ext cx="1068" cy="288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6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6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 sz="2400">
                    <a:latin typeface="Comic Sans MS" pitchFamily="66" charset="0"/>
                    <a:cs typeface="Arial" charset="0"/>
                  </a:rPr>
                  <a:t>Bearings</a:t>
                </a:r>
              </a:p>
            </p:txBody>
          </p:sp>
          <p:grpSp>
            <p:nvGrpSpPr>
              <p:cNvPr id="52246" name="Group 67"/>
              <p:cNvGrpSpPr>
                <a:grpSpLocks/>
              </p:cNvGrpSpPr>
              <p:nvPr/>
            </p:nvGrpSpPr>
            <p:grpSpPr bwMode="auto">
              <a:xfrm>
                <a:off x="3152" y="656"/>
                <a:ext cx="1668" cy="1638"/>
                <a:chOff x="3104" y="824"/>
                <a:chExt cx="1668" cy="1638"/>
              </a:xfrm>
            </p:grpSpPr>
            <p:grpSp>
              <p:nvGrpSpPr>
                <p:cNvPr id="52251" name="Group 68"/>
                <p:cNvGrpSpPr>
                  <a:grpSpLocks/>
                </p:cNvGrpSpPr>
                <p:nvPr/>
              </p:nvGrpSpPr>
              <p:grpSpPr bwMode="auto">
                <a:xfrm>
                  <a:off x="3360" y="1038"/>
                  <a:ext cx="1176" cy="1176"/>
                  <a:chOff x="3042" y="1332"/>
                  <a:chExt cx="2148" cy="2148"/>
                </a:xfrm>
              </p:grpSpPr>
              <p:sp>
                <p:nvSpPr>
                  <p:cNvPr id="52256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3048" y="1344"/>
                    <a:ext cx="2136" cy="2136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52257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3042" y="2412"/>
                    <a:ext cx="21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258" name="Line 71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3042" y="2406"/>
                    <a:ext cx="21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2252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3848" y="824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  <a:latin typeface="Comic Sans MS" pitchFamily="66" charset="0"/>
                    </a:rPr>
                    <a:t>N</a:t>
                  </a:r>
                </a:p>
              </p:txBody>
            </p:sp>
            <p:sp>
              <p:nvSpPr>
                <p:cNvPr id="52253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3860" y="2264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  <a:latin typeface="Comic Sans MS" pitchFamily="66" charset="0"/>
                    </a:rPr>
                    <a:t>S</a:t>
                  </a:r>
                </a:p>
              </p:txBody>
            </p:sp>
            <p:sp>
              <p:nvSpPr>
                <p:cNvPr id="52254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4580" y="1508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  <a:latin typeface="Comic Sans MS" pitchFamily="66" charset="0"/>
                    </a:rPr>
                    <a:t>E</a:t>
                  </a:r>
                </a:p>
              </p:txBody>
            </p:sp>
            <p:sp>
              <p:nvSpPr>
                <p:cNvPr id="52255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3104" y="1508"/>
                  <a:ext cx="22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  <a:latin typeface="Comic Sans MS" pitchFamily="66" charset="0"/>
                    </a:rPr>
                    <a:t>W</a:t>
                  </a:r>
                </a:p>
              </p:txBody>
            </p:sp>
          </p:grpSp>
          <p:sp>
            <p:nvSpPr>
              <p:cNvPr id="52247" name="Text Box 76"/>
              <p:cNvSpPr txBox="1">
                <a:spLocks noChangeArrowheads="1"/>
              </p:cNvSpPr>
              <p:nvPr/>
            </p:nvSpPr>
            <p:spPr bwMode="auto">
              <a:xfrm>
                <a:off x="4846" y="1335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>
                    <a:latin typeface="Comic Sans MS" pitchFamily="66" charset="0"/>
                  </a:rPr>
                  <a:t>090</a:t>
                </a:r>
                <a:r>
                  <a:rPr lang="en-GB" sz="1800" baseline="30000">
                    <a:latin typeface="Comic Sans MS" pitchFamily="66" charset="0"/>
                  </a:rPr>
                  <a:t>o</a:t>
                </a: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52248" name="Text Box 77"/>
              <p:cNvSpPr txBox="1">
                <a:spLocks noChangeArrowheads="1"/>
              </p:cNvSpPr>
              <p:nvPr/>
            </p:nvSpPr>
            <p:spPr bwMode="auto">
              <a:xfrm>
                <a:off x="3581" y="406"/>
                <a:ext cx="787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>
                    <a:latin typeface="Comic Sans MS" pitchFamily="66" charset="0"/>
                  </a:rPr>
                  <a:t>360/000</a:t>
                </a:r>
                <a:r>
                  <a:rPr lang="en-GB" sz="1800" baseline="30000">
                    <a:latin typeface="Comic Sans MS" pitchFamily="66" charset="0"/>
                  </a:rPr>
                  <a:t>o</a:t>
                </a: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52249" name="Text Box 78"/>
              <p:cNvSpPr txBox="1">
                <a:spLocks noChangeArrowheads="1"/>
              </p:cNvSpPr>
              <p:nvPr/>
            </p:nvSpPr>
            <p:spPr bwMode="auto">
              <a:xfrm>
                <a:off x="2648" y="1330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800">
                    <a:latin typeface="Comic Sans MS" pitchFamily="66" charset="0"/>
                  </a:rPr>
                  <a:t>270</a:t>
                </a:r>
                <a:r>
                  <a:rPr lang="en-GB" sz="1800" baseline="30000">
                    <a:latin typeface="Comic Sans MS" pitchFamily="66" charset="0"/>
                  </a:rPr>
                  <a:t>o</a:t>
                </a: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52250" name="Text Box 79"/>
              <p:cNvSpPr txBox="1">
                <a:spLocks noChangeArrowheads="1"/>
              </p:cNvSpPr>
              <p:nvPr/>
            </p:nvSpPr>
            <p:spPr bwMode="auto">
              <a:xfrm>
                <a:off x="3768" y="2304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800">
                    <a:latin typeface="Comic Sans MS" pitchFamily="66" charset="0"/>
                  </a:rPr>
                  <a:t>180</a:t>
                </a:r>
                <a:r>
                  <a:rPr lang="en-GB" sz="1800" baseline="30000">
                    <a:latin typeface="Comic Sans MS" pitchFamily="66" charset="0"/>
                  </a:rPr>
                  <a:t>o</a:t>
                </a:r>
                <a:endParaRPr lang="en-GB" sz="1800">
                  <a:latin typeface="Comic Sans MS" pitchFamily="66" charset="0"/>
                </a:endParaRPr>
              </a:p>
            </p:txBody>
          </p:sp>
        </p:grp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1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81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81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81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81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81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nimBg="1" autoUpdateAnimBg="0"/>
      <p:bldP spid="81923" grpId="0" animBg="1" autoUpdateAnimBg="0"/>
      <p:bldP spid="81924" grpId="0" animBg="1" autoUpdateAnimBg="0"/>
      <p:bldP spid="81925" grpId="0" animBg="1"/>
      <p:bldP spid="81957" grpId="0" animBg="1" autoUpdateAnimBg="0"/>
      <p:bldP spid="81958" grpId="0" animBg="1"/>
      <p:bldP spid="81959" grpId="0" animBg="1" autoUpdateAnimBg="0"/>
      <p:bldP spid="81960" grpId="0" animBg="1"/>
      <p:bldP spid="81961" grpId="0" animBg="1" autoUpdateAnimBg="0"/>
      <p:bldP spid="81962" grpId="0" animBg="1"/>
      <p:bldP spid="81963" grpId="0" animBg="1" autoUpdateAnimBg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2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2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2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1035</TotalTime>
  <Words>1114</Words>
  <Application>Microsoft Office PowerPoint</Application>
  <PresentationFormat>On-screen Show (4:3)</PresentationFormat>
  <Paragraphs>342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Tahoma</vt:lpstr>
      <vt:lpstr>Arial</vt:lpstr>
      <vt:lpstr>Wingdings</vt:lpstr>
      <vt:lpstr>Comic Sans MS</vt:lpstr>
      <vt:lpstr>1_Shimmer</vt:lpstr>
      <vt:lpstr>Blends</vt:lpstr>
      <vt:lpstr>Default Design</vt:lpstr>
      <vt:lpstr>2_Shimmer</vt:lpstr>
      <vt:lpstr>1_Default Design</vt:lpstr>
      <vt:lpstr>3_Shimmer</vt:lpstr>
      <vt:lpstr>4_Shimmer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171</cp:revision>
  <dcterms:created xsi:type="dcterms:W3CDTF">2005-04-06T16:52:43Z</dcterms:created>
  <dcterms:modified xsi:type="dcterms:W3CDTF">2019-01-18T17:11:09Z</dcterms:modified>
</cp:coreProperties>
</file>