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43"/>
  </p:handoutMasterIdLst>
  <p:sldIdLst>
    <p:sldId id="256" r:id="rId2"/>
    <p:sldId id="257" r:id="rId3"/>
    <p:sldId id="259" r:id="rId4"/>
    <p:sldId id="274" r:id="rId5"/>
    <p:sldId id="290" r:id="rId6"/>
    <p:sldId id="279" r:id="rId7"/>
    <p:sldId id="280" r:id="rId8"/>
    <p:sldId id="302" r:id="rId9"/>
    <p:sldId id="303" r:id="rId10"/>
    <p:sldId id="264" r:id="rId11"/>
    <p:sldId id="265" r:id="rId12"/>
    <p:sldId id="276" r:id="rId13"/>
    <p:sldId id="277" r:id="rId14"/>
    <p:sldId id="275" r:id="rId15"/>
    <p:sldId id="266" r:id="rId16"/>
    <p:sldId id="267" r:id="rId17"/>
    <p:sldId id="269" r:id="rId18"/>
    <p:sldId id="273" r:id="rId19"/>
    <p:sldId id="278" r:id="rId20"/>
    <p:sldId id="300" r:id="rId21"/>
    <p:sldId id="301" r:id="rId22"/>
    <p:sldId id="268" r:id="rId23"/>
    <p:sldId id="306" r:id="rId24"/>
    <p:sldId id="270" r:id="rId25"/>
    <p:sldId id="286" r:id="rId26"/>
    <p:sldId id="287" r:id="rId27"/>
    <p:sldId id="291" r:id="rId28"/>
    <p:sldId id="292" r:id="rId29"/>
    <p:sldId id="288" r:id="rId30"/>
    <p:sldId id="289" r:id="rId31"/>
    <p:sldId id="304" r:id="rId32"/>
    <p:sldId id="305" r:id="rId33"/>
    <p:sldId id="282" r:id="rId34"/>
    <p:sldId id="293" r:id="rId35"/>
    <p:sldId id="294" r:id="rId36"/>
    <p:sldId id="295" r:id="rId37"/>
    <p:sldId id="283" r:id="rId38"/>
    <p:sldId id="296" r:id="rId39"/>
    <p:sldId id="297" r:id="rId40"/>
    <p:sldId id="284" r:id="rId41"/>
    <p:sldId id="285" r:id="rId42"/>
  </p:sldIdLst>
  <p:sldSz cx="9144000" cy="6858000" type="screen4x3"/>
  <p:notesSz cx="70104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FF0066"/>
    <a:srgbClr val="CCCC00"/>
    <a:srgbClr val="070000"/>
    <a:srgbClr val="FF0000"/>
    <a:srgbClr val="FFCCCC"/>
    <a:srgbClr val="6699FF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>
        <p:scale>
          <a:sx n="81" d="100"/>
          <a:sy n="81" d="100"/>
        </p:scale>
        <p:origin x="-5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125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5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defTabSz="931863">
              <a:defRPr sz="12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53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831263"/>
            <a:ext cx="3038475" cy="465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defTabSz="931863">
              <a:defRPr sz="1200"/>
            </a:lvl1pPr>
          </a:lstStyle>
          <a:p>
            <a:pPr>
              <a:defRPr/>
            </a:pPr>
            <a:fld id="{3CADA466-AE37-4060-84FB-B8CF0E0E355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676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460190-E34F-4AEE-AB91-D1EDC8CE3B1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4227359"/>
      </p:ext>
    </p:extLst>
  </p:cSld>
  <p:clrMapOvr>
    <a:masterClrMapping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6BDF11-6396-48DC-A16C-3F9AEA9D5E2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6258308"/>
      </p:ext>
    </p:extLst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9F9A79-B754-4BF6-9872-9E0FE845B2B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177713"/>
      </p:ext>
    </p:extLst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B26BB5-E967-49EE-840A-8B494B69A2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194374"/>
      </p:ext>
    </p:extLst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6B1AEB-AE3D-4669-A61A-0FE3CD31A60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2700035"/>
      </p:ext>
    </p:extLst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7190B4-2B9E-41DF-80EE-D83FBEF4C5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085428"/>
      </p:ext>
    </p:extLst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2C1031-4140-4F86-A127-52EA85622E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351325"/>
      </p:ext>
    </p:extLst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2DF495-FB08-41E3-B0A2-19F773BD053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433659"/>
      </p:ext>
    </p:extLst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C6197A-4D13-4851-8261-5B68B7FE3CE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414565"/>
      </p:ext>
    </p:extLst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B764D7-8F40-44F4-86E0-62AD8FB94FB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9140832"/>
      </p:ext>
    </p:extLst>
  </p:cSld>
  <p:clrMapOvr>
    <a:masterClrMapping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54A72-5F96-4F68-9AD2-6FF04031D10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4811295"/>
      </p:ext>
    </p:extLst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E796E7A-F027-4E7D-B5D8-E8E195F4EF6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7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5.wav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8.wav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10.wav"/><Relationship Id="rId7" Type="http://schemas.openxmlformats.org/officeDocument/2006/relationships/audio" Target="../media/audio4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1.wav"/><Relationship Id="rId4" Type="http://schemas.openxmlformats.org/officeDocument/2006/relationships/audio" Target="../media/audio7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12.wav"/><Relationship Id="rId5" Type="http://schemas.openxmlformats.org/officeDocument/2006/relationships/audio" Target="../media/audio1.wav"/><Relationship Id="rId4" Type="http://schemas.openxmlformats.org/officeDocument/2006/relationships/audio" Target="../media/audio8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audio" Target="../media/audio2.wav"/><Relationship Id="rId7" Type="http://schemas.openxmlformats.org/officeDocument/2006/relationships/image" Target="../media/image1.wm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13.wav"/><Relationship Id="rId4" Type="http://schemas.openxmlformats.org/officeDocument/2006/relationships/audio" Target="../media/audio3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8.wav"/><Relationship Id="rId5" Type="http://schemas.openxmlformats.org/officeDocument/2006/relationships/audio" Target="../media/audio2.wav"/><Relationship Id="rId4" Type="http://schemas.openxmlformats.org/officeDocument/2006/relationships/audio" Target="../media/audio3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2.wav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6.wav"/><Relationship Id="rId4" Type="http://schemas.openxmlformats.org/officeDocument/2006/relationships/audio" Target="../media/audio3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3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6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0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7.wav"/><Relationship Id="rId4" Type="http://schemas.openxmlformats.org/officeDocument/2006/relationships/audio" Target="../media/audio3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2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7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14.wav"/><Relationship Id="rId4" Type="http://schemas.openxmlformats.org/officeDocument/2006/relationships/audio" Target="../media/audio2.wav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audio" Target="../media/audio7.wav"/><Relationship Id="rId3" Type="http://schemas.openxmlformats.org/officeDocument/2006/relationships/audio" Target="../media/audio2.wav"/><Relationship Id="rId7" Type="http://schemas.openxmlformats.org/officeDocument/2006/relationships/audio" Target="../media/audio6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5.wav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audio" Target="../media/audio3.wav"/><Relationship Id="rId3" Type="http://schemas.openxmlformats.org/officeDocument/2006/relationships/audio" Target="../media/audio5.wav"/><Relationship Id="rId7" Type="http://schemas.openxmlformats.org/officeDocument/2006/relationships/audio" Target="../media/audio15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6.wav"/><Relationship Id="rId4" Type="http://schemas.openxmlformats.org/officeDocument/2006/relationships/audio" Target="../media/audio2.wav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7.wav"/><Relationship Id="rId4" Type="http://schemas.openxmlformats.org/officeDocument/2006/relationships/audio" Target="../media/audio5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audio" Target="../media/audio5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6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8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7.wav"/><Relationship Id="rId5" Type="http://schemas.openxmlformats.org/officeDocument/2006/relationships/audio" Target="../media/audio1.wav"/><Relationship Id="rId4" Type="http://schemas.openxmlformats.org/officeDocument/2006/relationships/audio" Target="../media/audio3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1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7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6" Type="http://schemas.openxmlformats.org/officeDocument/2006/relationships/audio" Target="../media/audio4.wav"/><Relationship Id="rId5" Type="http://schemas.openxmlformats.org/officeDocument/2006/relationships/audio" Target="../media/audio6.wav"/><Relationship Id="rId4" Type="http://schemas.openxmlformats.org/officeDocument/2006/relationships/audio" Target="../media/audio3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6.wav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9.wav"/><Relationship Id="rId1" Type="http://schemas.openxmlformats.org/officeDocument/2006/relationships/slideLayout" Target="../slideLayouts/slideLayout7.xml"/><Relationship Id="rId5" Type="http://schemas.openxmlformats.org/officeDocument/2006/relationships/audio" Target="../media/audio4.wav"/><Relationship Id="rId4" Type="http://schemas.openxmlformats.org/officeDocument/2006/relationships/audio" Target="../media/audio3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3"/>
          <p:cNvSpPr>
            <a:spLocks noChangeArrowheads="1" noChangeShapeType="1" noTextEdit="1"/>
          </p:cNvSpPr>
          <p:nvPr/>
        </p:nvSpPr>
        <p:spPr bwMode="auto">
          <a:xfrm>
            <a:off x="1828800" y="476250"/>
            <a:ext cx="5310188" cy="1981200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/>
                  </a:outerShdw>
                </a:effectLst>
                <a:latin typeface="Impact"/>
              </a:rPr>
              <a:t>Shape and space</a:t>
            </a:r>
          </a:p>
        </p:txBody>
      </p:sp>
    </p:spTree>
  </p:cSld>
  <p:clrMapOvr>
    <a:masterClrMapping/>
  </p:clrMapOvr>
  <p:transition>
    <p:rand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817938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Spotting P, A &amp; V formulae</a:t>
            </a:r>
          </a:p>
        </p:txBody>
      </p:sp>
      <p:sp>
        <p:nvSpPr>
          <p:cNvPr id="11267" name="Text Box 3"/>
          <p:cNvSpPr txBox="1">
            <a:spLocks noChangeArrowheads="1"/>
          </p:cNvSpPr>
          <p:nvPr/>
        </p:nvSpPr>
        <p:spPr bwMode="auto">
          <a:xfrm>
            <a:off x="0" y="990600"/>
            <a:ext cx="3657600" cy="2282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Which of the following </a:t>
            </a:r>
          </a:p>
          <a:p>
            <a:pPr eaLnBrk="1" hangingPunct="1"/>
            <a:r>
              <a:rPr lang="en-GB">
                <a:latin typeface="Arial" pitchFamily="34" charset="0"/>
              </a:rPr>
              <a:t>expressions could be for:</a:t>
            </a:r>
          </a:p>
          <a:p>
            <a:pPr eaLnBrk="1" hangingPunct="1">
              <a:buFontTx/>
              <a:buAutoNum type="alphaLcParenBoth"/>
            </a:pPr>
            <a:r>
              <a:rPr lang="en-GB">
                <a:latin typeface="Arial" pitchFamily="34" charset="0"/>
              </a:rPr>
              <a:t>Perimeter</a:t>
            </a:r>
          </a:p>
          <a:p>
            <a:pPr eaLnBrk="1" hangingPunct="1">
              <a:buFontTx/>
              <a:buAutoNum type="alphaLcParenBoth"/>
            </a:pPr>
            <a:r>
              <a:rPr lang="en-GB">
                <a:latin typeface="Arial" pitchFamily="34" charset="0"/>
              </a:rPr>
              <a:t>Area</a:t>
            </a:r>
          </a:p>
          <a:p>
            <a:pPr eaLnBrk="1" hangingPunct="1">
              <a:buFontTx/>
              <a:buAutoNum type="alphaLcParenBoth"/>
            </a:pPr>
            <a:r>
              <a:rPr lang="en-GB">
                <a:latin typeface="Arial" pitchFamily="34" charset="0"/>
              </a:rPr>
              <a:t>Volume</a:t>
            </a:r>
          </a:p>
          <a:p>
            <a:pPr eaLnBrk="1" hangingPunct="1"/>
            <a:endParaRPr lang="en-GB">
              <a:latin typeface="Arial" pitchFamily="34" charset="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4114800" y="3505200"/>
            <a:ext cx="1851025" cy="650875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r + </a:t>
            </a:r>
            <a:r>
              <a:rPr lang="en-GB" sz="3600">
                <a:latin typeface="Tahoma" pitchFamily="34" charset="0"/>
                <a:cs typeface="Tahoma" pitchFamily="34" charset="0"/>
                <a:sym typeface="Symbol" pitchFamily="18" charset="2"/>
              </a:rPr>
              <a:t>½r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6324600" y="1066800"/>
            <a:ext cx="1847850" cy="650875"/>
          </a:xfrm>
          <a:prstGeom prst="rect">
            <a:avLst/>
          </a:prstGeom>
          <a:solidFill>
            <a:srgbClr val="99FF3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r(r + l)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5105400" y="4876800"/>
            <a:ext cx="1582738" cy="650875"/>
          </a:xfrm>
          <a:prstGeom prst="rect">
            <a:avLst/>
          </a:prstGeom>
          <a:solidFill>
            <a:srgbClr val="FF33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r + </a:t>
            </a:r>
            <a:r>
              <a:rPr lang="en-GB" sz="3600">
                <a:latin typeface="Tahoma" pitchFamily="34" charset="0"/>
                <a:cs typeface="Tahoma" pitchFamily="34" charset="0"/>
                <a:sym typeface="Symbol" pitchFamily="18" charset="2"/>
              </a:rPr>
              <a:t>4l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2362200" y="5943600"/>
            <a:ext cx="1281113" cy="6508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4r</a:t>
            </a:r>
            <a:r>
              <a:rPr lang="en-GB" sz="3600" baseline="30000">
                <a:latin typeface="Tahoma" pitchFamily="34" charset="0"/>
                <a:sym typeface="Symbol" pitchFamily="18" charset="2"/>
              </a:rPr>
              <a:t>2</a:t>
            </a:r>
            <a:r>
              <a:rPr lang="en-GB" sz="3600">
                <a:latin typeface="Tahoma" pitchFamily="34" charset="0"/>
                <a:sym typeface="Symbol" pitchFamily="18" charset="2"/>
              </a:rPr>
              <a:t>h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4800600" y="228600"/>
            <a:ext cx="1684338" cy="650875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r(+ </a:t>
            </a:r>
            <a:r>
              <a:rPr lang="en-GB" sz="3600">
                <a:latin typeface="Tahoma" pitchFamily="34" charset="0"/>
                <a:cs typeface="Tahoma" pitchFamily="34" charset="0"/>
                <a:sym typeface="Symbol" pitchFamily="18" charset="2"/>
              </a:rPr>
              <a:t>3)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7543800" y="228600"/>
            <a:ext cx="963613" cy="6508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4rl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50" name="Text Box 10"/>
          <p:cNvSpPr txBox="1">
            <a:spLocks noChangeArrowheads="1"/>
          </p:cNvSpPr>
          <p:nvPr/>
        </p:nvSpPr>
        <p:spPr bwMode="auto">
          <a:xfrm>
            <a:off x="7010400" y="2590800"/>
            <a:ext cx="1025525" cy="12001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u="sng">
                <a:latin typeface="Tahoma" pitchFamily="34" charset="0"/>
                <a:sym typeface="Symbol" pitchFamily="18" charset="2"/>
              </a:rPr>
              <a:t>4</a:t>
            </a:r>
            <a:r>
              <a:rPr lang="en-GB" sz="3600">
                <a:latin typeface="Tahoma" pitchFamily="34" charset="0"/>
                <a:sym typeface="Symbol" pitchFamily="18" charset="2"/>
              </a:rPr>
              <a:t>r</a:t>
            </a:r>
            <a:r>
              <a:rPr lang="en-GB" sz="3600" baseline="30000">
                <a:latin typeface="Tahoma" pitchFamily="34" charset="0"/>
                <a:sym typeface="Symbol" pitchFamily="18" charset="2"/>
              </a:rPr>
              <a:t>3</a:t>
            </a:r>
          </a:p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10251" name="Text Box 11"/>
          <p:cNvSpPr txBox="1">
            <a:spLocks noChangeArrowheads="1"/>
          </p:cNvSpPr>
          <p:nvPr/>
        </p:nvSpPr>
        <p:spPr bwMode="auto">
          <a:xfrm>
            <a:off x="7315200" y="5791200"/>
            <a:ext cx="714375" cy="650875"/>
          </a:xfrm>
          <a:prstGeom prst="rect">
            <a:avLst/>
          </a:prstGeom>
          <a:solidFill>
            <a:srgbClr val="00FFFF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rl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381000" y="3886200"/>
            <a:ext cx="969963" cy="650875"/>
          </a:xfrm>
          <a:prstGeom prst="rect">
            <a:avLst/>
          </a:prstGeom>
          <a:solidFill>
            <a:srgbClr val="FF99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4l</a:t>
            </a:r>
            <a:r>
              <a:rPr lang="en-GB" sz="3600" baseline="30000">
                <a:latin typeface="Tahoma" pitchFamily="34" charset="0"/>
                <a:sym typeface="Symbol" pitchFamily="18" charset="2"/>
              </a:rPr>
              <a:t>2</a:t>
            </a:r>
            <a:r>
              <a:rPr lang="en-GB" sz="3600">
                <a:latin typeface="Tahoma" pitchFamily="34" charset="0"/>
                <a:sym typeface="Symbol" pitchFamily="18" charset="2"/>
              </a:rPr>
              <a:t>h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5105400" y="5867400"/>
            <a:ext cx="969963" cy="650875"/>
          </a:xfrm>
          <a:prstGeom prst="rect">
            <a:avLst/>
          </a:prstGeom>
          <a:solidFill>
            <a:srgbClr val="FF99CC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3lh</a:t>
            </a:r>
            <a:r>
              <a:rPr lang="en-GB" sz="3600" baseline="30000">
                <a:latin typeface="Tahoma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533400" y="5257800"/>
            <a:ext cx="858838" cy="120015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u="sng">
                <a:latin typeface="Tahoma" pitchFamily="34" charset="0"/>
                <a:sym typeface="Symbol" pitchFamily="18" charset="2"/>
              </a:rPr>
              <a:t>1</a:t>
            </a:r>
            <a:r>
              <a:rPr lang="en-GB" sz="3600">
                <a:latin typeface="Tahoma" pitchFamily="34" charset="0"/>
                <a:sym typeface="Symbol" pitchFamily="18" charset="2"/>
              </a:rPr>
              <a:t>r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876800" y="1752600"/>
            <a:ext cx="1112838" cy="1200150"/>
          </a:xfrm>
          <a:prstGeom prst="rect">
            <a:avLst/>
          </a:prstGeom>
          <a:solidFill>
            <a:srgbClr val="9999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u="sng">
                <a:latin typeface="Tahoma" pitchFamily="34" charset="0"/>
                <a:sym typeface="Symbol" pitchFamily="18" charset="2"/>
              </a:rPr>
              <a:t>1</a:t>
            </a:r>
            <a:r>
              <a:rPr lang="en-GB" sz="3600">
                <a:latin typeface="Tahoma" pitchFamily="34" charset="0"/>
                <a:sym typeface="Symbol" pitchFamily="18" charset="2"/>
              </a:rPr>
              <a:t>d</a:t>
            </a:r>
            <a:r>
              <a:rPr lang="en-GB" sz="3600" baseline="30000">
                <a:latin typeface="Tahoma" pitchFamily="34" charset="0"/>
                <a:sym typeface="Symbol" pitchFamily="18" charset="2"/>
              </a:rPr>
              <a:t>2</a:t>
            </a:r>
          </a:p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4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7467600" y="4191000"/>
            <a:ext cx="1281113" cy="12001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u="sng">
                <a:latin typeface="Tahoma" pitchFamily="34" charset="0"/>
                <a:sym typeface="Symbol" pitchFamily="18" charset="2"/>
              </a:rPr>
              <a:t>1</a:t>
            </a:r>
            <a:r>
              <a:rPr lang="en-GB" sz="3600">
                <a:latin typeface="Tahoma" pitchFamily="34" charset="0"/>
                <a:sym typeface="Symbol" pitchFamily="18" charset="2"/>
              </a:rPr>
              <a:t>r</a:t>
            </a:r>
            <a:r>
              <a:rPr lang="en-GB" sz="3600" baseline="30000">
                <a:latin typeface="Tahoma" pitchFamily="34" charset="0"/>
                <a:sym typeface="Symbol" pitchFamily="18" charset="2"/>
              </a:rPr>
              <a:t>2</a:t>
            </a:r>
            <a:r>
              <a:rPr lang="en-GB" sz="3600">
                <a:latin typeface="Tahoma" pitchFamily="34" charset="0"/>
                <a:sym typeface="Symbol" pitchFamily="18" charset="2"/>
              </a:rPr>
              <a:t>h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2362200" y="2362200"/>
            <a:ext cx="1025525" cy="1200150"/>
          </a:xfrm>
          <a:prstGeom prst="rect">
            <a:avLst/>
          </a:prstGeom>
          <a:solidFill>
            <a:srgbClr val="99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u="sng">
                <a:latin typeface="Tahoma" pitchFamily="34" charset="0"/>
                <a:sym typeface="Symbol" pitchFamily="18" charset="2"/>
              </a:rPr>
              <a:t>4</a:t>
            </a:r>
            <a:r>
              <a:rPr lang="en-GB" sz="3600">
                <a:latin typeface="Tahoma" pitchFamily="34" charset="0"/>
                <a:sym typeface="Symbol" pitchFamily="18" charset="2"/>
              </a:rPr>
              <a:t>r</a:t>
            </a:r>
            <a:r>
              <a:rPr lang="en-GB" sz="3600" baseline="30000">
                <a:latin typeface="Tahoma" pitchFamily="34" charset="0"/>
                <a:sym typeface="Symbol" pitchFamily="18" charset="2"/>
              </a:rPr>
              <a:t>2</a:t>
            </a:r>
          </a:p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2514600" y="4267200"/>
            <a:ext cx="1114425" cy="120015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u="sng">
                <a:latin typeface="Tahoma" pitchFamily="34" charset="0"/>
                <a:sym typeface="Symbol" pitchFamily="18" charset="2"/>
              </a:rPr>
              <a:t>1</a:t>
            </a:r>
            <a:r>
              <a:rPr lang="en-GB" sz="3600">
                <a:latin typeface="Tahoma" pitchFamily="34" charset="0"/>
                <a:sym typeface="Symbol" pitchFamily="18" charset="2"/>
              </a:rPr>
              <a:t>rh</a:t>
            </a:r>
            <a:endParaRPr lang="en-GB" sz="3600" baseline="30000">
              <a:latin typeface="Tahoma" pitchFamily="34" charset="0"/>
              <a:sym typeface="Symbol" pitchFamily="18" charset="2"/>
            </a:endParaRPr>
          </a:p>
          <a:p>
            <a:pPr eaLnBrk="1" hangingPunct="1"/>
            <a:r>
              <a:rPr lang="en-GB" sz="3600">
                <a:latin typeface="Tahoma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867400" y="26670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019800" y="61722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3581400" y="61722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6553200" y="54102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P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5867400" y="39624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P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3352800" y="51816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3124200" y="32004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1143000" y="44196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0267" name="Text Box 27"/>
          <p:cNvSpPr txBox="1">
            <a:spLocks noChangeArrowheads="1"/>
          </p:cNvSpPr>
          <p:nvPr/>
        </p:nvSpPr>
        <p:spPr bwMode="auto">
          <a:xfrm>
            <a:off x="1219200" y="60960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P</a:t>
            </a:r>
          </a:p>
        </p:txBody>
      </p:sp>
      <p:sp>
        <p:nvSpPr>
          <p:cNvPr id="10268" name="Text Box 28"/>
          <p:cNvSpPr txBox="1">
            <a:spLocks noChangeArrowheads="1"/>
          </p:cNvSpPr>
          <p:nvPr/>
        </p:nvSpPr>
        <p:spPr bwMode="auto">
          <a:xfrm>
            <a:off x="7924800" y="61722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269" name="Text Box 29"/>
          <p:cNvSpPr txBox="1">
            <a:spLocks noChangeArrowheads="1"/>
          </p:cNvSpPr>
          <p:nvPr/>
        </p:nvSpPr>
        <p:spPr bwMode="auto">
          <a:xfrm>
            <a:off x="8458200" y="51816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0270" name="Text Box 30"/>
          <p:cNvSpPr txBox="1">
            <a:spLocks noChangeArrowheads="1"/>
          </p:cNvSpPr>
          <p:nvPr/>
        </p:nvSpPr>
        <p:spPr bwMode="auto">
          <a:xfrm>
            <a:off x="8382000" y="7620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271" name="Text Box 31"/>
          <p:cNvSpPr txBox="1">
            <a:spLocks noChangeArrowheads="1"/>
          </p:cNvSpPr>
          <p:nvPr/>
        </p:nvSpPr>
        <p:spPr bwMode="auto">
          <a:xfrm>
            <a:off x="7848600" y="35814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V</a:t>
            </a:r>
          </a:p>
        </p:txBody>
      </p:sp>
      <p:sp>
        <p:nvSpPr>
          <p:cNvPr id="10272" name="Text Box 32"/>
          <p:cNvSpPr txBox="1">
            <a:spLocks noChangeArrowheads="1"/>
          </p:cNvSpPr>
          <p:nvPr/>
        </p:nvSpPr>
        <p:spPr bwMode="auto">
          <a:xfrm>
            <a:off x="7924800" y="16002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0273" name="Text Box 33"/>
          <p:cNvSpPr txBox="1">
            <a:spLocks noChangeArrowheads="1"/>
          </p:cNvSpPr>
          <p:nvPr/>
        </p:nvSpPr>
        <p:spPr bwMode="auto">
          <a:xfrm>
            <a:off x="5791200" y="762000"/>
            <a:ext cx="387350" cy="457200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solidFill>
                  <a:schemeClr val="bg1"/>
                </a:solidFill>
                <a:latin typeface="Arial" pitchFamily="34" charset="0"/>
              </a:rPr>
              <a:t>P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02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2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02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02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7" dur="500"/>
                                        <p:tgtEl>
                                          <p:spTgt spid="102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102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 nodeType="clickPar">
                      <p:stCondLst>
                        <p:cond delay="indefinite"/>
                      </p:stCondLst>
                      <p:childTnLst>
                        <p:par>
                          <p:cTn id="10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7" dur="500"/>
                                        <p:tgtEl>
                                          <p:spTgt spid="102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2" dur="500"/>
                                        <p:tgtEl>
                                          <p:spTgt spid="102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7" dur="500"/>
                                        <p:tgtEl>
                                          <p:spTgt spid="102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102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500"/>
                                        <p:tgtEl>
                                          <p:spTgt spid="102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02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7" dur="500"/>
                                        <p:tgtEl>
                                          <p:spTgt spid="102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2" dur="500"/>
                                        <p:tgtEl>
                                          <p:spTgt spid="102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7" dur="500"/>
                                        <p:tgtEl>
                                          <p:spTgt spid="10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2" dur="500"/>
                                        <p:tgtEl>
                                          <p:spTgt spid="102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7" dur="500"/>
                                        <p:tgtEl>
                                          <p:spTgt spid="1027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7" dur="500"/>
                                        <p:tgtEl>
                                          <p:spTgt spid="1027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 autoUpdateAnimBg="0"/>
      <p:bldP spid="10245" grpId="0" animBg="1" autoUpdateAnimBg="0"/>
      <p:bldP spid="10246" grpId="0" animBg="1" autoUpdateAnimBg="0"/>
      <p:bldP spid="10247" grpId="0" animBg="1" autoUpdateAnimBg="0"/>
      <p:bldP spid="10248" grpId="0" animBg="1" autoUpdateAnimBg="0"/>
      <p:bldP spid="10249" grpId="0" animBg="1" autoUpdateAnimBg="0"/>
      <p:bldP spid="10250" grpId="0" animBg="1" autoUpdateAnimBg="0"/>
      <p:bldP spid="10251" grpId="0" animBg="1" autoUpdateAnimBg="0"/>
      <p:bldP spid="10252" grpId="0" animBg="1" autoUpdateAnimBg="0"/>
      <p:bldP spid="10253" grpId="0" animBg="1" autoUpdateAnimBg="0"/>
      <p:bldP spid="10254" grpId="0" animBg="1" autoUpdateAnimBg="0"/>
      <p:bldP spid="10255" grpId="0" animBg="1" autoUpdateAnimBg="0"/>
      <p:bldP spid="10256" grpId="0" animBg="1" autoUpdateAnimBg="0"/>
      <p:bldP spid="10257" grpId="0" animBg="1" autoUpdateAnimBg="0"/>
      <p:bldP spid="10258" grpId="0" animBg="1" autoUpdateAnimBg="0"/>
      <p:bldP spid="10259" grpId="0" animBg="1" autoUpdateAnimBg="0"/>
      <p:bldP spid="10260" grpId="0" animBg="1" autoUpdateAnimBg="0"/>
      <p:bldP spid="10261" grpId="0" animBg="1" autoUpdateAnimBg="0"/>
      <p:bldP spid="10262" grpId="0" animBg="1" autoUpdateAnimBg="0"/>
      <p:bldP spid="10263" grpId="0" animBg="1" autoUpdateAnimBg="0"/>
      <p:bldP spid="10264" grpId="0" animBg="1" autoUpdateAnimBg="0"/>
      <p:bldP spid="10265" grpId="0" animBg="1" autoUpdateAnimBg="0"/>
      <p:bldP spid="10266" grpId="0" animBg="1" autoUpdateAnimBg="0"/>
      <p:bldP spid="10267" grpId="0" animBg="1" autoUpdateAnimBg="0"/>
      <p:bldP spid="10268" grpId="0" animBg="1" autoUpdateAnimBg="0"/>
      <p:bldP spid="10269" grpId="0" animBg="1" autoUpdateAnimBg="0"/>
      <p:bldP spid="10270" grpId="0" animBg="1" autoUpdateAnimBg="0"/>
      <p:bldP spid="10271" grpId="0" animBg="1" autoUpdateAnimBg="0"/>
      <p:bldP spid="10272" grpId="0" animBg="1" autoUpdateAnimBg="0"/>
      <p:bldP spid="10273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239712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Transfromations</a:t>
            </a:r>
          </a:p>
        </p:txBody>
      </p:sp>
      <p:sp>
        <p:nvSpPr>
          <p:cNvPr id="12291" name="Text Box 4"/>
          <p:cNvSpPr txBox="1">
            <a:spLocks noChangeArrowheads="1"/>
          </p:cNvSpPr>
          <p:nvPr/>
        </p:nvSpPr>
        <p:spPr bwMode="auto">
          <a:xfrm>
            <a:off x="228600" y="762000"/>
            <a:ext cx="1963738" cy="4572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1.  Reflection</a:t>
            </a:r>
          </a:p>
        </p:txBody>
      </p:sp>
      <p:grpSp>
        <p:nvGrpSpPr>
          <p:cNvPr id="11269" name="Group 5"/>
          <p:cNvGrpSpPr>
            <a:grpSpLocks/>
          </p:cNvGrpSpPr>
          <p:nvPr/>
        </p:nvGrpSpPr>
        <p:grpSpPr bwMode="auto">
          <a:xfrm>
            <a:off x="2720975" y="533400"/>
            <a:ext cx="6423025" cy="6038850"/>
            <a:chOff x="960" y="336"/>
            <a:chExt cx="4494" cy="3804"/>
          </a:xfrm>
        </p:grpSpPr>
        <p:sp>
          <p:nvSpPr>
            <p:cNvPr id="12304" name="Rectangle 6"/>
            <p:cNvSpPr>
              <a:spLocks noChangeArrowheads="1"/>
            </p:cNvSpPr>
            <p:nvPr/>
          </p:nvSpPr>
          <p:spPr bwMode="auto">
            <a:xfrm>
              <a:off x="4416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05" name="Rectangle 7"/>
            <p:cNvSpPr>
              <a:spLocks noChangeArrowheads="1"/>
            </p:cNvSpPr>
            <p:nvPr/>
          </p:nvSpPr>
          <p:spPr bwMode="auto">
            <a:xfrm>
              <a:off x="4032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06" name="Rectangle 8"/>
            <p:cNvSpPr>
              <a:spLocks noChangeArrowheads="1"/>
            </p:cNvSpPr>
            <p:nvPr/>
          </p:nvSpPr>
          <p:spPr bwMode="auto">
            <a:xfrm>
              <a:off x="3648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07" name="Rectangle 9"/>
            <p:cNvSpPr>
              <a:spLocks noChangeArrowheads="1"/>
            </p:cNvSpPr>
            <p:nvPr/>
          </p:nvSpPr>
          <p:spPr bwMode="auto">
            <a:xfrm>
              <a:off x="3264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08" name="Rectangle 10"/>
            <p:cNvSpPr>
              <a:spLocks noChangeArrowheads="1"/>
            </p:cNvSpPr>
            <p:nvPr/>
          </p:nvSpPr>
          <p:spPr bwMode="auto">
            <a:xfrm>
              <a:off x="2880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09" name="Rectangle 11"/>
            <p:cNvSpPr>
              <a:spLocks noChangeArrowheads="1"/>
            </p:cNvSpPr>
            <p:nvPr/>
          </p:nvSpPr>
          <p:spPr bwMode="auto">
            <a:xfrm>
              <a:off x="2496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0" name="Rectangle 12"/>
            <p:cNvSpPr>
              <a:spLocks noChangeArrowheads="1"/>
            </p:cNvSpPr>
            <p:nvPr/>
          </p:nvSpPr>
          <p:spPr bwMode="auto">
            <a:xfrm>
              <a:off x="2112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1" name="Rectangle 13"/>
            <p:cNvSpPr>
              <a:spLocks noChangeArrowheads="1"/>
            </p:cNvSpPr>
            <p:nvPr/>
          </p:nvSpPr>
          <p:spPr bwMode="auto">
            <a:xfrm>
              <a:off x="1728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2" name="Rectangle 14"/>
            <p:cNvSpPr>
              <a:spLocks noChangeArrowheads="1"/>
            </p:cNvSpPr>
            <p:nvPr/>
          </p:nvSpPr>
          <p:spPr bwMode="auto">
            <a:xfrm>
              <a:off x="1344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3" name="Rectangle 15"/>
            <p:cNvSpPr>
              <a:spLocks noChangeArrowheads="1"/>
            </p:cNvSpPr>
            <p:nvPr/>
          </p:nvSpPr>
          <p:spPr bwMode="auto">
            <a:xfrm>
              <a:off x="960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4" name="Rectangle 16"/>
            <p:cNvSpPr>
              <a:spLocks noChangeArrowheads="1"/>
            </p:cNvSpPr>
            <p:nvPr/>
          </p:nvSpPr>
          <p:spPr bwMode="auto">
            <a:xfrm>
              <a:off x="4416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5" name="Rectangle 17"/>
            <p:cNvSpPr>
              <a:spLocks noChangeArrowheads="1"/>
            </p:cNvSpPr>
            <p:nvPr/>
          </p:nvSpPr>
          <p:spPr bwMode="auto">
            <a:xfrm>
              <a:off x="4032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6" name="Rectangle 18"/>
            <p:cNvSpPr>
              <a:spLocks noChangeArrowheads="1"/>
            </p:cNvSpPr>
            <p:nvPr/>
          </p:nvSpPr>
          <p:spPr bwMode="auto">
            <a:xfrm>
              <a:off x="3648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7" name="Rectangle 19"/>
            <p:cNvSpPr>
              <a:spLocks noChangeArrowheads="1"/>
            </p:cNvSpPr>
            <p:nvPr/>
          </p:nvSpPr>
          <p:spPr bwMode="auto">
            <a:xfrm>
              <a:off x="3264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8" name="Rectangle 20"/>
            <p:cNvSpPr>
              <a:spLocks noChangeArrowheads="1"/>
            </p:cNvSpPr>
            <p:nvPr/>
          </p:nvSpPr>
          <p:spPr bwMode="auto">
            <a:xfrm>
              <a:off x="2880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19" name="Rectangle 21"/>
            <p:cNvSpPr>
              <a:spLocks noChangeArrowheads="1"/>
            </p:cNvSpPr>
            <p:nvPr/>
          </p:nvSpPr>
          <p:spPr bwMode="auto">
            <a:xfrm>
              <a:off x="2496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0" name="Rectangle 22"/>
            <p:cNvSpPr>
              <a:spLocks noChangeArrowheads="1"/>
            </p:cNvSpPr>
            <p:nvPr/>
          </p:nvSpPr>
          <p:spPr bwMode="auto">
            <a:xfrm>
              <a:off x="2112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1" name="Rectangle 23"/>
            <p:cNvSpPr>
              <a:spLocks noChangeArrowheads="1"/>
            </p:cNvSpPr>
            <p:nvPr/>
          </p:nvSpPr>
          <p:spPr bwMode="auto">
            <a:xfrm>
              <a:off x="1728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2" name="Rectangle 24"/>
            <p:cNvSpPr>
              <a:spLocks noChangeArrowheads="1"/>
            </p:cNvSpPr>
            <p:nvPr/>
          </p:nvSpPr>
          <p:spPr bwMode="auto">
            <a:xfrm>
              <a:off x="1344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3" name="Rectangle 25"/>
            <p:cNvSpPr>
              <a:spLocks noChangeArrowheads="1"/>
            </p:cNvSpPr>
            <p:nvPr/>
          </p:nvSpPr>
          <p:spPr bwMode="auto">
            <a:xfrm>
              <a:off x="960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4" name="Rectangle 26"/>
            <p:cNvSpPr>
              <a:spLocks noChangeArrowheads="1"/>
            </p:cNvSpPr>
            <p:nvPr/>
          </p:nvSpPr>
          <p:spPr bwMode="auto">
            <a:xfrm>
              <a:off x="4416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5" name="Rectangle 27"/>
            <p:cNvSpPr>
              <a:spLocks noChangeArrowheads="1"/>
            </p:cNvSpPr>
            <p:nvPr/>
          </p:nvSpPr>
          <p:spPr bwMode="auto">
            <a:xfrm>
              <a:off x="4032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6" name="Rectangle 28"/>
            <p:cNvSpPr>
              <a:spLocks noChangeArrowheads="1"/>
            </p:cNvSpPr>
            <p:nvPr/>
          </p:nvSpPr>
          <p:spPr bwMode="auto">
            <a:xfrm>
              <a:off x="3648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7" name="Rectangle 29"/>
            <p:cNvSpPr>
              <a:spLocks noChangeArrowheads="1"/>
            </p:cNvSpPr>
            <p:nvPr/>
          </p:nvSpPr>
          <p:spPr bwMode="auto">
            <a:xfrm>
              <a:off x="3264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8" name="Rectangle 30"/>
            <p:cNvSpPr>
              <a:spLocks noChangeArrowheads="1"/>
            </p:cNvSpPr>
            <p:nvPr/>
          </p:nvSpPr>
          <p:spPr bwMode="auto">
            <a:xfrm>
              <a:off x="2880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29" name="Rectangle 31"/>
            <p:cNvSpPr>
              <a:spLocks noChangeArrowheads="1"/>
            </p:cNvSpPr>
            <p:nvPr/>
          </p:nvSpPr>
          <p:spPr bwMode="auto">
            <a:xfrm>
              <a:off x="2496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0" name="Rectangle 32"/>
            <p:cNvSpPr>
              <a:spLocks noChangeArrowheads="1"/>
            </p:cNvSpPr>
            <p:nvPr/>
          </p:nvSpPr>
          <p:spPr bwMode="auto">
            <a:xfrm>
              <a:off x="2112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1" name="Rectangle 33"/>
            <p:cNvSpPr>
              <a:spLocks noChangeArrowheads="1"/>
            </p:cNvSpPr>
            <p:nvPr/>
          </p:nvSpPr>
          <p:spPr bwMode="auto">
            <a:xfrm>
              <a:off x="1728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2" name="Rectangle 34"/>
            <p:cNvSpPr>
              <a:spLocks noChangeArrowheads="1"/>
            </p:cNvSpPr>
            <p:nvPr/>
          </p:nvSpPr>
          <p:spPr bwMode="auto">
            <a:xfrm>
              <a:off x="1344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3" name="Rectangle 35"/>
            <p:cNvSpPr>
              <a:spLocks noChangeArrowheads="1"/>
            </p:cNvSpPr>
            <p:nvPr/>
          </p:nvSpPr>
          <p:spPr bwMode="auto">
            <a:xfrm>
              <a:off x="960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4" name="Rectangle 36"/>
            <p:cNvSpPr>
              <a:spLocks noChangeArrowheads="1"/>
            </p:cNvSpPr>
            <p:nvPr/>
          </p:nvSpPr>
          <p:spPr bwMode="auto">
            <a:xfrm>
              <a:off x="4416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5" name="Rectangle 37"/>
            <p:cNvSpPr>
              <a:spLocks noChangeArrowheads="1"/>
            </p:cNvSpPr>
            <p:nvPr/>
          </p:nvSpPr>
          <p:spPr bwMode="auto">
            <a:xfrm>
              <a:off x="4032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6" name="Rectangle 38"/>
            <p:cNvSpPr>
              <a:spLocks noChangeArrowheads="1"/>
            </p:cNvSpPr>
            <p:nvPr/>
          </p:nvSpPr>
          <p:spPr bwMode="auto">
            <a:xfrm>
              <a:off x="3648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7" name="Rectangle 39"/>
            <p:cNvSpPr>
              <a:spLocks noChangeArrowheads="1"/>
            </p:cNvSpPr>
            <p:nvPr/>
          </p:nvSpPr>
          <p:spPr bwMode="auto">
            <a:xfrm>
              <a:off x="3264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8" name="Rectangle 40"/>
            <p:cNvSpPr>
              <a:spLocks noChangeArrowheads="1"/>
            </p:cNvSpPr>
            <p:nvPr/>
          </p:nvSpPr>
          <p:spPr bwMode="auto">
            <a:xfrm>
              <a:off x="2880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39" name="Rectangle 41"/>
            <p:cNvSpPr>
              <a:spLocks noChangeArrowheads="1"/>
            </p:cNvSpPr>
            <p:nvPr/>
          </p:nvSpPr>
          <p:spPr bwMode="auto">
            <a:xfrm>
              <a:off x="2496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0" name="Rectangle 42"/>
            <p:cNvSpPr>
              <a:spLocks noChangeArrowheads="1"/>
            </p:cNvSpPr>
            <p:nvPr/>
          </p:nvSpPr>
          <p:spPr bwMode="auto">
            <a:xfrm>
              <a:off x="2112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1" name="Rectangle 43"/>
            <p:cNvSpPr>
              <a:spLocks noChangeArrowheads="1"/>
            </p:cNvSpPr>
            <p:nvPr/>
          </p:nvSpPr>
          <p:spPr bwMode="auto">
            <a:xfrm>
              <a:off x="1728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2" name="Rectangle 44"/>
            <p:cNvSpPr>
              <a:spLocks noChangeArrowheads="1"/>
            </p:cNvSpPr>
            <p:nvPr/>
          </p:nvSpPr>
          <p:spPr bwMode="auto">
            <a:xfrm>
              <a:off x="1344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3" name="Rectangle 45"/>
            <p:cNvSpPr>
              <a:spLocks noChangeArrowheads="1"/>
            </p:cNvSpPr>
            <p:nvPr/>
          </p:nvSpPr>
          <p:spPr bwMode="auto">
            <a:xfrm>
              <a:off x="960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4" name="Rectangle 46"/>
            <p:cNvSpPr>
              <a:spLocks noChangeArrowheads="1"/>
            </p:cNvSpPr>
            <p:nvPr/>
          </p:nvSpPr>
          <p:spPr bwMode="auto">
            <a:xfrm>
              <a:off x="4416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5" name="Rectangle 47"/>
            <p:cNvSpPr>
              <a:spLocks noChangeArrowheads="1"/>
            </p:cNvSpPr>
            <p:nvPr/>
          </p:nvSpPr>
          <p:spPr bwMode="auto">
            <a:xfrm>
              <a:off x="4032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6" name="Rectangle 48"/>
            <p:cNvSpPr>
              <a:spLocks noChangeArrowheads="1"/>
            </p:cNvSpPr>
            <p:nvPr/>
          </p:nvSpPr>
          <p:spPr bwMode="auto">
            <a:xfrm>
              <a:off x="3648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7" name="Rectangle 49"/>
            <p:cNvSpPr>
              <a:spLocks noChangeArrowheads="1"/>
            </p:cNvSpPr>
            <p:nvPr/>
          </p:nvSpPr>
          <p:spPr bwMode="auto">
            <a:xfrm>
              <a:off x="3264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8" name="Rectangle 50"/>
            <p:cNvSpPr>
              <a:spLocks noChangeArrowheads="1"/>
            </p:cNvSpPr>
            <p:nvPr/>
          </p:nvSpPr>
          <p:spPr bwMode="auto">
            <a:xfrm>
              <a:off x="2880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49" name="Rectangle 51"/>
            <p:cNvSpPr>
              <a:spLocks noChangeArrowheads="1"/>
            </p:cNvSpPr>
            <p:nvPr/>
          </p:nvSpPr>
          <p:spPr bwMode="auto">
            <a:xfrm>
              <a:off x="2496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0" name="Rectangle 52"/>
            <p:cNvSpPr>
              <a:spLocks noChangeArrowheads="1"/>
            </p:cNvSpPr>
            <p:nvPr/>
          </p:nvSpPr>
          <p:spPr bwMode="auto">
            <a:xfrm>
              <a:off x="2112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1" name="Rectangle 53"/>
            <p:cNvSpPr>
              <a:spLocks noChangeArrowheads="1"/>
            </p:cNvSpPr>
            <p:nvPr/>
          </p:nvSpPr>
          <p:spPr bwMode="auto">
            <a:xfrm>
              <a:off x="1728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2" name="Rectangle 54"/>
            <p:cNvSpPr>
              <a:spLocks noChangeArrowheads="1"/>
            </p:cNvSpPr>
            <p:nvPr/>
          </p:nvSpPr>
          <p:spPr bwMode="auto">
            <a:xfrm>
              <a:off x="1344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3" name="Rectangle 55"/>
            <p:cNvSpPr>
              <a:spLocks noChangeArrowheads="1"/>
            </p:cNvSpPr>
            <p:nvPr/>
          </p:nvSpPr>
          <p:spPr bwMode="auto">
            <a:xfrm>
              <a:off x="960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4" name="Rectangle 56"/>
            <p:cNvSpPr>
              <a:spLocks noChangeArrowheads="1"/>
            </p:cNvSpPr>
            <p:nvPr/>
          </p:nvSpPr>
          <p:spPr bwMode="auto">
            <a:xfrm>
              <a:off x="4416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5" name="Rectangle 57"/>
            <p:cNvSpPr>
              <a:spLocks noChangeArrowheads="1"/>
            </p:cNvSpPr>
            <p:nvPr/>
          </p:nvSpPr>
          <p:spPr bwMode="auto">
            <a:xfrm>
              <a:off x="4032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6" name="Rectangle 58"/>
            <p:cNvSpPr>
              <a:spLocks noChangeArrowheads="1"/>
            </p:cNvSpPr>
            <p:nvPr/>
          </p:nvSpPr>
          <p:spPr bwMode="auto">
            <a:xfrm>
              <a:off x="3648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7" name="Rectangle 59"/>
            <p:cNvSpPr>
              <a:spLocks noChangeArrowheads="1"/>
            </p:cNvSpPr>
            <p:nvPr/>
          </p:nvSpPr>
          <p:spPr bwMode="auto">
            <a:xfrm>
              <a:off x="3264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8" name="Rectangle 60"/>
            <p:cNvSpPr>
              <a:spLocks noChangeArrowheads="1"/>
            </p:cNvSpPr>
            <p:nvPr/>
          </p:nvSpPr>
          <p:spPr bwMode="auto">
            <a:xfrm>
              <a:off x="2880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59" name="Rectangle 61"/>
            <p:cNvSpPr>
              <a:spLocks noChangeArrowheads="1"/>
            </p:cNvSpPr>
            <p:nvPr/>
          </p:nvSpPr>
          <p:spPr bwMode="auto">
            <a:xfrm>
              <a:off x="2496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0" name="Rectangle 62"/>
            <p:cNvSpPr>
              <a:spLocks noChangeArrowheads="1"/>
            </p:cNvSpPr>
            <p:nvPr/>
          </p:nvSpPr>
          <p:spPr bwMode="auto">
            <a:xfrm>
              <a:off x="2112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1" name="Rectangle 63"/>
            <p:cNvSpPr>
              <a:spLocks noChangeArrowheads="1"/>
            </p:cNvSpPr>
            <p:nvPr/>
          </p:nvSpPr>
          <p:spPr bwMode="auto">
            <a:xfrm>
              <a:off x="1728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2" name="Rectangle 64"/>
            <p:cNvSpPr>
              <a:spLocks noChangeArrowheads="1"/>
            </p:cNvSpPr>
            <p:nvPr/>
          </p:nvSpPr>
          <p:spPr bwMode="auto">
            <a:xfrm>
              <a:off x="1344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3" name="Rectangle 65"/>
            <p:cNvSpPr>
              <a:spLocks noChangeArrowheads="1"/>
            </p:cNvSpPr>
            <p:nvPr/>
          </p:nvSpPr>
          <p:spPr bwMode="auto">
            <a:xfrm>
              <a:off x="960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4" name="Rectangle 66"/>
            <p:cNvSpPr>
              <a:spLocks noChangeArrowheads="1"/>
            </p:cNvSpPr>
            <p:nvPr/>
          </p:nvSpPr>
          <p:spPr bwMode="auto">
            <a:xfrm>
              <a:off x="4416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5" name="Rectangle 67"/>
            <p:cNvSpPr>
              <a:spLocks noChangeArrowheads="1"/>
            </p:cNvSpPr>
            <p:nvPr/>
          </p:nvSpPr>
          <p:spPr bwMode="auto">
            <a:xfrm>
              <a:off x="4032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6" name="Rectangle 68"/>
            <p:cNvSpPr>
              <a:spLocks noChangeArrowheads="1"/>
            </p:cNvSpPr>
            <p:nvPr/>
          </p:nvSpPr>
          <p:spPr bwMode="auto">
            <a:xfrm>
              <a:off x="3648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7" name="Rectangle 69"/>
            <p:cNvSpPr>
              <a:spLocks noChangeArrowheads="1"/>
            </p:cNvSpPr>
            <p:nvPr/>
          </p:nvSpPr>
          <p:spPr bwMode="auto">
            <a:xfrm>
              <a:off x="3264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8" name="Rectangle 70"/>
            <p:cNvSpPr>
              <a:spLocks noChangeArrowheads="1"/>
            </p:cNvSpPr>
            <p:nvPr/>
          </p:nvSpPr>
          <p:spPr bwMode="auto">
            <a:xfrm>
              <a:off x="2880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69" name="Rectangle 71"/>
            <p:cNvSpPr>
              <a:spLocks noChangeArrowheads="1"/>
            </p:cNvSpPr>
            <p:nvPr/>
          </p:nvSpPr>
          <p:spPr bwMode="auto">
            <a:xfrm>
              <a:off x="2496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0" name="Rectangle 72"/>
            <p:cNvSpPr>
              <a:spLocks noChangeArrowheads="1"/>
            </p:cNvSpPr>
            <p:nvPr/>
          </p:nvSpPr>
          <p:spPr bwMode="auto">
            <a:xfrm>
              <a:off x="2112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1" name="Rectangle 73"/>
            <p:cNvSpPr>
              <a:spLocks noChangeArrowheads="1"/>
            </p:cNvSpPr>
            <p:nvPr/>
          </p:nvSpPr>
          <p:spPr bwMode="auto">
            <a:xfrm>
              <a:off x="1728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2" name="Rectangle 74"/>
            <p:cNvSpPr>
              <a:spLocks noChangeArrowheads="1"/>
            </p:cNvSpPr>
            <p:nvPr/>
          </p:nvSpPr>
          <p:spPr bwMode="auto">
            <a:xfrm>
              <a:off x="1344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3" name="Rectangle 75"/>
            <p:cNvSpPr>
              <a:spLocks noChangeArrowheads="1"/>
            </p:cNvSpPr>
            <p:nvPr/>
          </p:nvSpPr>
          <p:spPr bwMode="auto">
            <a:xfrm>
              <a:off x="960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4" name="Rectangle 76"/>
            <p:cNvSpPr>
              <a:spLocks noChangeArrowheads="1"/>
            </p:cNvSpPr>
            <p:nvPr/>
          </p:nvSpPr>
          <p:spPr bwMode="auto">
            <a:xfrm>
              <a:off x="4416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5" name="Rectangle 77"/>
            <p:cNvSpPr>
              <a:spLocks noChangeArrowheads="1"/>
            </p:cNvSpPr>
            <p:nvPr/>
          </p:nvSpPr>
          <p:spPr bwMode="auto">
            <a:xfrm>
              <a:off x="4032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6" name="Rectangle 78"/>
            <p:cNvSpPr>
              <a:spLocks noChangeArrowheads="1"/>
            </p:cNvSpPr>
            <p:nvPr/>
          </p:nvSpPr>
          <p:spPr bwMode="auto">
            <a:xfrm>
              <a:off x="3648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7" name="Rectangle 79"/>
            <p:cNvSpPr>
              <a:spLocks noChangeArrowheads="1"/>
            </p:cNvSpPr>
            <p:nvPr/>
          </p:nvSpPr>
          <p:spPr bwMode="auto">
            <a:xfrm>
              <a:off x="3264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8" name="Rectangle 80"/>
            <p:cNvSpPr>
              <a:spLocks noChangeArrowheads="1"/>
            </p:cNvSpPr>
            <p:nvPr/>
          </p:nvSpPr>
          <p:spPr bwMode="auto">
            <a:xfrm>
              <a:off x="2880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79" name="Rectangle 81"/>
            <p:cNvSpPr>
              <a:spLocks noChangeArrowheads="1"/>
            </p:cNvSpPr>
            <p:nvPr/>
          </p:nvSpPr>
          <p:spPr bwMode="auto">
            <a:xfrm>
              <a:off x="2496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0" name="Rectangle 82"/>
            <p:cNvSpPr>
              <a:spLocks noChangeArrowheads="1"/>
            </p:cNvSpPr>
            <p:nvPr/>
          </p:nvSpPr>
          <p:spPr bwMode="auto">
            <a:xfrm>
              <a:off x="2112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1" name="Rectangle 83"/>
            <p:cNvSpPr>
              <a:spLocks noChangeArrowheads="1"/>
            </p:cNvSpPr>
            <p:nvPr/>
          </p:nvSpPr>
          <p:spPr bwMode="auto">
            <a:xfrm>
              <a:off x="1728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2" name="Rectangle 84"/>
            <p:cNvSpPr>
              <a:spLocks noChangeArrowheads="1"/>
            </p:cNvSpPr>
            <p:nvPr/>
          </p:nvSpPr>
          <p:spPr bwMode="auto">
            <a:xfrm>
              <a:off x="1344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3" name="Rectangle 85"/>
            <p:cNvSpPr>
              <a:spLocks noChangeArrowheads="1"/>
            </p:cNvSpPr>
            <p:nvPr/>
          </p:nvSpPr>
          <p:spPr bwMode="auto">
            <a:xfrm>
              <a:off x="960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4" name="Rectangle 86"/>
            <p:cNvSpPr>
              <a:spLocks noChangeArrowheads="1"/>
            </p:cNvSpPr>
            <p:nvPr/>
          </p:nvSpPr>
          <p:spPr bwMode="auto">
            <a:xfrm>
              <a:off x="4416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5" name="Rectangle 87"/>
            <p:cNvSpPr>
              <a:spLocks noChangeArrowheads="1"/>
            </p:cNvSpPr>
            <p:nvPr/>
          </p:nvSpPr>
          <p:spPr bwMode="auto">
            <a:xfrm>
              <a:off x="4032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6" name="Rectangle 88"/>
            <p:cNvSpPr>
              <a:spLocks noChangeArrowheads="1"/>
            </p:cNvSpPr>
            <p:nvPr/>
          </p:nvSpPr>
          <p:spPr bwMode="auto">
            <a:xfrm>
              <a:off x="3648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7" name="Rectangle 89"/>
            <p:cNvSpPr>
              <a:spLocks noChangeArrowheads="1"/>
            </p:cNvSpPr>
            <p:nvPr/>
          </p:nvSpPr>
          <p:spPr bwMode="auto">
            <a:xfrm>
              <a:off x="3264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8" name="Rectangle 90"/>
            <p:cNvSpPr>
              <a:spLocks noChangeArrowheads="1"/>
            </p:cNvSpPr>
            <p:nvPr/>
          </p:nvSpPr>
          <p:spPr bwMode="auto">
            <a:xfrm>
              <a:off x="2880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89" name="Rectangle 91"/>
            <p:cNvSpPr>
              <a:spLocks noChangeArrowheads="1"/>
            </p:cNvSpPr>
            <p:nvPr/>
          </p:nvSpPr>
          <p:spPr bwMode="auto">
            <a:xfrm>
              <a:off x="2496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0" name="Rectangle 92"/>
            <p:cNvSpPr>
              <a:spLocks noChangeArrowheads="1"/>
            </p:cNvSpPr>
            <p:nvPr/>
          </p:nvSpPr>
          <p:spPr bwMode="auto">
            <a:xfrm>
              <a:off x="2112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1" name="Rectangle 93"/>
            <p:cNvSpPr>
              <a:spLocks noChangeArrowheads="1"/>
            </p:cNvSpPr>
            <p:nvPr/>
          </p:nvSpPr>
          <p:spPr bwMode="auto">
            <a:xfrm>
              <a:off x="1728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2" name="Rectangle 94"/>
            <p:cNvSpPr>
              <a:spLocks noChangeArrowheads="1"/>
            </p:cNvSpPr>
            <p:nvPr/>
          </p:nvSpPr>
          <p:spPr bwMode="auto">
            <a:xfrm>
              <a:off x="1344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3" name="Rectangle 95"/>
            <p:cNvSpPr>
              <a:spLocks noChangeArrowheads="1"/>
            </p:cNvSpPr>
            <p:nvPr/>
          </p:nvSpPr>
          <p:spPr bwMode="auto">
            <a:xfrm>
              <a:off x="960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4" name="Rectangle 96"/>
            <p:cNvSpPr>
              <a:spLocks noChangeArrowheads="1"/>
            </p:cNvSpPr>
            <p:nvPr/>
          </p:nvSpPr>
          <p:spPr bwMode="auto">
            <a:xfrm>
              <a:off x="4416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5" name="Rectangle 97"/>
            <p:cNvSpPr>
              <a:spLocks noChangeArrowheads="1"/>
            </p:cNvSpPr>
            <p:nvPr/>
          </p:nvSpPr>
          <p:spPr bwMode="auto">
            <a:xfrm>
              <a:off x="4032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6" name="Rectangle 98"/>
            <p:cNvSpPr>
              <a:spLocks noChangeArrowheads="1"/>
            </p:cNvSpPr>
            <p:nvPr/>
          </p:nvSpPr>
          <p:spPr bwMode="auto">
            <a:xfrm>
              <a:off x="3648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7" name="Rectangle 99"/>
            <p:cNvSpPr>
              <a:spLocks noChangeArrowheads="1"/>
            </p:cNvSpPr>
            <p:nvPr/>
          </p:nvSpPr>
          <p:spPr bwMode="auto">
            <a:xfrm>
              <a:off x="3264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8" name="Rectangle 100"/>
            <p:cNvSpPr>
              <a:spLocks noChangeArrowheads="1"/>
            </p:cNvSpPr>
            <p:nvPr/>
          </p:nvSpPr>
          <p:spPr bwMode="auto">
            <a:xfrm>
              <a:off x="2880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399" name="Rectangle 101"/>
            <p:cNvSpPr>
              <a:spLocks noChangeArrowheads="1"/>
            </p:cNvSpPr>
            <p:nvPr/>
          </p:nvSpPr>
          <p:spPr bwMode="auto">
            <a:xfrm>
              <a:off x="2496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400" name="Rectangle 102"/>
            <p:cNvSpPr>
              <a:spLocks noChangeArrowheads="1"/>
            </p:cNvSpPr>
            <p:nvPr/>
          </p:nvSpPr>
          <p:spPr bwMode="auto">
            <a:xfrm>
              <a:off x="2112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401" name="Rectangle 103"/>
            <p:cNvSpPr>
              <a:spLocks noChangeArrowheads="1"/>
            </p:cNvSpPr>
            <p:nvPr/>
          </p:nvSpPr>
          <p:spPr bwMode="auto">
            <a:xfrm>
              <a:off x="1728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402" name="Rectangle 104"/>
            <p:cNvSpPr>
              <a:spLocks noChangeArrowheads="1"/>
            </p:cNvSpPr>
            <p:nvPr/>
          </p:nvSpPr>
          <p:spPr bwMode="auto">
            <a:xfrm>
              <a:off x="1344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403" name="Rectangle 105"/>
            <p:cNvSpPr>
              <a:spLocks noChangeArrowheads="1"/>
            </p:cNvSpPr>
            <p:nvPr/>
          </p:nvSpPr>
          <p:spPr bwMode="auto">
            <a:xfrm>
              <a:off x="960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2404" name="Line 106"/>
            <p:cNvSpPr>
              <a:spLocks noChangeShapeType="1"/>
            </p:cNvSpPr>
            <p:nvPr/>
          </p:nvSpPr>
          <p:spPr bwMode="auto">
            <a:xfrm>
              <a:off x="960" y="880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5" name="Line 107"/>
            <p:cNvSpPr>
              <a:spLocks noChangeShapeType="1"/>
            </p:cNvSpPr>
            <p:nvPr/>
          </p:nvSpPr>
          <p:spPr bwMode="auto">
            <a:xfrm>
              <a:off x="960" y="1206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6" name="Line 108"/>
            <p:cNvSpPr>
              <a:spLocks noChangeShapeType="1"/>
            </p:cNvSpPr>
            <p:nvPr/>
          </p:nvSpPr>
          <p:spPr bwMode="auto">
            <a:xfrm>
              <a:off x="960" y="153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7" name="Line 109"/>
            <p:cNvSpPr>
              <a:spLocks noChangeShapeType="1"/>
            </p:cNvSpPr>
            <p:nvPr/>
          </p:nvSpPr>
          <p:spPr bwMode="auto">
            <a:xfrm>
              <a:off x="960" y="1858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8" name="Line 110"/>
            <p:cNvSpPr>
              <a:spLocks noChangeShapeType="1"/>
            </p:cNvSpPr>
            <p:nvPr/>
          </p:nvSpPr>
          <p:spPr bwMode="auto">
            <a:xfrm>
              <a:off x="960" y="2184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09" name="Line 111"/>
            <p:cNvSpPr>
              <a:spLocks noChangeShapeType="1"/>
            </p:cNvSpPr>
            <p:nvPr/>
          </p:nvSpPr>
          <p:spPr bwMode="auto">
            <a:xfrm>
              <a:off x="960" y="2510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0" name="Line 112"/>
            <p:cNvSpPr>
              <a:spLocks noChangeShapeType="1"/>
            </p:cNvSpPr>
            <p:nvPr/>
          </p:nvSpPr>
          <p:spPr bwMode="auto">
            <a:xfrm>
              <a:off x="960" y="2836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1" name="Line 113"/>
            <p:cNvSpPr>
              <a:spLocks noChangeShapeType="1"/>
            </p:cNvSpPr>
            <p:nvPr/>
          </p:nvSpPr>
          <p:spPr bwMode="auto">
            <a:xfrm>
              <a:off x="960" y="316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2" name="Line 114"/>
            <p:cNvSpPr>
              <a:spLocks noChangeShapeType="1"/>
            </p:cNvSpPr>
            <p:nvPr/>
          </p:nvSpPr>
          <p:spPr bwMode="auto">
            <a:xfrm>
              <a:off x="960" y="3488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3" name="Line 115"/>
            <p:cNvSpPr>
              <a:spLocks noChangeShapeType="1"/>
            </p:cNvSpPr>
            <p:nvPr/>
          </p:nvSpPr>
          <p:spPr bwMode="auto">
            <a:xfrm>
              <a:off x="960" y="3814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4" name="Line 116"/>
            <p:cNvSpPr>
              <a:spLocks noChangeShapeType="1"/>
            </p:cNvSpPr>
            <p:nvPr/>
          </p:nvSpPr>
          <p:spPr bwMode="auto">
            <a:xfrm>
              <a:off x="960" y="4140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5" name="Line 117"/>
            <p:cNvSpPr>
              <a:spLocks noChangeShapeType="1"/>
            </p:cNvSpPr>
            <p:nvPr/>
          </p:nvSpPr>
          <p:spPr bwMode="auto">
            <a:xfrm>
              <a:off x="960" y="880"/>
              <a:ext cx="0" cy="32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6" name="Line 118"/>
            <p:cNvSpPr>
              <a:spLocks noChangeShapeType="1"/>
            </p:cNvSpPr>
            <p:nvPr/>
          </p:nvSpPr>
          <p:spPr bwMode="auto">
            <a:xfrm>
              <a:off x="1344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7" name="Line 119"/>
            <p:cNvSpPr>
              <a:spLocks noChangeShapeType="1"/>
            </p:cNvSpPr>
            <p:nvPr/>
          </p:nvSpPr>
          <p:spPr bwMode="auto">
            <a:xfrm>
              <a:off x="1728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8" name="Line 120"/>
            <p:cNvSpPr>
              <a:spLocks noChangeShapeType="1"/>
            </p:cNvSpPr>
            <p:nvPr/>
          </p:nvSpPr>
          <p:spPr bwMode="auto">
            <a:xfrm>
              <a:off x="2112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19" name="Line 121"/>
            <p:cNvSpPr>
              <a:spLocks noChangeShapeType="1"/>
            </p:cNvSpPr>
            <p:nvPr/>
          </p:nvSpPr>
          <p:spPr bwMode="auto">
            <a:xfrm>
              <a:off x="2496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0" name="Line 122"/>
            <p:cNvSpPr>
              <a:spLocks noChangeShapeType="1"/>
            </p:cNvSpPr>
            <p:nvPr/>
          </p:nvSpPr>
          <p:spPr bwMode="auto">
            <a:xfrm>
              <a:off x="2880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1" name="Line 123"/>
            <p:cNvSpPr>
              <a:spLocks noChangeShapeType="1"/>
            </p:cNvSpPr>
            <p:nvPr/>
          </p:nvSpPr>
          <p:spPr bwMode="auto">
            <a:xfrm>
              <a:off x="3264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2" name="Line 124"/>
            <p:cNvSpPr>
              <a:spLocks noChangeShapeType="1"/>
            </p:cNvSpPr>
            <p:nvPr/>
          </p:nvSpPr>
          <p:spPr bwMode="auto">
            <a:xfrm>
              <a:off x="3648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3" name="Line 125"/>
            <p:cNvSpPr>
              <a:spLocks noChangeShapeType="1"/>
            </p:cNvSpPr>
            <p:nvPr/>
          </p:nvSpPr>
          <p:spPr bwMode="auto">
            <a:xfrm>
              <a:off x="4032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4" name="Line 126"/>
            <p:cNvSpPr>
              <a:spLocks noChangeShapeType="1"/>
            </p:cNvSpPr>
            <p:nvPr/>
          </p:nvSpPr>
          <p:spPr bwMode="auto">
            <a:xfrm>
              <a:off x="4416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5" name="Line 127"/>
            <p:cNvSpPr>
              <a:spLocks noChangeShapeType="1"/>
            </p:cNvSpPr>
            <p:nvPr/>
          </p:nvSpPr>
          <p:spPr bwMode="auto">
            <a:xfrm>
              <a:off x="4800" y="880"/>
              <a:ext cx="0" cy="32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6" name="Line 128"/>
            <p:cNvSpPr>
              <a:spLocks noChangeShapeType="1"/>
            </p:cNvSpPr>
            <p:nvPr/>
          </p:nvSpPr>
          <p:spPr bwMode="auto">
            <a:xfrm>
              <a:off x="2880" y="672"/>
              <a:ext cx="0" cy="34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7" name="Line 129"/>
            <p:cNvSpPr>
              <a:spLocks noChangeShapeType="1"/>
            </p:cNvSpPr>
            <p:nvPr/>
          </p:nvSpPr>
          <p:spPr bwMode="auto">
            <a:xfrm>
              <a:off x="960" y="2496"/>
              <a:ext cx="41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428" name="Text Box 130"/>
            <p:cNvSpPr txBox="1">
              <a:spLocks noChangeArrowheads="1"/>
            </p:cNvSpPr>
            <p:nvPr/>
          </p:nvSpPr>
          <p:spPr bwMode="auto">
            <a:xfrm>
              <a:off x="2736" y="336"/>
              <a:ext cx="29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12429" name="Text Box 131"/>
            <p:cNvSpPr txBox="1">
              <a:spLocks noChangeArrowheads="1"/>
            </p:cNvSpPr>
            <p:nvPr/>
          </p:nvSpPr>
          <p:spPr bwMode="auto">
            <a:xfrm>
              <a:off x="5136" y="2256"/>
              <a:ext cx="31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x</a:t>
              </a:r>
            </a:p>
          </p:txBody>
        </p:sp>
      </p:grpSp>
      <p:sp>
        <p:nvSpPr>
          <p:cNvPr id="11397" name="AutoShape 133"/>
          <p:cNvSpPr>
            <a:spLocks noChangeArrowheads="1"/>
          </p:cNvSpPr>
          <p:nvPr/>
        </p:nvSpPr>
        <p:spPr bwMode="auto">
          <a:xfrm>
            <a:off x="6607175" y="3429000"/>
            <a:ext cx="1066800" cy="1600200"/>
          </a:xfrm>
          <a:prstGeom prst="triangle">
            <a:avLst>
              <a:gd name="adj" fmla="val 47787"/>
            </a:avLst>
          </a:prstGeom>
          <a:noFill/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1398" name="Group 134"/>
          <p:cNvGrpSpPr>
            <a:grpSpLocks/>
          </p:cNvGrpSpPr>
          <p:nvPr/>
        </p:nvGrpSpPr>
        <p:grpSpPr bwMode="auto">
          <a:xfrm>
            <a:off x="2720975" y="1371600"/>
            <a:ext cx="5562600" cy="5181600"/>
            <a:chOff x="1296" y="864"/>
            <a:chExt cx="3504" cy="3264"/>
          </a:xfrm>
        </p:grpSpPr>
        <p:sp>
          <p:nvSpPr>
            <p:cNvPr id="12302" name="Line 135"/>
            <p:cNvSpPr>
              <a:spLocks noChangeShapeType="1"/>
            </p:cNvSpPr>
            <p:nvPr/>
          </p:nvSpPr>
          <p:spPr bwMode="auto">
            <a:xfrm flipV="1">
              <a:off x="1296" y="864"/>
              <a:ext cx="3504" cy="326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3" name="AutoShape 136"/>
            <p:cNvSpPr>
              <a:spLocks noChangeArrowheads="1"/>
            </p:cNvSpPr>
            <p:nvPr/>
          </p:nvSpPr>
          <p:spPr bwMode="auto">
            <a:xfrm rot="5400000">
              <a:off x="2520" y="1032"/>
              <a:ext cx="672" cy="1008"/>
            </a:xfrm>
            <a:prstGeom prst="triangle">
              <a:avLst>
                <a:gd name="adj" fmla="val 47787"/>
              </a:avLst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1401" name="Group 137"/>
          <p:cNvGrpSpPr>
            <a:grpSpLocks/>
          </p:cNvGrpSpPr>
          <p:nvPr/>
        </p:nvGrpSpPr>
        <p:grpSpPr bwMode="auto">
          <a:xfrm>
            <a:off x="2720975" y="1371600"/>
            <a:ext cx="5410200" cy="5181600"/>
            <a:chOff x="1296" y="864"/>
            <a:chExt cx="3408" cy="3264"/>
          </a:xfrm>
        </p:grpSpPr>
        <p:sp>
          <p:nvSpPr>
            <p:cNvPr id="12300" name="Line 138"/>
            <p:cNvSpPr>
              <a:spLocks noChangeShapeType="1"/>
            </p:cNvSpPr>
            <p:nvPr/>
          </p:nvSpPr>
          <p:spPr bwMode="auto">
            <a:xfrm>
              <a:off x="1296" y="864"/>
              <a:ext cx="3408" cy="326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2301" name="AutoShape 139"/>
            <p:cNvSpPr>
              <a:spLocks noChangeArrowheads="1"/>
            </p:cNvSpPr>
            <p:nvPr/>
          </p:nvSpPr>
          <p:spPr bwMode="auto">
            <a:xfrm rot="-5346462">
              <a:off x="2856" y="3000"/>
              <a:ext cx="672" cy="1008"/>
            </a:xfrm>
            <a:prstGeom prst="triangle">
              <a:avLst>
                <a:gd name="adj" fmla="val 47787"/>
              </a:avLst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1404" name="AutoShape 140"/>
          <p:cNvSpPr>
            <a:spLocks noChangeArrowheads="1"/>
          </p:cNvSpPr>
          <p:nvPr/>
        </p:nvSpPr>
        <p:spPr bwMode="auto">
          <a:xfrm>
            <a:off x="304800" y="1676400"/>
            <a:ext cx="2209800" cy="3200400"/>
          </a:xfrm>
          <a:prstGeom prst="wedgeRoundRectCallout">
            <a:avLst>
              <a:gd name="adj1" fmla="val -50574"/>
              <a:gd name="adj2" fmla="val 819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latin typeface="Arial" pitchFamily="34" charset="0"/>
              </a:rPr>
              <a:t>Reflect the </a:t>
            </a:r>
          </a:p>
          <a:p>
            <a:r>
              <a:rPr lang="en-GB" sz="2000" b="1">
                <a:latin typeface="Arial" pitchFamily="34" charset="0"/>
              </a:rPr>
              <a:t>triangle using</a:t>
            </a:r>
          </a:p>
          <a:p>
            <a:r>
              <a:rPr lang="en-GB" sz="2000" b="1">
                <a:latin typeface="Arial" pitchFamily="34" charset="0"/>
              </a:rPr>
              <a:t>the line: </a:t>
            </a:r>
          </a:p>
          <a:p>
            <a:pPr algn="ctr"/>
            <a:r>
              <a:rPr lang="en-GB" sz="2800" b="1">
                <a:solidFill>
                  <a:srgbClr val="FF0066"/>
                </a:solidFill>
                <a:latin typeface="Arial" pitchFamily="34" charset="0"/>
              </a:rPr>
              <a:t>y = x</a:t>
            </a:r>
          </a:p>
          <a:p>
            <a:r>
              <a:rPr lang="en-GB" sz="2000" b="1">
                <a:latin typeface="Arial" pitchFamily="34" charset="0"/>
              </a:rPr>
              <a:t>then the line:</a:t>
            </a:r>
          </a:p>
          <a:p>
            <a:pPr algn="ctr"/>
            <a:r>
              <a:rPr lang="en-GB" sz="2800" b="1">
                <a:solidFill>
                  <a:srgbClr val="FF0066"/>
                </a:solidFill>
                <a:latin typeface="Arial" pitchFamily="34" charset="0"/>
              </a:rPr>
              <a:t>y = - x</a:t>
            </a:r>
          </a:p>
          <a:p>
            <a:r>
              <a:rPr lang="en-GB" sz="2000" b="1">
                <a:latin typeface="Arial" pitchFamily="34" charset="0"/>
              </a:rPr>
              <a:t>then the line:</a:t>
            </a:r>
          </a:p>
          <a:p>
            <a:pPr algn="ctr"/>
            <a:r>
              <a:rPr lang="en-GB" sz="2800" b="1">
                <a:solidFill>
                  <a:srgbClr val="FF0066"/>
                </a:solidFill>
                <a:latin typeface="Arial" pitchFamily="34" charset="0"/>
              </a:rPr>
              <a:t>x = 1</a:t>
            </a:r>
            <a:endParaRPr lang="en-GB"/>
          </a:p>
        </p:txBody>
      </p:sp>
      <p:grpSp>
        <p:nvGrpSpPr>
          <p:cNvPr id="11407" name="Group 143"/>
          <p:cNvGrpSpPr>
            <a:grpSpLocks/>
          </p:cNvGrpSpPr>
          <p:nvPr/>
        </p:nvGrpSpPr>
        <p:grpSpPr bwMode="auto">
          <a:xfrm>
            <a:off x="4397375" y="1371600"/>
            <a:ext cx="1600200" cy="5181600"/>
            <a:chOff x="2352" y="864"/>
            <a:chExt cx="1008" cy="3264"/>
          </a:xfrm>
        </p:grpSpPr>
        <p:sp>
          <p:nvSpPr>
            <p:cNvPr id="12298" name="AutoShape 141"/>
            <p:cNvSpPr>
              <a:spLocks noChangeArrowheads="1"/>
            </p:cNvSpPr>
            <p:nvPr/>
          </p:nvSpPr>
          <p:spPr bwMode="auto">
            <a:xfrm>
              <a:off x="2352" y="2160"/>
              <a:ext cx="672" cy="1008"/>
            </a:xfrm>
            <a:prstGeom prst="triangle">
              <a:avLst>
                <a:gd name="adj" fmla="val 47787"/>
              </a:avLst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299" name="Line 142"/>
            <p:cNvSpPr>
              <a:spLocks noChangeShapeType="1"/>
            </p:cNvSpPr>
            <p:nvPr/>
          </p:nvSpPr>
          <p:spPr bwMode="auto">
            <a:xfrm>
              <a:off x="3360" y="864"/>
              <a:ext cx="0" cy="326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9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113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0" fill="hold"/>
                                        <p:tgtEl>
                                          <p:spTgt spid="113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75"/>
                                        <p:tgtEl>
                                          <p:spTgt spid="114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13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114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1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14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97" grpId="0" animBg="1"/>
      <p:bldP spid="11404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239712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Transfromations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1743075" cy="4572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2.  Rotation</a:t>
            </a:r>
          </a:p>
        </p:txBody>
      </p:sp>
      <p:grpSp>
        <p:nvGrpSpPr>
          <p:cNvPr id="22532" name="Group 4"/>
          <p:cNvGrpSpPr>
            <a:grpSpLocks/>
          </p:cNvGrpSpPr>
          <p:nvPr/>
        </p:nvGrpSpPr>
        <p:grpSpPr bwMode="auto">
          <a:xfrm>
            <a:off x="2720975" y="533400"/>
            <a:ext cx="6423025" cy="6038850"/>
            <a:chOff x="960" y="336"/>
            <a:chExt cx="4494" cy="3804"/>
          </a:xfrm>
        </p:grpSpPr>
        <p:sp>
          <p:nvSpPr>
            <p:cNvPr id="13323" name="Rectangle 5"/>
            <p:cNvSpPr>
              <a:spLocks noChangeArrowheads="1"/>
            </p:cNvSpPr>
            <p:nvPr/>
          </p:nvSpPr>
          <p:spPr bwMode="auto">
            <a:xfrm>
              <a:off x="4416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24" name="Rectangle 6"/>
            <p:cNvSpPr>
              <a:spLocks noChangeArrowheads="1"/>
            </p:cNvSpPr>
            <p:nvPr/>
          </p:nvSpPr>
          <p:spPr bwMode="auto">
            <a:xfrm>
              <a:off x="4032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25" name="Rectangle 7"/>
            <p:cNvSpPr>
              <a:spLocks noChangeArrowheads="1"/>
            </p:cNvSpPr>
            <p:nvPr/>
          </p:nvSpPr>
          <p:spPr bwMode="auto">
            <a:xfrm>
              <a:off x="3648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26" name="Rectangle 8"/>
            <p:cNvSpPr>
              <a:spLocks noChangeArrowheads="1"/>
            </p:cNvSpPr>
            <p:nvPr/>
          </p:nvSpPr>
          <p:spPr bwMode="auto">
            <a:xfrm>
              <a:off x="3264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27" name="Rectangle 9"/>
            <p:cNvSpPr>
              <a:spLocks noChangeArrowheads="1"/>
            </p:cNvSpPr>
            <p:nvPr/>
          </p:nvSpPr>
          <p:spPr bwMode="auto">
            <a:xfrm>
              <a:off x="2880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28" name="Rectangle 10"/>
            <p:cNvSpPr>
              <a:spLocks noChangeArrowheads="1"/>
            </p:cNvSpPr>
            <p:nvPr/>
          </p:nvSpPr>
          <p:spPr bwMode="auto">
            <a:xfrm>
              <a:off x="2496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29" name="Rectangle 11"/>
            <p:cNvSpPr>
              <a:spLocks noChangeArrowheads="1"/>
            </p:cNvSpPr>
            <p:nvPr/>
          </p:nvSpPr>
          <p:spPr bwMode="auto">
            <a:xfrm>
              <a:off x="2112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0" name="Rectangle 12"/>
            <p:cNvSpPr>
              <a:spLocks noChangeArrowheads="1"/>
            </p:cNvSpPr>
            <p:nvPr/>
          </p:nvSpPr>
          <p:spPr bwMode="auto">
            <a:xfrm>
              <a:off x="1728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1" name="Rectangle 13"/>
            <p:cNvSpPr>
              <a:spLocks noChangeArrowheads="1"/>
            </p:cNvSpPr>
            <p:nvPr/>
          </p:nvSpPr>
          <p:spPr bwMode="auto">
            <a:xfrm>
              <a:off x="1344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2" name="Rectangle 14"/>
            <p:cNvSpPr>
              <a:spLocks noChangeArrowheads="1"/>
            </p:cNvSpPr>
            <p:nvPr/>
          </p:nvSpPr>
          <p:spPr bwMode="auto">
            <a:xfrm>
              <a:off x="960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3" name="Rectangle 15"/>
            <p:cNvSpPr>
              <a:spLocks noChangeArrowheads="1"/>
            </p:cNvSpPr>
            <p:nvPr/>
          </p:nvSpPr>
          <p:spPr bwMode="auto">
            <a:xfrm>
              <a:off x="4416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4" name="Rectangle 16"/>
            <p:cNvSpPr>
              <a:spLocks noChangeArrowheads="1"/>
            </p:cNvSpPr>
            <p:nvPr/>
          </p:nvSpPr>
          <p:spPr bwMode="auto">
            <a:xfrm>
              <a:off x="4032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5" name="Rectangle 17"/>
            <p:cNvSpPr>
              <a:spLocks noChangeArrowheads="1"/>
            </p:cNvSpPr>
            <p:nvPr/>
          </p:nvSpPr>
          <p:spPr bwMode="auto">
            <a:xfrm>
              <a:off x="3648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6" name="Rectangle 18"/>
            <p:cNvSpPr>
              <a:spLocks noChangeArrowheads="1"/>
            </p:cNvSpPr>
            <p:nvPr/>
          </p:nvSpPr>
          <p:spPr bwMode="auto">
            <a:xfrm>
              <a:off x="3264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7" name="Rectangle 19"/>
            <p:cNvSpPr>
              <a:spLocks noChangeArrowheads="1"/>
            </p:cNvSpPr>
            <p:nvPr/>
          </p:nvSpPr>
          <p:spPr bwMode="auto">
            <a:xfrm>
              <a:off x="2880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8" name="Rectangle 20"/>
            <p:cNvSpPr>
              <a:spLocks noChangeArrowheads="1"/>
            </p:cNvSpPr>
            <p:nvPr/>
          </p:nvSpPr>
          <p:spPr bwMode="auto">
            <a:xfrm>
              <a:off x="2496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39" name="Rectangle 21"/>
            <p:cNvSpPr>
              <a:spLocks noChangeArrowheads="1"/>
            </p:cNvSpPr>
            <p:nvPr/>
          </p:nvSpPr>
          <p:spPr bwMode="auto">
            <a:xfrm>
              <a:off x="2112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0" name="Rectangle 22"/>
            <p:cNvSpPr>
              <a:spLocks noChangeArrowheads="1"/>
            </p:cNvSpPr>
            <p:nvPr/>
          </p:nvSpPr>
          <p:spPr bwMode="auto">
            <a:xfrm>
              <a:off x="1728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1" name="Rectangle 23"/>
            <p:cNvSpPr>
              <a:spLocks noChangeArrowheads="1"/>
            </p:cNvSpPr>
            <p:nvPr/>
          </p:nvSpPr>
          <p:spPr bwMode="auto">
            <a:xfrm>
              <a:off x="1344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2" name="Rectangle 24"/>
            <p:cNvSpPr>
              <a:spLocks noChangeArrowheads="1"/>
            </p:cNvSpPr>
            <p:nvPr/>
          </p:nvSpPr>
          <p:spPr bwMode="auto">
            <a:xfrm>
              <a:off x="960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3" name="Rectangle 25"/>
            <p:cNvSpPr>
              <a:spLocks noChangeArrowheads="1"/>
            </p:cNvSpPr>
            <p:nvPr/>
          </p:nvSpPr>
          <p:spPr bwMode="auto">
            <a:xfrm>
              <a:off x="4416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4" name="Rectangle 26"/>
            <p:cNvSpPr>
              <a:spLocks noChangeArrowheads="1"/>
            </p:cNvSpPr>
            <p:nvPr/>
          </p:nvSpPr>
          <p:spPr bwMode="auto">
            <a:xfrm>
              <a:off x="4032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5" name="Rectangle 27"/>
            <p:cNvSpPr>
              <a:spLocks noChangeArrowheads="1"/>
            </p:cNvSpPr>
            <p:nvPr/>
          </p:nvSpPr>
          <p:spPr bwMode="auto">
            <a:xfrm>
              <a:off x="3648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6" name="Rectangle 28"/>
            <p:cNvSpPr>
              <a:spLocks noChangeArrowheads="1"/>
            </p:cNvSpPr>
            <p:nvPr/>
          </p:nvSpPr>
          <p:spPr bwMode="auto">
            <a:xfrm>
              <a:off x="3264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7" name="Rectangle 29"/>
            <p:cNvSpPr>
              <a:spLocks noChangeArrowheads="1"/>
            </p:cNvSpPr>
            <p:nvPr/>
          </p:nvSpPr>
          <p:spPr bwMode="auto">
            <a:xfrm>
              <a:off x="2880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8" name="Rectangle 30"/>
            <p:cNvSpPr>
              <a:spLocks noChangeArrowheads="1"/>
            </p:cNvSpPr>
            <p:nvPr/>
          </p:nvSpPr>
          <p:spPr bwMode="auto">
            <a:xfrm>
              <a:off x="2496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49" name="Rectangle 31"/>
            <p:cNvSpPr>
              <a:spLocks noChangeArrowheads="1"/>
            </p:cNvSpPr>
            <p:nvPr/>
          </p:nvSpPr>
          <p:spPr bwMode="auto">
            <a:xfrm>
              <a:off x="2112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0" name="Rectangle 32"/>
            <p:cNvSpPr>
              <a:spLocks noChangeArrowheads="1"/>
            </p:cNvSpPr>
            <p:nvPr/>
          </p:nvSpPr>
          <p:spPr bwMode="auto">
            <a:xfrm>
              <a:off x="1728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1" name="Rectangle 33"/>
            <p:cNvSpPr>
              <a:spLocks noChangeArrowheads="1"/>
            </p:cNvSpPr>
            <p:nvPr/>
          </p:nvSpPr>
          <p:spPr bwMode="auto">
            <a:xfrm>
              <a:off x="1344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2" name="Rectangle 34"/>
            <p:cNvSpPr>
              <a:spLocks noChangeArrowheads="1"/>
            </p:cNvSpPr>
            <p:nvPr/>
          </p:nvSpPr>
          <p:spPr bwMode="auto">
            <a:xfrm>
              <a:off x="960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3" name="Rectangle 35"/>
            <p:cNvSpPr>
              <a:spLocks noChangeArrowheads="1"/>
            </p:cNvSpPr>
            <p:nvPr/>
          </p:nvSpPr>
          <p:spPr bwMode="auto">
            <a:xfrm>
              <a:off x="4416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4" name="Rectangle 36"/>
            <p:cNvSpPr>
              <a:spLocks noChangeArrowheads="1"/>
            </p:cNvSpPr>
            <p:nvPr/>
          </p:nvSpPr>
          <p:spPr bwMode="auto">
            <a:xfrm>
              <a:off x="4032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5" name="Rectangle 37"/>
            <p:cNvSpPr>
              <a:spLocks noChangeArrowheads="1"/>
            </p:cNvSpPr>
            <p:nvPr/>
          </p:nvSpPr>
          <p:spPr bwMode="auto">
            <a:xfrm>
              <a:off x="3648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6" name="Rectangle 38"/>
            <p:cNvSpPr>
              <a:spLocks noChangeArrowheads="1"/>
            </p:cNvSpPr>
            <p:nvPr/>
          </p:nvSpPr>
          <p:spPr bwMode="auto">
            <a:xfrm>
              <a:off x="3264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7" name="Rectangle 39"/>
            <p:cNvSpPr>
              <a:spLocks noChangeArrowheads="1"/>
            </p:cNvSpPr>
            <p:nvPr/>
          </p:nvSpPr>
          <p:spPr bwMode="auto">
            <a:xfrm>
              <a:off x="2880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8" name="Rectangle 40"/>
            <p:cNvSpPr>
              <a:spLocks noChangeArrowheads="1"/>
            </p:cNvSpPr>
            <p:nvPr/>
          </p:nvSpPr>
          <p:spPr bwMode="auto">
            <a:xfrm>
              <a:off x="2496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59" name="Rectangle 41"/>
            <p:cNvSpPr>
              <a:spLocks noChangeArrowheads="1"/>
            </p:cNvSpPr>
            <p:nvPr/>
          </p:nvSpPr>
          <p:spPr bwMode="auto">
            <a:xfrm>
              <a:off x="2112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0" name="Rectangle 42"/>
            <p:cNvSpPr>
              <a:spLocks noChangeArrowheads="1"/>
            </p:cNvSpPr>
            <p:nvPr/>
          </p:nvSpPr>
          <p:spPr bwMode="auto">
            <a:xfrm>
              <a:off x="1728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1" name="Rectangle 43"/>
            <p:cNvSpPr>
              <a:spLocks noChangeArrowheads="1"/>
            </p:cNvSpPr>
            <p:nvPr/>
          </p:nvSpPr>
          <p:spPr bwMode="auto">
            <a:xfrm>
              <a:off x="1344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2" name="Rectangle 44"/>
            <p:cNvSpPr>
              <a:spLocks noChangeArrowheads="1"/>
            </p:cNvSpPr>
            <p:nvPr/>
          </p:nvSpPr>
          <p:spPr bwMode="auto">
            <a:xfrm>
              <a:off x="960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3" name="Rectangle 45"/>
            <p:cNvSpPr>
              <a:spLocks noChangeArrowheads="1"/>
            </p:cNvSpPr>
            <p:nvPr/>
          </p:nvSpPr>
          <p:spPr bwMode="auto">
            <a:xfrm>
              <a:off x="4416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4" name="Rectangle 46"/>
            <p:cNvSpPr>
              <a:spLocks noChangeArrowheads="1"/>
            </p:cNvSpPr>
            <p:nvPr/>
          </p:nvSpPr>
          <p:spPr bwMode="auto">
            <a:xfrm>
              <a:off x="4032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5" name="Rectangle 47"/>
            <p:cNvSpPr>
              <a:spLocks noChangeArrowheads="1"/>
            </p:cNvSpPr>
            <p:nvPr/>
          </p:nvSpPr>
          <p:spPr bwMode="auto">
            <a:xfrm>
              <a:off x="3648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6" name="Rectangle 48"/>
            <p:cNvSpPr>
              <a:spLocks noChangeArrowheads="1"/>
            </p:cNvSpPr>
            <p:nvPr/>
          </p:nvSpPr>
          <p:spPr bwMode="auto">
            <a:xfrm>
              <a:off x="3264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7" name="Rectangle 49"/>
            <p:cNvSpPr>
              <a:spLocks noChangeArrowheads="1"/>
            </p:cNvSpPr>
            <p:nvPr/>
          </p:nvSpPr>
          <p:spPr bwMode="auto">
            <a:xfrm>
              <a:off x="2880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8" name="Rectangle 50"/>
            <p:cNvSpPr>
              <a:spLocks noChangeArrowheads="1"/>
            </p:cNvSpPr>
            <p:nvPr/>
          </p:nvSpPr>
          <p:spPr bwMode="auto">
            <a:xfrm>
              <a:off x="2496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69" name="Rectangle 51"/>
            <p:cNvSpPr>
              <a:spLocks noChangeArrowheads="1"/>
            </p:cNvSpPr>
            <p:nvPr/>
          </p:nvSpPr>
          <p:spPr bwMode="auto">
            <a:xfrm>
              <a:off x="2112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0" name="Rectangle 52"/>
            <p:cNvSpPr>
              <a:spLocks noChangeArrowheads="1"/>
            </p:cNvSpPr>
            <p:nvPr/>
          </p:nvSpPr>
          <p:spPr bwMode="auto">
            <a:xfrm>
              <a:off x="1728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1" name="Rectangle 53"/>
            <p:cNvSpPr>
              <a:spLocks noChangeArrowheads="1"/>
            </p:cNvSpPr>
            <p:nvPr/>
          </p:nvSpPr>
          <p:spPr bwMode="auto">
            <a:xfrm>
              <a:off x="1344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2" name="Rectangle 54"/>
            <p:cNvSpPr>
              <a:spLocks noChangeArrowheads="1"/>
            </p:cNvSpPr>
            <p:nvPr/>
          </p:nvSpPr>
          <p:spPr bwMode="auto">
            <a:xfrm>
              <a:off x="960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3" name="Rectangle 55"/>
            <p:cNvSpPr>
              <a:spLocks noChangeArrowheads="1"/>
            </p:cNvSpPr>
            <p:nvPr/>
          </p:nvSpPr>
          <p:spPr bwMode="auto">
            <a:xfrm>
              <a:off x="4416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4" name="Rectangle 56"/>
            <p:cNvSpPr>
              <a:spLocks noChangeArrowheads="1"/>
            </p:cNvSpPr>
            <p:nvPr/>
          </p:nvSpPr>
          <p:spPr bwMode="auto">
            <a:xfrm>
              <a:off x="4032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5" name="Rectangle 57"/>
            <p:cNvSpPr>
              <a:spLocks noChangeArrowheads="1"/>
            </p:cNvSpPr>
            <p:nvPr/>
          </p:nvSpPr>
          <p:spPr bwMode="auto">
            <a:xfrm>
              <a:off x="3648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6" name="Rectangle 58"/>
            <p:cNvSpPr>
              <a:spLocks noChangeArrowheads="1"/>
            </p:cNvSpPr>
            <p:nvPr/>
          </p:nvSpPr>
          <p:spPr bwMode="auto">
            <a:xfrm>
              <a:off x="3264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7" name="Rectangle 59"/>
            <p:cNvSpPr>
              <a:spLocks noChangeArrowheads="1"/>
            </p:cNvSpPr>
            <p:nvPr/>
          </p:nvSpPr>
          <p:spPr bwMode="auto">
            <a:xfrm>
              <a:off x="2880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8" name="Rectangle 60"/>
            <p:cNvSpPr>
              <a:spLocks noChangeArrowheads="1"/>
            </p:cNvSpPr>
            <p:nvPr/>
          </p:nvSpPr>
          <p:spPr bwMode="auto">
            <a:xfrm>
              <a:off x="2496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79" name="Rectangle 61"/>
            <p:cNvSpPr>
              <a:spLocks noChangeArrowheads="1"/>
            </p:cNvSpPr>
            <p:nvPr/>
          </p:nvSpPr>
          <p:spPr bwMode="auto">
            <a:xfrm>
              <a:off x="2112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0" name="Rectangle 62"/>
            <p:cNvSpPr>
              <a:spLocks noChangeArrowheads="1"/>
            </p:cNvSpPr>
            <p:nvPr/>
          </p:nvSpPr>
          <p:spPr bwMode="auto">
            <a:xfrm>
              <a:off x="1728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1" name="Rectangle 63"/>
            <p:cNvSpPr>
              <a:spLocks noChangeArrowheads="1"/>
            </p:cNvSpPr>
            <p:nvPr/>
          </p:nvSpPr>
          <p:spPr bwMode="auto">
            <a:xfrm>
              <a:off x="1344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2" name="Rectangle 64"/>
            <p:cNvSpPr>
              <a:spLocks noChangeArrowheads="1"/>
            </p:cNvSpPr>
            <p:nvPr/>
          </p:nvSpPr>
          <p:spPr bwMode="auto">
            <a:xfrm>
              <a:off x="960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3" name="Rectangle 65"/>
            <p:cNvSpPr>
              <a:spLocks noChangeArrowheads="1"/>
            </p:cNvSpPr>
            <p:nvPr/>
          </p:nvSpPr>
          <p:spPr bwMode="auto">
            <a:xfrm>
              <a:off x="4416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4" name="Rectangle 66"/>
            <p:cNvSpPr>
              <a:spLocks noChangeArrowheads="1"/>
            </p:cNvSpPr>
            <p:nvPr/>
          </p:nvSpPr>
          <p:spPr bwMode="auto">
            <a:xfrm>
              <a:off x="4032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5" name="Rectangle 67"/>
            <p:cNvSpPr>
              <a:spLocks noChangeArrowheads="1"/>
            </p:cNvSpPr>
            <p:nvPr/>
          </p:nvSpPr>
          <p:spPr bwMode="auto">
            <a:xfrm>
              <a:off x="3648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6" name="Rectangle 68"/>
            <p:cNvSpPr>
              <a:spLocks noChangeArrowheads="1"/>
            </p:cNvSpPr>
            <p:nvPr/>
          </p:nvSpPr>
          <p:spPr bwMode="auto">
            <a:xfrm>
              <a:off x="3264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7" name="Rectangle 69"/>
            <p:cNvSpPr>
              <a:spLocks noChangeArrowheads="1"/>
            </p:cNvSpPr>
            <p:nvPr/>
          </p:nvSpPr>
          <p:spPr bwMode="auto">
            <a:xfrm>
              <a:off x="2880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8" name="Rectangle 70"/>
            <p:cNvSpPr>
              <a:spLocks noChangeArrowheads="1"/>
            </p:cNvSpPr>
            <p:nvPr/>
          </p:nvSpPr>
          <p:spPr bwMode="auto">
            <a:xfrm>
              <a:off x="2496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89" name="Rectangle 71"/>
            <p:cNvSpPr>
              <a:spLocks noChangeArrowheads="1"/>
            </p:cNvSpPr>
            <p:nvPr/>
          </p:nvSpPr>
          <p:spPr bwMode="auto">
            <a:xfrm>
              <a:off x="2112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0" name="Rectangle 72"/>
            <p:cNvSpPr>
              <a:spLocks noChangeArrowheads="1"/>
            </p:cNvSpPr>
            <p:nvPr/>
          </p:nvSpPr>
          <p:spPr bwMode="auto">
            <a:xfrm>
              <a:off x="1728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1" name="Rectangle 73"/>
            <p:cNvSpPr>
              <a:spLocks noChangeArrowheads="1"/>
            </p:cNvSpPr>
            <p:nvPr/>
          </p:nvSpPr>
          <p:spPr bwMode="auto">
            <a:xfrm>
              <a:off x="1344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2" name="Rectangle 74"/>
            <p:cNvSpPr>
              <a:spLocks noChangeArrowheads="1"/>
            </p:cNvSpPr>
            <p:nvPr/>
          </p:nvSpPr>
          <p:spPr bwMode="auto">
            <a:xfrm>
              <a:off x="960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3" name="Rectangle 75"/>
            <p:cNvSpPr>
              <a:spLocks noChangeArrowheads="1"/>
            </p:cNvSpPr>
            <p:nvPr/>
          </p:nvSpPr>
          <p:spPr bwMode="auto">
            <a:xfrm>
              <a:off x="4416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4" name="Rectangle 76"/>
            <p:cNvSpPr>
              <a:spLocks noChangeArrowheads="1"/>
            </p:cNvSpPr>
            <p:nvPr/>
          </p:nvSpPr>
          <p:spPr bwMode="auto">
            <a:xfrm>
              <a:off x="4032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5" name="Rectangle 77"/>
            <p:cNvSpPr>
              <a:spLocks noChangeArrowheads="1"/>
            </p:cNvSpPr>
            <p:nvPr/>
          </p:nvSpPr>
          <p:spPr bwMode="auto">
            <a:xfrm>
              <a:off x="3648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6" name="Rectangle 78"/>
            <p:cNvSpPr>
              <a:spLocks noChangeArrowheads="1"/>
            </p:cNvSpPr>
            <p:nvPr/>
          </p:nvSpPr>
          <p:spPr bwMode="auto">
            <a:xfrm>
              <a:off x="3264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7" name="Rectangle 79"/>
            <p:cNvSpPr>
              <a:spLocks noChangeArrowheads="1"/>
            </p:cNvSpPr>
            <p:nvPr/>
          </p:nvSpPr>
          <p:spPr bwMode="auto">
            <a:xfrm>
              <a:off x="2880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8" name="Rectangle 80"/>
            <p:cNvSpPr>
              <a:spLocks noChangeArrowheads="1"/>
            </p:cNvSpPr>
            <p:nvPr/>
          </p:nvSpPr>
          <p:spPr bwMode="auto">
            <a:xfrm>
              <a:off x="2496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399" name="Rectangle 81"/>
            <p:cNvSpPr>
              <a:spLocks noChangeArrowheads="1"/>
            </p:cNvSpPr>
            <p:nvPr/>
          </p:nvSpPr>
          <p:spPr bwMode="auto">
            <a:xfrm>
              <a:off x="2112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0" name="Rectangle 82"/>
            <p:cNvSpPr>
              <a:spLocks noChangeArrowheads="1"/>
            </p:cNvSpPr>
            <p:nvPr/>
          </p:nvSpPr>
          <p:spPr bwMode="auto">
            <a:xfrm>
              <a:off x="1728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1" name="Rectangle 83"/>
            <p:cNvSpPr>
              <a:spLocks noChangeArrowheads="1"/>
            </p:cNvSpPr>
            <p:nvPr/>
          </p:nvSpPr>
          <p:spPr bwMode="auto">
            <a:xfrm>
              <a:off x="1344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2" name="Rectangle 84"/>
            <p:cNvSpPr>
              <a:spLocks noChangeArrowheads="1"/>
            </p:cNvSpPr>
            <p:nvPr/>
          </p:nvSpPr>
          <p:spPr bwMode="auto">
            <a:xfrm>
              <a:off x="960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3" name="Rectangle 85"/>
            <p:cNvSpPr>
              <a:spLocks noChangeArrowheads="1"/>
            </p:cNvSpPr>
            <p:nvPr/>
          </p:nvSpPr>
          <p:spPr bwMode="auto">
            <a:xfrm>
              <a:off x="4416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4" name="Rectangle 86"/>
            <p:cNvSpPr>
              <a:spLocks noChangeArrowheads="1"/>
            </p:cNvSpPr>
            <p:nvPr/>
          </p:nvSpPr>
          <p:spPr bwMode="auto">
            <a:xfrm>
              <a:off x="4032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5" name="Rectangle 87"/>
            <p:cNvSpPr>
              <a:spLocks noChangeArrowheads="1"/>
            </p:cNvSpPr>
            <p:nvPr/>
          </p:nvSpPr>
          <p:spPr bwMode="auto">
            <a:xfrm>
              <a:off x="3648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6" name="Rectangle 88"/>
            <p:cNvSpPr>
              <a:spLocks noChangeArrowheads="1"/>
            </p:cNvSpPr>
            <p:nvPr/>
          </p:nvSpPr>
          <p:spPr bwMode="auto">
            <a:xfrm>
              <a:off x="3264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7" name="Rectangle 89"/>
            <p:cNvSpPr>
              <a:spLocks noChangeArrowheads="1"/>
            </p:cNvSpPr>
            <p:nvPr/>
          </p:nvSpPr>
          <p:spPr bwMode="auto">
            <a:xfrm>
              <a:off x="2880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8" name="Rectangle 90"/>
            <p:cNvSpPr>
              <a:spLocks noChangeArrowheads="1"/>
            </p:cNvSpPr>
            <p:nvPr/>
          </p:nvSpPr>
          <p:spPr bwMode="auto">
            <a:xfrm>
              <a:off x="2496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09" name="Rectangle 91"/>
            <p:cNvSpPr>
              <a:spLocks noChangeArrowheads="1"/>
            </p:cNvSpPr>
            <p:nvPr/>
          </p:nvSpPr>
          <p:spPr bwMode="auto">
            <a:xfrm>
              <a:off x="2112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0" name="Rectangle 92"/>
            <p:cNvSpPr>
              <a:spLocks noChangeArrowheads="1"/>
            </p:cNvSpPr>
            <p:nvPr/>
          </p:nvSpPr>
          <p:spPr bwMode="auto">
            <a:xfrm>
              <a:off x="1728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1" name="Rectangle 93"/>
            <p:cNvSpPr>
              <a:spLocks noChangeArrowheads="1"/>
            </p:cNvSpPr>
            <p:nvPr/>
          </p:nvSpPr>
          <p:spPr bwMode="auto">
            <a:xfrm>
              <a:off x="1344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2" name="Rectangle 94"/>
            <p:cNvSpPr>
              <a:spLocks noChangeArrowheads="1"/>
            </p:cNvSpPr>
            <p:nvPr/>
          </p:nvSpPr>
          <p:spPr bwMode="auto">
            <a:xfrm>
              <a:off x="960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3" name="Rectangle 95"/>
            <p:cNvSpPr>
              <a:spLocks noChangeArrowheads="1"/>
            </p:cNvSpPr>
            <p:nvPr/>
          </p:nvSpPr>
          <p:spPr bwMode="auto">
            <a:xfrm>
              <a:off x="4416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4" name="Rectangle 96"/>
            <p:cNvSpPr>
              <a:spLocks noChangeArrowheads="1"/>
            </p:cNvSpPr>
            <p:nvPr/>
          </p:nvSpPr>
          <p:spPr bwMode="auto">
            <a:xfrm>
              <a:off x="4032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5" name="Rectangle 97"/>
            <p:cNvSpPr>
              <a:spLocks noChangeArrowheads="1"/>
            </p:cNvSpPr>
            <p:nvPr/>
          </p:nvSpPr>
          <p:spPr bwMode="auto">
            <a:xfrm>
              <a:off x="3648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6" name="Rectangle 98"/>
            <p:cNvSpPr>
              <a:spLocks noChangeArrowheads="1"/>
            </p:cNvSpPr>
            <p:nvPr/>
          </p:nvSpPr>
          <p:spPr bwMode="auto">
            <a:xfrm>
              <a:off x="3264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7" name="Rectangle 99"/>
            <p:cNvSpPr>
              <a:spLocks noChangeArrowheads="1"/>
            </p:cNvSpPr>
            <p:nvPr/>
          </p:nvSpPr>
          <p:spPr bwMode="auto">
            <a:xfrm>
              <a:off x="2880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8" name="Rectangle 100"/>
            <p:cNvSpPr>
              <a:spLocks noChangeArrowheads="1"/>
            </p:cNvSpPr>
            <p:nvPr/>
          </p:nvSpPr>
          <p:spPr bwMode="auto">
            <a:xfrm>
              <a:off x="2496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19" name="Rectangle 101"/>
            <p:cNvSpPr>
              <a:spLocks noChangeArrowheads="1"/>
            </p:cNvSpPr>
            <p:nvPr/>
          </p:nvSpPr>
          <p:spPr bwMode="auto">
            <a:xfrm>
              <a:off x="2112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20" name="Rectangle 102"/>
            <p:cNvSpPr>
              <a:spLocks noChangeArrowheads="1"/>
            </p:cNvSpPr>
            <p:nvPr/>
          </p:nvSpPr>
          <p:spPr bwMode="auto">
            <a:xfrm>
              <a:off x="1728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21" name="Rectangle 103"/>
            <p:cNvSpPr>
              <a:spLocks noChangeArrowheads="1"/>
            </p:cNvSpPr>
            <p:nvPr/>
          </p:nvSpPr>
          <p:spPr bwMode="auto">
            <a:xfrm>
              <a:off x="1344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22" name="Rectangle 104"/>
            <p:cNvSpPr>
              <a:spLocks noChangeArrowheads="1"/>
            </p:cNvSpPr>
            <p:nvPr/>
          </p:nvSpPr>
          <p:spPr bwMode="auto">
            <a:xfrm>
              <a:off x="960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3423" name="Line 105"/>
            <p:cNvSpPr>
              <a:spLocks noChangeShapeType="1"/>
            </p:cNvSpPr>
            <p:nvPr/>
          </p:nvSpPr>
          <p:spPr bwMode="auto">
            <a:xfrm>
              <a:off x="960" y="880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4" name="Line 106"/>
            <p:cNvSpPr>
              <a:spLocks noChangeShapeType="1"/>
            </p:cNvSpPr>
            <p:nvPr/>
          </p:nvSpPr>
          <p:spPr bwMode="auto">
            <a:xfrm>
              <a:off x="960" y="1206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5" name="Line 107"/>
            <p:cNvSpPr>
              <a:spLocks noChangeShapeType="1"/>
            </p:cNvSpPr>
            <p:nvPr/>
          </p:nvSpPr>
          <p:spPr bwMode="auto">
            <a:xfrm>
              <a:off x="960" y="153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6" name="Line 108"/>
            <p:cNvSpPr>
              <a:spLocks noChangeShapeType="1"/>
            </p:cNvSpPr>
            <p:nvPr/>
          </p:nvSpPr>
          <p:spPr bwMode="auto">
            <a:xfrm>
              <a:off x="960" y="1858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7" name="Line 109"/>
            <p:cNvSpPr>
              <a:spLocks noChangeShapeType="1"/>
            </p:cNvSpPr>
            <p:nvPr/>
          </p:nvSpPr>
          <p:spPr bwMode="auto">
            <a:xfrm>
              <a:off x="960" y="2184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8" name="Line 110"/>
            <p:cNvSpPr>
              <a:spLocks noChangeShapeType="1"/>
            </p:cNvSpPr>
            <p:nvPr/>
          </p:nvSpPr>
          <p:spPr bwMode="auto">
            <a:xfrm>
              <a:off x="960" y="2510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29" name="Line 111"/>
            <p:cNvSpPr>
              <a:spLocks noChangeShapeType="1"/>
            </p:cNvSpPr>
            <p:nvPr/>
          </p:nvSpPr>
          <p:spPr bwMode="auto">
            <a:xfrm>
              <a:off x="960" y="2836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0" name="Line 112"/>
            <p:cNvSpPr>
              <a:spLocks noChangeShapeType="1"/>
            </p:cNvSpPr>
            <p:nvPr/>
          </p:nvSpPr>
          <p:spPr bwMode="auto">
            <a:xfrm>
              <a:off x="960" y="316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1" name="Line 113"/>
            <p:cNvSpPr>
              <a:spLocks noChangeShapeType="1"/>
            </p:cNvSpPr>
            <p:nvPr/>
          </p:nvSpPr>
          <p:spPr bwMode="auto">
            <a:xfrm>
              <a:off x="960" y="3488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2" name="Line 114"/>
            <p:cNvSpPr>
              <a:spLocks noChangeShapeType="1"/>
            </p:cNvSpPr>
            <p:nvPr/>
          </p:nvSpPr>
          <p:spPr bwMode="auto">
            <a:xfrm>
              <a:off x="960" y="3814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3" name="Line 115"/>
            <p:cNvSpPr>
              <a:spLocks noChangeShapeType="1"/>
            </p:cNvSpPr>
            <p:nvPr/>
          </p:nvSpPr>
          <p:spPr bwMode="auto">
            <a:xfrm>
              <a:off x="960" y="4140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4" name="Line 116"/>
            <p:cNvSpPr>
              <a:spLocks noChangeShapeType="1"/>
            </p:cNvSpPr>
            <p:nvPr/>
          </p:nvSpPr>
          <p:spPr bwMode="auto">
            <a:xfrm>
              <a:off x="960" y="880"/>
              <a:ext cx="0" cy="32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5" name="Line 117"/>
            <p:cNvSpPr>
              <a:spLocks noChangeShapeType="1"/>
            </p:cNvSpPr>
            <p:nvPr/>
          </p:nvSpPr>
          <p:spPr bwMode="auto">
            <a:xfrm>
              <a:off x="1344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6" name="Line 118"/>
            <p:cNvSpPr>
              <a:spLocks noChangeShapeType="1"/>
            </p:cNvSpPr>
            <p:nvPr/>
          </p:nvSpPr>
          <p:spPr bwMode="auto">
            <a:xfrm>
              <a:off x="1728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7" name="Line 119"/>
            <p:cNvSpPr>
              <a:spLocks noChangeShapeType="1"/>
            </p:cNvSpPr>
            <p:nvPr/>
          </p:nvSpPr>
          <p:spPr bwMode="auto">
            <a:xfrm>
              <a:off x="2112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8" name="Line 120"/>
            <p:cNvSpPr>
              <a:spLocks noChangeShapeType="1"/>
            </p:cNvSpPr>
            <p:nvPr/>
          </p:nvSpPr>
          <p:spPr bwMode="auto">
            <a:xfrm>
              <a:off x="2496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39" name="Line 121"/>
            <p:cNvSpPr>
              <a:spLocks noChangeShapeType="1"/>
            </p:cNvSpPr>
            <p:nvPr/>
          </p:nvSpPr>
          <p:spPr bwMode="auto">
            <a:xfrm>
              <a:off x="2880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0" name="Line 122"/>
            <p:cNvSpPr>
              <a:spLocks noChangeShapeType="1"/>
            </p:cNvSpPr>
            <p:nvPr/>
          </p:nvSpPr>
          <p:spPr bwMode="auto">
            <a:xfrm>
              <a:off x="3264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1" name="Line 123"/>
            <p:cNvSpPr>
              <a:spLocks noChangeShapeType="1"/>
            </p:cNvSpPr>
            <p:nvPr/>
          </p:nvSpPr>
          <p:spPr bwMode="auto">
            <a:xfrm>
              <a:off x="3648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2" name="Line 124"/>
            <p:cNvSpPr>
              <a:spLocks noChangeShapeType="1"/>
            </p:cNvSpPr>
            <p:nvPr/>
          </p:nvSpPr>
          <p:spPr bwMode="auto">
            <a:xfrm>
              <a:off x="4032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3" name="Line 125"/>
            <p:cNvSpPr>
              <a:spLocks noChangeShapeType="1"/>
            </p:cNvSpPr>
            <p:nvPr/>
          </p:nvSpPr>
          <p:spPr bwMode="auto">
            <a:xfrm>
              <a:off x="4416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4" name="Line 126"/>
            <p:cNvSpPr>
              <a:spLocks noChangeShapeType="1"/>
            </p:cNvSpPr>
            <p:nvPr/>
          </p:nvSpPr>
          <p:spPr bwMode="auto">
            <a:xfrm>
              <a:off x="4800" y="880"/>
              <a:ext cx="0" cy="32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5" name="Line 127"/>
            <p:cNvSpPr>
              <a:spLocks noChangeShapeType="1"/>
            </p:cNvSpPr>
            <p:nvPr/>
          </p:nvSpPr>
          <p:spPr bwMode="auto">
            <a:xfrm>
              <a:off x="2880" y="672"/>
              <a:ext cx="0" cy="34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6" name="Line 128"/>
            <p:cNvSpPr>
              <a:spLocks noChangeShapeType="1"/>
            </p:cNvSpPr>
            <p:nvPr/>
          </p:nvSpPr>
          <p:spPr bwMode="auto">
            <a:xfrm>
              <a:off x="960" y="2496"/>
              <a:ext cx="41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3447" name="Text Box 129"/>
            <p:cNvSpPr txBox="1">
              <a:spLocks noChangeArrowheads="1"/>
            </p:cNvSpPr>
            <p:nvPr/>
          </p:nvSpPr>
          <p:spPr bwMode="auto">
            <a:xfrm>
              <a:off x="2736" y="336"/>
              <a:ext cx="29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13448" name="Text Box 130"/>
            <p:cNvSpPr txBox="1">
              <a:spLocks noChangeArrowheads="1"/>
            </p:cNvSpPr>
            <p:nvPr/>
          </p:nvSpPr>
          <p:spPr bwMode="auto">
            <a:xfrm>
              <a:off x="5136" y="2256"/>
              <a:ext cx="318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x</a:t>
              </a:r>
            </a:p>
          </p:txBody>
        </p:sp>
      </p:grpSp>
      <p:sp>
        <p:nvSpPr>
          <p:cNvPr id="22659" name="AutoShape 131"/>
          <p:cNvSpPr>
            <a:spLocks noChangeArrowheads="1"/>
          </p:cNvSpPr>
          <p:nvPr/>
        </p:nvSpPr>
        <p:spPr bwMode="auto">
          <a:xfrm>
            <a:off x="0" y="1676400"/>
            <a:ext cx="2590800" cy="3733800"/>
          </a:xfrm>
          <a:prstGeom prst="wedgeRoundRectCallout">
            <a:avLst>
              <a:gd name="adj1" fmla="val -41301"/>
              <a:gd name="adj2" fmla="val 76019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latin typeface="Arial" pitchFamily="34" charset="0"/>
              </a:rPr>
              <a:t>When describing a rotation always state these 3 things:</a:t>
            </a:r>
          </a:p>
          <a:p>
            <a:pPr>
              <a:buFontTx/>
              <a:buChar char="•"/>
            </a:pP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 </a:t>
            </a:r>
            <a:r>
              <a:rPr lang="en-GB" sz="1900" b="1">
                <a:solidFill>
                  <a:schemeClr val="accent2"/>
                </a:solidFill>
                <a:latin typeface="Arial" pitchFamily="34" charset="0"/>
              </a:rPr>
              <a:t>No. of degrees</a:t>
            </a:r>
          </a:p>
          <a:p>
            <a:pPr>
              <a:buFontTx/>
              <a:buChar char="•"/>
            </a:pPr>
            <a:r>
              <a:rPr lang="en-GB" sz="1900" b="1">
                <a:solidFill>
                  <a:schemeClr val="accent2"/>
                </a:solidFill>
                <a:latin typeface="Arial" pitchFamily="34" charset="0"/>
              </a:rPr>
              <a:t> Direction </a:t>
            </a:r>
          </a:p>
          <a:p>
            <a:pPr>
              <a:buFontTx/>
              <a:buChar char="•"/>
            </a:pPr>
            <a:r>
              <a:rPr lang="en-GB" sz="1900" b="1">
                <a:solidFill>
                  <a:schemeClr val="accent2"/>
                </a:solidFill>
                <a:latin typeface="Arial" pitchFamily="34" charset="0"/>
              </a:rPr>
              <a:t> Centre of rotation</a:t>
            </a:r>
          </a:p>
          <a:p>
            <a:r>
              <a:rPr lang="en-GB" sz="2000" b="1">
                <a:latin typeface="Arial" pitchFamily="34" charset="0"/>
              </a:rPr>
              <a:t>e.g. a rotation of 90</a:t>
            </a:r>
            <a:r>
              <a:rPr lang="en-GB" sz="2000" b="1" baseline="30000">
                <a:latin typeface="Arial" pitchFamily="34" charset="0"/>
              </a:rPr>
              <a:t>0</a:t>
            </a:r>
            <a:r>
              <a:rPr lang="en-GB" sz="2000" b="1">
                <a:latin typeface="Arial" pitchFamily="34" charset="0"/>
              </a:rPr>
              <a:t> anti-clockwise using a centre of (0, 1)</a:t>
            </a:r>
          </a:p>
          <a:p>
            <a:endParaRPr lang="en-GB" sz="1900"/>
          </a:p>
        </p:txBody>
      </p:sp>
      <p:sp>
        <p:nvSpPr>
          <p:cNvPr id="22660" name="AutoShape 132"/>
          <p:cNvSpPr>
            <a:spLocks noChangeArrowheads="1"/>
          </p:cNvSpPr>
          <p:nvPr/>
        </p:nvSpPr>
        <p:spPr bwMode="auto">
          <a:xfrm>
            <a:off x="2971800" y="228600"/>
            <a:ext cx="5791200" cy="457200"/>
          </a:xfrm>
          <a:prstGeom prst="wedgeRoundRectCallout">
            <a:avLst>
              <a:gd name="adj1" fmla="val 54769"/>
              <a:gd name="adj2" fmla="val 114236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latin typeface="Arial" pitchFamily="34" charset="0"/>
              </a:rPr>
              <a:t>Describe the rotation of  A to B  and C to D</a:t>
            </a:r>
            <a:endParaRPr lang="en-GB"/>
          </a:p>
        </p:txBody>
      </p:sp>
      <p:sp>
        <p:nvSpPr>
          <p:cNvPr id="22661" name="AutoShape 133"/>
          <p:cNvSpPr>
            <a:spLocks noChangeArrowheads="1"/>
          </p:cNvSpPr>
          <p:nvPr/>
        </p:nvSpPr>
        <p:spPr bwMode="auto">
          <a:xfrm>
            <a:off x="4343400" y="4495800"/>
            <a:ext cx="609600" cy="1066800"/>
          </a:xfrm>
          <a:prstGeom prst="rtTriangle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>
                <a:latin typeface="Arial" pitchFamily="34" charset="0"/>
              </a:rPr>
              <a:t>A</a:t>
            </a:r>
          </a:p>
        </p:txBody>
      </p:sp>
      <p:sp>
        <p:nvSpPr>
          <p:cNvPr id="22662" name="AutoShape 134"/>
          <p:cNvSpPr>
            <a:spLocks noChangeArrowheads="1"/>
          </p:cNvSpPr>
          <p:nvPr/>
        </p:nvSpPr>
        <p:spPr bwMode="auto">
          <a:xfrm>
            <a:off x="6019800" y="2438400"/>
            <a:ext cx="609600" cy="1066800"/>
          </a:xfrm>
          <a:prstGeom prst="rtTriangle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>
                <a:latin typeface="Arial" pitchFamily="34" charset="0"/>
              </a:rPr>
              <a:t>C</a:t>
            </a:r>
          </a:p>
        </p:txBody>
      </p:sp>
      <p:sp>
        <p:nvSpPr>
          <p:cNvPr id="22663" name="AutoShape 135"/>
          <p:cNvSpPr>
            <a:spLocks noChangeArrowheads="1"/>
          </p:cNvSpPr>
          <p:nvPr/>
        </p:nvSpPr>
        <p:spPr bwMode="auto">
          <a:xfrm rot="10800000">
            <a:off x="6553200" y="5486400"/>
            <a:ext cx="609600" cy="1066800"/>
          </a:xfrm>
          <a:prstGeom prst="rtTriangle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>
                <a:latin typeface="Arial" pitchFamily="34" charset="0"/>
              </a:rPr>
              <a:t>D</a:t>
            </a:r>
          </a:p>
        </p:txBody>
      </p:sp>
      <p:sp>
        <p:nvSpPr>
          <p:cNvPr id="22664" name="AutoShape 136"/>
          <p:cNvSpPr>
            <a:spLocks noChangeArrowheads="1"/>
          </p:cNvSpPr>
          <p:nvPr/>
        </p:nvSpPr>
        <p:spPr bwMode="auto">
          <a:xfrm rot="5400000">
            <a:off x="4038600" y="2667000"/>
            <a:ext cx="609600" cy="1066800"/>
          </a:xfrm>
          <a:prstGeom prst="rtTriangle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b="1">
                <a:latin typeface="Arial" pitchFamily="34" charset="0"/>
              </a:rPr>
              <a:t>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2265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75"/>
                                        <p:tgtEl>
                                          <p:spTgt spid="2266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26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26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26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26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26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26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26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26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26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226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26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26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26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26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26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26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59" grpId="0" animBg="1" autoUpdateAnimBg="0"/>
      <p:bldP spid="22660" grpId="0" animBg="1" autoUpdateAnimBg="0"/>
      <p:bldP spid="22661" grpId="0" animBg="1" autoUpdateAnimBg="0"/>
      <p:bldP spid="22662" grpId="0" animBg="1" autoUpdateAnimBg="0"/>
      <p:bldP spid="22663" grpId="0" animBg="1" autoUpdateAnimBg="0"/>
      <p:bldP spid="22664" grpId="0" animBg="1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239712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Transfromations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228600" y="762000"/>
            <a:ext cx="2116138" cy="4572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3.  Translation</a:t>
            </a:r>
          </a:p>
        </p:txBody>
      </p:sp>
      <p:sp>
        <p:nvSpPr>
          <p:cNvPr id="23556" name="Freeform 4"/>
          <p:cNvSpPr>
            <a:spLocks/>
          </p:cNvSpPr>
          <p:nvPr/>
        </p:nvSpPr>
        <p:spPr bwMode="auto">
          <a:xfrm>
            <a:off x="304800" y="1295400"/>
            <a:ext cx="1844675" cy="1695450"/>
          </a:xfrm>
          <a:custGeom>
            <a:avLst/>
            <a:gdLst>
              <a:gd name="T0" fmla="*/ 2147483647 w 1162"/>
              <a:gd name="T1" fmla="*/ 2147483647 h 1068"/>
              <a:gd name="T2" fmla="*/ 0 w 1162"/>
              <a:gd name="T3" fmla="*/ 2147483647 h 1068"/>
              <a:gd name="T4" fmla="*/ 2147483647 w 1162"/>
              <a:gd name="T5" fmla="*/ 2147483647 h 1068"/>
              <a:gd name="T6" fmla="*/ 2147483647 w 1162"/>
              <a:gd name="T7" fmla="*/ 2147483647 h 1068"/>
              <a:gd name="T8" fmla="*/ 2147483647 w 1162"/>
              <a:gd name="T9" fmla="*/ 2147483647 h 1068"/>
              <a:gd name="T10" fmla="*/ 2147483647 w 1162"/>
              <a:gd name="T11" fmla="*/ 2147483647 h 1068"/>
              <a:gd name="T12" fmla="*/ 2147483647 w 1162"/>
              <a:gd name="T13" fmla="*/ 2147483647 h 1068"/>
              <a:gd name="T14" fmla="*/ 2147483647 w 1162"/>
              <a:gd name="T15" fmla="*/ 2147483647 h 1068"/>
              <a:gd name="T16" fmla="*/ 2147483647 w 1162"/>
              <a:gd name="T17" fmla="*/ 2147483647 h 1068"/>
              <a:gd name="T18" fmla="*/ 2147483647 w 1162"/>
              <a:gd name="T19" fmla="*/ 2147483647 h 1068"/>
              <a:gd name="T20" fmla="*/ 2147483647 w 1162"/>
              <a:gd name="T21" fmla="*/ 2147483647 h 1068"/>
              <a:gd name="T22" fmla="*/ 2147483647 w 1162"/>
              <a:gd name="T23" fmla="*/ 2147483647 h 1068"/>
              <a:gd name="T24" fmla="*/ 2147483647 w 1162"/>
              <a:gd name="T25" fmla="*/ 2147483647 h 1068"/>
              <a:gd name="T26" fmla="*/ 2147483647 w 1162"/>
              <a:gd name="T27" fmla="*/ 2147483647 h 1068"/>
              <a:gd name="T28" fmla="*/ 2147483647 w 1162"/>
              <a:gd name="T29" fmla="*/ 2147483647 h 1068"/>
              <a:gd name="T30" fmla="*/ 2147483647 w 1162"/>
              <a:gd name="T31" fmla="*/ 2147483647 h 1068"/>
              <a:gd name="T32" fmla="*/ 2147483647 w 1162"/>
              <a:gd name="T33" fmla="*/ 2147483647 h 1068"/>
              <a:gd name="T34" fmla="*/ 2147483647 w 1162"/>
              <a:gd name="T35" fmla="*/ 2147483647 h 1068"/>
              <a:gd name="T36" fmla="*/ 2147483647 w 1162"/>
              <a:gd name="T37" fmla="*/ 2147483647 h 1068"/>
              <a:gd name="T38" fmla="*/ 2147483647 w 1162"/>
              <a:gd name="T39" fmla="*/ 2147483647 h 1068"/>
              <a:gd name="T40" fmla="*/ 2147483647 w 1162"/>
              <a:gd name="T41" fmla="*/ 2147483647 h 1068"/>
              <a:gd name="T42" fmla="*/ 2147483647 w 1162"/>
              <a:gd name="T43" fmla="*/ 0 h 1068"/>
              <a:gd name="T44" fmla="*/ 2147483647 w 1162"/>
              <a:gd name="T45" fmla="*/ 2147483647 h 1068"/>
              <a:gd name="T46" fmla="*/ 2147483647 w 1162"/>
              <a:gd name="T47" fmla="*/ 2147483647 h 106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162" h="1068">
                <a:moveTo>
                  <a:pt x="10" y="168"/>
                </a:moveTo>
                <a:cubicBezTo>
                  <a:pt x="7" y="192"/>
                  <a:pt x="0" y="216"/>
                  <a:pt x="0" y="241"/>
                </a:cubicBezTo>
                <a:cubicBezTo>
                  <a:pt x="0" y="353"/>
                  <a:pt x="4" y="464"/>
                  <a:pt x="10" y="576"/>
                </a:cubicBezTo>
                <a:cubicBezTo>
                  <a:pt x="15" y="670"/>
                  <a:pt x="26" y="774"/>
                  <a:pt x="125" y="806"/>
                </a:cubicBezTo>
                <a:cubicBezTo>
                  <a:pt x="233" y="877"/>
                  <a:pt x="315" y="774"/>
                  <a:pt x="408" y="744"/>
                </a:cubicBezTo>
                <a:cubicBezTo>
                  <a:pt x="467" y="747"/>
                  <a:pt x="527" y="745"/>
                  <a:pt x="586" y="754"/>
                </a:cubicBezTo>
                <a:cubicBezTo>
                  <a:pt x="619" y="759"/>
                  <a:pt x="651" y="824"/>
                  <a:pt x="660" y="838"/>
                </a:cubicBezTo>
                <a:cubicBezTo>
                  <a:pt x="667" y="848"/>
                  <a:pt x="680" y="869"/>
                  <a:pt x="680" y="869"/>
                </a:cubicBezTo>
                <a:cubicBezTo>
                  <a:pt x="693" y="1019"/>
                  <a:pt x="691" y="953"/>
                  <a:pt x="691" y="1068"/>
                </a:cubicBezTo>
                <a:cubicBezTo>
                  <a:pt x="846" y="772"/>
                  <a:pt x="999" y="474"/>
                  <a:pt x="1157" y="179"/>
                </a:cubicBezTo>
                <a:cubicBezTo>
                  <a:pt x="1162" y="170"/>
                  <a:pt x="1159" y="202"/>
                  <a:pt x="1152" y="210"/>
                </a:cubicBezTo>
                <a:cubicBezTo>
                  <a:pt x="1124" y="240"/>
                  <a:pt x="1079" y="247"/>
                  <a:pt x="1047" y="272"/>
                </a:cubicBezTo>
                <a:cubicBezTo>
                  <a:pt x="1033" y="283"/>
                  <a:pt x="1005" y="304"/>
                  <a:pt x="1005" y="304"/>
                </a:cubicBezTo>
                <a:cubicBezTo>
                  <a:pt x="992" y="310"/>
                  <a:pt x="977" y="331"/>
                  <a:pt x="965" y="323"/>
                </a:cubicBezTo>
                <a:cubicBezTo>
                  <a:pt x="938" y="305"/>
                  <a:pt x="929" y="268"/>
                  <a:pt x="911" y="241"/>
                </a:cubicBezTo>
                <a:cubicBezTo>
                  <a:pt x="876" y="188"/>
                  <a:pt x="799" y="188"/>
                  <a:pt x="743" y="178"/>
                </a:cubicBezTo>
                <a:cubicBezTo>
                  <a:pt x="664" y="138"/>
                  <a:pt x="533" y="123"/>
                  <a:pt x="440" y="105"/>
                </a:cubicBezTo>
                <a:cubicBezTo>
                  <a:pt x="415" y="108"/>
                  <a:pt x="388" y="103"/>
                  <a:pt x="366" y="115"/>
                </a:cubicBezTo>
                <a:cubicBezTo>
                  <a:pt x="341" y="129"/>
                  <a:pt x="333" y="204"/>
                  <a:pt x="324" y="230"/>
                </a:cubicBezTo>
                <a:cubicBezTo>
                  <a:pt x="310" y="223"/>
                  <a:pt x="294" y="221"/>
                  <a:pt x="283" y="210"/>
                </a:cubicBezTo>
                <a:cubicBezTo>
                  <a:pt x="259" y="186"/>
                  <a:pt x="250" y="134"/>
                  <a:pt x="230" y="105"/>
                </a:cubicBezTo>
                <a:cubicBezTo>
                  <a:pt x="214" y="53"/>
                  <a:pt x="197" y="17"/>
                  <a:pt x="146" y="0"/>
                </a:cubicBezTo>
                <a:cubicBezTo>
                  <a:pt x="136" y="7"/>
                  <a:pt x="122" y="10"/>
                  <a:pt x="115" y="21"/>
                </a:cubicBezTo>
                <a:cubicBezTo>
                  <a:pt x="85" y="70"/>
                  <a:pt x="89" y="168"/>
                  <a:pt x="10" y="168"/>
                </a:cubicBez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Freeform 5"/>
          <p:cNvSpPr>
            <a:spLocks/>
          </p:cNvSpPr>
          <p:nvPr/>
        </p:nvSpPr>
        <p:spPr bwMode="auto">
          <a:xfrm>
            <a:off x="4572000" y="1295400"/>
            <a:ext cx="1844675" cy="1695450"/>
          </a:xfrm>
          <a:custGeom>
            <a:avLst/>
            <a:gdLst>
              <a:gd name="T0" fmla="*/ 2147483647 w 1162"/>
              <a:gd name="T1" fmla="*/ 2147483647 h 1068"/>
              <a:gd name="T2" fmla="*/ 0 w 1162"/>
              <a:gd name="T3" fmla="*/ 2147483647 h 1068"/>
              <a:gd name="T4" fmla="*/ 2147483647 w 1162"/>
              <a:gd name="T5" fmla="*/ 2147483647 h 1068"/>
              <a:gd name="T6" fmla="*/ 2147483647 w 1162"/>
              <a:gd name="T7" fmla="*/ 2147483647 h 1068"/>
              <a:gd name="T8" fmla="*/ 2147483647 w 1162"/>
              <a:gd name="T9" fmla="*/ 2147483647 h 1068"/>
              <a:gd name="T10" fmla="*/ 2147483647 w 1162"/>
              <a:gd name="T11" fmla="*/ 2147483647 h 1068"/>
              <a:gd name="T12" fmla="*/ 2147483647 w 1162"/>
              <a:gd name="T13" fmla="*/ 2147483647 h 1068"/>
              <a:gd name="T14" fmla="*/ 2147483647 w 1162"/>
              <a:gd name="T15" fmla="*/ 2147483647 h 1068"/>
              <a:gd name="T16" fmla="*/ 2147483647 w 1162"/>
              <a:gd name="T17" fmla="*/ 2147483647 h 1068"/>
              <a:gd name="T18" fmla="*/ 2147483647 w 1162"/>
              <a:gd name="T19" fmla="*/ 2147483647 h 1068"/>
              <a:gd name="T20" fmla="*/ 2147483647 w 1162"/>
              <a:gd name="T21" fmla="*/ 2147483647 h 1068"/>
              <a:gd name="T22" fmla="*/ 2147483647 w 1162"/>
              <a:gd name="T23" fmla="*/ 2147483647 h 1068"/>
              <a:gd name="T24" fmla="*/ 2147483647 w 1162"/>
              <a:gd name="T25" fmla="*/ 2147483647 h 1068"/>
              <a:gd name="T26" fmla="*/ 2147483647 w 1162"/>
              <a:gd name="T27" fmla="*/ 2147483647 h 1068"/>
              <a:gd name="T28" fmla="*/ 2147483647 w 1162"/>
              <a:gd name="T29" fmla="*/ 2147483647 h 1068"/>
              <a:gd name="T30" fmla="*/ 2147483647 w 1162"/>
              <a:gd name="T31" fmla="*/ 2147483647 h 1068"/>
              <a:gd name="T32" fmla="*/ 2147483647 w 1162"/>
              <a:gd name="T33" fmla="*/ 2147483647 h 1068"/>
              <a:gd name="T34" fmla="*/ 2147483647 w 1162"/>
              <a:gd name="T35" fmla="*/ 2147483647 h 1068"/>
              <a:gd name="T36" fmla="*/ 2147483647 w 1162"/>
              <a:gd name="T37" fmla="*/ 2147483647 h 1068"/>
              <a:gd name="T38" fmla="*/ 2147483647 w 1162"/>
              <a:gd name="T39" fmla="*/ 2147483647 h 1068"/>
              <a:gd name="T40" fmla="*/ 2147483647 w 1162"/>
              <a:gd name="T41" fmla="*/ 2147483647 h 1068"/>
              <a:gd name="T42" fmla="*/ 2147483647 w 1162"/>
              <a:gd name="T43" fmla="*/ 0 h 1068"/>
              <a:gd name="T44" fmla="*/ 2147483647 w 1162"/>
              <a:gd name="T45" fmla="*/ 2147483647 h 1068"/>
              <a:gd name="T46" fmla="*/ 2147483647 w 1162"/>
              <a:gd name="T47" fmla="*/ 2147483647 h 106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162" h="1068">
                <a:moveTo>
                  <a:pt x="10" y="168"/>
                </a:moveTo>
                <a:cubicBezTo>
                  <a:pt x="7" y="192"/>
                  <a:pt x="0" y="216"/>
                  <a:pt x="0" y="241"/>
                </a:cubicBezTo>
                <a:cubicBezTo>
                  <a:pt x="0" y="353"/>
                  <a:pt x="4" y="464"/>
                  <a:pt x="10" y="576"/>
                </a:cubicBezTo>
                <a:cubicBezTo>
                  <a:pt x="15" y="670"/>
                  <a:pt x="26" y="774"/>
                  <a:pt x="125" y="806"/>
                </a:cubicBezTo>
                <a:cubicBezTo>
                  <a:pt x="233" y="877"/>
                  <a:pt x="315" y="774"/>
                  <a:pt x="408" y="744"/>
                </a:cubicBezTo>
                <a:cubicBezTo>
                  <a:pt x="467" y="747"/>
                  <a:pt x="527" y="745"/>
                  <a:pt x="586" y="754"/>
                </a:cubicBezTo>
                <a:cubicBezTo>
                  <a:pt x="619" y="759"/>
                  <a:pt x="651" y="824"/>
                  <a:pt x="660" y="838"/>
                </a:cubicBezTo>
                <a:cubicBezTo>
                  <a:pt x="667" y="848"/>
                  <a:pt x="680" y="869"/>
                  <a:pt x="680" y="869"/>
                </a:cubicBezTo>
                <a:cubicBezTo>
                  <a:pt x="693" y="1019"/>
                  <a:pt x="691" y="953"/>
                  <a:pt x="691" y="1068"/>
                </a:cubicBezTo>
                <a:cubicBezTo>
                  <a:pt x="846" y="772"/>
                  <a:pt x="999" y="474"/>
                  <a:pt x="1157" y="179"/>
                </a:cubicBezTo>
                <a:cubicBezTo>
                  <a:pt x="1162" y="170"/>
                  <a:pt x="1159" y="202"/>
                  <a:pt x="1152" y="210"/>
                </a:cubicBezTo>
                <a:cubicBezTo>
                  <a:pt x="1124" y="240"/>
                  <a:pt x="1079" y="247"/>
                  <a:pt x="1047" y="272"/>
                </a:cubicBezTo>
                <a:cubicBezTo>
                  <a:pt x="1033" y="283"/>
                  <a:pt x="1005" y="304"/>
                  <a:pt x="1005" y="304"/>
                </a:cubicBezTo>
                <a:cubicBezTo>
                  <a:pt x="992" y="310"/>
                  <a:pt x="977" y="331"/>
                  <a:pt x="965" y="323"/>
                </a:cubicBezTo>
                <a:cubicBezTo>
                  <a:pt x="938" y="305"/>
                  <a:pt x="929" y="268"/>
                  <a:pt x="911" y="241"/>
                </a:cubicBezTo>
                <a:cubicBezTo>
                  <a:pt x="876" y="188"/>
                  <a:pt x="799" y="188"/>
                  <a:pt x="743" y="178"/>
                </a:cubicBezTo>
                <a:cubicBezTo>
                  <a:pt x="664" y="138"/>
                  <a:pt x="533" y="123"/>
                  <a:pt x="440" y="105"/>
                </a:cubicBezTo>
                <a:cubicBezTo>
                  <a:pt x="415" y="108"/>
                  <a:pt x="388" y="103"/>
                  <a:pt x="366" y="115"/>
                </a:cubicBezTo>
                <a:cubicBezTo>
                  <a:pt x="341" y="129"/>
                  <a:pt x="333" y="204"/>
                  <a:pt x="324" y="230"/>
                </a:cubicBezTo>
                <a:cubicBezTo>
                  <a:pt x="310" y="223"/>
                  <a:pt x="294" y="221"/>
                  <a:pt x="283" y="210"/>
                </a:cubicBezTo>
                <a:cubicBezTo>
                  <a:pt x="259" y="186"/>
                  <a:pt x="250" y="134"/>
                  <a:pt x="230" y="105"/>
                </a:cubicBezTo>
                <a:cubicBezTo>
                  <a:pt x="214" y="53"/>
                  <a:pt x="197" y="17"/>
                  <a:pt x="146" y="0"/>
                </a:cubicBezTo>
                <a:cubicBezTo>
                  <a:pt x="136" y="7"/>
                  <a:pt x="122" y="10"/>
                  <a:pt x="115" y="21"/>
                </a:cubicBezTo>
                <a:cubicBezTo>
                  <a:pt x="85" y="70"/>
                  <a:pt x="89" y="168"/>
                  <a:pt x="10" y="168"/>
                </a:cubicBezTo>
                <a:close/>
              </a:path>
            </a:pathLst>
          </a:custGeom>
          <a:solidFill>
            <a:schemeClr val="accent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8" name="Freeform 6"/>
          <p:cNvSpPr>
            <a:spLocks/>
          </p:cNvSpPr>
          <p:nvPr/>
        </p:nvSpPr>
        <p:spPr bwMode="auto">
          <a:xfrm>
            <a:off x="228600" y="5162550"/>
            <a:ext cx="1844675" cy="1695450"/>
          </a:xfrm>
          <a:custGeom>
            <a:avLst/>
            <a:gdLst>
              <a:gd name="T0" fmla="*/ 2147483647 w 1162"/>
              <a:gd name="T1" fmla="*/ 2147483647 h 1068"/>
              <a:gd name="T2" fmla="*/ 0 w 1162"/>
              <a:gd name="T3" fmla="*/ 2147483647 h 1068"/>
              <a:gd name="T4" fmla="*/ 2147483647 w 1162"/>
              <a:gd name="T5" fmla="*/ 2147483647 h 1068"/>
              <a:gd name="T6" fmla="*/ 2147483647 w 1162"/>
              <a:gd name="T7" fmla="*/ 2147483647 h 1068"/>
              <a:gd name="T8" fmla="*/ 2147483647 w 1162"/>
              <a:gd name="T9" fmla="*/ 2147483647 h 1068"/>
              <a:gd name="T10" fmla="*/ 2147483647 w 1162"/>
              <a:gd name="T11" fmla="*/ 2147483647 h 1068"/>
              <a:gd name="T12" fmla="*/ 2147483647 w 1162"/>
              <a:gd name="T13" fmla="*/ 2147483647 h 1068"/>
              <a:gd name="T14" fmla="*/ 2147483647 w 1162"/>
              <a:gd name="T15" fmla="*/ 2147483647 h 1068"/>
              <a:gd name="T16" fmla="*/ 2147483647 w 1162"/>
              <a:gd name="T17" fmla="*/ 2147483647 h 1068"/>
              <a:gd name="T18" fmla="*/ 2147483647 w 1162"/>
              <a:gd name="T19" fmla="*/ 2147483647 h 1068"/>
              <a:gd name="T20" fmla="*/ 2147483647 w 1162"/>
              <a:gd name="T21" fmla="*/ 2147483647 h 1068"/>
              <a:gd name="T22" fmla="*/ 2147483647 w 1162"/>
              <a:gd name="T23" fmla="*/ 2147483647 h 1068"/>
              <a:gd name="T24" fmla="*/ 2147483647 w 1162"/>
              <a:gd name="T25" fmla="*/ 2147483647 h 1068"/>
              <a:gd name="T26" fmla="*/ 2147483647 w 1162"/>
              <a:gd name="T27" fmla="*/ 2147483647 h 1068"/>
              <a:gd name="T28" fmla="*/ 2147483647 w 1162"/>
              <a:gd name="T29" fmla="*/ 2147483647 h 1068"/>
              <a:gd name="T30" fmla="*/ 2147483647 w 1162"/>
              <a:gd name="T31" fmla="*/ 2147483647 h 1068"/>
              <a:gd name="T32" fmla="*/ 2147483647 w 1162"/>
              <a:gd name="T33" fmla="*/ 2147483647 h 1068"/>
              <a:gd name="T34" fmla="*/ 2147483647 w 1162"/>
              <a:gd name="T35" fmla="*/ 2147483647 h 1068"/>
              <a:gd name="T36" fmla="*/ 2147483647 w 1162"/>
              <a:gd name="T37" fmla="*/ 2147483647 h 1068"/>
              <a:gd name="T38" fmla="*/ 2147483647 w 1162"/>
              <a:gd name="T39" fmla="*/ 2147483647 h 1068"/>
              <a:gd name="T40" fmla="*/ 2147483647 w 1162"/>
              <a:gd name="T41" fmla="*/ 2147483647 h 1068"/>
              <a:gd name="T42" fmla="*/ 2147483647 w 1162"/>
              <a:gd name="T43" fmla="*/ 0 h 1068"/>
              <a:gd name="T44" fmla="*/ 2147483647 w 1162"/>
              <a:gd name="T45" fmla="*/ 2147483647 h 1068"/>
              <a:gd name="T46" fmla="*/ 2147483647 w 1162"/>
              <a:gd name="T47" fmla="*/ 2147483647 h 1068"/>
              <a:gd name="T48" fmla="*/ 0 60000 65536"/>
              <a:gd name="T49" fmla="*/ 0 60000 65536"/>
              <a:gd name="T50" fmla="*/ 0 60000 65536"/>
              <a:gd name="T51" fmla="*/ 0 60000 65536"/>
              <a:gd name="T52" fmla="*/ 0 60000 65536"/>
              <a:gd name="T53" fmla="*/ 0 60000 65536"/>
              <a:gd name="T54" fmla="*/ 0 60000 65536"/>
              <a:gd name="T55" fmla="*/ 0 60000 65536"/>
              <a:gd name="T56" fmla="*/ 0 60000 65536"/>
              <a:gd name="T57" fmla="*/ 0 60000 65536"/>
              <a:gd name="T58" fmla="*/ 0 60000 65536"/>
              <a:gd name="T59" fmla="*/ 0 60000 65536"/>
              <a:gd name="T60" fmla="*/ 0 60000 65536"/>
              <a:gd name="T61" fmla="*/ 0 60000 65536"/>
              <a:gd name="T62" fmla="*/ 0 60000 65536"/>
              <a:gd name="T63" fmla="*/ 0 60000 65536"/>
              <a:gd name="T64" fmla="*/ 0 60000 65536"/>
              <a:gd name="T65" fmla="*/ 0 60000 65536"/>
              <a:gd name="T66" fmla="*/ 0 60000 65536"/>
              <a:gd name="T67" fmla="*/ 0 60000 65536"/>
              <a:gd name="T68" fmla="*/ 0 60000 65536"/>
              <a:gd name="T69" fmla="*/ 0 60000 65536"/>
              <a:gd name="T70" fmla="*/ 0 60000 65536"/>
              <a:gd name="T71" fmla="*/ 0 60000 65536"/>
            </a:gdLst>
            <a:ahLst/>
            <a:cxnLst>
              <a:cxn ang="T48">
                <a:pos x="T0" y="T1"/>
              </a:cxn>
              <a:cxn ang="T49">
                <a:pos x="T2" y="T3"/>
              </a:cxn>
              <a:cxn ang="T50">
                <a:pos x="T4" y="T5"/>
              </a:cxn>
              <a:cxn ang="T51">
                <a:pos x="T6" y="T7"/>
              </a:cxn>
              <a:cxn ang="T52">
                <a:pos x="T8" y="T9"/>
              </a:cxn>
              <a:cxn ang="T53">
                <a:pos x="T10" y="T11"/>
              </a:cxn>
              <a:cxn ang="T54">
                <a:pos x="T12" y="T13"/>
              </a:cxn>
              <a:cxn ang="T55">
                <a:pos x="T14" y="T15"/>
              </a:cxn>
              <a:cxn ang="T56">
                <a:pos x="T16" y="T17"/>
              </a:cxn>
              <a:cxn ang="T57">
                <a:pos x="T18" y="T19"/>
              </a:cxn>
              <a:cxn ang="T58">
                <a:pos x="T20" y="T21"/>
              </a:cxn>
              <a:cxn ang="T59">
                <a:pos x="T22" y="T23"/>
              </a:cxn>
              <a:cxn ang="T60">
                <a:pos x="T24" y="T25"/>
              </a:cxn>
              <a:cxn ang="T61">
                <a:pos x="T26" y="T27"/>
              </a:cxn>
              <a:cxn ang="T62">
                <a:pos x="T28" y="T29"/>
              </a:cxn>
              <a:cxn ang="T63">
                <a:pos x="T30" y="T31"/>
              </a:cxn>
              <a:cxn ang="T64">
                <a:pos x="T32" y="T33"/>
              </a:cxn>
              <a:cxn ang="T65">
                <a:pos x="T34" y="T35"/>
              </a:cxn>
              <a:cxn ang="T66">
                <a:pos x="T36" y="T37"/>
              </a:cxn>
              <a:cxn ang="T67">
                <a:pos x="T38" y="T39"/>
              </a:cxn>
              <a:cxn ang="T68">
                <a:pos x="T40" y="T41"/>
              </a:cxn>
              <a:cxn ang="T69">
                <a:pos x="T42" y="T43"/>
              </a:cxn>
              <a:cxn ang="T70">
                <a:pos x="T44" y="T45"/>
              </a:cxn>
              <a:cxn ang="T71">
                <a:pos x="T46" y="T47"/>
              </a:cxn>
            </a:cxnLst>
            <a:rect l="0" t="0" r="r" b="b"/>
            <a:pathLst>
              <a:path w="1162" h="1068">
                <a:moveTo>
                  <a:pt x="10" y="168"/>
                </a:moveTo>
                <a:cubicBezTo>
                  <a:pt x="7" y="192"/>
                  <a:pt x="0" y="216"/>
                  <a:pt x="0" y="241"/>
                </a:cubicBezTo>
                <a:cubicBezTo>
                  <a:pt x="0" y="353"/>
                  <a:pt x="4" y="464"/>
                  <a:pt x="10" y="576"/>
                </a:cubicBezTo>
                <a:cubicBezTo>
                  <a:pt x="15" y="670"/>
                  <a:pt x="26" y="774"/>
                  <a:pt x="125" y="806"/>
                </a:cubicBezTo>
                <a:cubicBezTo>
                  <a:pt x="233" y="877"/>
                  <a:pt x="315" y="774"/>
                  <a:pt x="408" y="744"/>
                </a:cubicBezTo>
                <a:cubicBezTo>
                  <a:pt x="467" y="747"/>
                  <a:pt x="527" y="745"/>
                  <a:pt x="586" y="754"/>
                </a:cubicBezTo>
                <a:cubicBezTo>
                  <a:pt x="619" y="759"/>
                  <a:pt x="651" y="824"/>
                  <a:pt x="660" y="838"/>
                </a:cubicBezTo>
                <a:cubicBezTo>
                  <a:pt x="667" y="848"/>
                  <a:pt x="680" y="869"/>
                  <a:pt x="680" y="869"/>
                </a:cubicBezTo>
                <a:cubicBezTo>
                  <a:pt x="693" y="1019"/>
                  <a:pt x="691" y="953"/>
                  <a:pt x="691" y="1068"/>
                </a:cubicBezTo>
                <a:cubicBezTo>
                  <a:pt x="846" y="772"/>
                  <a:pt x="999" y="474"/>
                  <a:pt x="1157" y="179"/>
                </a:cubicBezTo>
                <a:cubicBezTo>
                  <a:pt x="1162" y="170"/>
                  <a:pt x="1159" y="202"/>
                  <a:pt x="1152" y="210"/>
                </a:cubicBezTo>
                <a:cubicBezTo>
                  <a:pt x="1124" y="240"/>
                  <a:pt x="1079" y="247"/>
                  <a:pt x="1047" y="272"/>
                </a:cubicBezTo>
                <a:cubicBezTo>
                  <a:pt x="1033" y="283"/>
                  <a:pt x="1005" y="304"/>
                  <a:pt x="1005" y="304"/>
                </a:cubicBezTo>
                <a:cubicBezTo>
                  <a:pt x="992" y="310"/>
                  <a:pt x="977" y="331"/>
                  <a:pt x="965" y="323"/>
                </a:cubicBezTo>
                <a:cubicBezTo>
                  <a:pt x="938" y="305"/>
                  <a:pt x="929" y="268"/>
                  <a:pt x="911" y="241"/>
                </a:cubicBezTo>
                <a:cubicBezTo>
                  <a:pt x="876" y="188"/>
                  <a:pt x="799" y="188"/>
                  <a:pt x="743" y="178"/>
                </a:cubicBezTo>
                <a:cubicBezTo>
                  <a:pt x="664" y="138"/>
                  <a:pt x="533" y="123"/>
                  <a:pt x="440" y="105"/>
                </a:cubicBezTo>
                <a:cubicBezTo>
                  <a:pt x="415" y="108"/>
                  <a:pt x="388" y="103"/>
                  <a:pt x="366" y="115"/>
                </a:cubicBezTo>
                <a:cubicBezTo>
                  <a:pt x="341" y="129"/>
                  <a:pt x="333" y="204"/>
                  <a:pt x="324" y="230"/>
                </a:cubicBezTo>
                <a:cubicBezTo>
                  <a:pt x="310" y="223"/>
                  <a:pt x="294" y="221"/>
                  <a:pt x="283" y="210"/>
                </a:cubicBezTo>
                <a:cubicBezTo>
                  <a:pt x="259" y="186"/>
                  <a:pt x="250" y="134"/>
                  <a:pt x="230" y="105"/>
                </a:cubicBezTo>
                <a:cubicBezTo>
                  <a:pt x="214" y="53"/>
                  <a:pt x="197" y="17"/>
                  <a:pt x="146" y="0"/>
                </a:cubicBezTo>
                <a:cubicBezTo>
                  <a:pt x="136" y="7"/>
                  <a:pt x="122" y="10"/>
                  <a:pt x="115" y="21"/>
                </a:cubicBezTo>
                <a:cubicBezTo>
                  <a:pt x="85" y="70"/>
                  <a:pt x="89" y="168"/>
                  <a:pt x="10" y="168"/>
                </a:cubicBezTo>
                <a:close/>
              </a:path>
            </a:pathLst>
          </a:custGeom>
          <a:solidFill>
            <a:srgbClr val="CC33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9" name="AutoShape 7"/>
          <p:cNvSpPr>
            <a:spLocks noChangeArrowheads="1"/>
          </p:cNvSpPr>
          <p:nvPr/>
        </p:nvSpPr>
        <p:spPr bwMode="auto">
          <a:xfrm>
            <a:off x="1981200" y="1600200"/>
            <a:ext cx="2590800" cy="10668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301102519 h 21600"/>
              <a:gd name="T4" fmla="*/ 2147483647 w 21600"/>
              <a:gd name="T5" fmla="*/ 2147483647 h 21600"/>
              <a:gd name="T6" fmla="*/ 2147483647 w 21600"/>
              <a:gd name="T7" fmla="*/ 1301102519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600" b="1">
                <a:latin typeface="Comic Sans MS" pitchFamily="66" charset="0"/>
              </a:rPr>
              <a:t>Horizontal translation</a:t>
            </a:r>
          </a:p>
        </p:txBody>
      </p:sp>
      <p:sp>
        <p:nvSpPr>
          <p:cNvPr id="23560" name="AutoShape 8"/>
          <p:cNvSpPr>
            <a:spLocks noChangeArrowheads="1"/>
          </p:cNvSpPr>
          <p:nvPr/>
        </p:nvSpPr>
        <p:spPr bwMode="auto">
          <a:xfrm rot="5400000">
            <a:off x="-381000" y="3505200"/>
            <a:ext cx="2514600" cy="990600"/>
          </a:xfrm>
          <a:custGeom>
            <a:avLst/>
            <a:gdLst>
              <a:gd name="T0" fmla="*/ 2147483647 w 21600"/>
              <a:gd name="T1" fmla="*/ 0 h 21600"/>
              <a:gd name="T2" fmla="*/ 0 w 21600"/>
              <a:gd name="T3" fmla="*/ 1041735506 h 21600"/>
              <a:gd name="T4" fmla="*/ 2147483647 w 21600"/>
              <a:gd name="T5" fmla="*/ 2083471057 h 21600"/>
              <a:gd name="T6" fmla="*/ 2147483647 w 21600"/>
              <a:gd name="T7" fmla="*/ 104173550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lnTo>
                  <a:pt x="16200" y="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lnTo>
                  <a:pt x="135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lnTo>
                  <a:pt x="0" y="5400"/>
                </a:lnTo>
                <a:close/>
              </a:path>
            </a:pathLst>
          </a:cu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   </a:t>
            </a:r>
            <a:r>
              <a:rPr lang="en-GB" sz="1600" b="1">
                <a:latin typeface="Comic Sans MS" pitchFamily="66" charset="0"/>
              </a:rPr>
              <a:t>Vertical translation</a:t>
            </a:r>
          </a:p>
        </p:txBody>
      </p:sp>
      <p:sp>
        <p:nvSpPr>
          <p:cNvPr id="23564" name="AutoShape 12"/>
          <p:cNvSpPr>
            <a:spLocks noChangeArrowheads="1"/>
          </p:cNvSpPr>
          <p:nvPr/>
        </p:nvSpPr>
        <p:spPr bwMode="auto">
          <a:xfrm>
            <a:off x="2971800" y="0"/>
            <a:ext cx="6172200" cy="1143000"/>
          </a:xfrm>
          <a:prstGeom prst="wedgeRoundRectCallout">
            <a:avLst>
              <a:gd name="adj1" fmla="val 46810"/>
              <a:gd name="adj2" fmla="val 67083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What happens when we translate a shape ?</a:t>
            </a:r>
          </a:p>
          <a:p>
            <a:pPr algn="ctr"/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The shape remains the same size and shape </a:t>
            </a:r>
            <a:r>
              <a:rPr lang="en-GB" sz="2000" b="1" u="sng">
                <a:solidFill>
                  <a:schemeClr val="accent2"/>
                </a:solidFill>
                <a:latin typeface="Arial" pitchFamily="34" charset="0"/>
              </a:rPr>
              <a:t>and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 the same way up – it just…….           .</a:t>
            </a:r>
          </a:p>
        </p:txBody>
      </p:sp>
      <p:sp>
        <p:nvSpPr>
          <p:cNvPr id="23565" name="Text Box 13"/>
          <p:cNvSpPr txBox="1">
            <a:spLocks noChangeArrowheads="1"/>
          </p:cNvSpPr>
          <p:nvPr/>
        </p:nvSpPr>
        <p:spPr bwMode="auto">
          <a:xfrm>
            <a:off x="7620000" y="609600"/>
            <a:ext cx="914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Arial" pitchFamily="34" charset="0"/>
              </a:rPr>
              <a:t>slides</a:t>
            </a:r>
          </a:p>
        </p:txBody>
      </p:sp>
      <p:graphicFrame>
        <p:nvGraphicFramePr>
          <p:cNvPr id="23713" name="Group 161"/>
          <p:cNvGraphicFramePr>
            <a:graphicFrameLocks noGrp="1"/>
          </p:cNvGraphicFramePr>
          <p:nvPr/>
        </p:nvGraphicFramePr>
        <p:xfrm>
          <a:off x="5105400" y="3276600"/>
          <a:ext cx="3581400" cy="3355975"/>
        </p:xfrm>
        <a:graphic>
          <a:graphicData uri="http://schemas.openxmlformats.org/drawingml/2006/table">
            <a:tbl>
              <a:tblPr/>
              <a:tblGrid>
                <a:gridCol w="360363"/>
                <a:gridCol w="357187"/>
                <a:gridCol w="355600"/>
                <a:gridCol w="357188"/>
                <a:gridCol w="360362"/>
                <a:gridCol w="360363"/>
                <a:gridCol w="357187"/>
                <a:gridCol w="355600"/>
                <a:gridCol w="357188"/>
                <a:gridCol w="360362"/>
              </a:tblGrid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66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534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marT="45729" marB="4572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4470" name="Line 146"/>
          <p:cNvSpPr>
            <a:spLocks noChangeShapeType="1"/>
          </p:cNvSpPr>
          <p:nvPr/>
        </p:nvSpPr>
        <p:spPr bwMode="auto">
          <a:xfrm>
            <a:off x="2209800" y="3124200"/>
            <a:ext cx="0" cy="3733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471" name="Line 147"/>
          <p:cNvSpPr>
            <a:spLocks noChangeShapeType="1"/>
          </p:cNvSpPr>
          <p:nvPr/>
        </p:nvSpPr>
        <p:spPr bwMode="auto">
          <a:xfrm>
            <a:off x="2209800" y="3124200"/>
            <a:ext cx="6934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700" name="AutoShape 148"/>
          <p:cNvSpPr>
            <a:spLocks noChangeArrowheads="1"/>
          </p:cNvSpPr>
          <p:nvPr/>
        </p:nvSpPr>
        <p:spPr bwMode="auto">
          <a:xfrm>
            <a:off x="2362200" y="3276600"/>
            <a:ext cx="2590800" cy="990600"/>
          </a:xfrm>
          <a:prstGeom prst="wedgeRoundRectCallout">
            <a:avLst>
              <a:gd name="adj1" fmla="val -52449"/>
              <a:gd name="adj2" fmla="val 65222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Give the vector for the translation from……..</a:t>
            </a:r>
          </a:p>
        </p:txBody>
      </p:sp>
      <p:grpSp>
        <p:nvGrpSpPr>
          <p:cNvPr id="23714" name="Group 162"/>
          <p:cNvGrpSpPr>
            <a:grpSpLocks/>
          </p:cNvGrpSpPr>
          <p:nvPr/>
        </p:nvGrpSpPr>
        <p:grpSpPr bwMode="auto">
          <a:xfrm>
            <a:off x="2362200" y="4572000"/>
            <a:ext cx="1541463" cy="396875"/>
            <a:chOff x="1488" y="2880"/>
            <a:chExt cx="971" cy="250"/>
          </a:xfrm>
        </p:grpSpPr>
        <p:sp>
          <p:nvSpPr>
            <p:cNvPr id="14541" name="Text Box 149"/>
            <p:cNvSpPr txBox="1">
              <a:spLocks noChangeArrowheads="1"/>
            </p:cNvSpPr>
            <p:nvPr/>
          </p:nvSpPr>
          <p:spPr bwMode="auto">
            <a:xfrm>
              <a:off x="1488" y="2880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1.</a:t>
              </a:r>
            </a:p>
          </p:txBody>
        </p:sp>
        <p:sp>
          <p:nvSpPr>
            <p:cNvPr id="14542" name="Text Box 153"/>
            <p:cNvSpPr txBox="1">
              <a:spLocks noChangeArrowheads="1"/>
            </p:cNvSpPr>
            <p:nvPr/>
          </p:nvSpPr>
          <p:spPr bwMode="auto">
            <a:xfrm>
              <a:off x="1872" y="2880"/>
              <a:ext cx="5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A to B</a:t>
              </a:r>
            </a:p>
          </p:txBody>
        </p:sp>
      </p:grpSp>
      <p:grpSp>
        <p:nvGrpSpPr>
          <p:cNvPr id="23715" name="Group 163"/>
          <p:cNvGrpSpPr>
            <a:grpSpLocks/>
          </p:cNvGrpSpPr>
          <p:nvPr/>
        </p:nvGrpSpPr>
        <p:grpSpPr bwMode="auto">
          <a:xfrm>
            <a:off x="2362200" y="5105400"/>
            <a:ext cx="1541463" cy="396875"/>
            <a:chOff x="1488" y="3216"/>
            <a:chExt cx="971" cy="250"/>
          </a:xfrm>
        </p:grpSpPr>
        <p:sp>
          <p:nvSpPr>
            <p:cNvPr id="14539" name="Text Box 150"/>
            <p:cNvSpPr txBox="1">
              <a:spLocks noChangeArrowheads="1"/>
            </p:cNvSpPr>
            <p:nvPr/>
          </p:nvSpPr>
          <p:spPr bwMode="auto">
            <a:xfrm>
              <a:off x="1488" y="3216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2.</a:t>
              </a:r>
            </a:p>
          </p:txBody>
        </p:sp>
        <p:sp>
          <p:nvSpPr>
            <p:cNvPr id="14540" name="Text Box 154"/>
            <p:cNvSpPr txBox="1">
              <a:spLocks noChangeArrowheads="1"/>
            </p:cNvSpPr>
            <p:nvPr/>
          </p:nvSpPr>
          <p:spPr bwMode="auto">
            <a:xfrm>
              <a:off x="1872" y="3216"/>
              <a:ext cx="5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A to D</a:t>
              </a:r>
            </a:p>
          </p:txBody>
        </p:sp>
      </p:grpSp>
      <p:grpSp>
        <p:nvGrpSpPr>
          <p:cNvPr id="23716" name="Group 164"/>
          <p:cNvGrpSpPr>
            <a:grpSpLocks/>
          </p:cNvGrpSpPr>
          <p:nvPr/>
        </p:nvGrpSpPr>
        <p:grpSpPr bwMode="auto">
          <a:xfrm>
            <a:off x="2362200" y="5638800"/>
            <a:ext cx="1541463" cy="396875"/>
            <a:chOff x="1488" y="3552"/>
            <a:chExt cx="971" cy="250"/>
          </a:xfrm>
        </p:grpSpPr>
        <p:sp>
          <p:nvSpPr>
            <p:cNvPr id="14537" name="Text Box 151"/>
            <p:cNvSpPr txBox="1">
              <a:spLocks noChangeArrowheads="1"/>
            </p:cNvSpPr>
            <p:nvPr/>
          </p:nvSpPr>
          <p:spPr bwMode="auto">
            <a:xfrm>
              <a:off x="1488" y="3552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3.</a:t>
              </a:r>
            </a:p>
          </p:txBody>
        </p:sp>
        <p:sp>
          <p:nvSpPr>
            <p:cNvPr id="14538" name="Text Box 155"/>
            <p:cNvSpPr txBox="1">
              <a:spLocks noChangeArrowheads="1"/>
            </p:cNvSpPr>
            <p:nvPr/>
          </p:nvSpPr>
          <p:spPr bwMode="auto">
            <a:xfrm>
              <a:off x="1872" y="3552"/>
              <a:ext cx="5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B to C</a:t>
              </a:r>
            </a:p>
          </p:txBody>
        </p:sp>
      </p:grpSp>
      <p:grpSp>
        <p:nvGrpSpPr>
          <p:cNvPr id="23717" name="Group 165"/>
          <p:cNvGrpSpPr>
            <a:grpSpLocks/>
          </p:cNvGrpSpPr>
          <p:nvPr/>
        </p:nvGrpSpPr>
        <p:grpSpPr bwMode="auto">
          <a:xfrm>
            <a:off x="2362200" y="6172200"/>
            <a:ext cx="1541463" cy="396875"/>
            <a:chOff x="1488" y="3888"/>
            <a:chExt cx="971" cy="250"/>
          </a:xfrm>
        </p:grpSpPr>
        <p:sp>
          <p:nvSpPr>
            <p:cNvPr id="14535" name="Text Box 152"/>
            <p:cNvSpPr txBox="1">
              <a:spLocks noChangeArrowheads="1"/>
            </p:cNvSpPr>
            <p:nvPr/>
          </p:nvSpPr>
          <p:spPr bwMode="auto">
            <a:xfrm>
              <a:off x="1488" y="3888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4.</a:t>
              </a:r>
            </a:p>
          </p:txBody>
        </p:sp>
        <p:sp>
          <p:nvSpPr>
            <p:cNvPr id="14536" name="Text Box 156"/>
            <p:cNvSpPr txBox="1">
              <a:spLocks noChangeArrowheads="1"/>
            </p:cNvSpPr>
            <p:nvPr/>
          </p:nvSpPr>
          <p:spPr bwMode="auto">
            <a:xfrm>
              <a:off x="1872" y="3888"/>
              <a:ext cx="58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D to C</a:t>
              </a:r>
            </a:p>
          </p:txBody>
        </p:sp>
      </p:grpSp>
      <p:sp>
        <p:nvSpPr>
          <p:cNvPr id="23709" name="AutoShape 157"/>
          <p:cNvSpPr>
            <a:spLocks noChangeArrowheads="1"/>
          </p:cNvSpPr>
          <p:nvPr/>
        </p:nvSpPr>
        <p:spPr bwMode="auto">
          <a:xfrm>
            <a:off x="6553200" y="3962400"/>
            <a:ext cx="381000" cy="1066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800" b="1">
                <a:latin typeface="Arial" pitchFamily="34" charset="0"/>
              </a:rPr>
              <a:t>C</a:t>
            </a:r>
          </a:p>
        </p:txBody>
      </p:sp>
      <p:sp>
        <p:nvSpPr>
          <p:cNvPr id="23710" name="AutoShape 158"/>
          <p:cNvSpPr>
            <a:spLocks noChangeArrowheads="1"/>
          </p:cNvSpPr>
          <p:nvPr/>
        </p:nvSpPr>
        <p:spPr bwMode="auto">
          <a:xfrm>
            <a:off x="7620000" y="3581400"/>
            <a:ext cx="381000" cy="1066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800" b="1">
                <a:latin typeface="Arial" pitchFamily="34" charset="0"/>
              </a:rPr>
              <a:t>D</a:t>
            </a:r>
          </a:p>
        </p:txBody>
      </p:sp>
      <p:sp>
        <p:nvSpPr>
          <p:cNvPr id="23711" name="AutoShape 159"/>
          <p:cNvSpPr>
            <a:spLocks noChangeArrowheads="1"/>
          </p:cNvSpPr>
          <p:nvPr/>
        </p:nvSpPr>
        <p:spPr bwMode="auto">
          <a:xfrm>
            <a:off x="5486400" y="5257800"/>
            <a:ext cx="381000" cy="1066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800" b="1">
                <a:latin typeface="Arial" pitchFamily="34" charset="0"/>
              </a:rPr>
              <a:t>A</a:t>
            </a:r>
          </a:p>
        </p:txBody>
      </p:sp>
      <p:sp>
        <p:nvSpPr>
          <p:cNvPr id="23712" name="AutoShape 160"/>
          <p:cNvSpPr>
            <a:spLocks noChangeArrowheads="1"/>
          </p:cNvSpPr>
          <p:nvPr/>
        </p:nvSpPr>
        <p:spPr bwMode="auto">
          <a:xfrm>
            <a:off x="7620000" y="5257800"/>
            <a:ext cx="381000" cy="106680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1800" b="1">
                <a:latin typeface="Arial" pitchFamily="34" charset="0"/>
              </a:rPr>
              <a:t>B</a:t>
            </a:r>
          </a:p>
        </p:txBody>
      </p:sp>
      <p:sp>
        <p:nvSpPr>
          <p:cNvPr id="23718" name="AutoShape 166"/>
          <p:cNvSpPr>
            <a:spLocks noChangeArrowheads="1"/>
          </p:cNvSpPr>
          <p:nvPr/>
        </p:nvSpPr>
        <p:spPr bwMode="auto">
          <a:xfrm>
            <a:off x="6324600" y="1905000"/>
            <a:ext cx="1828800" cy="1143000"/>
          </a:xfrm>
          <a:prstGeom prst="wedgeRoundRectCallout">
            <a:avLst>
              <a:gd name="adj1" fmla="val 91148"/>
              <a:gd name="adj2" fmla="val -94028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Use a vector</a:t>
            </a:r>
          </a:p>
          <a:p>
            <a:pPr algn="ctr"/>
            <a:r>
              <a:rPr lang="en-GB" sz="2000" b="1">
                <a:latin typeface="Arial" pitchFamily="34" charset="0"/>
              </a:rPr>
              <a:t>to describe a translation</a:t>
            </a:r>
          </a:p>
        </p:txBody>
      </p:sp>
      <p:grpSp>
        <p:nvGrpSpPr>
          <p:cNvPr id="23731" name="Group 179"/>
          <p:cNvGrpSpPr>
            <a:grpSpLocks/>
          </p:cNvGrpSpPr>
          <p:nvPr/>
        </p:nvGrpSpPr>
        <p:grpSpPr bwMode="auto">
          <a:xfrm>
            <a:off x="8378825" y="1905000"/>
            <a:ext cx="552450" cy="1143000"/>
            <a:chOff x="5278" y="1200"/>
            <a:chExt cx="348" cy="720"/>
          </a:xfrm>
        </p:grpSpPr>
        <p:sp>
          <p:nvSpPr>
            <p:cNvPr id="14527" name="Line 171"/>
            <p:cNvSpPr>
              <a:spLocks noChangeShapeType="1"/>
            </p:cNvSpPr>
            <p:nvPr/>
          </p:nvSpPr>
          <p:spPr bwMode="auto">
            <a:xfrm rot="-10380">
              <a:off x="5280" y="1248"/>
              <a:ext cx="0" cy="67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28" name="Line 172"/>
            <p:cNvSpPr>
              <a:spLocks noChangeShapeType="1"/>
            </p:cNvSpPr>
            <p:nvPr/>
          </p:nvSpPr>
          <p:spPr bwMode="auto">
            <a:xfrm rot="-10380">
              <a:off x="5278" y="1248"/>
              <a:ext cx="50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4529" name="Line 173"/>
            <p:cNvSpPr>
              <a:spLocks noChangeShapeType="1"/>
            </p:cNvSpPr>
            <p:nvPr/>
          </p:nvSpPr>
          <p:spPr bwMode="auto">
            <a:xfrm rot="-10380">
              <a:off x="5281" y="1919"/>
              <a:ext cx="95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4530" name="Group 174"/>
            <p:cNvGrpSpPr>
              <a:grpSpLocks/>
            </p:cNvGrpSpPr>
            <p:nvPr/>
          </p:nvGrpSpPr>
          <p:grpSpPr bwMode="auto">
            <a:xfrm rot="-10789649">
              <a:off x="5520" y="1248"/>
              <a:ext cx="96" cy="672"/>
              <a:chOff x="5136" y="240"/>
              <a:chExt cx="144" cy="864"/>
            </a:xfrm>
          </p:grpSpPr>
          <p:sp>
            <p:nvSpPr>
              <p:cNvPr id="14532" name="Line 175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0" cy="8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3" name="Line 176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34" name="Line 177"/>
              <p:cNvSpPr>
                <a:spLocks noChangeShapeType="1"/>
              </p:cNvSpPr>
              <p:nvPr/>
            </p:nvSpPr>
            <p:spPr bwMode="auto">
              <a:xfrm>
                <a:off x="5136" y="11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31" name="Text Box 178"/>
            <p:cNvSpPr txBox="1">
              <a:spLocks noChangeArrowheads="1"/>
            </p:cNvSpPr>
            <p:nvPr/>
          </p:nvSpPr>
          <p:spPr bwMode="auto">
            <a:xfrm>
              <a:off x="5280" y="1200"/>
              <a:ext cx="346" cy="6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 </a:t>
              </a:r>
              <a:r>
                <a:rPr lang="en-GB" sz="2800">
                  <a:latin typeface="Comic Sans MS" pitchFamily="66" charset="0"/>
                </a:rPr>
                <a:t>3</a:t>
              </a:r>
            </a:p>
            <a:p>
              <a:pPr eaLnBrk="1" hangingPunct="1"/>
              <a:r>
                <a:rPr lang="en-GB" sz="2800">
                  <a:latin typeface="Comic Sans MS" pitchFamily="66" charset="0"/>
                </a:rPr>
                <a:t>-4</a:t>
              </a:r>
            </a:p>
          </p:txBody>
        </p:sp>
      </p:grpSp>
      <p:grpSp>
        <p:nvGrpSpPr>
          <p:cNvPr id="23746" name="Group 194"/>
          <p:cNvGrpSpPr>
            <a:grpSpLocks/>
          </p:cNvGrpSpPr>
          <p:nvPr/>
        </p:nvGrpSpPr>
        <p:grpSpPr bwMode="auto">
          <a:xfrm>
            <a:off x="3886200" y="4953000"/>
            <a:ext cx="460375" cy="719138"/>
            <a:chOff x="2592" y="2956"/>
            <a:chExt cx="290" cy="453"/>
          </a:xfrm>
        </p:grpSpPr>
        <p:grpSp>
          <p:nvGrpSpPr>
            <p:cNvPr id="14518" name="Group 195"/>
            <p:cNvGrpSpPr>
              <a:grpSpLocks/>
            </p:cNvGrpSpPr>
            <p:nvPr/>
          </p:nvGrpSpPr>
          <p:grpSpPr bwMode="auto">
            <a:xfrm rot="-10789649">
              <a:off x="2832" y="2976"/>
              <a:ext cx="50" cy="433"/>
              <a:chOff x="5136" y="240"/>
              <a:chExt cx="144" cy="864"/>
            </a:xfrm>
          </p:grpSpPr>
          <p:sp>
            <p:nvSpPr>
              <p:cNvPr id="14524" name="Line 196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0" cy="8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5" name="Line 197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6" name="Line 198"/>
              <p:cNvSpPr>
                <a:spLocks noChangeShapeType="1"/>
              </p:cNvSpPr>
              <p:nvPr/>
            </p:nvSpPr>
            <p:spPr bwMode="auto">
              <a:xfrm>
                <a:off x="5136" y="11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19" name="Text Box 199"/>
            <p:cNvSpPr txBox="1">
              <a:spLocks noChangeArrowheads="1"/>
            </p:cNvSpPr>
            <p:nvPr/>
          </p:nvSpPr>
          <p:spPr bwMode="auto">
            <a:xfrm>
              <a:off x="2592" y="2956"/>
              <a:ext cx="249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1600" b="1">
                  <a:latin typeface="Arial" pitchFamily="34" charset="0"/>
                </a:rPr>
                <a:t> </a:t>
              </a:r>
              <a:r>
                <a:rPr lang="en-GB" sz="2000">
                  <a:latin typeface="Arial" pitchFamily="34" charset="0"/>
                </a:rPr>
                <a:t>6</a:t>
              </a:r>
            </a:p>
            <a:p>
              <a:pPr eaLnBrk="1" hangingPunct="1"/>
              <a:r>
                <a:rPr lang="en-GB" sz="2000">
                  <a:latin typeface="Arial" pitchFamily="34" charset="0"/>
                </a:rPr>
                <a:t> 5</a:t>
              </a:r>
            </a:p>
          </p:txBody>
        </p:sp>
        <p:grpSp>
          <p:nvGrpSpPr>
            <p:cNvPr id="14520" name="Group 200"/>
            <p:cNvGrpSpPr>
              <a:grpSpLocks/>
            </p:cNvGrpSpPr>
            <p:nvPr/>
          </p:nvGrpSpPr>
          <p:grpSpPr bwMode="auto">
            <a:xfrm rot="10351">
              <a:off x="2592" y="2975"/>
              <a:ext cx="48" cy="432"/>
              <a:chOff x="5136" y="240"/>
              <a:chExt cx="144" cy="864"/>
            </a:xfrm>
          </p:grpSpPr>
          <p:sp>
            <p:nvSpPr>
              <p:cNvPr id="14521" name="Line 201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0" cy="8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2" name="Line 202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23" name="Line 203"/>
              <p:cNvSpPr>
                <a:spLocks noChangeShapeType="1"/>
              </p:cNvSpPr>
              <p:nvPr/>
            </p:nvSpPr>
            <p:spPr bwMode="auto">
              <a:xfrm>
                <a:off x="5136" y="11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766" name="Group 214"/>
          <p:cNvGrpSpPr>
            <a:grpSpLocks/>
          </p:cNvGrpSpPr>
          <p:nvPr/>
        </p:nvGrpSpPr>
        <p:grpSpPr bwMode="auto">
          <a:xfrm>
            <a:off x="3810000" y="6138863"/>
            <a:ext cx="460375" cy="719137"/>
            <a:chOff x="2592" y="2956"/>
            <a:chExt cx="290" cy="453"/>
          </a:xfrm>
        </p:grpSpPr>
        <p:grpSp>
          <p:nvGrpSpPr>
            <p:cNvPr id="14509" name="Group 215"/>
            <p:cNvGrpSpPr>
              <a:grpSpLocks/>
            </p:cNvGrpSpPr>
            <p:nvPr/>
          </p:nvGrpSpPr>
          <p:grpSpPr bwMode="auto">
            <a:xfrm rot="-10789649">
              <a:off x="2832" y="2976"/>
              <a:ext cx="50" cy="433"/>
              <a:chOff x="5136" y="240"/>
              <a:chExt cx="144" cy="864"/>
            </a:xfrm>
          </p:grpSpPr>
          <p:sp>
            <p:nvSpPr>
              <p:cNvPr id="14515" name="Line 216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0" cy="8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6" name="Line 217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7" name="Line 218"/>
              <p:cNvSpPr>
                <a:spLocks noChangeShapeType="1"/>
              </p:cNvSpPr>
              <p:nvPr/>
            </p:nvSpPr>
            <p:spPr bwMode="auto">
              <a:xfrm>
                <a:off x="5136" y="11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4510" name="Text Box 219"/>
            <p:cNvSpPr txBox="1">
              <a:spLocks noChangeArrowheads="1"/>
            </p:cNvSpPr>
            <p:nvPr/>
          </p:nvSpPr>
          <p:spPr bwMode="auto">
            <a:xfrm>
              <a:off x="2592" y="2956"/>
              <a:ext cx="284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1600" b="1">
                  <a:latin typeface="Arial" pitchFamily="34" charset="0"/>
                </a:rPr>
                <a:t> -</a:t>
              </a:r>
              <a:r>
                <a:rPr lang="en-GB" sz="2000">
                  <a:latin typeface="Arial" pitchFamily="34" charset="0"/>
                </a:rPr>
                <a:t>3</a:t>
              </a:r>
            </a:p>
            <a:p>
              <a:pPr eaLnBrk="1" hangingPunct="1"/>
              <a:r>
                <a:rPr lang="en-GB" sz="2000">
                  <a:latin typeface="Arial" pitchFamily="34" charset="0"/>
                </a:rPr>
                <a:t>-1</a:t>
              </a:r>
            </a:p>
          </p:txBody>
        </p:sp>
        <p:grpSp>
          <p:nvGrpSpPr>
            <p:cNvPr id="14511" name="Group 220"/>
            <p:cNvGrpSpPr>
              <a:grpSpLocks/>
            </p:cNvGrpSpPr>
            <p:nvPr/>
          </p:nvGrpSpPr>
          <p:grpSpPr bwMode="auto">
            <a:xfrm rot="10351">
              <a:off x="2592" y="2975"/>
              <a:ext cx="48" cy="432"/>
              <a:chOff x="5136" y="240"/>
              <a:chExt cx="144" cy="864"/>
            </a:xfrm>
          </p:grpSpPr>
          <p:sp>
            <p:nvSpPr>
              <p:cNvPr id="14512" name="Line 221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0" cy="864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3" name="Line 222"/>
              <p:cNvSpPr>
                <a:spLocks noChangeShapeType="1"/>
              </p:cNvSpPr>
              <p:nvPr/>
            </p:nvSpPr>
            <p:spPr bwMode="auto">
              <a:xfrm>
                <a:off x="5136" y="240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514" name="Line 223"/>
              <p:cNvSpPr>
                <a:spLocks noChangeShapeType="1"/>
              </p:cNvSpPr>
              <p:nvPr/>
            </p:nvSpPr>
            <p:spPr bwMode="auto">
              <a:xfrm>
                <a:off x="5136" y="1104"/>
                <a:ext cx="1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3777" name="Group 225"/>
          <p:cNvGrpSpPr>
            <a:grpSpLocks/>
          </p:cNvGrpSpPr>
          <p:nvPr/>
        </p:nvGrpSpPr>
        <p:grpSpPr bwMode="auto">
          <a:xfrm>
            <a:off x="3886200" y="4343400"/>
            <a:ext cx="993775" cy="719138"/>
            <a:chOff x="2448" y="2736"/>
            <a:chExt cx="626" cy="453"/>
          </a:xfrm>
        </p:grpSpPr>
        <p:grpSp>
          <p:nvGrpSpPr>
            <p:cNvPr id="14498" name="Group 193"/>
            <p:cNvGrpSpPr>
              <a:grpSpLocks/>
            </p:cNvGrpSpPr>
            <p:nvPr/>
          </p:nvGrpSpPr>
          <p:grpSpPr bwMode="auto">
            <a:xfrm>
              <a:off x="2784" y="2736"/>
              <a:ext cx="290" cy="453"/>
              <a:chOff x="2592" y="2956"/>
              <a:chExt cx="290" cy="453"/>
            </a:xfrm>
          </p:grpSpPr>
          <p:grpSp>
            <p:nvGrpSpPr>
              <p:cNvPr id="14500" name="Group 184"/>
              <p:cNvGrpSpPr>
                <a:grpSpLocks/>
              </p:cNvGrpSpPr>
              <p:nvPr/>
            </p:nvGrpSpPr>
            <p:grpSpPr bwMode="auto">
              <a:xfrm rot="-10789649">
                <a:off x="2832" y="2976"/>
                <a:ext cx="50" cy="433"/>
                <a:chOff x="5136" y="240"/>
                <a:chExt cx="144" cy="864"/>
              </a:xfrm>
            </p:grpSpPr>
            <p:sp>
              <p:nvSpPr>
                <p:cNvPr id="14506" name="Line 185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7" name="Line 186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8" name="Line 187"/>
                <p:cNvSpPr>
                  <a:spLocks noChangeShapeType="1"/>
                </p:cNvSpPr>
                <p:nvPr/>
              </p:nvSpPr>
              <p:spPr bwMode="auto">
                <a:xfrm>
                  <a:off x="5136" y="110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501" name="Text Box 188"/>
              <p:cNvSpPr txBox="1">
                <a:spLocks noChangeArrowheads="1"/>
              </p:cNvSpPr>
              <p:nvPr/>
            </p:nvSpPr>
            <p:spPr bwMode="auto">
              <a:xfrm>
                <a:off x="2592" y="2956"/>
                <a:ext cx="249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1600" b="1">
                    <a:latin typeface="Arial" pitchFamily="34" charset="0"/>
                  </a:rPr>
                  <a:t> </a:t>
                </a:r>
                <a:r>
                  <a:rPr lang="en-GB" sz="2000">
                    <a:latin typeface="Arial" pitchFamily="34" charset="0"/>
                  </a:rPr>
                  <a:t>6</a:t>
                </a:r>
              </a:p>
              <a:p>
                <a:pPr eaLnBrk="1" hangingPunct="1"/>
                <a:r>
                  <a:rPr lang="en-GB" sz="2000">
                    <a:latin typeface="Arial" pitchFamily="34" charset="0"/>
                  </a:rPr>
                  <a:t> 0</a:t>
                </a:r>
              </a:p>
            </p:txBody>
          </p:sp>
          <p:grpSp>
            <p:nvGrpSpPr>
              <p:cNvPr id="14502" name="Group 189"/>
              <p:cNvGrpSpPr>
                <a:grpSpLocks/>
              </p:cNvGrpSpPr>
              <p:nvPr/>
            </p:nvGrpSpPr>
            <p:grpSpPr bwMode="auto">
              <a:xfrm rot="10351">
                <a:off x="2592" y="2975"/>
                <a:ext cx="48" cy="432"/>
                <a:chOff x="5136" y="240"/>
                <a:chExt cx="144" cy="864"/>
              </a:xfrm>
            </p:grpSpPr>
            <p:sp>
              <p:nvSpPr>
                <p:cNvPr id="14503" name="Line 190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4" name="Line 191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505" name="Line 192"/>
                <p:cNvSpPr>
                  <a:spLocks noChangeShapeType="1"/>
                </p:cNvSpPr>
                <p:nvPr/>
              </p:nvSpPr>
              <p:spPr bwMode="auto">
                <a:xfrm>
                  <a:off x="5136" y="110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499" name="Line 224"/>
            <p:cNvSpPr>
              <a:spLocks noChangeShapeType="1"/>
            </p:cNvSpPr>
            <p:nvPr/>
          </p:nvSpPr>
          <p:spPr bwMode="auto">
            <a:xfrm flipV="1">
              <a:off x="2448" y="2976"/>
              <a:ext cx="240" cy="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23779" name="Group 227"/>
          <p:cNvGrpSpPr>
            <a:grpSpLocks/>
          </p:cNvGrpSpPr>
          <p:nvPr/>
        </p:nvGrpSpPr>
        <p:grpSpPr bwMode="auto">
          <a:xfrm>
            <a:off x="3810000" y="5562600"/>
            <a:ext cx="1069975" cy="719138"/>
            <a:chOff x="2400" y="3504"/>
            <a:chExt cx="674" cy="453"/>
          </a:xfrm>
        </p:grpSpPr>
        <p:grpSp>
          <p:nvGrpSpPr>
            <p:cNvPr id="14487" name="Group 204"/>
            <p:cNvGrpSpPr>
              <a:grpSpLocks/>
            </p:cNvGrpSpPr>
            <p:nvPr/>
          </p:nvGrpSpPr>
          <p:grpSpPr bwMode="auto">
            <a:xfrm>
              <a:off x="2784" y="3504"/>
              <a:ext cx="290" cy="453"/>
              <a:chOff x="2592" y="2956"/>
              <a:chExt cx="290" cy="453"/>
            </a:xfrm>
          </p:grpSpPr>
          <p:grpSp>
            <p:nvGrpSpPr>
              <p:cNvPr id="14489" name="Group 205"/>
              <p:cNvGrpSpPr>
                <a:grpSpLocks/>
              </p:cNvGrpSpPr>
              <p:nvPr/>
            </p:nvGrpSpPr>
            <p:grpSpPr bwMode="auto">
              <a:xfrm rot="-10789649">
                <a:off x="2832" y="2976"/>
                <a:ext cx="50" cy="433"/>
                <a:chOff x="5136" y="240"/>
                <a:chExt cx="144" cy="864"/>
              </a:xfrm>
            </p:grpSpPr>
            <p:sp>
              <p:nvSpPr>
                <p:cNvPr id="14495" name="Line 206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6" name="Line 207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7" name="Line 208"/>
                <p:cNvSpPr>
                  <a:spLocks noChangeShapeType="1"/>
                </p:cNvSpPr>
                <p:nvPr/>
              </p:nvSpPr>
              <p:spPr bwMode="auto">
                <a:xfrm>
                  <a:off x="5136" y="110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4490" name="Text Box 209"/>
              <p:cNvSpPr txBox="1">
                <a:spLocks noChangeArrowheads="1"/>
              </p:cNvSpPr>
              <p:nvPr/>
            </p:nvSpPr>
            <p:spPr bwMode="auto">
              <a:xfrm>
                <a:off x="2592" y="2956"/>
                <a:ext cx="284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1600" b="1">
                    <a:latin typeface="Arial" pitchFamily="34" charset="0"/>
                  </a:rPr>
                  <a:t> -</a:t>
                </a:r>
                <a:r>
                  <a:rPr lang="en-GB" sz="2000">
                    <a:latin typeface="Arial" pitchFamily="34" charset="0"/>
                  </a:rPr>
                  <a:t>3</a:t>
                </a:r>
              </a:p>
              <a:p>
                <a:pPr eaLnBrk="1" hangingPunct="1"/>
                <a:r>
                  <a:rPr lang="en-GB" sz="2000">
                    <a:latin typeface="Arial" pitchFamily="34" charset="0"/>
                  </a:rPr>
                  <a:t> 4</a:t>
                </a:r>
              </a:p>
            </p:txBody>
          </p:sp>
          <p:grpSp>
            <p:nvGrpSpPr>
              <p:cNvPr id="14491" name="Group 210"/>
              <p:cNvGrpSpPr>
                <a:grpSpLocks/>
              </p:cNvGrpSpPr>
              <p:nvPr/>
            </p:nvGrpSpPr>
            <p:grpSpPr bwMode="auto">
              <a:xfrm rot="10351">
                <a:off x="2592" y="2975"/>
                <a:ext cx="48" cy="432"/>
                <a:chOff x="5136" y="240"/>
                <a:chExt cx="144" cy="864"/>
              </a:xfrm>
            </p:grpSpPr>
            <p:sp>
              <p:nvSpPr>
                <p:cNvPr id="14492" name="Line 211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0" cy="86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3" name="Line 212"/>
                <p:cNvSpPr>
                  <a:spLocks noChangeShapeType="1"/>
                </p:cNvSpPr>
                <p:nvPr/>
              </p:nvSpPr>
              <p:spPr bwMode="auto">
                <a:xfrm>
                  <a:off x="5136" y="240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14494" name="Line 213"/>
                <p:cNvSpPr>
                  <a:spLocks noChangeShapeType="1"/>
                </p:cNvSpPr>
                <p:nvPr/>
              </p:nvSpPr>
              <p:spPr bwMode="auto">
                <a:xfrm>
                  <a:off x="5136" y="1104"/>
                  <a:ext cx="1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</p:grpSp>
        <p:sp>
          <p:nvSpPr>
            <p:cNvPr id="14488" name="Line 226"/>
            <p:cNvSpPr>
              <a:spLocks noChangeShapeType="1"/>
            </p:cNvSpPr>
            <p:nvPr/>
          </p:nvSpPr>
          <p:spPr bwMode="auto">
            <a:xfrm>
              <a:off x="2400" y="3696"/>
              <a:ext cx="3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35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75"/>
                                        <p:tgtEl>
                                          <p:spTgt spid="235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235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75"/>
                                        <p:tgtEl>
                                          <p:spTgt spid="2371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52" dur="500"/>
                                        <p:tgtEl>
                                          <p:spTgt spid="237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37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37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7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37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237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37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37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37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6" dur="75"/>
                                        <p:tgtEl>
                                          <p:spTgt spid="237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1" dur="500"/>
                                        <p:tgtEl>
                                          <p:spTgt spid="2371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6" dur="500"/>
                                        <p:tgtEl>
                                          <p:spTgt spid="237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1" dur="500"/>
                                        <p:tgtEl>
                                          <p:spTgt spid="2371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6" dur="500"/>
                                        <p:tgtEl>
                                          <p:spTgt spid="237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1" dur="500"/>
                                        <p:tgtEl>
                                          <p:spTgt spid="237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6" dur="500"/>
                                        <p:tgtEl>
                                          <p:spTgt spid="237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1" dur="500"/>
                                        <p:tgtEl>
                                          <p:spTgt spid="237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6" dur="500"/>
                                        <p:tgtEl>
                                          <p:spTgt spid="237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6" grpId="0" animBg="1"/>
      <p:bldP spid="23557" grpId="0" animBg="1"/>
      <p:bldP spid="23558" grpId="0" animBg="1"/>
      <p:bldP spid="23559" grpId="0" animBg="1" autoUpdateAnimBg="0"/>
      <p:bldP spid="23560" grpId="0" animBg="1" autoUpdateAnimBg="0"/>
      <p:bldP spid="23564" grpId="0" animBg="1" autoUpdateAnimBg="0"/>
      <p:bldP spid="23565" grpId="0" autoUpdateAnimBg="0"/>
      <p:bldP spid="23700" grpId="0" animBg="1" autoUpdateAnimBg="0"/>
      <p:bldP spid="23709" grpId="0" animBg="1" autoUpdateAnimBg="0"/>
      <p:bldP spid="23710" grpId="0" animBg="1" autoUpdateAnimBg="0"/>
      <p:bldP spid="23711" grpId="0" animBg="1" autoUpdateAnimBg="0"/>
      <p:bldP spid="23712" grpId="0" animBg="1" autoUpdateAnimBg="0"/>
      <p:bldP spid="23718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228600" y="762000"/>
            <a:ext cx="2336800" cy="4572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4.  Enlargement</a:t>
            </a:r>
          </a:p>
        </p:txBody>
      </p:sp>
      <p:grpSp>
        <p:nvGrpSpPr>
          <p:cNvPr id="21507" name="Group 3"/>
          <p:cNvGrpSpPr>
            <a:grpSpLocks/>
          </p:cNvGrpSpPr>
          <p:nvPr/>
        </p:nvGrpSpPr>
        <p:grpSpPr bwMode="auto">
          <a:xfrm>
            <a:off x="1524000" y="533400"/>
            <a:ext cx="7083425" cy="6038850"/>
            <a:chOff x="960" y="336"/>
            <a:chExt cx="4462" cy="3804"/>
          </a:xfrm>
        </p:grpSpPr>
        <p:sp>
          <p:nvSpPr>
            <p:cNvPr id="15379" name="Rectangle 4"/>
            <p:cNvSpPr>
              <a:spLocks noChangeArrowheads="1"/>
            </p:cNvSpPr>
            <p:nvPr/>
          </p:nvSpPr>
          <p:spPr bwMode="auto">
            <a:xfrm>
              <a:off x="4416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0" name="Rectangle 5"/>
            <p:cNvSpPr>
              <a:spLocks noChangeArrowheads="1"/>
            </p:cNvSpPr>
            <p:nvPr/>
          </p:nvSpPr>
          <p:spPr bwMode="auto">
            <a:xfrm>
              <a:off x="4032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1" name="Rectangle 6"/>
            <p:cNvSpPr>
              <a:spLocks noChangeArrowheads="1"/>
            </p:cNvSpPr>
            <p:nvPr/>
          </p:nvSpPr>
          <p:spPr bwMode="auto">
            <a:xfrm>
              <a:off x="3648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2" name="Rectangle 7"/>
            <p:cNvSpPr>
              <a:spLocks noChangeArrowheads="1"/>
            </p:cNvSpPr>
            <p:nvPr/>
          </p:nvSpPr>
          <p:spPr bwMode="auto">
            <a:xfrm>
              <a:off x="3264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3" name="Rectangle 8"/>
            <p:cNvSpPr>
              <a:spLocks noChangeArrowheads="1"/>
            </p:cNvSpPr>
            <p:nvPr/>
          </p:nvSpPr>
          <p:spPr bwMode="auto">
            <a:xfrm>
              <a:off x="2880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4" name="Rectangle 9"/>
            <p:cNvSpPr>
              <a:spLocks noChangeArrowheads="1"/>
            </p:cNvSpPr>
            <p:nvPr/>
          </p:nvSpPr>
          <p:spPr bwMode="auto">
            <a:xfrm>
              <a:off x="2496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5" name="Rectangle 10"/>
            <p:cNvSpPr>
              <a:spLocks noChangeArrowheads="1"/>
            </p:cNvSpPr>
            <p:nvPr/>
          </p:nvSpPr>
          <p:spPr bwMode="auto">
            <a:xfrm>
              <a:off x="2112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6" name="Rectangle 11"/>
            <p:cNvSpPr>
              <a:spLocks noChangeArrowheads="1"/>
            </p:cNvSpPr>
            <p:nvPr/>
          </p:nvSpPr>
          <p:spPr bwMode="auto">
            <a:xfrm>
              <a:off x="1728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7" name="Rectangle 12"/>
            <p:cNvSpPr>
              <a:spLocks noChangeArrowheads="1"/>
            </p:cNvSpPr>
            <p:nvPr/>
          </p:nvSpPr>
          <p:spPr bwMode="auto">
            <a:xfrm>
              <a:off x="1344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8" name="Rectangle 13"/>
            <p:cNvSpPr>
              <a:spLocks noChangeArrowheads="1"/>
            </p:cNvSpPr>
            <p:nvPr/>
          </p:nvSpPr>
          <p:spPr bwMode="auto">
            <a:xfrm>
              <a:off x="960" y="381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89" name="Rectangle 14"/>
            <p:cNvSpPr>
              <a:spLocks noChangeArrowheads="1"/>
            </p:cNvSpPr>
            <p:nvPr/>
          </p:nvSpPr>
          <p:spPr bwMode="auto">
            <a:xfrm>
              <a:off x="4416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0" name="Rectangle 15"/>
            <p:cNvSpPr>
              <a:spLocks noChangeArrowheads="1"/>
            </p:cNvSpPr>
            <p:nvPr/>
          </p:nvSpPr>
          <p:spPr bwMode="auto">
            <a:xfrm>
              <a:off x="4032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1" name="Rectangle 16"/>
            <p:cNvSpPr>
              <a:spLocks noChangeArrowheads="1"/>
            </p:cNvSpPr>
            <p:nvPr/>
          </p:nvSpPr>
          <p:spPr bwMode="auto">
            <a:xfrm>
              <a:off x="3648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2" name="Rectangle 17"/>
            <p:cNvSpPr>
              <a:spLocks noChangeArrowheads="1"/>
            </p:cNvSpPr>
            <p:nvPr/>
          </p:nvSpPr>
          <p:spPr bwMode="auto">
            <a:xfrm>
              <a:off x="3264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3" name="Rectangle 18"/>
            <p:cNvSpPr>
              <a:spLocks noChangeArrowheads="1"/>
            </p:cNvSpPr>
            <p:nvPr/>
          </p:nvSpPr>
          <p:spPr bwMode="auto">
            <a:xfrm>
              <a:off x="2880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4" name="Rectangle 19"/>
            <p:cNvSpPr>
              <a:spLocks noChangeArrowheads="1"/>
            </p:cNvSpPr>
            <p:nvPr/>
          </p:nvSpPr>
          <p:spPr bwMode="auto">
            <a:xfrm>
              <a:off x="2496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5" name="Rectangle 20"/>
            <p:cNvSpPr>
              <a:spLocks noChangeArrowheads="1"/>
            </p:cNvSpPr>
            <p:nvPr/>
          </p:nvSpPr>
          <p:spPr bwMode="auto">
            <a:xfrm>
              <a:off x="2112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6" name="Rectangle 21"/>
            <p:cNvSpPr>
              <a:spLocks noChangeArrowheads="1"/>
            </p:cNvSpPr>
            <p:nvPr/>
          </p:nvSpPr>
          <p:spPr bwMode="auto">
            <a:xfrm>
              <a:off x="1728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7" name="Rectangle 22"/>
            <p:cNvSpPr>
              <a:spLocks noChangeArrowheads="1"/>
            </p:cNvSpPr>
            <p:nvPr/>
          </p:nvSpPr>
          <p:spPr bwMode="auto">
            <a:xfrm>
              <a:off x="1344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8" name="Rectangle 23"/>
            <p:cNvSpPr>
              <a:spLocks noChangeArrowheads="1"/>
            </p:cNvSpPr>
            <p:nvPr/>
          </p:nvSpPr>
          <p:spPr bwMode="auto">
            <a:xfrm>
              <a:off x="960" y="348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399" name="Rectangle 24"/>
            <p:cNvSpPr>
              <a:spLocks noChangeArrowheads="1"/>
            </p:cNvSpPr>
            <p:nvPr/>
          </p:nvSpPr>
          <p:spPr bwMode="auto">
            <a:xfrm>
              <a:off x="4416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0" name="Rectangle 25"/>
            <p:cNvSpPr>
              <a:spLocks noChangeArrowheads="1"/>
            </p:cNvSpPr>
            <p:nvPr/>
          </p:nvSpPr>
          <p:spPr bwMode="auto">
            <a:xfrm>
              <a:off x="4032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1" name="Rectangle 26"/>
            <p:cNvSpPr>
              <a:spLocks noChangeArrowheads="1"/>
            </p:cNvSpPr>
            <p:nvPr/>
          </p:nvSpPr>
          <p:spPr bwMode="auto">
            <a:xfrm>
              <a:off x="3648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2" name="Rectangle 27"/>
            <p:cNvSpPr>
              <a:spLocks noChangeArrowheads="1"/>
            </p:cNvSpPr>
            <p:nvPr/>
          </p:nvSpPr>
          <p:spPr bwMode="auto">
            <a:xfrm>
              <a:off x="3264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3" name="Rectangle 28"/>
            <p:cNvSpPr>
              <a:spLocks noChangeArrowheads="1"/>
            </p:cNvSpPr>
            <p:nvPr/>
          </p:nvSpPr>
          <p:spPr bwMode="auto">
            <a:xfrm>
              <a:off x="2880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4" name="Rectangle 29"/>
            <p:cNvSpPr>
              <a:spLocks noChangeArrowheads="1"/>
            </p:cNvSpPr>
            <p:nvPr/>
          </p:nvSpPr>
          <p:spPr bwMode="auto">
            <a:xfrm>
              <a:off x="2496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5" name="Rectangle 30"/>
            <p:cNvSpPr>
              <a:spLocks noChangeArrowheads="1"/>
            </p:cNvSpPr>
            <p:nvPr/>
          </p:nvSpPr>
          <p:spPr bwMode="auto">
            <a:xfrm>
              <a:off x="2112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6" name="Rectangle 31"/>
            <p:cNvSpPr>
              <a:spLocks noChangeArrowheads="1"/>
            </p:cNvSpPr>
            <p:nvPr/>
          </p:nvSpPr>
          <p:spPr bwMode="auto">
            <a:xfrm>
              <a:off x="1728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7" name="Rectangle 32"/>
            <p:cNvSpPr>
              <a:spLocks noChangeArrowheads="1"/>
            </p:cNvSpPr>
            <p:nvPr/>
          </p:nvSpPr>
          <p:spPr bwMode="auto">
            <a:xfrm>
              <a:off x="1344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8" name="Rectangle 33"/>
            <p:cNvSpPr>
              <a:spLocks noChangeArrowheads="1"/>
            </p:cNvSpPr>
            <p:nvPr/>
          </p:nvSpPr>
          <p:spPr bwMode="auto">
            <a:xfrm>
              <a:off x="960" y="316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09" name="Rectangle 34"/>
            <p:cNvSpPr>
              <a:spLocks noChangeArrowheads="1"/>
            </p:cNvSpPr>
            <p:nvPr/>
          </p:nvSpPr>
          <p:spPr bwMode="auto">
            <a:xfrm>
              <a:off x="4416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0" name="Rectangle 35"/>
            <p:cNvSpPr>
              <a:spLocks noChangeArrowheads="1"/>
            </p:cNvSpPr>
            <p:nvPr/>
          </p:nvSpPr>
          <p:spPr bwMode="auto">
            <a:xfrm>
              <a:off x="4032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1" name="Rectangle 36"/>
            <p:cNvSpPr>
              <a:spLocks noChangeArrowheads="1"/>
            </p:cNvSpPr>
            <p:nvPr/>
          </p:nvSpPr>
          <p:spPr bwMode="auto">
            <a:xfrm>
              <a:off x="3648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2" name="Rectangle 37"/>
            <p:cNvSpPr>
              <a:spLocks noChangeArrowheads="1"/>
            </p:cNvSpPr>
            <p:nvPr/>
          </p:nvSpPr>
          <p:spPr bwMode="auto">
            <a:xfrm>
              <a:off x="3264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3" name="Rectangle 38"/>
            <p:cNvSpPr>
              <a:spLocks noChangeArrowheads="1"/>
            </p:cNvSpPr>
            <p:nvPr/>
          </p:nvSpPr>
          <p:spPr bwMode="auto">
            <a:xfrm>
              <a:off x="2880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4" name="Rectangle 39"/>
            <p:cNvSpPr>
              <a:spLocks noChangeArrowheads="1"/>
            </p:cNvSpPr>
            <p:nvPr/>
          </p:nvSpPr>
          <p:spPr bwMode="auto">
            <a:xfrm>
              <a:off x="2496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5" name="Rectangle 40"/>
            <p:cNvSpPr>
              <a:spLocks noChangeArrowheads="1"/>
            </p:cNvSpPr>
            <p:nvPr/>
          </p:nvSpPr>
          <p:spPr bwMode="auto">
            <a:xfrm>
              <a:off x="2112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6" name="Rectangle 41"/>
            <p:cNvSpPr>
              <a:spLocks noChangeArrowheads="1"/>
            </p:cNvSpPr>
            <p:nvPr/>
          </p:nvSpPr>
          <p:spPr bwMode="auto">
            <a:xfrm>
              <a:off x="1728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7" name="Rectangle 42"/>
            <p:cNvSpPr>
              <a:spLocks noChangeArrowheads="1"/>
            </p:cNvSpPr>
            <p:nvPr/>
          </p:nvSpPr>
          <p:spPr bwMode="auto">
            <a:xfrm>
              <a:off x="1344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8" name="Rectangle 43"/>
            <p:cNvSpPr>
              <a:spLocks noChangeArrowheads="1"/>
            </p:cNvSpPr>
            <p:nvPr/>
          </p:nvSpPr>
          <p:spPr bwMode="auto">
            <a:xfrm>
              <a:off x="960" y="283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19" name="Rectangle 44"/>
            <p:cNvSpPr>
              <a:spLocks noChangeArrowheads="1"/>
            </p:cNvSpPr>
            <p:nvPr/>
          </p:nvSpPr>
          <p:spPr bwMode="auto">
            <a:xfrm>
              <a:off x="4416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0" name="Rectangle 45"/>
            <p:cNvSpPr>
              <a:spLocks noChangeArrowheads="1"/>
            </p:cNvSpPr>
            <p:nvPr/>
          </p:nvSpPr>
          <p:spPr bwMode="auto">
            <a:xfrm>
              <a:off x="4032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1" name="Rectangle 46"/>
            <p:cNvSpPr>
              <a:spLocks noChangeArrowheads="1"/>
            </p:cNvSpPr>
            <p:nvPr/>
          </p:nvSpPr>
          <p:spPr bwMode="auto">
            <a:xfrm>
              <a:off x="3648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2" name="Rectangle 47"/>
            <p:cNvSpPr>
              <a:spLocks noChangeArrowheads="1"/>
            </p:cNvSpPr>
            <p:nvPr/>
          </p:nvSpPr>
          <p:spPr bwMode="auto">
            <a:xfrm>
              <a:off x="3264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3" name="Rectangle 48"/>
            <p:cNvSpPr>
              <a:spLocks noChangeArrowheads="1"/>
            </p:cNvSpPr>
            <p:nvPr/>
          </p:nvSpPr>
          <p:spPr bwMode="auto">
            <a:xfrm>
              <a:off x="2880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4" name="Rectangle 49"/>
            <p:cNvSpPr>
              <a:spLocks noChangeArrowheads="1"/>
            </p:cNvSpPr>
            <p:nvPr/>
          </p:nvSpPr>
          <p:spPr bwMode="auto">
            <a:xfrm>
              <a:off x="2496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5" name="Rectangle 50"/>
            <p:cNvSpPr>
              <a:spLocks noChangeArrowheads="1"/>
            </p:cNvSpPr>
            <p:nvPr/>
          </p:nvSpPr>
          <p:spPr bwMode="auto">
            <a:xfrm>
              <a:off x="2112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6" name="Rectangle 51"/>
            <p:cNvSpPr>
              <a:spLocks noChangeArrowheads="1"/>
            </p:cNvSpPr>
            <p:nvPr/>
          </p:nvSpPr>
          <p:spPr bwMode="auto">
            <a:xfrm>
              <a:off x="1728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7" name="Rectangle 52"/>
            <p:cNvSpPr>
              <a:spLocks noChangeArrowheads="1"/>
            </p:cNvSpPr>
            <p:nvPr/>
          </p:nvSpPr>
          <p:spPr bwMode="auto">
            <a:xfrm>
              <a:off x="1344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8" name="Rectangle 53"/>
            <p:cNvSpPr>
              <a:spLocks noChangeArrowheads="1"/>
            </p:cNvSpPr>
            <p:nvPr/>
          </p:nvSpPr>
          <p:spPr bwMode="auto">
            <a:xfrm>
              <a:off x="960" y="251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29" name="Rectangle 54"/>
            <p:cNvSpPr>
              <a:spLocks noChangeArrowheads="1"/>
            </p:cNvSpPr>
            <p:nvPr/>
          </p:nvSpPr>
          <p:spPr bwMode="auto">
            <a:xfrm>
              <a:off x="4416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0" name="Rectangle 55"/>
            <p:cNvSpPr>
              <a:spLocks noChangeArrowheads="1"/>
            </p:cNvSpPr>
            <p:nvPr/>
          </p:nvSpPr>
          <p:spPr bwMode="auto">
            <a:xfrm>
              <a:off x="4032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1" name="Rectangle 56"/>
            <p:cNvSpPr>
              <a:spLocks noChangeArrowheads="1"/>
            </p:cNvSpPr>
            <p:nvPr/>
          </p:nvSpPr>
          <p:spPr bwMode="auto">
            <a:xfrm>
              <a:off x="3648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2" name="Rectangle 57"/>
            <p:cNvSpPr>
              <a:spLocks noChangeArrowheads="1"/>
            </p:cNvSpPr>
            <p:nvPr/>
          </p:nvSpPr>
          <p:spPr bwMode="auto">
            <a:xfrm>
              <a:off x="3264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3" name="Rectangle 58"/>
            <p:cNvSpPr>
              <a:spLocks noChangeArrowheads="1"/>
            </p:cNvSpPr>
            <p:nvPr/>
          </p:nvSpPr>
          <p:spPr bwMode="auto">
            <a:xfrm>
              <a:off x="2880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4" name="Rectangle 59"/>
            <p:cNvSpPr>
              <a:spLocks noChangeArrowheads="1"/>
            </p:cNvSpPr>
            <p:nvPr/>
          </p:nvSpPr>
          <p:spPr bwMode="auto">
            <a:xfrm>
              <a:off x="2496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5" name="Rectangle 60"/>
            <p:cNvSpPr>
              <a:spLocks noChangeArrowheads="1"/>
            </p:cNvSpPr>
            <p:nvPr/>
          </p:nvSpPr>
          <p:spPr bwMode="auto">
            <a:xfrm>
              <a:off x="2112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6" name="Rectangle 61"/>
            <p:cNvSpPr>
              <a:spLocks noChangeArrowheads="1"/>
            </p:cNvSpPr>
            <p:nvPr/>
          </p:nvSpPr>
          <p:spPr bwMode="auto">
            <a:xfrm>
              <a:off x="1728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7" name="Rectangle 62"/>
            <p:cNvSpPr>
              <a:spLocks noChangeArrowheads="1"/>
            </p:cNvSpPr>
            <p:nvPr/>
          </p:nvSpPr>
          <p:spPr bwMode="auto">
            <a:xfrm>
              <a:off x="1344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8" name="Rectangle 63"/>
            <p:cNvSpPr>
              <a:spLocks noChangeArrowheads="1"/>
            </p:cNvSpPr>
            <p:nvPr/>
          </p:nvSpPr>
          <p:spPr bwMode="auto">
            <a:xfrm>
              <a:off x="960" y="2184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39" name="Rectangle 64"/>
            <p:cNvSpPr>
              <a:spLocks noChangeArrowheads="1"/>
            </p:cNvSpPr>
            <p:nvPr/>
          </p:nvSpPr>
          <p:spPr bwMode="auto">
            <a:xfrm>
              <a:off x="4416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0" name="Rectangle 65"/>
            <p:cNvSpPr>
              <a:spLocks noChangeArrowheads="1"/>
            </p:cNvSpPr>
            <p:nvPr/>
          </p:nvSpPr>
          <p:spPr bwMode="auto">
            <a:xfrm>
              <a:off x="4032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1" name="Rectangle 66"/>
            <p:cNvSpPr>
              <a:spLocks noChangeArrowheads="1"/>
            </p:cNvSpPr>
            <p:nvPr/>
          </p:nvSpPr>
          <p:spPr bwMode="auto">
            <a:xfrm>
              <a:off x="3648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2" name="Rectangle 67"/>
            <p:cNvSpPr>
              <a:spLocks noChangeArrowheads="1"/>
            </p:cNvSpPr>
            <p:nvPr/>
          </p:nvSpPr>
          <p:spPr bwMode="auto">
            <a:xfrm>
              <a:off x="3264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3" name="Rectangle 68"/>
            <p:cNvSpPr>
              <a:spLocks noChangeArrowheads="1"/>
            </p:cNvSpPr>
            <p:nvPr/>
          </p:nvSpPr>
          <p:spPr bwMode="auto">
            <a:xfrm>
              <a:off x="2880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4" name="Rectangle 69"/>
            <p:cNvSpPr>
              <a:spLocks noChangeArrowheads="1"/>
            </p:cNvSpPr>
            <p:nvPr/>
          </p:nvSpPr>
          <p:spPr bwMode="auto">
            <a:xfrm>
              <a:off x="2496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5" name="Rectangle 70"/>
            <p:cNvSpPr>
              <a:spLocks noChangeArrowheads="1"/>
            </p:cNvSpPr>
            <p:nvPr/>
          </p:nvSpPr>
          <p:spPr bwMode="auto">
            <a:xfrm>
              <a:off x="2112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6" name="Rectangle 71"/>
            <p:cNvSpPr>
              <a:spLocks noChangeArrowheads="1"/>
            </p:cNvSpPr>
            <p:nvPr/>
          </p:nvSpPr>
          <p:spPr bwMode="auto">
            <a:xfrm>
              <a:off x="1728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7" name="Rectangle 72"/>
            <p:cNvSpPr>
              <a:spLocks noChangeArrowheads="1"/>
            </p:cNvSpPr>
            <p:nvPr/>
          </p:nvSpPr>
          <p:spPr bwMode="auto">
            <a:xfrm>
              <a:off x="1344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8" name="Rectangle 73"/>
            <p:cNvSpPr>
              <a:spLocks noChangeArrowheads="1"/>
            </p:cNvSpPr>
            <p:nvPr/>
          </p:nvSpPr>
          <p:spPr bwMode="auto">
            <a:xfrm>
              <a:off x="960" y="1858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49" name="Rectangle 74"/>
            <p:cNvSpPr>
              <a:spLocks noChangeArrowheads="1"/>
            </p:cNvSpPr>
            <p:nvPr/>
          </p:nvSpPr>
          <p:spPr bwMode="auto">
            <a:xfrm>
              <a:off x="4416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0" name="Rectangle 75"/>
            <p:cNvSpPr>
              <a:spLocks noChangeArrowheads="1"/>
            </p:cNvSpPr>
            <p:nvPr/>
          </p:nvSpPr>
          <p:spPr bwMode="auto">
            <a:xfrm>
              <a:off x="4032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1" name="Rectangle 76"/>
            <p:cNvSpPr>
              <a:spLocks noChangeArrowheads="1"/>
            </p:cNvSpPr>
            <p:nvPr/>
          </p:nvSpPr>
          <p:spPr bwMode="auto">
            <a:xfrm>
              <a:off x="3648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2" name="Rectangle 77"/>
            <p:cNvSpPr>
              <a:spLocks noChangeArrowheads="1"/>
            </p:cNvSpPr>
            <p:nvPr/>
          </p:nvSpPr>
          <p:spPr bwMode="auto">
            <a:xfrm>
              <a:off x="3264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3" name="Rectangle 78"/>
            <p:cNvSpPr>
              <a:spLocks noChangeArrowheads="1"/>
            </p:cNvSpPr>
            <p:nvPr/>
          </p:nvSpPr>
          <p:spPr bwMode="auto">
            <a:xfrm>
              <a:off x="2880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4" name="Rectangle 79"/>
            <p:cNvSpPr>
              <a:spLocks noChangeArrowheads="1"/>
            </p:cNvSpPr>
            <p:nvPr/>
          </p:nvSpPr>
          <p:spPr bwMode="auto">
            <a:xfrm>
              <a:off x="2496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5" name="Rectangle 80"/>
            <p:cNvSpPr>
              <a:spLocks noChangeArrowheads="1"/>
            </p:cNvSpPr>
            <p:nvPr/>
          </p:nvSpPr>
          <p:spPr bwMode="auto">
            <a:xfrm>
              <a:off x="2112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6" name="Rectangle 81"/>
            <p:cNvSpPr>
              <a:spLocks noChangeArrowheads="1"/>
            </p:cNvSpPr>
            <p:nvPr/>
          </p:nvSpPr>
          <p:spPr bwMode="auto">
            <a:xfrm>
              <a:off x="1728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7" name="Rectangle 82"/>
            <p:cNvSpPr>
              <a:spLocks noChangeArrowheads="1"/>
            </p:cNvSpPr>
            <p:nvPr/>
          </p:nvSpPr>
          <p:spPr bwMode="auto">
            <a:xfrm>
              <a:off x="1344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8" name="Rectangle 83"/>
            <p:cNvSpPr>
              <a:spLocks noChangeArrowheads="1"/>
            </p:cNvSpPr>
            <p:nvPr/>
          </p:nvSpPr>
          <p:spPr bwMode="auto">
            <a:xfrm>
              <a:off x="960" y="1532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59" name="Rectangle 84"/>
            <p:cNvSpPr>
              <a:spLocks noChangeArrowheads="1"/>
            </p:cNvSpPr>
            <p:nvPr/>
          </p:nvSpPr>
          <p:spPr bwMode="auto">
            <a:xfrm>
              <a:off x="4416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0" name="Rectangle 85"/>
            <p:cNvSpPr>
              <a:spLocks noChangeArrowheads="1"/>
            </p:cNvSpPr>
            <p:nvPr/>
          </p:nvSpPr>
          <p:spPr bwMode="auto">
            <a:xfrm>
              <a:off x="4032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1" name="Rectangle 86"/>
            <p:cNvSpPr>
              <a:spLocks noChangeArrowheads="1"/>
            </p:cNvSpPr>
            <p:nvPr/>
          </p:nvSpPr>
          <p:spPr bwMode="auto">
            <a:xfrm>
              <a:off x="3648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2" name="Rectangle 87"/>
            <p:cNvSpPr>
              <a:spLocks noChangeArrowheads="1"/>
            </p:cNvSpPr>
            <p:nvPr/>
          </p:nvSpPr>
          <p:spPr bwMode="auto">
            <a:xfrm>
              <a:off x="3264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3" name="Rectangle 88"/>
            <p:cNvSpPr>
              <a:spLocks noChangeArrowheads="1"/>
            </p:cNvSpPr>
            <p:nvPr/>
          </p:nvSpPr>
          <p:spPr bwMode="auto">
            <a:xfrm>
              <a:off x="2880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4" name="Rectangle 89"/>
            <p:cNvSpPr>
              <a:spLocks noChangeArrowheads="1"/>
            </p:cNvSpPr>
            <p:nvPr/>
          </p:nvSpPr>
          <p:spPr bwMode="auto">
            <a:xfrm>
              <a:off x="2496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5" name="Rectangle 90"/>
            <p:cNvSpPr>
              <a:spLocks noChangeArrowheads="1"/>
            </p:cNvSpPr>
            <p:nvPr/>
          </p:nvSpPr>
          <p:spPr bwMode="auto">
            <a:xfrm>
              <a:off x="2112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6" name="Rectangle 91"/>
            <p:cNvSpPr>
              <a:spLocks noChangeArrowheads="1"/>
            </p:cNvSpPr>
            <p:nvPr/>
          </p:nvSpPr>
          <p:spPr bwMode="auto">
            <a:xfrm>
              <a:off x="1728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7" name="Rectangle 92"/>
            <p:cNvSpPr>
              <a:spLocks noChangeArrowheads="1"/>
            </p:cNvSpPr>
            <p:nvPr/>
          </p:nvSpPr>
          <p:spPr bwMode="auto">
            <a:xfrm>
              <a:off x="1344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8" name="Rectangle 93"/>
            <p:cNvSpPr>
              <a:spLocks noChangeArrowheads="1"/>
            </p:cNvSpPr>
            <p:nvPr/>
          </p:nvSpPr>
          <p:spPr bwMode="auto">
            <a:xfrm>
              <a:off x="960" y="1206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69" name="Rectangle 94"/>
            <p:cNvSpPr>
              <a:spLocks noChangeArrowheads="1"/>
            </p:cNvSpPr>
            <p:nvPr/>
          </p:nvSpPr>
          <p:spPr bwMode="auto">
            <a:xfrm>
              <a:off x="4416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0" name="Rectangle 95"/>
            <p:cNvSpPr>
              <a:spLocks noChangeArrowheads="1"/>
            </p:cNvSpPr>
            <p:nvPr/>
          </p:nvSpPr>
          <p:spPr bwMode="auto">
            <a:xfrm>
              <a:off x="4032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1" name="Rectangle 96"/>
            <p:cNvSpPr>
              <a:spLocks noChangeArrowheads="1"/>
            </p:cNvSpPr>
            <p:nvPr/>
          </p:nvSpPr>
          <p:spPr bwMode="auto">
            <a:xfrm>
              <a:off x="3648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2" name="Rectangle 97"/>
            <p:cNvSpPr>
              <a:spLocks noChangeArrowheads="1"/>
            </p:cNvSpPr>
            <p:nvPr/>
          </p:nvSpPr>
          <p:spPr bwMode="auto">
            <a:xfrm>
              <a:off x="3264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3" name="Rectangle 98"/>
            <p:cNvSpPr>
              <a:spLocks noChangeArrowheads="1"/>
            </p:cNvSpPr>
            <p:nvPr/>
          </p:nvSpPr>
          <p:spPr bwMode="auto">
            <a:xfrm>
              <a:off x="2880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4" name="Rectangle 99"/>
            <p:cNvSpPr>
              <a:spLocks noChangeArrowheads="1"/>
            </p:cNvSpPr>
            <p:nvPr/>
          </p:nvSpPr>
          <p:spPr bwMode="auto">
            <a:xfrm>
              <a:off x="2496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5" name="Rectangle 100"/>
            <p:cNvSpPr>
              <a:spLocks noChangeArrowheads="1"/>
            </p:cNvSpPr>
            <p:nvPr/>
          </p:nvSpPr>
          <p:spPr bwMode="auto">
            <a:xfrm>
              <a:off x="2112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6" name="Rectangle 101"/>
            <p:cNvSpPr>
              <a:spLocks noChangeArrowheads="1"/>
            </p:cNvSpPr>
            <p:nvPr/>
          </p:nvSpPr>
          <p:spPr bwMode="auto">
            <a:xfrm>
              <a:off x="1728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7" name="Rectangle 102"/>
            <p:cNvSpPr>
              <a:spLocks noChangeArrowheads="1"/>
            </p:cNvSpPr>
            <p:nvPr/>
          </p:nvSpPr>
          <p:spPr bwMode="auto">
            <a:xfrm>
              <a:off x="1344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8" name="Rectangle 103"/>
            <p:cNvSpPr>
              <a:spLocks noChangeArrowheads="1"/>
            </p:cNvSpPr>
            <p:nvPr/>
          </p:nvSpPr>
          <p:spPr bwMode="auto">
            <a:xfrm>
              <a:off x="960" y="880"/>
              <a:ext cx="38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>
                <a:spcBef>
                  <a:spcPct val="20000"/>
                </a:spcBef>
              </a:pPr>
              <a:endParaRPr lang="en-US" sz="2800"/>
            </a:p>
          </p:txBody>
        </p:sp>
        <p:sp>
          <p:nvSpPr>
            <p:cNvPr id="15479" name="Line 104"/>
            <p:cNvSpPr>
              <a:spLocks noChangeShapeType="1"/>
            </p:cNvSpPr>
            <p:nvPr/>
          </p:nvSpPr>
          <p:spPr bwMode="auto">
            <a:xfrm>
              <a:off x="960" y="880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0" name="Line 105"/>
            <p:cNvSpPr>
              <a:spLocks noChangeShapeType="1"/>
            </p:cNvSpPr>
            <p:nvPr/>
          </p:nvSpPr>
          <p:spPr bwMode="auto">
            <a:xfrm>
              <a:off x="960" y="1206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1" name="Line 106"/>
            <p:cNvSpPr>
              <a:spLocks noChangeShapeType="1"/>
            </p:cNvSpPr>
            <p:nvPr/>
          </p:nvSpPr>
          <p:spPr bwMode="auto">
            <a:xfrm>
              <a:off x="960" y="153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2" name="Line 107"/>
            <p:cNvSpPr>
              <a:spLocks noChangeShapeType="1"/>
            </p:cNvSpPr>
            <p:nvPr/>
          </p:nvSpPr>
          <p:spPr bwMode="auto">
            <a:xfrm>
              <a:off x="960" y="1858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3" name="Line 108"/>
            <p:cNvSpPr>
              <a:spLocks noChangeShapeType="1"/>
            </p:cNvSpPr>
            <p:nvPr/>
          </p:nvSpPr>
          <p:spPr bwMode="auto">
            <a:xfrm>
              <a:off x="960" y="2184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4" name="Line 109"/>
            <p:cNvSpPr>
              <a:spLocks noChangeShapeType="1"/>
            </p:cNvSpPr>
            <p:nvPr/>
          </p:nvSpPr>
          <p:spPr bwMode="auto">
            <a:xfrm>
              <a:off x="960" y="2510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5" name="Line 110"/>
            <p:cNvSpPr>
              <a:spLocks noChangeShapeType="1"/>
            </p:cNvSpPr>
            <p:nvPr/>
          </p:nvSpPr>
          <p:spPr bwMode="auto">
            <a:xfrm>
              <a:off x="960" y="2836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6" name="Line 111"/>
            <p:cNvSpPr>
              <a:spLocks noChangeShapeType="1"/>
            </p:cNvSpPr>
            <p:nvPr/>
          </p:nvSpPr>
          <p:spPr bwMode="auto">
            <a:xfrm>
              <a:off x="960" y="3162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7" name="Line 112"/>
            <p:cNvSpPr>
              <a:spLocks noChangeShapeType="1"/>
            </p:cNvSpPr>
            <p:nvPr/>
          </p:nvSpPr>
          <p:spPr bwMode="auto">
            <a:xfrm>
              <a:off x="960" y="3488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8" name="Line 113"/>
            <p:cNvSpPr>
              <a:spLocks noChangeShapeType="1"/>
            </p:cNvSpPr>
            <p:nvPr/>
          </p:nvSpPr>
          <p:spPr bwMode="auto">
            <a:xfrm>
              <a:off x="960" y="3814"/>
              <a:ext cx="384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89" name="Line 114"/>
            <p:cNvSpPr>
              <a:spLocks noChangeShapeType="1"/>
            </p:cNvSpPr>
            <p:nvPr/>
          </p:nvSpPr>
          <p:spPr bwMode="auto">
            <a:xfrm>
              <a:off x="960" y="4140"/>
              <a:ext cx="3840" cy="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0" name="Line 115"/>
            <p:cNvSpPr>
              <a:spLocks noChangeShapeType="1"/>
            </p:cNvSpPr>
            <p:nvPr/>
          </p:nvSpPr>
          <p:spPr bwMode="auto">
            <a:xfrm>
              <a:off x="960" y="880"/>
              <a:ext cx="0" cy="32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1" name="Line 116"/>
            <p:cNvSpPr>
              <a:spLocks noChangeShapeType="1"/>
            </p:cNvSpPr>
            <p:nvPr/>
          </p:nvSpPr>
          <p:spPr bwMode="auto">
            <a:xfrm>
              <a:off x="1344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2" name="Line 117"/>
            <p:cNvSpPr>
              <a:spLocks noChangeShapeType="1"/>
            </p:cNvSpPr>
            <p:nvPr/>
          </p:nvSpPr>
          <p:spPr bwMode="auto">
            <a:xfrm>
              <a:off x="1728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3" name="Line 118"/>
            <p:cNvSpPr>
              <a:spLocks noChangeShapeType="1"/>
            </p:cNvSpPr>
            <p:nvPr/>
          </p:nvSpPr>
          <p:spPr bwMode="auto">
            <a:xfrm>
              <a:off x="2112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4" name="Line 119"/>
            <p:cNvSpPr>
              <a:spLocks noChangeShapeType="1"/>
            </p:cNvSpPr>
            <p:nvPr/>
          </p:nvSpPr>
          <p:spPr bwMode="auto">
            <a:xfrm>
              <a:off x="2496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5" name="Line 120"/>
            <p:cNvSpPr>
              <a:spLocks noChangeShapeType="1"/>
            </p:cNvSpPr>
            <p:nvPr/>
          </p:nvSpPr>
          <p:spPr bwMode="auto">
            <a:xfrm>
              <a:off x="2880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6" name="Line 121"/>
            <p:cNvSpPr>
              <a:spLocks noChangeShapeType="1"/>
            </p:cNvSpPr>
            <p:nvPr/>
          </p:nvSpPr>
          <p:spPr bwMode="auto">
            <a:xfrm>
              <a:off x="3264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7" name="Line 122"/>
            <p:cNvSpPr>
              <a:spLocks noChangeShapeType="1"/>
            </p:cNvSpPr>
            <p:nvPr/>
          </p:nvSpPr>
          <p:spPr bwMode="auto">
            <a:xfrm>
              <a:off x="3648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8" name="Line 123"/>
            <p:cNvSpPr>
              <a:spLocks noChangeShapeType="1"/>
            </p:cNvSpPr>
            <p:nvPr/>
          </p:nvSpPr>
          <p:spPr bwMode="auto">
            <a:xfrm>
              <a:off x="4032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499" name="Line 124"/>
            <p:cNvSpPr>
              <a:spLocks noChangeShapeType="1"/>
            </p:cNvSpPr>
            <p:nvPr/>
          </p:nvSpPr>
          <p:spPr bwMode="auto">
            <a:xfrm>
              <a:off x="4416" y="880"/>
              <a:ext cx="0" cy="32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0" name="Line 125"/>
            <p:cNvSpPr>
              <a:spLocks noChangeShapeType="1"/>
            </p:cNvSpPr>
            <p:nvPr/>
          </p:nvSpPr>
          <p:spPr bwMode="auto">
            <a:xfrm>
              <a:off x="4800" y="880"/>
              <a:ext cx="0" cy="3260"/>
            </a:xfrm>
            <a:prstGeom prst="line">
              <a:avLst/>
            </a:prstGeom>
            <a:noFill/>
            <a:ln w="28575" cap="sq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1" name="Line 126"/>
            <p:cNvSpPr>
              <a:spLocks noChangeShapeType="1"/>
            </p:cNvSpPr>
            <p:nvPr/>
          </p:nvSpPr>
          <p:spPr bwMode="auto">
            <a:xfrm>
              <a:off x="2880" y="672"/>
              <a:ext cx="0" cy="34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2" name="Line 127"/>
            <p:cNvSpPr>
              <a:spLocks noChangeShapeType="1"/>
            </p:cNvSpPr>
            <p:nvPr/>
          </p:nvSpPr>
          <p:spPr bwMode="auto">
            <a:xfrm>
              <a:off x="960" y="2496"/>
              <a:ext cx="4128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503" name="Text Box 128"/>
            <p:cNvSpPr txBox="1">
              <a:spLocks noChangeArrowheads="1"/>
            </p:cNvSpPr>
            <p:nvPr/>
          </p:nvSpPr>
          <p:spPr bwMode="auto">
            <a:xfrm>
              <a:off x="2736" y="336"/>
              <a:ext cx="26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y</a:t>
              </a:r>
            </a:p>
          </p:txBody>
        </p:sp>
        <p:sp>
          <p:nvSpPr>
            <p:cNvPr id="15504" name="Text Box 129"/>
            <p:cNvSpPr txBox="1">
              <a:spLocks noChangeArrowheads="1"/>
            </p:cNvSpPr>
            <p:nvPr/>
          </p:nvSpPr>
          <p:spPr bwMode="auto">
            <a:xfrm>
              <a:off x="5136" y="2256"/>
              <a:ext cx="286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x</a:t>
              </a:r>
            </a:p>
          </p:txBody>
        </p:sp>
      </p:grpSp>
      <p:sp>
        <p:nvSpPr>
          <p:cNvPr id="21634" name="AutoShape 130"/>
          <p:cNvSpPr>
            <a:spLocks noChangeArrowheads="1"/>
          </p:cNvSpPr>
          <p:nvPr/>
        </p:nvSpPr>
        <p:spPr bwMode="auto">
          <a:xfrm>
            <a:off x="3962400" y="3429000"/>
            <a:ext cx="1219200" cy="533400"/>
          </a:xfrm>
          <a:prstGeom prst="rtTriangle">
            <a:avLst/>
          </a:prstGeom>
          <a:solidFill>
            <a:srgbClr val="FF0000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35" name="AutoShape 131"/>
          <p:cNvSpPr>
            <a:spLocks noChangeArrowheads="1"/>
          </p:cNvSpPr>
          <p:nvPr/>
        </p:nvSpPr>
        <p:spPr bwMode="auto">
          <a:xfrm>
            <a:off x="4572000" y="2362200"/>
            <a:ext cx="2438400" cy="1143000"/>
          </a:xfrm>
          <a:prstGeom prst="rtTriangle">
            <a:avLst/>
          </a:prstGeom>
          <a:solidFill>
            <a:schemeClr val="accent2">
              <a:alpha val="50195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36" name="Line 132"/>
          <p:cNvSpPr>
            <a:spLocks noChangeShapeType="1"/>
          </p:cNvSpPr>
          <p:nvPr/>
        </p:nvSpPr>
        <p:spPr bwMode="auto">
          <a:xfrm flipV="1">
            <a:off x="3352800" y="2362200"/>
            <a:ext cx="121920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37" name="Line 133"/>
          <p:cNvSpPr>
            <a:spLocks noChangeShapeType="1"/>
          </p:cNvSpPr>
          <p:nvPr/>
        </p:nvSpPr>
        <p:spPr bwMode="auto">
          <a:xfrm flipV="1">
            <a:off x="3352800" y="3505200"/>
            <a:ext cx="3657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38" name="Line 134"/>
          <p:cNvSpPr>
            <a:spLocks noChangeShapeType="1"/>
          </p:cNvSpPr>
          <p:nvPr/>
        </p:nvSpPr>
        <p:spPr bwMode="auto">
          <a:xfrm flipV="1">
            <a:off x="3352800" y="3505200"/>
            <a:ext cx="12192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1640" name="Group 136"/>
          <p:cNvGrpSpPr>
            <a:grpSpLocks/>
          </p:cNvGrpSpPr>
          <p:nvPr/>
        </p:nvGrpSpPr>
        <p:grpSpPr bwMode="auto">
          <a:xfrm>
            <a:off x="2895600" y="4419600"/>
            <a:ext cx="533400" cy="533400"/>
            <a:chOff x="1824" y="2784"/>
            <a:chExt cx="336" cy="336"/>
          </a:xfrm>
        </p:grpSpPr>
        <p:sp>
          <p:nvSpPr>
            <p:cNvPr id="15377" name="Oval 137"/>
            <p:cNvSpPr>
              <a:spLocks noChangeArrowheads="1"/>
            </p:cNvSpPr>
            <p:nvPr/>
          </p:nvSpPr>
          <p:spPr bwMode="auto">
            <a:xfrm>
              <a:off x="2064" y="2784"/>
              <a:ext cx="96" cy="96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5378" name="Text Box 138"/>
            <p:cNvSpPr txBox="1">
              <a:spLocks noChangeArrowheads="1"/>
            </p:cNvSpPr>
            <p:nvPr/>
          </p:nvSpPr>
          <p:spPr bwMode="auto">
            <a:xfrm>
              <a:off x="1824" y="2832"/>
              <a:ext cx="29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i="1">
                  <a:latin typeface="Tahoma" pitchFamily="34" charset="0"/>
                </a:rPr>
                <a:t>O</a:t>
              </a:r>
            </a:p>
          </p:txBody>
        </p:sp>
      </p:grpSp>
      <p:sp>
        <p:nvSpPr>
          <p:cNvPr id="21643" name="AutoShape 139"/>
          <p:cNvSpPr>
            <a:spLocks noChangeArrowheads="1"/>
          </p:cNvSpPr>
          <p:nvPr/>
        </p:nvSpPr>
        <p:spPr bwMode="auto">
          <a:xfrm>
            <a:off x="4724400" y="0"/>
            <a:ext cx="4038600" cy="838200"/>
          </a:xfrm>
          <a:prstGeom prst="wedgeRoundRectCallout">
            <a:avLst>
              <a:gd name="adj1" fmla="val 53537"/>
              <a:gd name="adj2" fmla="val 90718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latin typeface="Arial" pitchFamily="34" charset="0"/>
              </a:rPr>
              <a:t>Enlarge this shape by a scale </a:t>
            </a:r>
          </a:p>
          <a:p>
            <a:r>
              <a:rPr lang="en-GB" sz="2000" b="1">
                <a:latin typeface="Arial" pitchFamily="34" charset="0"/>
              </a:rPr>
              <a:t>factor of 2 using centre </a:t>
            </a:r>
            <a:r>
              <a:rPr lang="en-GB" sz="2000" b="1" i="1">
                <a:latin typeface="Arial" pitchFamily="34" charset="0"/>
              </a:rPr>
              <a:t>O</a:t>
            </a:r>
            <a:endParaRPr lang="en-GB"/>
          </a:p>
        </p:txBody>
      </p:sp>
      <p:sp>
        <p:nvSpPr>
          <p:cNvPr id="15371" name="Text Box 140"/>
          <p:cNvSpPr txBox="1">
            <a:spLocks noChangeArrowheads="1"/>
          </p:cNvSpPr>
          <p:nvPr/>
        </p:nvSpPr>
        <p:spPr bwMode="auto">
          <a:xfrm>
            <a:off x="228600" y="228600"/>
            <a:ext cx="239712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Transformations</a:t>
            </a:r>
          </a:p>
        </p:txBody>
      </p:sp>
      <p:sp>
        <p:nvSpPr>
          <p:cNvPr id="21645" name="Line 141"/>
          <p:cNvSpPr>
            <a:spLocks noChangeShapeType="1"/>
          </p:cNvSpPr>
          <p:nvPr/>
        </p:nvSpPr>
        <p:spPr bwMode="auto">
          <a:xfrm flipH="1">
            <a:off x="1524000" y="4495800"/>
            <a:ext cx="18288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46" name="Line 142"/>
          <p:cNvSpPr>
            <a:spLocks noChangeShapeType="1"/>
          </p:cNvSpPr>
          <p:nvPr/>
        </p:nvSpPr>
        <p:spPr bwMode="auto">
          <a:xfrm flipH="1">
            <a:off x="2743200" y="4495800"/>
            <a:ext cx="60960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47" name="Line 143"/>
          <p:cNvSpPr>
            <a:spLocks noChangeShapeType="1"/>
          </p:cNvSpPr>
          <p:nvPr/>
        </p:nvSpPr>
        <p:spPr bwMode="auto">
          <a:xfrm flipH="1">
            <a:off x="2743200" y="4495800"/>
            <a:ext cx="60960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648" name="AutoShape 144"/>
          <p:cNvSpPr>
            <a:spLocks noChangeArrowheads="1"/>
          </p:cNvSpPr>
          <p:nvPr/>
        </p:nvSpPr>
        <p:spPr bwMode="auto">
          <a:xfrm flipH="1" flipV="1">
            <a:off x="1524000" y="5029200"/>
            <a:ext cx="1219200" cy="533400"/>
          </a:xfrm>
          <a:prstGeom prst="rtTriangle">
            <a:avLst/>
          </a:prstGeom>
          <a:solidFill>
            <a:srgbClr val="6699FF">
              <a:alpha val="5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649" name="AutoShape 145"/>
          <p:cNvSpPr>
            <a:spLocks noChangeArrowheads="1"/>
          </p:cNvSpPr>
          <p:nvPr/>
        </p:nvSpPr>
        <p:spPr bwMode="auto">
          <a:xfrm>
            <a:off x="5257800" y="1447800"/>
            <a:ext cx="3886200" cy="1066800"/>
          </a:xfrm>
          <a:prstGeom prst="wedgeRoundRectCallout">
            <a:avLst>
              <a:gd name="adj1" fmla="val 47796"/>
              <a:gd name="adj2" fmla="val -60861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latin typeface="Arial" pitchFamily="34" charset="0"/>
              </a:rPr>
              <a:t>Now enlarge the original shape by a scale factor of </a:t>
            </a:r>
          </a:p>
          <a:p>
            <a:r>
              <a:rPr lang="en-GB" sz="2000" b="1">
                <a:latin typeface="Arial" pitchFamily="34" charset="0"/>
              </a:rPr>
              <a:t>- 1 using centre </a:t>
            </a:r>
            <a:r>
              <a:rPr lang="en-GB" sz="2000" b="1" i="1">
                <a:latin typeface="Arial" pitchFamily="34" charset="0"/>
              </a:rPr>
              <a:t>O</a:t>
            </a:r>
            <a:endParaRPr lang="en-GB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6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6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16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16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75"/>
                                        <p:tgtEl>
                                          <p:spTgt spid="216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1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1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16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16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6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6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16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75"/>
                                        <p:tgtEl>
                                          <p:spTgt spid="216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16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16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16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16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16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16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16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16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34" grpId="0" animBg="1"/>
      <p:bldP spid="21635" grpId="0" animBg="1"/>
      <p:bldP spid="21636" grpId="0" animBg="1"/>
      <p:bldP spid="21637" grpId="0" animBg="1"/>
      <p:bldP spid="21638" grpId="0" animBg="1"/>
      <p:bldP spid="21643" grpId="0" animBg="1" autoUpdateAnimBg="0"/>
      <p:bldP spid="21645" grpId="0" animBg="1"/>
      <p:bldP spid="21646" grpId="0" animBg="1"/>
      <p:bldP spid="21647" grpId="0" animBg="1"/>
      <p:bldP spid="21648" grpId="0" animBg="1"/>
      <p:bldP spid="21649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2058988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Constructions</a:t>
            </a:r>
          </a:p>
        </p:txBody>
      </p:sp>
      <p:grpSp>
        <p:nvGrpSpPr>
          <p:cNvPr id="12329" name="Group 41"/>
          <p:cNvGrpSpPr>
            <a:grpSpLocks/>
          </p:cNvGrpSpPr>
          <p:nvPr/>
        </p:nvGrpSpPr>
        <p:grpSpPr bwMode="auto">
          <a:xfrm>
            <a:off x="762000" y="2514600"/>
            <a:ext cx="3505200" cy="2366963"/>
            <a:chOff x="912" y="192"/>
            <a:chExt cx="2208" cy="1491"/>
          </a:xfrm>
        </p:grpSpPr>
        <p:sp>
          <p:nvSpPr>
            <p:cNvPr id="16420" name="Text Box 32"/>
            <p:cNvSpPr txBox="1">
              <a:spLocks noChangeArrowheads="1"/>
            </p:cNvSpPr>
            <p:nvPr/>
          </p:nvSpPr>
          <p:spPr bwMode="auto">
            <a:xfrm>
              <a:off x="1968" y="832"/>
              <a:ext cx="66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4000" b="1">
                  <a:solidFill>
                    <a:schemeClr val="accent2"/>
                  </a:solidFill>
                  <a:latin typeface="Tahoma" pitchFamily="34" charset="0"/>
                </a:rPr>
                <a:t>90</a:t>
              </a:r>
              <a:r>
                <a:rPr lang="en-GB" sz="4000" b="1" baseline="30000">
                  <a:solidFill>
                    <a:schemeClr val="accent2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16421" name="Line 33"/>
            <p:cNvSpPr>
              <a:spLocks noChangeShapeType="1"/>
            </p:cNvSpPr>
            <p:nvPr/>
          </p:nvSpPr>
          <p:spPr bwMode="auto">
            <a:xfrm flipH="1">
              <a:off x="1968" y="192"/>
              <a:ext cx="0" cy="115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2" name="Line 34"/>
            <p:cNvSpPr>
              <a:spLocks noChangeShapeType="1"/>
            </p:cNvSpPr>
            <p:nvPr/>
          </p:nvSpPr>
          <p:spPr bwMode="auto">
            <a:xfrm>
              <a:off x="912" y="1344"/>
              <a:ext cx="2208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423" name="Arc 36"/>
            <p:cNvSpPr>
              <a:spLocks/>
            </p:cNvSpPr>
            <p:nvPr/>
          </p:nvSpPr>
          <p:spPr bwMode="auto">
            <a:xfrm rot="3673151">
              <a:off x="2350" y="1154"/>
              <a:ext cx="483" cy="576"/>
            </a:xfrm>
            <a:custGeom>
              <a:avLst/>
              <a:gdLst>
                <a:gd name="T0" fmla="*/ 0 w 18098"/>
                <a:gd name="T1" fmla="*/ 0 h 21600"/>
                <a:gd name="T2" fmla="*/ 0 w 18098"/>
                <a:gd name="T3" fmla="*/ 0 h 21600"/>
                <a:gd name="T4" fmla="*/ 0 w 18098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098" h="21600" fill="none" extrusionOk="0">
                  <a:moveTo>
                    <a:pt x="-1" y="0"/>
                  </a:moveTo>
                  <a:cubicBezTo>
                    <a:pt x="7303" y="0"/>
                    <a:pt x="14111" y="3690"/>
                    <a:pt x="18098" y="9809"/>
                  </a:cubicBezTo>
                </a:path>
                <a:path w="18098" h="21600" stroke="0" extrusionOk="0">
                  <a:moveTo>
                    <a:pt x="-1" y="0"/>
                  </a:moveTo>
                  <a:cubicBezTo>
                    <a:pt x="7303" y="0"/>
                    <a:pt x="14111" y="3690"/>
                    <a:pt x="18098" y="980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4" name="Arc 37"/>
            <p:cNvSpPr>
              <a:spLocks/>
            </p:cNvSpPr>
            <p:nvPr/>
          </p:nvSpPr>
          <p:spPr bwMode="auto">
            <a:xfrm rot="-6912946">
              <a:off x="1102" y="1010"/>
              <a:ext cx="483" cy="576"/>
            </a:xfrm>
            <a:custGeom>
              <a:avLst/>
              <a:gdLst>
                <a:gd name="T0" fmla="*/ 0 w 18098"/>
                <a:gd name="T1" fmla="*/ 0 h 21600"/>
                <a:gd name="T2" fmla="*/ 0 w 18098"/>
                <a:gd name="T3" fmla="*/ 0 h 21600"/>
                <a:gd name="T4" fmla="*/ 0 w 18098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098" h="21600" fill="none" extrusionOk="0">
                  <a:moveTo>
                    <a:pt x="-1" y="0"/>
                  </a:moveTo>
                  <a:cubicBezTo>
                    <a:pt x="7303" y="0"/>
                    <a:pt x="14111" y="3690"/>
                    <a:pt x="18098" y="9809"/>
                  </a:cubicBezTo>
                </a:path>
                <a:path w="18098" h="21600" stroke="0" extrusionOk="0">
                  <a:moveTo>
                    <a:pt x="-1" y="0"/>
                  </a:moveTo>
                  <a:cubicBezTo>
                    <a:pt x="7303" y="0"/>
                    <a:pt x="14111" y="3690"/>
                    <a:pt x="18098" y="9809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5" name="Arc 39"/>
            <p:cNvSpPr>
              <a:spLocks/>
            </p:cNvSpPr>
            <p:nvPr/>
          </p:nvSpPr>
          <p:spPr bwMode="auto">
            <a:xfrm rot="114143">
              <a:off x="1776" y="336"/>
              <a:ext cx="370" cy="343"/>
            </a:xfrm>
            <a:custGeom>
              <a:avLst/>
              <a:gdLst>
                <a:gd name="T0" fmla="*/ 0 w 21546"/>
                <a:gd name="T1" fmla="*/ 0 h 21600"/>
                <a:gd name="T2" fmla="*/ 0 w 21546"/>
                <a:gd name="T3" fmla="*/ 0 h 21600"/>
                <a:gd name="T4" fmla="*/ 0 w 2154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46" h="21600" fill="none" extrusionOk="0">
                  <a:moveTo>
                    <a:pt x="-1" y="0"/>
                  </a:moveTo>
                  <a:cubicBezTo>
                    <a:pt x="11336" y="0"/>
                    <a:pt x="20744" y="8764"/>
                    <a:pt x="21545" y="20073"/>
                  </a:cubicBezTo>
                </a:path>
                <a:path w="21546" h="21600" stroke="0" extrusionOk="0">
                  <a:moveTo>
                    <a:pt x="-1" y="0"/>
                  </a:moveTo>
                  <a:cubicBezTo>
                    <a:pt x="11336" y="0"/>
                    <a:pt x="20744" y="8764"/>
                    <a:pt x="21545" y="2007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426" name="Arc 40"/>
            <p:cNvSpPr>
              <a:spLocks/>
            </p:cNvSpPr>
            <p:nvPr/>
          </p:nvSpPr>
          <p:spPr bwMode="auto">
            <a:xfrm rot="-4735616">
              <a:off x="1811" y="301"/>
              <a:ext cx="370" cy="343"/>
            </a:xfrm>
            <a:custGeom>
              <a:avLst/>
              <a:gdLst>
                <a:gd name="T0" fmla="*/ 0 w 21546"/>
                <a:gd name="T1" fmla="*/ 0 h 21600"/>
                <a:gd name="T2" fmla="*/ 0 w 21546"/>
                <a:gd name="T3" fmla="*/ 0 h 21600"/>
                <a:gd name="T4" fmla="*/ 0 w 21546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46" h="21600" fill="none" extrusionOk="0">
                  <a:moveTo>
                    <a:pt x="-1" y="0"/>
                  </a:moveTo>
                  <a:cubicBezTo>
                    <a:pt x="11336" y="0"/>
                    <a:pt x="20744" y="8764"/>
                    <a:pt x="21545" y="20073"/>
                  </a:cubicBezTo>
                </a:path>
                <a:path w="21546" h="21600" stroke="0" extrusionOk="0">
                  <a:moveTo>
                    <a:pt x="-1" y="0"/>
                  </a:moveTo>
                  <a:cubicBezTo>
                    <a:pt x="11336" y="0"/>
                    <a:pt x="20744" y="8764"/>
                    <a:pt x="21545" y="20073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2331" name="Group 43"/>
          <p:cNvGrpSpPr>
            <a:grpSpLocks/>
          </p:cNvGrpSpPr>
          <p:nvPr/>
        </p:nvGrpSpPr>
        <p:grpSpPr bwMode="auto">
          <a:xfrm>
            <a:off x="4648200" y="228600"/>
            <a:ext cx="4114800" cy="2438400"/>
            <a:chOff x="2928" y="144"/>
            <a:chExt cx="2592" cy="1536"/>
          </a:xfrm>
        </p:grpSpPr>
        <p:grpSp>
          <p:nvGrpSpPr>
            <p:cNvPr id="16411" name="Group 12"/>
            <p:cNvGrpSpPr>
              <a:grpSpLocks/>
            </p:cNvGrpSpPr>
            <p:nvPr/>
          </p:nvGrpSpPr>
          <p:grpSpPr bwMode="auto">
            <a:xfrm>
              <a:off x="3792" y="144"/>
              <a:ext cx="1728" cy="1536"/>
              <a:chOff x="336" y="1872"/>
              <a:chExt cx="1728" cy="1536"/>
            </a:xfrm>
          </p:grpSpPr>
          <p:sp>
            <p:nvSpPr>
              <p:cNvPr id="16413" name="Line 13"/>
              <p:cNvSpPr>
                <a:spLocks noChangeShapeType="1"/>
              </p:cNvSpPr>
              <p:nvPr/>
            </p:nvSpPr>
            <p:spPr bwMode="auto">
              <a:xfrm>
                <a:off x="336" y="2688"/>
                <a:ext cx="1728" cy="0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4" name="Line 14"/>
              <p:cNvSpPr>
                <a:spLocks noChangeShapeType="1"/>
              </p:cNvSpPr>
              <p:nvPr/>
            </p:nvSpPr>
            <p:spPr bwMode="auto">
              <a:xfrm>
                <a:off x="1152" y="1872"/>
                <a:ext cx="0" cy="153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15" name="Arc 15"/>
              <p:cNvSpPr>
                <a:spLocks/>
              </p:cNvSpPr>
              <p:nvPr/>
            </p:nvSpPr>
            <p:spPr bwMode="auto">
              <a:xfrm flipV="1">
                <a:off x="1008" y="3072"/>
                <a:ext cx="240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6" name="Arc 16"/>
              <p:cNvSpPr>
                <a:spLocks/>
              </p:cNvSpPr>
              <p:nvPr/>
            </p:nvSpPr>
            <p:spPr bwMode="auto">
              <a:xfrm rot="5867820" flipV="1">
                <a:off x="1080" y="3096"/>
                <a:ext cx="240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7" name="Arc 17"/>
              <p:cNvSpPr>
                <a:spLocks/>
              </p:cNvSpPr>
              <p:nvPr/>
            </p:nvSpPr>
            <p:spPr bwMode="auto">
              <a:xfrm rot="11790262" flipV="1">
                <a:off x="1008" y="1872"/>
                <a:ext cx="240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8" name="Arc 18"/>
              <p:cNvSpPr>
                <a:spLocks/>
              </p:cNvSpPr>
              <p:nvPr/>
            </p:nvSpPr>
            <p:spPr bwMode="auto">
              <a:xfrm rot="16771605" flipV="1">
                <a:off x="1032" y="1848"/>
                <a:ext cx="240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9" name="Rectangle 19"/>
              <p:cNvSpPr>
                <a:spLocks noChangeArrowheads="1"/>
              </p:cNvSpPr>
              <p:nvPr/>
            </p:nvSpPr>
            <p:spPr bwMode="auto">
              <a:xfrm>
                <a:off x="1152" y="2544"/>
                <a:ext cx="96" cy="144"/>
              </a:xfrm>
              <a:prstGeom prst="rect">
                <a:avLst/>
              </a:prstGeom>
              <a:noFill/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12" name="Text Box 42"/>
            <p:cNvSpPr txBox="1">
              <a:spLocks noChangeArrowheads="1"/>
            </p:cNvSpPr>
            <p:nvPr/>
          </p:nvSpPr>
          <p:spPr bwMode="auto">
            <a:xfrm>
              <a:off x="2928" y="288"/>
              <a:ext cx="1640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chemeClr val="accent2"/>
                  </a:solidFill>
                  <a:latin typeface="Arial" pitchFamily="34" charset="0"/>
                </a:rPr>
                <a:t>Perpendicular </a:t>
              </a:r>
            </a:p>
            <a:p>
              <a:pPr eaLnBrk="1" hangingPunct="1"/>
              <a:r>
                <a:rPr lang="en-GB" b="1">
                  <a:solidFill>
                    <a:schemeClr val="accent2"/>
                  </a:solidFill>
                  <a:latin typeface="Arial" pitchFamily="34" charset="0"/>
                </a:rPr>
                <a:t>bisector of a line</a:t>
              </a:r>
            </a:p>
          </p:txBody>
        </p:sp>
      </p:grpSp>
      <p:grpSp>
        <p:nvGrpSpPr>
          <p:cNvPr id="12333" name="Group 45"/>
          <p:cNvGrpSpPr>
            <a:grpSpLocks/>
          </p:cNvGrpSpPr>
          <p:nvPr/>
        </p:nvGrpSpPr>
        <p:grpSpPr bwMode="auto">
          <a:xfrm>
            <a:off x="4876800" y="2971800"/>
            <a:ext cx="3962400" cy="1447800"/>
            <a:chOff x="3072" y="1872"/>
            <a:chExt cx="2496" cy="912"/>
          </a:xfrm>
        </p:grpSpPr>
        <p:grpSp>
          <p:nvGrpSpPr>
            <p:cNvPr id="16406" name="Group 27"/>
            <p:cNvGrpSpPr>
              <a:grpSpLocks/>
            </p:cNvGrpSpPr>
            <p:nvPr/>
          </p:nvGrpSpPr>
          <p:grpSpPr bwMode="auto">
            <a:xfrm>
              <a:off x="3456" y="1920"/>
              <a:ext cx="2112" cy="864"/>
              <a:chOff x="3120" y="1584"/>
              <a:chExt cx="2112" cy="864"/>
            </a:xfrm>
          </p:grpSpPr>
          <p:sp>
            <p:nvSpPr>
              <p:cNvPr id="16408" name="AutoShape 28"/>
              <p:cNvSpPr>
                <a:spLocks noChangeArrowheads="1"/>
              </p:cNvSpPr>
              <p:nvPr/>
            </p:nvSpPr>
            <p:spPr bwMode="auto">
              <a:xfrm>
                <a:off x="3120" y="1680"/>
                <a:ext cx="2112" cy="768"/>
              </a:xfrm>
              <a:prstGeom prst="triangle">
                <a:avLst>
                  <a:gd name="adj" fmla="val 76278"/>
                </a:avLst>
              </a:prstGeom>
              <a:noFill/>
              <a:ln w="571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9" name="Arc 29"/>
              <p:cNvSpPr>
                <a:spLocks/>
              </p:cNvSpPr>
              <p:nvPr/>
            </p:nvSpPr>
            <p:spPr bwMode="auto">
              <a:xfrm rot="-4598237">
                <a:off x="4561" y="1633"/>
                <a:ext cx="288" cy="288"/>
              </a:xfrm>
              <a:custGeom>
                <a:avLst/>
                <a:gdLst>
                  <a:gd name="T0" fmla="*/ 0 w 21571"/>
                  <a:gd name="T1" fmla="*/ 0 h 21600"/>
                  <a:gd name="T2" fmla="*/ 0 w 21571"/>
                  <a:gd name="T3" fmla="*/ 0 h 21600"/>
                  <a:gd name="T4" fmla="*/ 0 w 21571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571" h="21600" fill="none" extrusionOk="0">
                    <a:moveTo>
                      <a:pt x="-1" y="0"/>
                    </a:moveTo>
                    <a:cubicBezTo>
                      <a:pt x="11497" y="0"/>
                      <a:pt x="20979" y="9006"/>
                      <a:pt x="21571" y="20487"/>
                    </a:cubicBezTo>
                  </a:path>
                  <a:path w="21571" h="21600" stroke="0" extrusionOk="0">
                    <a:moveTo>
                      <a:pt x="-1" y="0"/>
                    </a:moveTo>
                    <a:cubicBezTo>
                      <a:pt x="11497" y="0"/>
                      <a:pt x="20979" y="9006"/>
                      <a:pt x="21571" y="20487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10" name="Arc 30"/>
              <p:cNvSpPr>
                <a:spLocks/>
              </p:cNvSpPr>
              <p:nvPr/>
            </p:nvSpPr>
            <p:spPr bwMode="auto">
              <a:xfrm rot="849979">
                <a:off x="4512" y="1584"/>
                <a:ext cx="288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407" name="Text Box 44"/>
            <p:cNvSpPr txBox="1">
              <a:spLocks noChangeArrowheads="1"/>
            </p:cNvSpPr>
            <p:nvPr/>
          </p:nvSpPr>
          <p:spPr bwMode="auto">
            <a:xfrm>
              <a:off x="3072" y="1872"/>
              <a:ext cx="1511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chemeClr val="accent2"/>
                  </a:solidFill>
                  <a:latin typeface="Arial" pitchFamily="34" charset="0"/>
                </a:rPr>
                <a:t>Triangle with 3 </a:t>
              </a:r>
            </a:p>
            <a:p>
              <a:pPr eaLnBrk="1" hangingPunct="1"/>
              <a:r>
                <a:rPr lang="en-GB" b="1">
                  <a:solidFill>
                    <a:schemeClr val="accent2"/>
                  </a:solidFill>
                  <a:latin typeface="Arial" pitchFamily="34" charset="0"/>
                </a:rPr>
                <a:t>side lengths</a:t>
              </a:r>
            </a:p>
          </p:txBody>
        </p:sp>
      </p:grpSp>
      <p:grpSp>
        <p:nvGrpSpPr>
          <p:cNvPr id="12335" name="Group 47"/>
          <p:cNvGrpSpPr>
            <a:grpSpLocks/>
          </p:cNvGrpSpPr>
          <p:nvPr/>
        </p:nvGrpSpPr>
        <p:grpSpPr bwMode="auto">
          <a:xfrm>
            <a:off x="5334000" y="4648200"/>
            <a:ext cx="3505200" cy="1905000"/>
            <a:chOff x="3360" y="2928"/>
            <a:chExt cx="2208" cy="1200"/>
          </a:xfrm>
        </p:grpSpPr>
        <p:grpSp>
          <p:nvGrpSpPr>
            <p:cNvPr id="16398" name="Group 20"/>
            <p:cNvGrpSpPr>
              <a:grpSpLocks/>
            </p:cNvGrpSpPr>
            <p:nvPr/>
          </p:nvGrpSpPr>
          <p:grpSpPr bwMode="auto">
            <a:xfrm>
              <a:off x="4032" y="2928"/>
              <a:ext cx="1536" cy="1200"/>
              <a:chOff x="3696" y="1920"/>
              <a:chExt cx="1536" cy="1200"/>
            </a:xfrm>
          </p:grpSpPr>
          <p:sp>
            <p:nvSpPr>
              <p:cNvPr id="16400" name="Line 21"/>
              <p:cNvSpPr>
                <a:spLocks noChangeShapeType="1"/>
              </p:cNvSpPr>
              <p:nvPr/>
            </p:nvSpPr>
            <p:spPr bwMode="auto">
              <a:xfrm>
                <a:off x="4128" y="1920"/>
                <a:ext cx="1104" cy="768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1" name="Line 22"/>
              <p:cNvSpPr>
                <a:spLocks noChangeShapeType="1"/>
              </p:cNvSpPr>
              <p:nvPr/>
            </p:nvSpPr>
            <p:spPr bwMode="auto">
              <a:xfrm flipH="1">
                <a:off x="4032" y="2688"/>
                <a:ext cx="1200" cy="43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2" name="Line 23"/>
              <p:cNvSpPr>
                <a:spLocks noChangeShapeType="1"/>
              </p:cNvSpPr>
              <p:nvPr/>
            </p:nvSpPr>
            <p:spPr bwMode="auto">
              <a:xfrm>
                <a:off x="3696" y="2448"/>
                <a:ext cx="1536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6403" name="Arc 24"/>
              <p:cNvSpPr>
                <a:spLocks/>
              </p:cNvSpPr>
              <p:nvPr/>
            </p:nvSpPr>
            <p:spPr bwMode="auto">
              <a:xfrm rot="-7498044">
                <a:off x="4601" y="2359"/>
                <a:ext cx="528" cy="514"/>
              </a:xfrm>
              <a:custGeom>
                <a:avLst/>
                <a:gdLst>
                  <a:gd name="T0" fmla="*/ 0 w 21600"/>
                  <a:gd name="T1" fmla="*/ 0 h 25723"/>
                  <a:gd name="T2" fmla="*/ 0 w 21600"/>
                  <a:gd name="T3" fmla="*/ 0 h 25723"/>
                  <a:gd name="T4" fmla="*/ 0 w 21600"/>
                  <a:gd name="T5" fmla="*/ 0 h 25723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5723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2983"/>
                      <a:pt x="21467" y="24364"/>
                      <a:pt x="21202" y="25722"/>
                    </a:cubicBezTo>
                  </a:path>
                  <a:path w="21600" h="25723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cubicBezTo>
                      <a:pt x="21600" y="22983"/>
                      <a:pt x="21467" y="24364"/>
                      <a:pt x="21202" y="25722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4" name="Arc 25"/>
              <p:cNvSpPr>
                <a:spLocks/>
              </p:cNvSpPr>
              <p:nvPr/>
            </p:nvSpPr>
            <p:spPr bwMode="auto">
              <a:xfrm rot="-6181464">
                <a:off x="4032" y="2400"/>
                <a:ext cx="288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6405" name="Arc 26"/>
              <p:cNvSpPr>
                <a:spLocks/>
              </p:cNvSpPr>
              <p:nvPr/>
            </p:nvSpPr>
            <p:spPr bwMode="auto">
              <a:xfrm rot="-9050674">
                <a:off x="4032" y="2352"/>
                <a:ext cx="288" cy="288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16399" name="Text Box 46"/>
            <p:cNvSpPr txBox="1">
              <a:spLocks noChangeArrowheads="1"/>
            </p:cNvSpPr>
            <p:nvPr/>
          </p:nvSpPr>
          <p:spPr bwMode="auto">
            <a:xfrm>
              <a:off x="3360" y="2928"/>
              <a:ext cx="1172" cy="5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solidFill>
                    <a:schemeClr val="accent2"/>
                  </a:solidFill>
                  <a:latin typeface="Arial" pitchFamily="34" charset="0"/>
                </a:rPr>
                <a:t>Bisector of </a:t>
              </a:r>
            </a:p>
            <a:p>
              <a:pPr eaLnBrk="1" hangingPunct="1"/>
              <a:r>
                <a:rPr lang="en-GB" b="1">
                  <a:solidFill>
                    <a:schemeClr val="accent2"/>
                  </a:solidFill>
                  <a:latin typeface="Arial" pitchFamily="34" charset="0"/>
                </a:rPr>
                <a:t>an angle</a:t>
              </a:r>
            </a:p>
          </p:txBody>
        </p:sp>
      </p:grpSp>
      <p:grpSp>
        <p:nvGrpSpPr>
          <p:cNvPr id="12338" name="Group 50"/>
          <p:cNvGrpSpPr>
            <a:grpSpLocks/>
          </p:cNvGrpSpPr>
          <p:nvPr/>
        </p:nvGrpSpPr>
        <p:grpSpPr bwMode="auto">
          <a:xfrm>
            <a:off x="1447800" y="4924425"/>
            <a:ext cx="2286000" cy="1933575"/>
            <a:chOff x="144" y="2304"/>
            <a:chExt cx="1440" cy="1218"/>
          </a:xfrm>
        </p:grpSpPr>
        <p:sp>
          <p:nvSpPr>
            <p:cNvPr id="16393" name="Text Box 5"/>
            <p:cNvSpPr txBox="1">
              <a:spLocks noChangeArrowheads="1"/>
            </p:cNvSpPr>
            <p:nvPr/>
          </p:nvSpPr>
          <p:spPr bwMode="auto">
            <a:xfrm>
              <a:off x="528" y="2928"/>
              <a:ext cx="662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4000" b="1">
                  <a:solidFill>
                    <a:schemeClr val="accent2"/>
                  </a:solidFill>
                  <a:latin typeface="Tahoma" pitchFamily="34" charset="0"/>
                </a:rPr>
                <a:t>60</a:t>
              </a:r>
              <a:r>
                <a:rPr lang="en-GB" sz="4000" b="1" baseline="30000">
                  <a:solidFill>
                    <a:schemeClr val="accent2"/>
                  </a:solidFill>
                  <a:latin typeface="Tahoma" pitchFamily="34" charset="0"/>
                </a:rPr>
                <a:t>0</a:t>
              </a:r>
            </a:p>
          </p:txBody>
        </p:sp>
        <p:sp>
          <p:nvSpPr>
            <p:cNvPr id="16394" name="Line 6"/>
            <p:cNvSpPr>
              <a:spLocks noChangeShapeType="1"/>
            </p:cNvSpPr>
            <p:nvPr/>
          </p:nvSpPr>
          <p:spPr bwMode="auto">
            <a:xfrm flipH="1">
              <a:off x="336" y="2304"/>
              <a:ext cx="624" cy="110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5" name="Line 7"/>
            <p:cNvSpPr>
              <a:spLocks noChangeShapeType="1"/>
            </p:cNvSpPr>
            <p:nvPr/>
          </p:nvSpPr>
          <p:spPr bwMode="auto">
            <a:xfrm>
              <a:off x="144" y="3408"/>
              <a:ext cx="144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6396" name="Arc 48"/>
            <p:cNvSpPr>
              <a:spLocks/>
            </p:cNvSpPr>
            <p:nvPr/>
          </p:nvSpPr>
          <p:spPr bwMode="auto">
            <a:xfrm rot="198234">
              <a:off x="528" y="2593"/>
              <a:ext cx="816" cy="929"/>
            </a:xfrm>
            <a:custGeom>
              <a:avLst/>
              <a:gdLst>
                <a:gd name="T0" fmla="*/ 0 w 21600"/>
                <a:gd name="T1" fmla="*/ 0 h 26393"/>
                <a:gd name="T2" fmla="*/ 1 w 21600"/>
                <a:gd name="T3" fmla="*/ 1 h 26393"/>
                <a:gd name="T4" fmla="*/ 0 w 21600"/>
                <a:gd name="T5" fmla="*/ 1 h 263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6393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212"/>
                    <a:pt x="21419" y="24820"/>
                    <a:pt x="21061" y="26392"/>
                  </a:cubicBezTo>
                </a:path>
                <a:path w="21600" h="26393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212"/>
                    <a:pt x="21419" y="24820"/>
                    <a:pt x="21061" y="26392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6397" name="Arc 49"/>
            <p:cNvSpPr>
              <a:spLocks/>
            </p:cNvSpPr>
            <p:nvPr/>
          </p:nvSpPr>
          <p:spPr bwMode="auto">
            <a:xfrm rot="-6202681">
              <a:off x="297" y="2583"/>
              <a:ext cx="816" cy="929"/>
            </a:xfrm>
            <a:custGeom>
              <a:avLst/>
              <a:gdLst>
                <a:gd name="T0" fmla="*/ 0 w 21600"/>
                <a:gd name="T1" fmla="*/ 0 h 26393"/>
                <a:gd name="T2" fmla="*/ 1 w 21600"/>
                <a:gd name="T3" fmla="*/ 1 h 26393"/>
                <a:gd name="T4" fmla="*/ 0 w 21600"/>
                <a:gd name="T5" fmla="*/ 1 h 26393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6393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212"/>
                    <a:pt x="21419" y="24820"/>
                    <a:pt x="21061" y="26392"/>
                  </a:cubicBezTo>
                </a:path>
                <a:path w="21600" h="26393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212"/>
                    <a:pt x="21419" y="24820"/>
                    <a:pt x="21061" y="26392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39" name="AutoShape 51"/>
          <p:cNvSpPr>
            <a:spLocks noChangeArrowheads="1"/>
          </p:cNvSpPr>
          <p:nvPr/>
        </p:nvSpPr>
        <p:spPr bwMode="auto">
          <a:xfrm>
            <a:off x="685800" y="838200"/>
            <a:ext cx="3505200" cy="1600200"/>
          </a:xfrm>
          <a:prstGeom prst="wedgeRoundRectCallout">
            <a:avLst>
              <a:gd name="adj1" fmla="val -65940"/>
              <a:gd name="adj2" fmla="val 5783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>
                <a:latin typeface="Arial" pitchFamily="34" charset="0"/>
              </a:rPr>
              <a:t>Have a look at these constructions and work out what has been done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23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232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233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23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23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1233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39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754063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Loci</a:t>
            </a:r>
          </a:p>
        </p:txBody>
      </p:sp>
      <p:sp>
        <p:nvSpPr>
          <p:cNvPr id="13315" name="Text Box 3"/>
          <p:cNvSpPr txBox="1">
            <a:spLocks noChangeArrowheads="1"/>
          </p:cNvSpPr>
          <p:nvPr/>
        </p:nvSpPr>
        <p:spPr bwMode="auto">
          <a:xfrm>
            <a:off x="1371600" y="228600"/>
            <a:ext cx="7391400" cy="7112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A 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locus</a:t>
            </a:r>
            <a:r>
              <a:rPr lang="en-GB" sz="2000" b="1">
                <a:latin typeface="Arial" pitchFamily="34" charset="0"/>
              </a:rPr>
              <a:t> is a drawing of all the points which satisfy a rule or a set of constraints. 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Loci</a:t>
            </a:r>
            <a:r>
              <a:rPr lang="en-GB" sz="2000" b="1">
                <a:latin typeface="Arial" pitchFamily="34" charset="0"/>
              </a:rPr>
              <a:t> is just the plural of locus. </a:t>
            </a:r>
          </a:p>
        </p:txBody>
      </p:sp>
      <p:sp>
        <p:nvSpPr>
          <p:cNvPr id="13317" name="Text Box 5"/>
          <p:cNvSpPr txBox="1">
            <a:spLocks noChangeArrowheads="1"/>
          </p:cNvSpPr>
          <p:nvPr/>
        </p:nvSpPr>
        <p:spPr bwMode="auto">
          <a:xfrm>
            <a:off x="0" y="1066800"/>
            <a:ext cx="4776788" cy="711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A goat is tethered to a peg in the 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ground at point A using a rope 1.5m long</a:t>
            </a:r>
          </a:p>
        </p:txBody>
      </p:sp>
      <p:grpSp>
        <p:nvGrpSpPr>
          <p:cNvPr id="13382" name="Group 70"/>
          <p:cNvGrpSpPr>
            <a:grpSpLocks/>
          </p:cNvGrpSpPr>
          <p:nvPr/>
        </p:nvGrpSpPr>
        <p:grpSpPr bwMode="auto">
          <a:xfrm>
            <a:off x="0" y="1905000"/>
            <a:ext cx="3565525" cy="711200"/>
            <a:chOff x="0" y="1200"/>
            <a:chExt cx="2246" cy="448"/>
          </a:xfrm>
        </p:grpSpPr>
        <p:sp>
          <p:nvSpPr>
            <p:cNvPr id="17441" name="Text Box 11"/>
            <p:cNvSpPr txBox="1">
              <a:spLocks noChangeArrowheads="1"/>
            </p:cNvSpPr>
            <p:nvPr/>
          </p:nvSpPr>
          <p:spPr bwMode="auto">
            <a:xfrm>
              <a:off x="384" y="1200"/>
              <a:ext cx="1862" cy="44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Draw the locus to show </a:t>
              </a:r>
            </a:p>
            <a:p>
              <a:pPr eaLnBrk="1" hangingPunct="1"/>
              <a:r>
                <a:rPr lang="en-GB" sz="2000">
                  <a:latin typeface="Arial" pitchFamily="34" charset="0"/>
                </a:rPr>
                <a:t>all that grass he can eat </a:t>
              </a:r>
            </a:p>
          </p:txBody>
        </p:sp>
        <p:sp>
          <p:nvSpPr>
            <p:cNvPr id="17442" name="Text Box 22"/>
            <p:cNvSpPr txBox="1">
              <a:spLocks noChangeArrowheads="1"/>
            </p:cNvSpPr>
            <p:nvPr/>
          </p:nvSpPr>
          <p:spPr bwMode="auto">
            <a:xfrm>
              <a:off x="0" y="1207"/>
              <a:ext cx="255" cy="25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Arial" pitchFamily="34" charset="0"/>
                </a:rPr>
                <a:t>1.</a:t>
              </a:r>
            </a:p>
          </p:txBody>
        </p:sp>
      </p:grpSp>
      <p:pic>
        <p:nvPicPr>
          <p:cNvPr id="13335" name="Picture 23" descr="an02604_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905000"/>
            <a:ext cx="1641475" cy="1249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337" name="Rectangle 25" descr="grass"/>
          <p:cNvSpPr>
            <a:spLocks noChangeArrowheads="1"/>
          </p:cNvSpPr>
          <p:nvPr/>
        </p:nvSpPr>
        <p:spPr bwMode="auto">
          <a:xfrm>
            <a:off x="5638800" y="990600"/>
            <a:ext cx="2514600" cy="2362200"/>
          </a:xfrm>
          <a:prstGeom prst="rec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39" name="Group 27"/>
          <p:cNvGrpSpPr>
            <a:grpSpLocks/>
          </p:cNvGrpSpPr>
          <p:nvPr/>
        </p:nvGrpSpPr>
        <p:grpSpPr bwMode="auto">
          <a:xfrm>
            <a:off x="5715000" y="1066800"/>
            <a:ext cx="2133600" cy="2209800"/>
            <a:chOff x="1296" y="816"/>
            <a:chExt cx="2880" cy="2928"/>
          </a:xfrm>
        </p:grpSpPr>
        <p:sp>
          <p:nvSpPr>
            <p:cNvPr id="17438" name="Oval 28"/>
            <p:cNvSpPr>
              <a:spLocks noChangeArrowheads="1"/>
            </p:cNvSpPr>
            <p:nvPr/>
          </p:nvSpPr>
          <p:spPr bwMode="auto">
            <a:xfrm>
              <a:off x="1296" y="816"/>
              <a:ext cx="2880" cy="2928"/>
            </a:xfrm>
            <a:prstGeom prst="ellipse">
              <a:avLst/>
            </a:prstGeom>
            <a:solidFill>
              <a:srgbClr val="CCFF99">
                <a:alpha val="50195"/>
              </a:srgbClr>
            </a:solidFill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7439" name="Line 29"/>
            <p:cNvSpPr>
              <a:spLocks noChangeShapeType="1"/>
            </p:cNvSpPr>
            <p:nvPr/>
          </p:nvSpPr>
          <p:spPr bwMode="auto">
            <a:xfrm flipV="1">
              <a:off x="1632" y="2304"/>
              <a:ext cx="1104" cy="912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40" name="Text Box 30"/>
            <p:cNvSpPr txBox="1">
              <a:spLocks noChangeArrowheads="1"/>
            </p:cNvSpPr>
            <p:nvPr/>
          </p:nvSpPr>
          <p:spPr bwMode="auto">
            <a:xfrm>
              <a:off x="2149" y="2743"/>
              <a:ext cx="1028" cy="526"/>
            </a:xfrm>
            <a:prstGeom prst="rect">
              <a:avLst/>
            </a:prstGeom>
            <a:solidFill>
              <a:srgbClr val="CCFF99">
                <a:alpha val="50195"/>
              </a:srgb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chemeClr val="bg1"/>
                  </a:solidFill>
                  <a:latin typeface="Arial" pitchFamily="34" charset="0"/>
                </a:rPr>
                <a:t>1.5m</a:t>
              </a:r>
            </a:p>
          </p:txBody>
        </p:sp>
      </p:grpSp>
      <p:grpSp>
        <p:nvGrpSpPr>
          <p:cNvPr id="13343" name="Group 31"/>
          <p:cNvGrpSpPr>
            <a:grpSpLocks/>
          </p:cNvGrpSpPr>
          <p:nvPr/>
        </p:nvGrpSpPr>
        <p:grpSpPr bwMode="auto">
          <a:xfrm>
            <a:off x="6705600" y="1981200"/>
            <a:ext cx="439738" cy="396875"/>
            <a:chOff x="2208" y="2194"/>
            <a:chExt cx="593" cy="457"/>
          </a:xfrm>
        </p:grpSpPr>
        <p:grpSp>
          <p:nvGrpSpPr>
            <p:cNvPr id="17434" name="Group 32"/>
            <p:cNvGrpSpPr>
              <a:grpSpLocks/>
            </p:cNvGrpSpPr>
            <p:nvPr/>
          </p:nvGrpSpPr>
          <p:grpSpPr bwMode="auto">
            <a:xfrm>
              <a:off x="2208" y="2400"/>
              <a:ext cx="192" cy="192"/>
              <a:chOff x="2208" y="2400"/>
              <a:chExt cx="192" cy="192"/>
            </a:xfrm>
          </p:grpSpPr>
          <p:sp>
            <p:nvSpPr>
              <p:cNvPr id="17436" name="Line 33"/>
              <p:cNvSpPr>
                <a:spLocks noChangeShapeType="1"/>
              </p:cNvSpPr>
              <p:nvPr/>
            </p:nvSpPr>
            <p:spPr bwMode="auto">
              <a:xfrm flipH="1">
                <a:off x="2208" y="2400"/>
                <a:ext cx="192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437" name="Line 34"/>
              <p:cNvSpPr>
                <a:spLocks noChangeShapeType="1"/>
              </p:cNvSpPr>
              <p:nvPr/>
            </p:nvSpPr>
            <p:spPr bwMode="auto">
              <a:xfrm>
                <a:off x="2208" y="2400"/>
                <a:ext cx="192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7435" name="Text Box 35"/>
            <p:cNvSpPr txBox="1">
              <a:spLocks noChangeArrowheads="1"/>
            </p:cNvSpPr>
            <p:nvPr/>
          </p:nvSpPr>
          <p:spPr bwMode="auto">
            <a:xfrm>
              <a:off x="2304" y="2194"/>
              <a:ext cx="497" cy="4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A</a:t>
              </a:r>
            </a:p>
          </p:txBody>
        </p:sp>
      </p:grpSp>
      <p:sp>
        <p:nvSpPr>
          <p:cNvPr id="17418" name="Line 36"/>
          <p:cNvSpPr>
            <a:spLocks noChangeShapeType="1"/>
          </p:cNvSpPr>
          <p:nvPr/>
        </p:nvSpPr>
        <p:spPr bwMode="auto">
          <a:xfrm>
            <a:off x="0" y="34290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350" name="Text Box 38"/>
          <p:cNvSpPr txBox="1">
            <a:spLocks noChangeArrowheads="1"/>
          </p:cNvSpPr>
          <p:nvPr/>
        </p:nvSpPr>
        <p:spPr bwMode="auto">
          <a:xfrm>
            <a:off x="0" y="3581400"/>
            <a:ext cx="5029200" cy="7112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A goat is tethered to a rail AB using a rope 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(with a loop on) 1.5m long</a:t>
            </a:r>
          </a:p>
        </p:txBody>
      </p:sp>
      <p:grpSp>
        <p:nvGrpSpPr>
          <p:cNvPr id="13383" name="Group 71"/>
          <p:cNvGrpSpPr>
            <a:grpSpLocks/>
          </p:cNvGrpSpPr>
          <p:nvPr/>
        </p:nvGrpSpPr>
        <p:grpSpPr bwMode="auto">
          <a:xfrm>
            <a:off x="0" y="4419600"/>
            <a:ext cx="4495800" cy="711200"/>
            <a:chOff x="0" y="2784"/>
            <a:chExt cx="2832" cy="448"/>
          </a:xfrm>
        </p:grpSpPr>
        <p:sp>
          <p:nvSpPr>
            <p:cNvPr id="17432" name="Text Box 39"/>
            <p:cNvSpPr txBox="1">
              <a:spLocks noChangeArrowheads="1"/>
            </p:cNvSpPr>
            <p:nvPr/>
          </p:nvSpPr>
          <p:spPr bwMode="auto">
            <a:xfrm>
              <a:off x="384" y="2784"/>
              <a:ext cx="2448" cy="44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Tahoma" pitchFamily="34" charset="0"/>
                </a:rPr>
                <a:t>Draw the locus to show all that</a:t>
              </a:r>
            </a:p>
            <a:p>
              <a:pPr eaLnBrk="1" hangingPunct="1"/>
              <a:r>
                <a:rPr lang="en-GB" sz="2000">
                  <a:latin typeface="Tahoma" pitchFamily="34" charset="0"/>
                </a:rPr>
                <a:t>grass he can eat</a:t>
              </a:r>
              <a:endParaRPr lang="en-GB" sz="3200">
                <a:latin typeface="Tahoma" pitchFamily="34" charset="0"/>
              </a:endParaRPr>
            </a:p>
          </p:txBody>
        </p:sp>
        <p:sp>
          <p:nvSpPr>
            <p:cNvPr id="17433" name="Text Box 54"/>
            <p:cNvSpPr txBox="1">
              <a:spLocks noChangeArrowheads="1"/>
            </p:cNvSpPr>
            <p:nvPr/>
          </p:nvSpPr>
          <p:spPr bwMode="auto">
            <a:xfrm>
              <a:off x="0" y="2784"/>
              <a:ext cx="257" cy="256"/>
            </a:xfrm>
            <a:prstGeom prst="rect">
              <a:avLst/>
            </a:prstGeom>
            <a:solidFill>
              <a:srgbClr val="FF0066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solidFill>
                    <a:schemeClr val="bg1"/>
                  </a:solidFill>
                  <a:latin typeface="Tahoma" pitchFamily="34" charset="0"/>
                </a:rPr>
                <a:t>2.</a:t>
              </a:r>
            </a:p>
          </p:txBody>
        </p:sp>
      </p:grpSp>
      <p:sp>
        <p:nvSpPr>
          <p:cNvPr id="13367" name="Rectangle 55" descr="grass"/>
          <p:cNvSpPr>
            <a:spLocks noChangeArrowheads="1"/>
          </p:cNvSpPr>
          <p:nvPr/>
        </p:nvSpPr>
        <p:spPr bwMode="auto">
          <a:xfrm>
            <a:off x="5105400" y="3429000"/>
            <a:ext cx="4038600" cy="2362200"/>
          </a:xfrm>
          <a:prstGeom prst="rect">
            <a:avLst/>
          </a:prstGeom>
          <a:blipFill dpi="0" rotWithShape="0">
            <a:blip r:embed="rId8"/>
            <a:srcRect/>
            <a:tile tx="0" ty="0" sx="100000" sy="100000" flip="none" algn="tl"/>
          </a:blip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3393" name="Group 81"/>
          <p:cNvGrpSpPr>
            <a:grpSpLocks/>
          </p:cNvGrpSpPr>
          <p:nvPr/>
        </p:nvGrpSpPr>
        <p:grpSpPr bwMode="auto">
          <a:xfrm>
            <a:off x="5257800" y="3505200"/>
            <a:ext cx="3886200" cy="2133600"/>
            <a:chOff x="3312" y="2208"/>
            <a:chExt cx="2448" cy="1344"/>
          </a:xfrm>
        </p:grpSpPr>
        <p:sp>
          <p:nvSpPr>
            <p:cNvPr id="17427" name="AutoShape 61"/>
            <p:cNvSpPr>
              <a:spLocks noChangeArrowheads="1"/>
            </p:cNvSpPr>
            <p:nvPr/>
          </p:nvSpPr>
          <p:spPr bwMode="auto">
            <a:xfrm>
              <a:off x="3312" y="2208"/>
              <a:ext cx="2448" cy="1344"/>
            </a:xfrm>
            <a:prstGeom prst="roundRect">
              <a:avLst>
                <a:gd name="adj" fmla="val 50000"/>
              </a:avLst>
            </a:prstGeom>
            <a:solidFill>
              <a:srgbClr val="CCFF99">
                <a:alpha val="50195"/>
              </a:srgbClr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sz="2000">
                <a:latin typeface="Arial" pitchFamily="34" charset="0"/>
              </a:endParaRPr>
            </a:p>
          </p:txBody>
        </p:sp>
        <p:sp>
          <p:nvSpPr>
            <p:cNvPr id="17428" name="Line 66"/>
            <p:cNvSpPr>
              <a:spLocks noChangeShapeType="1"/>
            </p:cNvSpPr>
            <p:nvPr/>
          </p:nvSpPr>
          <p:spPr bwMode="auto">
            <a:xfrm>
              <a:off x="5237" y="2866"/>
              <a:ext cx="214" cy="600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9" name="Text Box 67"/>
            <p:cNvSpPr txBox="1">
              <a:spLocks noChangeArrowheads="1"/>
            </p:cNvSpPr>
            <p:nvPr/>
          </p:nvSpPr>
          <p:spPr bwMode="auto">
            <a:xfrm>
              <a:off x="5095" y="3144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chemeClr val="bg1"/>
                  </a:solidFill>
                  <a:latin typeface="Arial" pitchFamily="34" charset="0"/>
                </a:rPr>
                <a:t>1.5m</a:t>
              </a:r>
            </a:p>
          </p:txBody>
        </p:sp>
        <p:sp>
          <p:nvSpPr>
            <p:cNvPr id="17430" name="Text Box 68"/>
            <p:cNvSpPr txBox="1">
              <a:spLocks noChangeArrowheads="1"/>
            </p:cNvSpPr>
            <p:nvPr/>
          </p:nvSpPr>
          <p:spPr bwMode="auto">
            <a:xfrm>
              <a:off x="4079" y="2485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bg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chemeClr val="bg1"/>
                  </a:solidFill>
                  <a:latin typeface="Arial" pitchFamily="34" charset="0"/>
                </a:rPr>
                <a:t>1.5m</a:t>
              </a:r>
            </a:p>
          </p:txBody>
        </p:sp>
        <p:sp>
          <p:nvSpPr>
            <p:cNvPr id="17431" name="Line 69"/>
            <p:cNvSpPr>
              <a:spLocks noChangeShapeType="1"/>
            </p:cNvSpPr>
            <p:nvPr/>
          </p:nvSpPr>
          <p:spPr bwMode="auto">
            <a:xfrm>
              <a:off x="4358" y="2208"/>
              <a:ext cx="0" cy="658"/>
            </a:xfrm>
            <a:prstGeom prst="line">
              <a:avLst/>
            </a:prstGeom>
            <a:noFill/>
            <a:ln w="57150">
              <a:solidFill>
                <a:schemeClr val="bg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3394" name="Group 82"/>
          <p:cNvGrpSpPr>
            <a:grpSpLocks/>
          </p:cNvGrpSpPr>
          <p:nvPr/>
        </p:nvGrpSpPr>
        <p:grpSpPr bwMode="auto">
          <a:xfrm>
            <a:off x="5867400" y="4495800"/>
            <a:ext cx="2782888" cy="396875"/>
            <a:chOff x="1296" y="2245"/>
            <a:chExt cx="3540" cy="419"/>
          </a:xfrm>
        </p:grpSpPr>
        <p:sp>
          <p:nvSpPr>
            <p:cNvPr id="17424" name="Line 83"/>
            <p:cNvSpPr>
              <a:spLocks noChangeShapeType="1"/>
            </p:cNvSpPr>
            <p:nvPr/>
          </p:nvSpPr>
          <p:spPr bwMode="auto">
            <a:xfrm>
              <a:off x="1536" y="2256"/>
              <a:ext cx="2880" cy="0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25" name="Text Box 84"/>
            <p:cNvSpPr txBox="1">
              <a:spLocks noChangeArrowheads="1"/>
            </p:cNvSpPr>
            <p:nvPr/>
          </p:nvSpPr>
          <p:spPr bwMode="auto">
            <a:xfrm>
              <a:off x="1296" y="2245"/>
              <a:ext cx="468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A</a:t>
              </a:r>
            </a:p>
          </p:txBody>
        </p:sp>
        <p:sp>
          <p:nvSpPr>
            <p:cNvPr id="17426" name="Text Box 85"/>
            <p:cNvSpPr txBox="1">
              <a:spLocks noChangeArrowheads="1"/>
            </p:cNvSpPr>
            <p:nvPr/>
          </p:nvSpPr>
          <p:spPr bwMode="auto">
            <a:xfrm>
              <a:off x="4368" y="2245"/>
              <a:ext cx="468" cy="4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B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75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75" fill="hold"/>
                                        <p:tgtEl>
                                          <p:spTgt spid="133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5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3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3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3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3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33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1336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33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3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3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3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la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animBg="1" autoUpdateAnimBg="0"/>
      <p:bldP spid="13317" grpId="0" animBg="1" autoUpdateAnimBg="0"/>
      <p:bldP spid="13337" grpId="0" animBg="1"/>
      <p:bldP spid="13350" grpId="0" animBg="1" autoUpdateAnimBg="0"/>
      <p:bldP spid="1336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143192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Similarity</a:t>
            </a:r>
          </a:p>
        </p:txBody>
      </p:sp>
      <p:sp>
        <p:nvSpPr>
          <p:cNvPr id="18435" name="Text Box 3"/>
          <p:cNvSpPr txBox="1">
            <a:spLocks noChangeArrowheads="1"/>
          </p:cNvSpPr>
          <p:nvPr/>
        </p:nvSpPr>
        <p:spPr bwMode="auto">
          <a:xfrm>
            <a:off x="228600" y="354013"/>
            <a:ext cx="1841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3200">
              <a:solidFill>
                <a:schemeClr val="accent2"/>
              </a:solidFill>
            </a:endParaRPr>
          </a:p>
        </p:txBody>
      </p:sp>
      <p:sp>
        <p:nvSpPr>
          <p:cNvPr id="15364" name="AutoShape 4"/>
          <p:cNvSpPr>
            <a:spLocks noChangeArrowheads="1"/>
          </p:cNvSpPr>
          <p:nvPr/>
        </p:nvSpPr>
        <p:spPr bwMode="auto">
          <a:xfrm>
            <a:off x="7391400" y="0"/>
            <a:ext cx="590550" cy="709613"/>
          </a:xfrm>
          <a:prstGeom prst="lightningBol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5" name="AutoShape 5"/>
          <p:cNvSpPr>
            <a:spLocks noChangeArrowheads="1"/>
          </p:cNvSpPr>
          <p:nvPr/>
        </p:nvSpPr>
        <p:spPr bwMode="auto">
          <a:xfrm flipH="1">
            <a:off x="8077200" y="304800"/>
            <a:ext cx="627063" cy="665163"/>
          </a:xfrm>
          <a:prstGeom prst="lightningBol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7" name="AutoShape 7"/>
          <p:cNvSpPr>
            <a:spLocks noChangeArrowheads="1"/>
          </p:cNvSpPr>
          <p:nvPr/>
        </p:nvSpPr>
        <p:spPr bwMode="auto">
          <a:xfrm>
            <a:off x="7162800" y="457200"/>
            <a:ext cx="590550" cy="709613"/>
          </a:xfrm>
          <a:prstGeom prst="lightningBol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68" name="AutoShape 8"/>
          <p:cNvSpPr>
            <a:spLocks noChangeArrowheads="1"/>
          </p:cNvSpPr>
          <p:nvPr/>
        </p:nvSpPr>
        <p:spPr bwMode="auto">
          <a:xfrm rot="-4819749">
            <a:off x="6438900" y="266700"/>
            <a:ext cx="609600" cy="685800"/>
          </a:xfrm>
          <a:prstGeom prst="lightningBol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40" name="Text Box 10"/>
          <p:cNvSpPr txBox="1">
            <a:spLocks noChangeArrowheads="1"/>
          </p:cNvSpPr>
          <p:nvPr/>
        </p:nvSpPr>
        <p:spPr bwMode="auto">
          <a:xfrm>
            <a:off x="52388" y="4133850"/>
            <a:ext cx="1841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en-US" sz="20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15371" name="AutoShape 11"/>
          <p:cNvSpPr>
            <a:spLocks noChangeArrowheads="1"/>
          </p:cNvSpPr>
          <p:nvPr/>
        </p:nvSpPr>
        <p:spPr bwMode="auto">
          <a:xfrm>
            <a:off x="6553200" y="1828800"/>
            <a:ext cx="419100" cy="4492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2" name="AutoShape 12"/>
          <p:cNvSpPr>
            <a:spLocks noChangeArrowheads="1"/>
          </p:cNvSpPr>
          <p:nvPr/>
        </p:nvSpPr>
        <p:spPr bwMode="auto">
          <a:xfrm>
            <a:off x="4419600" y="1447800"/>
            <a:ext cx="838200" cy="8382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3" name="AutoShape 13"/>
          <p:cNvSpPr>
            <a:spLocks noChangeArrowheads="1"/>
          </p:cNvSpPr>
          <p:nvPr/>
        </p:nvSpPr>
        <p:spPr bwMode="auto">
          <a:xfrm>
            <a:off x="6248400" y="1752600"/>
            <a:ext cx="250825" cy="23971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4" name="AutoShape 14"/>
          <p:cNvSpPr>
            <a:spLocks noChangeArrowheads="1"/>
          </p:cNvSpPr>
          <p:nvPr/>
        </p:nvSpPr>
        <p:spPr bwMode="auto">
          <a:xfrm>
            <a:off x="5562600" y="1447800"/>
            <a:ext cx="530225" cy="538163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5" name="AutoShape 15"/>
          <p:cNvSpPr>
            <a:spLocks noChangeArrowheads="1"/>
          </p:cNvSpPr>
          <p:nvPr/>
        </p:nvSpPr>
        <p:spPr bwMode="auto">
          <a:xfrm>
            <a:off x="5486400" y="2057400"/>
            <a:ext cx="139700" cy="149225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376" name="AutoShape 16"/>
          <p:cNvSpPr>
            <a:spLocks noChangeArrowheads="1"/>
          </p:cNvSpPr>
          <p:nvPr/>
        </p:nvSpPr>
        <p:spPr bwMode="auto">
          <a:xfrm>
            <a:off x="2057400" y="0"/>
            <a:ext cx="3962400" cy="1066800"/>
          </a:xfrm>
          <a:prstGeom prst="wedgeRoundRectCallout">
            <a:avLst>
              <a:gd name="adj1" fmla="val -75120"/>
              <a:gd name="adj2" fmla="val 3720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Shapes are </a:t>
            </a:r>
            <a:r>
              <a:rPr lang="en-GB" sz="2000" b="1">
                <a:solidFill>
                  <a:srgbClr val="FF0000"/>
                </a:solidFill>
                <a:latin typeface="Arial" pitchFamily="34" charset="0"/>
              </a:rPr>
              <a:t>congruent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 if they </a:t>
            </a:r>
          </a:p>
          <a:p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are exactly the same shape</a:t>
            </a:r>
          </a:p>
          <a:p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and exactly the same size</a:t>
            </a:r>
          </a:p>
        </p:txBody>
      </p:sp>
      <p:sp>
        <p:nvSpPr>
          <p:cNvPr id="15377" name="AutoShape 17"/>
          <p:cNvSpPr>
            <a:spLocks noChangeArrowheads="1"/>
          </p:cNvSpPr>
          <p:nvPr/>
        </p:nvSpPr>
        <p:spPr bwMode="auto">
          <a:xfrm>
            <a:off x="228600" y="1219200"/>
            <a:ext cx="3886200" cy="1066800"/>
          </a:xfrm>
          <a:prstGeom prst="wedgeRoundRectCallout">
            <a:avLst>
              <a:gd name="adj1" fmla="val -49389"/>
              <a:gd name="adj2" fmla="val -6592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Shapes are </a:t>
            </a:r>
            <a:r>
              <a:rPr lang="en-GB" sz="2000" b="1">
                <a:solidFill>
                  <a:srgbClr val="FF0000"/>
                </a:solidFill>
                <a:latin typeface="Arial" pitchFamily="34" charset="0"/>
              </a:rPr>
              <a:t>similar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 if they </a:t>
            </a:r>
          </a:p>
          <a:p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are exactly the same shape</a:t>
            </a:r>
          </a:p>
          <a:p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but different sizes</a:t>
            </a:r>
            <a:r>
              <a:rPr lang="en-GB" sz="2000">
                <a:solidFill>
                  <a:schemeClr val="accent2"/>
                </a:solidFill>
                <a:latin typeface="Arial" pitchFamily="34" charset="0"/>
              </a:rPr>
              <a:t> </a:t>
            </a:r>
            <a:endParaRPr lang="en-GB"/>
          </a:p>
        </p:txBody>
      </p:sp>
      <p:sp>
        <p:nvSpPr>
          <p:cNvPr id="15379" name="AutoShape 19"/>
          <p:cNvSpPr>
            <a:spLocks noChangeArrowheads="1"/>
          </p:cNvSpPr>
          <p:nvPr/>
        </p:nvSpPr>
        <p:spPr bwMode="auto">
          <a:xfrm>
            <a:off x="381000" y="2928938"/>
            <a:ext cx="5010150" cy="2908300"/>
          </a:xfrm>
          <a:prstGeom prst="triangle">
            <a:avLst>
              <a:gd name="adj" fmla="val 15852"/>
            </a:avLst>
          </a:prstGeom>
          <a:solidFill>
            <a:schemeClr val="hlink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5383" name="Text Box 23"/>
          <p:cNvSpPr txBox="1">
            <a:spLocks noChangeArrowheads="1"/>
          </p:cNvSpPr>
          <p:nvPr/>
        </p:nvSpPr>
        <p:spPr bwMode="auto">
          <a:xfrm>
            <a:off x="0" y="6156325"/>
            <a:ext cx="5764213" cy="7016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All of these “internal” triangles are similar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to the big triangle because of the parallel lines</a:t>
            </a:r>
          </a:p>
        </p:txBody>
      </p:sp>
      <p:grpSp>
        <p:nvGrpSpPr>
          <p:cNvPr id="15384" name="Group 24"/>
          <p:cNvGrpSpPr>
            <a:grpSpLocks/>
          </p:cNvGrpSpPr>
          <p:nvPr/>
        </p:nvGrpSpPr>
        <p:grpSpPr bwMode="auto">
          <a:xfrm>
            <a:off x="1219200" y="3200400"/>
            <a:ext cx="4156075" cy="3159125"/>
            <a:chOff x="1680" y="1237"/>
            <a:chExt cx="3504" cy="2711"/>
          </a:xfrm>
        </p:grpSpPr>
        <p:grpSp>
          <p:nvGrpSpPr>
            <p:cNvPr id="18472" name="Group 25"/>
            <p:cNvGrpSpPr>
              <a:grpSpLocks/>
            </p:cNvGrpSpPr>
            <p:nvPr/>
          </p:nvGrpSpPr>
          <p:grpSpPr bwMode="auto">
            <a:xfrm>
              <a:off x="1680" y="1237"/>
              <a:ext cx="3504" cy="2711"/>
              <a:chOff x="0" y="1717"/>
              <a:chExt cx="3504" cy="2711"/>
            </a:xfrm>
          </p:grpSpPr>
          <p:sp>
            <p:nvSpPr>
              <p:cNvPr id="18474" name="AutoShape 26"/>
              <p:cNvSpPr>
                <a:spLocks noChangeArrowheads="1"/>
              </p:cNvSpPr>
              <p:nvPr/>
            </p:nvSpPr>
            <p:spPr bwMode="auto">
              <a:xfrm>
                <a:off x="240" y="2064"/>
                <a:ext cx="3264" cy="1920"/>
              </a:xfrm>
              <a:prstGeom prst="triangle">
                <a:avLst>
                  <a:gd name="adj" fmla="val 15852"/>
                </a:avLst>
              </a:prstGeom>
              <a:solidFill>
                <a:schemeClr val="hlink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75" name="Text Box 27"/>
              <p:cNvSpPr txBox="1">
                <a:spLocks noChangeArrowheads="1"/>
              </p:cNvSpPr>
              <p:nvPr/>
            </p:nvSpPr>
            <p:spPr bwMode="auto">
              <a:xfrm>
                <a:off x="576" y="1717"/>
                <a:ext cx="155" cy="3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i="1">
                  <a:solidFill>
                    <a:srgbClr val="990033"/>
                  </a:solidFill>
                  <a:latin typeface="Arial" pitchFamily="34" charset="0"/>
                </a:endParaRPr>
              </a:p>
            </p:txBody>
          </p:sp>
          <p:sp>
            <p:nvSpPr>
              <p:cNvPr id="18476" name="Text Box 28"/>
              <p:cNvSpPr txBox="1">
                <a:spLocks noChangeArrowheads="1"/>
              </p:cNvSpPr>
              <p:nvPr/>
            </p:nvSpPr>
            <p:spPr bwMode="auto">
              <a:xfrm>
                <a:off x="0" y="4036"/>
                <a:ext cx="155" cy="39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i="1">
                  <a:solidFill>
                    <a:srgbClr val="990033"/>
                  </a:solidFill>
                  <a:latin typeface="Comic Sans MS" pitchFamily="66" charset="0"/>
                </a:endParaRPr>
              </a:p>
            </p:txBody>
          </p:sp>
        </p:grpSp>
        <p:sp>
          <p:nvSpPr>
            <p:cNvPr id="18473" name="Text Box 29"/>
            <p:cNvSpPr txBox="1">
              <a:spLocks noChangeArrowheads="1"/>
            </p:cNvSpPr>
            <p:nvPr/>
          </p:nvSpPr>
          <p:spPr bwMode="auto">
            <a:xfrm>
              <a:off x="2545" y="2815"/>
              <a:ext cx="1202" cy="34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990033"/>
                  </a:solidFill>
                  <a:latin typeface="Arial" pitchFamily="34" charset="0"/>
                </a:rPr>
                <a:t>Triangle B</a:t>
              </a:r>
            </a:p>
          </p:txBody>
        </p:sp>
      </p:grpSp>
      <p:grpSp>
        <p:nvGrpSpPr>
          <p:cNvPr id="15390" name="Group 30"/>
          <p:cNvGrpSpPr>
            <a:grpSpLocks/>
          </p:cNvGrpSpPr>
          <p:nvPr/>
        </p:nvGrpSpPr>
        <p:grpSpPr bwMode="auto">
          <a:xfrm>
            <a:off x="381000" y="2928938"/>
            <a:ext cx="3201988" cy="1730375"/>
            <a:chOff x="576" y="1008"/>
            <a:chExt cx="2700" cy="1486"/>
          </a:xfrm>
        </p:grpSpPr>
        <p:sp>
          <p:nvSpPr>
            <p:cNvPr id="18468" name="AutoShape 31"/>
            <p:cNvSpPr>
              <a:spLocks noChangeArrowheads="1"/>
            </p:cNvSpPr>
            <p:nvPr/>
          </p:nvSpPr>
          <p:spPr bwMode="auto">
            <a:xfrm>
              <a:off x="912" y="1008"/>
              <a:ext cx="2112" cy="1248"/>
            </a:xfrm>
            <a:prstGeom prst="triangle">
              <a:avLst>
                <a:gd name="adj" fmla="val 15852"/>
              </a:avLst>
            </a:prstGeom>
            <a:solidFill>
              <a:schemeClr val="hlink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9" name="Text Box 32"/>
            <p:cNvSpPr txBox="1">
              <a:spLocks noChangeArrowheads="1"/>
            </p:cNvSpPr>
            <p:nvPr/>
          </p:nvSpPr>
          <p:spPr bwMode="auto">
            <a:xfrm>
              <a:off x="576" y="2101"/>
              <a:ext cx="155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i="1">
                <a:solidFill>
                  <a:srgbClr val="990033"/>
                </a:solidFill>
                <a:latin typeface="Arial" pitchFamily="34" charset="0"/>
              </a:endParaRPr>
            </a:p>
          </p:txBody>
        </p:sp>
        <p:sp>
          <p:nvSpPr>
            <p:cNvPr id="18470" name="Text Box 33"/>
            <p:cNvSpPr txBox="1">
              <a:spLocks noChangeArrowheads="1"/>
            </p:cNvSpPr>
            <p:nvPr/>
          </p:nvSpPr>
          <p:spPr bwMode="auto">
            <a:xfrm>
              <a:off x="1008" y="1902"/>
              <a:ext cx="1202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990033"/>
                  </a:solidFill>
                  <a:latin typeface="Arial" pitchFamily="34" charset="0"/>
                </a:rPr>
                <a:t>Triangle C</a:t>
              </a:r>
            </a:p>
          </p:txBody>
        </p:sp>
        <p:sp>
          <p:nvSpPr>
            <p:cNvPr id="18471" name="Text Box 34"/>
            <p:cNvSpPr txBox="1">
              <a:spLocks noChangeArrowheads="1"/>
            </p:cNvSpPr>
            <p:nvPr/>
          </p:nvSpPr>
          <p:spPr bwMode="auto">
            <a:xfrm>
              <a:off x="3120" y="2101"/>
              <a:ext cx="156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i="1">
                <a:solidFill>
                  <a:srgbClr val="990033"/>
                </a:solidFill>
                <a:latin typeface="Arial" pitchFamily="34" charset="0"/>
              </a:endParaRPr>
            </a:p>
          </p:txBody>
        </p:sp>
      </p:grpSp>
      <p:grpSp>
        <p:nvGrpSpPr>
          <p:cNvPr id="15395" name="Group 35"/>
          <p:cNvGrpSpPr>
            <a:grpSpLocks/>
          </p:cNvGrpSpPr>
          <p:nvPr/>
        </p:nvGrpSpPr>
        <p:grpSpPr bwMode="auto">
          <a:xfrm>
            <a:off x="381000" y="4071938"/>
            <a:ext cx="2632075" cy="2289175"/>
            <a:chOff x="576" y="1968"/>
            <a:chExt cx="2219" cy="1966"/>
          </a:xfrm>
        </p:grpSpPr>
        <p:sp>
          <p:nvSpPr>
            <p:cNvPr id="18464" name="AutoShape 36"/>
            <p:cNvSpPr>
              <a:spLocks noChangeArrowheads="1"/>
            </p:cNvSpPr>
            <p:nvPr/>
          </p:nvSpPr>
          <p:spPr bwMode="auto">
            <a:xfrm>
              <a:off x="576" y="2256"/>
              <a:ext cx="2112" cy="1248"/>
            </a:xfrm>
            <a:prstGeom prst="triangle">
              <a:avLst>
                <a:gd name="adj" fmla="val 15852"/>
              </a:avLst>
            </a:prstGeom>
            <a:solidFill>
              <a:schemeClr val="hlink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65" name="Text Box 37"/>
            <p:cNvSpPr txBox="1">
              <a:spLocks noChangeArrowheads="1"/>
            </p:cNvSpPr>
            <p:nvPr/>
          </p:nvSpPr>
          <p:spPr bwMode="auto">
            <a:xfrm>
              <a:off x="672" y="3150"/>
              <a:ext cx="1202" cy="3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990033"/>
                  </a:solidFill>
                  <a:latin typeface="Arial" pitchFamily="34" charset="0"/>
                </a:rPr>
                <a:t>Triangle A</a:t>
              </a:r>
            </a:p>
          </p:txBody>
        </p:sp>
        <p:sp>
          <p:nvSpPr>
            <p:cNvPr id="18466" name="Text Box 38"/>
            <p:cNvSpPr txBox="1">
              <a:spLocks noChangeArrowheads="1"/>
            </p:cNvSpPr>
            <p:nvPr/>
          </p:nvSpPr>
          <p:spPr bwMode="auto">
            <a:xfrm>
              <a:off x="2639" y="3541"/>
              <a:ext cx="156" cy="39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i="1">
                <a:solidFill>
                  <a:srgbClr val="990033"/>
                </a:solidFill>
                <a:latin typeface="Arial" pitchFamily="34" charset="0"/>
              </a:endParaRPr>
            </a:p>
          </p:txBody>
        </p:sp>
        <p:sp>
          <p:nvSpPr>
            <p:cNvPr id="18467" name="Text Box 39"/>
            <p:cNvSpPr txBox="1">
              <a:spLocks noChangeArrowheads="1"/>
            </p:cNvSpPr>
            <p:nvPr/>
          </p:nvSpPr>
          <p:spPr bwMode="auto">
            <a:xfrm>
              <a:off x="624" y="1968"/>
              <a:ext cx="155" cy="44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2800">
                <a:solidFill>
                  <a:srgbClr val="990033"/>
                </a:solidFill>
                <a:latin typeface="Comic Sans MS" pitchFamily="66" charset="0"/>
              </a:endParaRPr>
            </a:p>
          </p:txBody>
        </p:sp>
      </p:grpSp>
      <p:sp>
        <p:nvSpPr>
          <p:cNvPr id="18453" name="Line 40"/>
          <p:cNvSpPr>
            <a:spLocks noChangeShapeType="1"/>
          </p:cNvSpPr>
          <p:nvPr/>
        </p:nvSpPr>
        <p:spPr bwMode="auto">
          <a:xfrm>
            <a:off x="0" y="2438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406" name="Text Box 46"/>
          <p:cNvSpPr txBox="1">
            <a:spLocks noChangeArrowheads="1"/>
          </p:cNvSpPr>
          <p:nvPr/>
        </p:nvSpPr>
        <p:spPr bwMode="auto">
          <a:xfrm>
            <a:off x="4953000" y="2667000"/>
            <a:ext cx="3889375" cy="7016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These two triangles are similar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because of the parallel lines</a:t>
            </a:r>
          </a:p>
        </p:txBody>
      </p:sp>
      <p:grpSp>
        <p:nvGrpSpPr>
          <p:cNvPr id="15409" name="Group 49"/>
          <p:cNvGrpSpPr>
            <a:grpSpLocks/>
          </p:cNvGrpSpPr>
          <p:nvPr/>
        </p:nvGrpSpPr>
        <p:grpSpPr bwMode="auto">
          <a:xfrm>
            <a:off x="5715000" y="3581400"/>
            <a:ext cx="3200400" cy="2971800"/>
            <a:chOff x="3600" y="2256"/>
            <a:chExt cx="2016" cy="1872"/>
          </a:xfrm>
        </p:grpSpPr>
        <p:grpSp>
          <p:nvGrpSpPr>
            <p:cNvPr id="18457" name="Group 45"/>
            <p:cNvGrpSpPr>
              <a:grpSpLocks/>
            </p:cNvGrpSpPr>
            <p:nvPr/>
          </p:nvGrpSpPr>
          <p:grpSpPr bwMode="auto">
            <a:xfrm>
              <a:off x="3600" y="2256"/>
              <a:ext cx="2016" cy="1872"/>
              <a:chOff x="3456" y="1968"/>
              <a:chExt cx="2016" cy="1872"/>
            </a:xfrm>
          </p:grpSpPr>
          <p:sp>
            <p:nvSpPr>
              <p:cNvPr id="18460" name="Line 41"/>
              <p:cNvSpPr>
                <a:spLocks noChangeShapeType="1"/>
              </p:cNvSpPr>
              <p:nvPr/>
            </p:nvSpPr>
            <p:spPr bwMode="auto">
              <a:xfrm>
                <a:off x="3456" y="1968"/>
                <a:ext cx="2016" cy="187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1" name="Line 42"/>
              <p:cNvSpPr>
                <a:spLocks noChangeShapeType="1"/>
              </p:cNvSpPr>
              <p:nvPr/>
            </p:nvSpPr>
            <p:spPr bwMode="auto">
              <a:xfrm flipH="1">
                <a:off x="4368" y="1968"/>
                <a:ext cx="144" cy="187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2" name="Line 43"/>
              <p:cNvSpPr>
                <a:spLocks noChangeShapeType="1"/>
              </p:cNvSpPr>
              <p:nvPr/>
            </p:nvSpPr>
            <p:spPr bwMode="auto">
              <a:xfrm>
                <a:off x="4368" y="3840"/>
                <a:ext cx="1104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8463" name="Line 44"/>
              <p:cNvSpPr>
                <a:spLocks noChangeShapeType="1"/>
              </p:cNvSpPr>
              <p:nvPr/>
            </p:nvSpPr>
            <p:spPr bwMode="auto">
              <a:xfrm>
                <a:off x="3456" y="1968"/>
                <a:ext cx="105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8458" name="Line 47"/>
            <p:cNvSpPr>
              <a:spLocks noChangeShapeType="1"/>
            </p:cNvSpPr>
            <p:nvPr/>
          </p:nvSpPr>
          <p:spPr bwMode="auto">
            <a:xfrm>
              <a:off x="3600" y="2256"/>
              <a:ext cx="57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459" name="Line 48"/>
            <p:cNvSpPr>
              <a:spLocks noChangeShapeType="1"/>
            </p:cNvSpPr>
            <p:nvPr/>
          </p:nvSpPr>
          <p:spPr bwMode="auto">
            <a:xfrm>
              <a:off x="4560" y="4128"/>
              <a:ext cx="57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5410" name="AutoShape 50"/>
          <p:cNvSpPr>
            <a:spLocks noChangeArrowheads="1"/>
          </p:cNvSpPr>
          <p:nvPr/>
        </p:nvSpPr>
        <p:spPr bwMode="auto">
          <a:xfrm>
            <a:off x="7162800" y="1295400"/>
            <a:ext cx="1752600" cy="1066800"/>
          </a:xfrm>
          <a:prstGeom prst="wedgeRoundRectCallout">
            <a:avLst>
              <a:gd name="adj1" fmla="val 53713"/>
              <a:gd name="adj2" fmla="val -8258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How can I </a:t>
            </a:r>
          </a:p>
          <a:p>
            <a:pPr algn="ctr"/>
            <a:r>
              <a:rPr lang="en-GB" sz="2000" b="1">
                <a:latin typeface="Arial" pitchFamily="34" charset="0"/>
              </a:rPr>
              <a:t>spot similar </a:t>
            </a:r>
          </a:p>
          <a:p>
            <a:pPr algn="ctr"/>
            <a:r>
              <a:rPr lang="en-GB" sz="2000" b="1">
                <a:latin typeface="Arial" pitchFamily="34" charset="0"/>
              </a:rPr>
              <a:t>triangles ?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15368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75"/>
                                        <p:tgtEl>
                                          <p:spTgt spid="1537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15371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15372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1537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2" dur="1" fill="hold"/>
                                        <p:tgtEl>
                                          <p:spTgt spid="15374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7" dur="1" fill="hold"/>
                                        <p:tgtEl>
                                          <p:spTgt spid="1537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75"/>
                                        <p:tgtEl>
                                          <p:spTgt spid="154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1537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75"/>
                                        <p:tgtEl>
                                          <p:spTgt spid="153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0" fill="hold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0" fill="hold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5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0" fill="hold"/>
                                        <p:tgtEl>
                                          <p:spTgt spid="153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75"/>
                                        <p:tgtEl>
                                          <p:spTgt spid="154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5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4" grpId="0" animBg="1"/>
      <p:bldP spid="15365" grpId="0" animBg="1"/>
      <p:bldP spid="15367" grpId="0" animBg="1"/>
      <p:bldP spid="15368" grpId="0" animBg="1"/>
      <p:bldP spid="15376" grpId="0" animBg="1" autoUpdateAnimBg="0"/>
      <p:bldP spid="15377" grpId="0" animBg="1" autoUpdateAnimBg="0"/>
      <p:bldP spid="15379" grpId="0" animBg="1"/>
      <p:bldP spid="15383" grpId="0" animBg="1" autoUpdateAnimBg="0"/>
      <p:bldP spid="15406" grpId="0" animBg="1" autoUpdateAnimBg="0"/>
      <p:bldP spid="15410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76200" y="5715000"/>
            <a:ext cx="18129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Comic Sans MS" pitchFamily="66" charset="0"/>
              </a:rPr>
              <a:t>Triangle 1</a:t>
            </a:r>
          </a:p>
        </p:txBody>
      </p:sp>
      <p:sp>
        <p:nvSpPr>
          <p:cNvPr id="19459" name="Text Box 3"/>
          <p:cNvSpPr txBox="1">
            <a:spLocks noChangeArrowheads="1"/>
          </p:cNvSpPr>
          <p:nvPr/>
        </p:nvSpPr>
        <p:spPr bwMode="auto">
          <a:xfrm>
            <a:off x="6705600" y="228600"/>
            <a:ext cx="18700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latin typeface="Comic Sans MS" pitchFamily="66" charset="0"/>
              </a:rPr>
              <a:t>Triangle 2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228600" y="838200"/>
            <a:ext cx="6248400" cy="3968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These two triangles are similar.Calculate length y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7848600" y="29718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990033"/>
                </a:solidFill>
                <a:latin typeface="Comic Sans MS" pitchFamily="66" charset="0"/>
              </a:rPr>
              <a:t>15.12m</a:t>
            </a:r>
          </a:p>
        </p:txBody>
      </p:sp>
      <p:sp>
        <p:nvSpPr>
          <p:cNvPr id="19462" name="Line 6"/>
          <p:cNvSpPr>
            <a:spLocks noChangeShapeType="1"/>
          </p:cNvSpPr>
          <p:nvPr/>
        </p:nvSpPr>
        <p:spPr bwMode="auto">
          <a:xfrm rot="21185173" flipV="1">
            <a:off x="8077200" y="762000"/>
            <a:ext cx="1588" cy="2133600"/>
          </a:xfrm>
          <a:prstGeom prst="line">
            <a:avLst/>
          </a:prstGeom>
          <a:noFill/>
          <a:ln w="38100">
            <a:solidFill>
              <a:srgbClr val="990033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3" name="Line 7"/>
          <p:cNvSpPr>
            <a:spLocks noChangeShapeType="1"/>
          </p:cNvSpPr>
          <p:nvPr/>
        </p:nvSpPr>
        <p:spPr bwMode="auto">
          <a:xfrm rot="-370063">
            <a:off x="8382000" y="3352800"/>
            <a:ext cx="1588" cy="2209800"/>
          </a:xfrm>
          <a:prstGeom prst="line">
            <a:avLst/>
          </a:prstGeom>
          <a:noFill/>
          <a:ln w="38100">
            <a:solidFill>
              <a:srgbClr val="990033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4" name="Text Box 8"/>
          <p:cNvSpPr txBox="1">
            <a:spLocks noChangeArrowheads="1"/>
          </p:cNvSpPr>
          <p:nvPr/>
        </p:nvSpPr>
        <p:spPr bwMode="auto">
          <a:xfrm>
            <a:off x="1752600" y="4191000"/>
            <a:ext cx="8016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990033"/>
                </a:solidFill>
                <a:latin typeface="Comic Sans MS" pitchFamily="66" charset="0"/>
              </a:rPr>
              <a:t>7.2m</a:t>
            </a:r>
          </a:p>
        </p:txBody>
      </p:sp>
      <p:sp>
        <p:nvSpPr>
          <p:cNvPr id="19465" name="Text Box 9"/>
          <p:cNvSpPr txBox="1">
            <a:spLocks noChangeArrowheads="1"/>
          </p:cNvSpPr>
          <p:nvPr/>
        </p:nvSpPr>
        <p:spPr bwMode="auto">
          <a:xfrm>
            <a:off x="381000" y="4038600"/>
            <a:ext cx="369888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800">
                <a:solidFill>
                  <a:srgbClr val="990033"/>
                </a:solidFill>
                <a:latin typeface="Comic Sans MS" pitchFamily="66" charset="0"/>
              </a:rPr>
              <a:t>y</a:t>
            </a:r>
          </a:p>
        </p:txBody>
      </p:sp>
      <p:grpSp>
        <p:nvGrpSpPr>
          <p:cNvPr id="19466" name="Group 10"/>
          <p:cNvGrpSpPr>
            <a:grpSpLocks/>
          </p:cNvGrpSpPr>
          <p:nvPr/>
        </p:nvGrpSpPr>
        <p:grpSpPr bwMode="auto">
          <a:xfrm>
            <a:off x="609600" y="2362200"/>
            <a:ext cx="4724400" cy="1752600"/>
            <a:chOff x="528" y="1488"/>
            <a:chExt cx="2976" cy="1104"/>
          </a:xfrm>
        </p:grpSpPr>
        <p:sp>
          <p:nvSpPr>
            <p:cNvPr id="19482" name="Line 11"/>
            <p:cNvSpPr>
              <a:spLocks noChangeShapeType="1"/>
            </p:cNvSpPr>
            <p:nvPr/>
          </p:nvSpPr>
          <p:spPr bwMode="auto">
            <a:xfrm flipV="1">
              <a:off x="528" y="2016"/>
              <a:ext cx="0" cy="57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3" name="Line 12"/>
            <p:cNvSpPr>
              <a:spLocks noChangeShapeType="1"/>
            </p:cNvSpPr>
            <p:nvPr/>
          </p:nvSpPr>
          <p:spPr bwMode="auto">
            <a:xfrm>
              <a:off x="528" y="2016"/>
              <a:ext cx="182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4" name="AutoShape 13"/>
            <p:cNvSpPr>
              <a:spLocks noChangeArrowheads="1"/>
            </p:cNvSpPr>
            <p:nvPr/>
          </p:nvSpPr>
          <p:spPr bwMode="auto">
            <a:xfrm>
              <a:off x="2352" y="1824"/>
              <a:ext cx="624" cy="336"/>
            </a:xfrm>
            <a:prstGeom prst="homePlate">
              <a:avLst>
                <a:gd name="adj" fmla="val 46429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9485" name="Line 14"/>
            <p:cNvSpPr>
              <a:spLocks noChangeShapeType="1"/>
            </p:cNvSpPr>
            <p:nvPr/>
          </p:nvSpPr>
          <p:spPr bwMode="auto">
            <a:xfrm>
              <a:off x="2976" y="2016"/>
              <a:ext cx="52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6" name="Text Box 15"/>
            <p:cNvSpPr txBox="1">
              <a:spLocks noChangeArrowheads="1"/>
            </p:cNvSpPr>
            <p:nvPr/>
          </p:nvSpPr>
          <p:spPr bwMode="auto">
            <a:xfrm>
              <a:off x="2352" y="1824"/>
              <a:ext cx="56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x 2.1</a:t>
              </a:r>
            </a:p>
          </p:txBody>
        </p:sp>
        <p:sp>
          <p:nvSpPr>
            <p:cNvPr id="19487" name="Text Box 16"/>
            <p:cNvSpPr txBox="1">
              <a:spLocks noChangeArrowheads="1"/>
            </p:cNvSpPr>
            <p:nvPr/>
          </p:nvSpPr>
          <p:spPr bwMode="auto">
            <a:xfrm>
              <a:off x="1824" y="1488"/>
              <a:ext cx="15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Same multiplier</a:t>
              </a:r>
            </a:p>
          </p:txBody>
        </p:sp>
      </p:grpSp>
      <p:sp>
        <p:nvSpPr>
          <p:cNvPr id="19467" name="AutoShape 17"/>
          <p:cNvSpPr>
            <a:spLocks noChangeArrowheads="1"/>
          </p:cNvSpPr>
          <p:nvPr/>
        </p:nvSpPr>
        <p:spPr bwMode="auto">
          <a:xfrm>
            <a:off x="381000" y="3352800"/>
            <a:ext cx="1371600" cy="2209800"/>
          </a:xfrm>
          <a:prstGeom prst="triangle">
            <a:avLst>
              <a:gd name="adj" fmla="val 80324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8" name="AutoShape 18"/>
          <p:cNvSpPr>
            <a:spLocks noChangeArrowheads="1"/>
          </p:cNvSpPr>
          <p:nvPr/>
        </p:nvSpPr>
        <p:spPr bwMode="auto">
          <a:xfrm>
            <a:off x="5257800" y="914400"/>
            <a:ext cx="2895600" cy="4724400"/>
          </a:xfrm>
          <a:prstGeom prst="triangle">
            <a:avLst>
              <a:gd name="adj" fmla="val 80324"/>
            </a:avLst>
          </a:prstGeom>
          <a:solidFill>
            <a:srgbClr val="FF0000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9" name="Line 19"/>
          <p:cNvSpPr>
            <a:spLocks noChangeShapeType="1"/>
          </p:cNvSpPr>
          <p:nvPr/>
        </p:nvSpPr>
        <p:spPr bwMode="auto">
          <a:xfrm rot="21185173" flipV="1">
            <a:off x="6162675" y="835025"/>
            <a:ext cx="1300163" cy="2054225"/>
          </a:xfrm>
          <a:prstGeom prst="line">
            <a:avLst/>
          </a:prstGeom>
          <a:noFill/>
          <a:ln w="38100">
            <a:solidFill>
              <a:srgbClr val="990033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70" name="Text Box 20"/>
          <p:cNvSpPr txBox="1">
            <a:spLocks noChangeArrowheads="1"/>
          </p:cNvSpPr>
          <p:nvPr/>
        </p:nvSpPr>
        <p:spPr bwMode="auto">
          <a:xfrm>
            <a:off x="5334000" y="3048000"/>
            <a:ext cx="12954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990033"/>
                </a:solidFill>
                <a:latin typeface="Comic Sans MS" pitchFamily="66" charset="0"/>
              </a:rPr>
              <a:t>17.85m</a:t>
            </a:r>
          </a:p>
        </p:txBody>
      </p:sp>
      <p:sp>
        <p:nvSpPr>
          <p:cNvPr id="19471" name="Line 21"/>
          <p:cNvSpPr>
            <a:spLocks noChangeShapeType="1"/>
          </p:cNvSpPr>
          <p:nvPr/>
        </p:nvSpPr>
        <p:spPr bwMode="auto">
          <a:xfrm rot="1578225">
            <a:off x="5410200" y="3352800"/>
            <a:ext cx="0" cy="2362200"/>
          </a:xfrm>
          <a:prstGeom prst="line">
            <a:avLst/>
          </a:prstGeom>
          <a:noFill/>
          <a:ln w="38100">
            <a:solidFill>
              <a:srgbClr val="990033"/>
            </a:solidFill>
            <a:prstDash val="dash"/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19478" name="Group 22"/>
          <p:cNvGrpSpPr>
            <a:grpSpLocks/>
          </p:cNvGrpSpPr>
          <p:nvPr/>
        </p:nvGrpSpPr>
        <p:grpSpPr bwMode="auto">
          <a:xfrm>
            <a:off x="2057400" y="3425825"/>
            <a:ext cx="6629400" cy="3432175"/>
            <a:chOff x="1440" y="2158"/>
            <a:chExt cx="4176" cy="2162"/>
          </a:xfrm>
        </p:grpSpPr>
        <p:sp>
          <p:nvSpPr>
            <p:cNvPr id="19475" name="Line 23"/>
            <p:cNvSpPr>
              <a:spLocks noChangeShapeType="1"/>
            </p:cNvSpPr>
            <p:nvPr/>
          </p:nvSpPr>
          <p:spPr bwMode="auto">
            <a:xfrm>
              <a:off x="1440" y="2928"/>
              <a:ext cx="0" cy="86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6" name="Line 24"/>
            <p:cNvSpPr>
              <a:spLocks noChangeShapeType="1"/>
            </p:cNvSpPr>
            <p:nvPr/>
          </p:nvSpPr>
          <p:spPr bwMode="auto">
            <a:xfrm>
              <a:off x="1440" y="3792"/>
              <a:ext cx="23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77" name="AutoShape 25"/>
            <p:cNvSpPr>
              <a:spLocks noChangeArrowheads="1"/>
            </p:cNvSpPr>
            <p:nvPr/>
          </p:nvSpPr>
          <p:spPr bwMode="auto">
            <a:xfrm>
              <a:off x="3744" y="3648"/>
              <a:ext cx="720" cy="288"/>
            </a:xfrm>
            <a:prstGeom prst="homePlate">
              <a:avLst>
                <a:gd name="adj" fmla="val 625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Text Box 26"/>
            <p:cNvSpPr txBox="1">
              <a:spLocks noChangeArrowheads="1"/>
            </p:cNvSpPr>
            <p:nvPr/>
          </p:nvSpPr>
          <p:spPr bwMode="auto">
            <a:xfrm>
              <a:off x="3792" y="3648"/>
              <a:ext cx="537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x 2.1</a:t>
              </a:r>
            </a:p>
          </p:txBody>
        </p:sp>
        <p:sp>
          <p:nvSpPr>
            <p:cNvPr id="19479" name="Line 27"/>
            <p:cNvSpPr>
              <a:spLocks noChangeShapeType="1"/>
            </p:cNvSpPr>
            <p:nvPr/>
          </p:nvSpPr>
          <p:spPr bwMode="auto">
            <a:xfrm rot="-5395912">
              <a:off x="4798" y="2975"/>
              <a:ext cx="1633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9480" name="Text Box 28"/>
            <p:cNvSpPr txBox="1">
              <a:spLocks noChangeArrowheads="1"/>
            </p:cNvSpPr>
            <p:nvPr/>
          </p:nvSpPr>
          <p:spPr bwMode="auto">
            <a:xfrm>
              <a:off x="2496" y="3993"/>
              <a:ext cx="263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Comic Sans MS" pitchFamily="66" charset="0"/>
                </a:rPr>
                <a:t>Multiplier = 15.12 </a:t>
              </a:r>
              <a:r>
                <a:rPr lang="en-GB" sz="2800">
                  <a:latin typeface="Comic Sans MS" pitchFamily="66" charset="0"/>
                  <a:sym typeface="Symbol" pitchFamily="18" charset="2"/>
                </a:rPr>
                <a:t></a:t>
              </a:r>
              <a:r>
                <a:rPr lang="en-GB">
                  <a:latin typeface="Comic Sans MS" pitchFamily="66" charset="0"/>
                  <a:sym typeface="Symbol" pitchFamily="18" charset="2"/>
                </a:rPr>
                <a:t> 7.2 = 2.1</a:t>
              </a:r>
              <a:endParaRPr lang="en-GB">
                <a:latin typeface="Comic Sans MS" pitchFamily="66" charset="0"/>
              </a:endParaRPr>
            </a:p>
          </p:txBody>
        </p:sp>
        <p:sp>
          <p:nvSpPr>
            <p:cNvPr id="19481" name="Line 29"/>
            <p:cNvSpPr>
              <a:spLocks noChangeShapeType="1"/>
            </p:cNvSpPr>
            <p:nvPr/>
          </p:nvSpPr>
          <p:spPr bwMode="auto">
            <a:xfrm>
              <a:off x="4464" y="3792"/>
              <a:ext cx="115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9473" name="Text Box 31"/>
          <p:cNvSpPr txBox="1">
            <a:spLocks noChangeArrowheads="1"/>
          </p:cNvSpPr>
          <p:nvPr/>
        </p:nvSpPr>
        <p:spPr bwMode="auto">
          <a:xfrm>
            <a:off x="228600" y="228600"/>
            <a:ext cx="143192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Similarity</a:t>
            </a:r>
          </a:p>
        </p:txBody>
      </p:sp>
      <p:sp>
        <p:nvSpPr>
          <p:cNvPr id="19488" name="AutoShape 32"/>
          <p:cNvSpPr>
            <a:spLocks noChangeArrowheads="1"/>
          </p:cNvSpPr>
          <p:nvPr/>
        </p:nvSpPr>
        <p:spPr bwMode="auto">
          <a:xfrm>
            <a:off x="381000" y="1828800"/>
            <a:ext cx="3657600" cy="533400"/>
          </a:xfrm>
          <a:prstGeom prst="wedgeRoundRectCallout">
            <a:avLst>
              <a:gd name="adj1" fmla="val -48741"/>
              <a:gd name="adj2" fmla="val 11964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>
                <a:latin typeface="Arial" pitchFamily="34" charset="0"/>
              </a:rPr>
              <a:t>y = 17.85 </a:t>
            </a:r>
            <a:r>
              <a:rPr lang="en-GB">
                <a:latin typeface="Arial" pitchFamily="34" charset="0"/>
                <a:sym typeface="Symbol" pitchFamily="18" charset="2"/>
              </a:rPr>
              <a:t></a:t>
            </a:r>
            <a:r>
              <a:rPr lang="en-GB">
                <a:latin typeface="Arial" pitchFamily="34" charset="0"/>
              </a:rPr>
              <a:t> 2.1 = 8.5m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94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94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88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299085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Similarity in 2D &amp; 3D</a:t>
            </a:r>
          </a:p>
        </p:txBody>
      </p:sp>
      <p:sp>
        <p:nvSpPr>
          <p:cNvPr id="24583" name="Text Box 7"/>
          <p:cNvSpPr txBox="1">
            <a:spLocks noChangeArrowheads="1"/>
          </p:cNvSpPr>
          <p:nvPr/>
        </p:nvSpPr>
        <p:spPr bwMode="auto">
          <a:xfrm>
            <a:off x="4724400" y="0"/>
            <a:ext cx="4038600" cy="7016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These two cylinders are similar.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Calculate length L and Area A.</a:t>
            </a:r>
          </a:p>
        </p:txBody>
      </p:sp>
      <p:grpSp>
        <p:nvGrpSpPr>
          <p:cNvPr id="24593" name="Group 17"/>
          <p:cNvGrpSpPr>
            <a:grpSpLocks/>
          </p:cNvGrpSpPr>
          <p:nvPr/>
        </p:nvGrpSpPr>
        <p:grpSpPr bwMode="auto">
          <a:xfrm>
            <a:off x="6189663" y="4572000"/>
            <a:ext cx="2954337" cy="2286000"/>
            <a:chOff x="0" y="2880"/>
            <a:chExt cx="1861" cy="1440"/>
          </a:xfrm>
        </p:grpSpPr>
        <p:sp>
          <p:nvSpPr>
            <p:cNvPr id="20496" name="AutoShape 3"/>
            <p:cNvSpPr>
              <a:spLocks noChangeArrowheads="1"/>
            </p:cNvSpPr>
            <p:nvPr/>
          </p:nvSpPr>
          <p:spPr bwMode="auto">
            <a:xfrm>
              <a:off x="480" y="2880"/>
              <a:ext cx="624" cy="1152"/>
            </a:xfrm>
            <a:prstGeom prst="can">
              <a:avLst>
                <a:gd name="adj" fmla="val 46154"/>
              </a:avLst>
            </a:prstGeom>
            <a:solidFill>
              <a:schemeClr val="accent2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7" name="Oval 4"/>
            <p:cNvSpPr>
              <a:spLocks noChangeArrowheads="1"/>
            </p:cNvSpPr>
            <p:nvPr/>
          </p:nvSpPr>
          <p:spPr bwMode="auto">
            <a:xfrm>
              <a:off x="480" y="2880"/>
              <a:ext cx="624" cy="288"/>
            </a:xfrm>
            <a:prstGeom prst="ellipse">
              <a:avLst/>
            </a:prstGeom>
            <a:solidFill>
              <a:srgbClr val="CC0099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b="1">
                  <a:latin typeface="Arial" pitchFamily="34" charset="0"/>
                </a:rPr>
                <a:t>A</a:t>
              </a:r>
            </a:p>
          </p:txBody>
        </p:sp>
        <p:sp>
          <p:nvSpPr>
            <p:cNvPr id="20498" name="Line 9"/>
            <p:cNvSpPr>
              <a:spLocks noChangeShapeType="1"/>
            </p:cNvSpPr>
            <p:nvPr/>
          </p:nvSpPr>
          <p:spPr bwMode="auto">
            <a:xfrm>
              <a:off x="1200" y="2976"/>
              <a:ext cx="0" cy="96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9" name="Text Box 10"/>
            <p:cNvSpPr txBox="1">
              <a:spLocks noChangeArrowheads="1"/>
            </p:cNvSpPr>
            <p:nvPr/>
          </p:nvSpPr>
          <p:spPr bwMode="auto">
            <a:xfrm>
              <a:off x="1200" y="3312"/>
              <a:ext cx="6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6.2cm</a:t>
              </a:r>
            </a:p>
          </p:txBody>
        </p:sp>
        <p:sp>
          <p:nvSpPr>
            <p:cNvPr id="20500" name="Text Box 12"/>
            <p:cNvSpPr txBox="1">
              <a:spLocks noChangeArrowheads="1"/>
            </p:cNvSpPr>
            <p:nvPr/>
          </p:nvSpPr>
          <p:spPr bwMode="auto">
            <a:xfrm>
              <a:off x="0" y="4032"/>
              <a:ext cx="177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Volume = 214cm</a:t>
              </a:r>
              <a:r>
                <a:rPr lang="en-GB" b="1" baseline="30000">
                  <a:latin typeface="Arial" pitchFamily="34" charset="0"/>
                </a:rPr>
                <a:t>3</a:t>
              </a:r>
            </a:p>
          </p:txBody>
        </p:sp>
      </p:grpSp>
      <p:grpSp>
        <p:nvGrpSpPr>
          <p:cNvPr id="24592" name="Group 16"/>
          <p:cNvGrpSpPr>
            <a:grpSpLocks/>
          </p:cNvGrpSpPr>
          <p:nvPr/>
        </p:nvGrpSpPr>
        <p:grpSpPr bwMode="auto">
          <a:xfrm>
            <a:off x="304800" y="2667000"/>
            <a:ext cx="3657600" cy="4191000"/>
            <a:chOff x="3456" y="1680"/>
            <a:chExt cx="2304" cy="2640"/>
          </a:xfrm>
        </p:grpSpPr>
        <p:sp>
          <p:nvSpPr>
            <p:cNvPr id="20491" name="AutoShape 5"/>
            <p:cNvSpPr>
              <a:spLocks noChangeArrowheads="1"/>
            </p:cNvSpPr>
            <p:nvPr/>
          </p:nvSpPr>
          <p:spPr bwMode="auto">
            <a:xfrm>
              <a:off x="3600" y="1680"/>
              <a:ext cx="1296" cy="2400"/>
            </a:xfrm>
            <a:prstGeom prst="can">
              <a:avLst>
                <a:gd name="adj" fmla="val 46296"/>
              </a:avLst>
            </a:prstGeom>
            <a:solidFill>
              <a:schemeClr val="accent2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492" name="Oval 6"/>
            <p:cNvSpPr>
              <a:spLocks noChangeArrowheads="1"/>
            </p:cNvSpPr>
            <p:nvPr/>
          </p:nvSpPr>
          <p:spPr bwMode="auto">
            <a:xfrm>
              <a:off x="3600" y="1680"/>
              <a:ext cx="1296" cy="600"/>
            </a:xfrm>
            <a:prstGeom prst="ellipse">
              <a:avLst/>
            </a:prstGeom>
            <a:solidFill>
              <a:srgbClr val="CC0099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b="1">
                  <a:latin typeface="Arial" pitchFamily="34" charset="0"/>
                </a:rPr>
                <a:t>156 cm</a:t>
              </a:r>
              <a:r>
                <a:rPr lang="en-GB" b="1" baseline="30000">
                  <a:latin typeface="Arial" pitchFamily="34" charset="0"/>
                </a:rPr>
                <a:t>2</a:t>
              </a:r>
            </a:p>
          </p:txBody>
        </p:sp>
        <p:sp>
          <p:nvSpPr>
            <p:cNvPr id="20493" name="Line 8"/>
            <p:cNvSpPr>
              <a:spLocks noChangeShapeType="1"/>
            </p:cNvSpPr>
            <p:nvPr/>
          </p:nvSpPr>
          <p:spPr bwMode="auto">
            <a:xfrm>
              <a:off x="4992" y="1872"/>
              <a:ext cx="0" cy="1968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494" name="Text Box 11"/>
            <p:cNvSpPr txBox="1">
              <a:spLocks noChangeArrowheads="1"/>
            </p:cNvSpPr>
            <p:nvPr/>
          </p:nvSpPr>
          <p:spPr bwMode="auto">
            <a:xfrm>
              <a:off x="4992" y="2736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L</a:t>
              </a:r>
            </a:p>
          </p:txBody>
        </p:sp>
        <p:sp>
          <p:nvSpPr>
            <p:cNvPr id="20495" name="Text Box 13"/>
            <p:cNvSpPr txBox="1">
              <a:spLocks noChangeArrowheads="1"/>
            </p:cNvSpPr>
            <p:nvPr/>
          </p:nvSpPr>
          <p:spPr bwMode="auto">
            <a:xfrm>
              <a:off x="3456" y="4032"/>
              <a:ext cx="230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Volume = 3343.75cm</a:t>
              </a:r>
              <a:r>
                <a:rPr lang="en-GB" b="1" baseline="30000">
                  <a:latin typeface="Arial" pitchFamily="34" charset="0"/>
                </a:rPr>
                <a:t>3</a:t>
              </a:r>
            </a:p>
          </p:txBody>
        </p:sp>
      </p:grpSp>
      <p:sp>
        <p:nvSpPr>
          <p:cNvPr id="24590" name="Text Box 14"/>
          <p:cNvSpPr txBox="1">
            <a:spLocks noChangeArrowheads="1"/>
          </p:cNvSpPr>
          <p:nvPr/>
        </p:nvSpPr>
        <p:spPr bwMode="auto">
          <a:xfrm>
            <a:off x="4648200" y="762000"/>
            <a:ext cx="4114800" cy="16160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Write down all these equations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immediately: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    6.2	</a:t>
            </a:r>
            <a:r>
              <a:rPr lang="en-GB" sz="2000" b="1">
                <a:solidFill>
                  <a:srgbClr val="FF0000"/>
                </a:solidFill>
                <a:latin typeface="Arial" pitchFamily="34" charset="0"/>
              </a:rPr>
              <a:t>x scale factor</a:t>
            </a:r>
            <a:r>
              <a:rPr lang="en-GB" sz="2000" b="1">
                <a:latin typeface="Arial" pitchFamily="34" charset="0"/>
              </a:rPr>
              <a:t> 	= L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    A     	</a:t>
            </a:r>
            <a:r>
              <a:rPr lang="en-GB" sz="2000" b="1">
                <a:solidFill>
                  <a:srgbClr val="CC0099"/>
                </a:solidFill>
                <a:latin typeface="Arial" pitchFamily="34" charset="0"/>
              </a:rPr>
              <a:t>x scale factor</a:t>
            </a:r>
            <a:r>
              <a:rPr lang="en-GB" sz="2000" b="1" baseline="30000">
                <a:solidFill>
                  <a:srgbClr val="CC0099"/>
                </a:solidFill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	= 156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   214 	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x scale factor</a:t>
            </a:r>
            <a:r>
              <a:rPr lang="en-GB" sz="2000" b="1" baseline="30000">
                <a:solidFill>
                  <a:schemeClr val="accent2"/>
                </a:solidFill>
                <a:latin typeface="Arial" pitchFamily="34" charset="0"/>
              </a:rPr>
              <a:t>3</a:t>
            </a:r>
            <a:r>
              <a:rPr lang="en-GB" sz="2000" b="1">
                <a:latin typeface="Arial" pitchFamily="34" charset="0"/>
              </a:rPr>
              <a:t> 	= 3343.75</a:t>
            </a:r>
          </a:p>
        </p:txBody>
      </p:sp>
      <p:sp>
        <p:nvSpPr>
          <p:cNvPr id="24594" name="Text Box 18"/>
          <p:cNvSpPr txBox="1">
            <a:spLocks noChangeArrowheads="1"/>
          </p:cNvSpPr>
          <p:nvPr/>
        </p:nvSpPr>
        <p:spPr bwMode="auto">
          <a:xfrm>
            <a:off x="3505200" y="2438400"/>
            <a:ext cx="5257800" cy="16160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scale factor</a:t>
            </a:r>
            <a:r>
              <a:rPr lang="en-GB" sz="2000" b="1" baseline="30000">
                <a:solidFill>
                  <a:schemeClr val="accent2"/>
                </a:solidFill>
                <a:latin typeface="Arial" pitchFamily="34" charset="0"/>
              </a:rPr>
              <a:t>3</a:t>
            </a:r>
            <a:r>
              <a:rPr lang="en-GB" sz="2000" b="1">
                <a:latin typeface="Arial" pitchFamily="34" charset="0"/>
              </a:rPr>
              <a:t> = 3343.75/214 </a:t>
            </a:r>
          </a:p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scale factor</a:t>
            </a:r>
            <a:r>
              <a:rPr lang="en-GB" sz="2000" b="1" baseline="30000">
                <a:solidFill>
                  <a:schemeClr val="accent2"/>
                </a:solidFill>
                <a:latin typeface="Arial" pitchFamily="34" charset="0"/>
              </a:rPr>
              <a:t>3</a:t>
            </a:r>
            <a:r>
              <a:rPr lang="en-GB" sz="2000" b="1">
                <a:latin typeface="Arial" pitchFamily="34" charset="0"/>
              </a:rPr>
              <a:t> = 15.625</a:t>
            </a:r>
          </a:p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scale factor</a:t>
            </a:r>
            <a:r>
              <a:rPr lang="en-GB" sz="2000" b="1">
                <a:latin typeface="Arial" pitchFamily="34" charset="0"/>
              </a:rPr>
              <a:t>  = 2.5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So  6.2 </a:t>
            </a:r>
            <a:r>
              <a:rPr lang="en-GB" sz="2000" b="1">
                <a:solidFill>
                  <a:srgbClr val="FF0000"/>
                </a:solidFill>
                <a:latin typeface="Arial" pitchFamily="34" charset="0"/>
              </a:rPr>
              <a:t>x 2.5</a:t>
            </a:r>
            <a:r>
              <a:rPr lang="en-GB" sz="2000" b="1">
                <a:latin typeface="Arial" pitchFamily="34" charset="0"/>
              </a:rPr>
              <a:t> = L       and      A  </a:t>
            </a:r>
            <a:r>
              <a:rPr lang="en-GB" sz="2000" b="1">
                <a:solidFill>
                  <a:srgbClr val="CC0099"/>
                </a:solidFill>
                <a:latin typeface="Arial" pitchFamily="34" charset="0"/>
              </a:rPr>
              <a:t>x 2.5</a:t>
            </a:r>
            <a:r>
              <a:rPr lang="en-GB" sz="2000" b="1" baseline="30000">
                <a:solidFill>
                  <a:srgbClr val="CC0099"/>
                </a:solidFill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156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           L = 15.5cm	         A = 24.96cm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sp>
        <p:nvSpPr>
          <p:cNvPr id="24596" name="Line 20"/>
          <p:cNvSpPr>
            <a:spLocks noChangeShapeType="1"/>
          </p:cNvSpPr>
          <p:nvPr/>
        </p:nvSpPr>
        <p:spPr bwMode="auto">
          <a:xfrm>
            <a:off x="4191000" y="40386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1"/>
          <p:cNvSpPr>
            <a:spLocks noChangeShapeType="1"/>
          </p:cNvSpPr>
          <p:nvPr/>
        </p:nvSpPr>
        <p:spPr bwMode="auto">
          <a:xfrm>
            <a:off x="6934200" y="4038600"/>
            <a:ext cx="1600200" cy="0"/>
          </a:xfrm>
          <a:prstGeom prst="line">
            <a:avLst/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AutoShape 22"/>
          <p:cNvSpPr>
            <a:spLocks noChangeArrowheads="1"/>
          </p:cNvSpPr>
          <p:nvPr/>
        </p:nvSpPr>
        <p:spPr bwMode="auto">
          <a:xfrm>
            <a:off x="381000" y="838200"/>
            <a:ext cx="3962400" cy="1371600"/>
          </a:xfrm>
          <a:prstGeom prst="wedgeRoundRectCallout">
            <a:avLst>
              <a:gd name="adj1" fmla="val -53685"/>
              <a:gd name="adj2" fmla="val 80208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latin typeface="Arial" pitchFamily="34" charset="0"/>
              </a:rPr>
              <a:t>Don’t fall into the trap of thinking that the scale factor can be found by dividing one area by another area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5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45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45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4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459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59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4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45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4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45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45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245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45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45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45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45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459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459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5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4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245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4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459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2459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4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459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245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245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3" grpId="0" animBg="1" autoUpdateAnimBg="0"/>
      <p:bldP spid="24590" grpId="0" build="p" animBg="1" autoUpdateAnimBg="0"/>
      <p:bldP spid="24594" grpId="0" build="p" animBg="1" autoUpdateAnimBg="0"/>
      <p:bldP spid="24596" grpId="0" animBg="1"/>
      <p:bldP spid="24597" grpId="0" animBg="1"/>
      <p:bldP spid="24598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555307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Higher Tier – Shape and space revision</a:t>
            </a:r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828800" y="965200"/>
            <a:ext cx="5308600" cy="58928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Contents :	Angles and polygons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Area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Area and arc length of circles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Area of triangle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Volume and SA of solids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Spotting P, A &amp; V formulae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Transformations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Constructions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Loci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Similarity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Congruence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Pythagoras Theorem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 		SOHCAHTOA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3D Pythag and Trig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Trig of angles over 90</a:t>
            </a:r>
            <a:r>
              <a:rPr lang="en-GB" sz="2000" baseline="30000">
                <a:latin typeface="Arial" pitchFamily="34" charset="0"/>
              </a:rPr>
              <a:t>0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Sine rule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Cosine rule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Circle angle theorems</a:t>
            </a:r>
          </a:p>
          <a:p>
            <a:pPr eaLnBrk="1" hangingPunct="1"/>
            <a:r>
              <a:rPr lang="en-GB" sz="2000">
                <a:latin typeface="Arial" pitchFamily="34" charset="0"/>
              </a:rPr>
              <a:t>		Vectors</a:t>
            </a:r>
          </a:p>
        </p:txBody>
      </p:sp>
    </p:spTree>
  </p:cSld>
  <p:clrMapOvr>
    <a:masterClrMapping/>
  </p:clrMapOvr>
  <p:transition>
    <p:rand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ext Box 2"/>
          <p:cNvSpPr txBox="1">
            <a:spLocks noChangeArrowheads="1"/>
          </p:cNvSpPr>
          <p:nvPr/>
        </p:nvSpPr>
        <p:spPr bwMode="auto">
          <a:xfrm>
            <a:off x="0" y="1752600"/>
            <a:ext cx="61722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SSS </a:t>
            </a:r>
            <a:r>
              <a:rPr lang="en-GB" sz="2000" b="1">
                <a:latin typeface="Tahoma" pitchFamily="34" charset="0"/>
              </a:rPr>
              <a:t>- All 3 sides are the same in each triangle</a:t>
            </a:r>
          </a:p>
        </p:txBody>
      </p:sp>
      <p:sp>
        <p:nvSpPr>
          <p:cNvPr id="47107" name="Text Box 3"/>
          <p:cNvSpPr txBox="1">
            <a:spLocks noChangeArrowheads="1"/>
          </p:cNvSpPr>
          <p:nvPr/>
        </p:nvSpPr>
        <p:spPr bwMode="auto">
          <a:xfrm>
            <a:off x="0" y="3810000"/>
            <a:ext cx="91440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SAS </a:t>
            </a:r>
            <a:r>
              <a:rPr lang="en-GB" sz="2000" b="1">
                <a:latin typeface="Tahoma" pitchFamily="34" charset="0"/>
              </a:rPr>
              <a:t>-</a:t>
            </a:r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	</a:t>
            </a:r>
            <a:r>
              <a:rPr lang="en-GB" sz="2000" b="1">
                <a:latin typeface="Tahoma" pitchFamily="34" charset="0"/>
              </a:rPr>
              <a:t>2 sides and the included angle are the same in each triangle</a:t>
            </a:r>
          </a:p>
        </p:txBody>
      </p:sp>
      <p:grpSp>
        <p:nvGrpSpPr>
          <p:cNvPr id="47108" name="Group 4"/>
          <p:cNvGrpSpPr>
            <a:grpSpLocks/>
          </p:cNvGrpSpPr>
          <p:nvPr/>
        </p:nvGrpSpPr>
        <p:grpSpPr bwMode="auto">
          <a:xfrm>
            <a:off x="914400" y="4419600"/>
            <a:ext cx="2514600" cy="2438400"/>
            <a:chOff x="576" y="2544"/>
            <a:chExt cx="1584" cy="1536"/>
          </a:xfrm>
        </p:grpSpPr>
        <p:sp>
          <p:nvSpPr>
            <p:cNvPr id="21535" name="Text Box 5"/>
            <p:cNvSpPr txBox="1">
              <a:spLocks noChangeArrowheads="1"/>
            </p:cNvSpPr>
            <p:nvPr/>
          </p:nvSpPr>
          <p:spPr bwMode="auto">
            <a:xfrm>
              <a:off x="1152" y="3792"/>
              <a:ext cx="5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9cm</a:t>
              </a:r>
            </a:p>
          </p:txBody>
        </p:sp>
        <p:sp>
          <p:nvSpPr>
            <p:cNvPr id="21536" name="Text Box 6"/>
            <p:cNvSpPr txBox="1">
              <a:spLocks noChangeArrowheads="1"/>
            </p:cNvSpPr>
            <p:nvPr/>
          </p:nvSpPr>
          <p:spPr bwMode="auto">
            <a:xfrm>
              <a:off x="576" y="2976"/>
              <a:ext cx="6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11cm</a:t>
              </a:r>
            </a:p>
          </p:txBody>
        </p:sp>
        <p:sp>
          <p:nvSpPr>
            <p:cNvPr id="21537" name="AutoShape 7"/>
            <p:cNvSpPr>
              <a:spLocks noChangeArrowheads="1"/>
            </p:cNvSpPr>
            <p:nvPr/>
          </p:nvSpPr>
          <p:spPr bwMode="auto">
            <a:xfrm>
              <a:off x="720" y="2544"/>
              <a:ext cx="1440" cy="1248"/>
            </a:xfrm>
            <a:prstGeom prst="triangle">
              <a:avLst>
                <a:gd name="adj" fmla="val 63917"/>
              </a:avLst>
            </a:prstGeom>
            <a:solidFill>
              <a:srgbClr val="66CCFF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8" name="Text Box 8"/>
            <p:cNvSpPr txBox="1">
              <a:spLocks noChangeArrowheads="1"/>
            </p:cNvSpPr>
            <p:nvPr/>
          </p:nvSpPr>
          <p:spPr bwMode="auto">
            <a:xfrm>
              <a:off x="864" y="3504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71</a:t>
              </a:r>
              <a:r>
                <a:rPr lang="en-GB" b="1" baseline="30000">
                  <a:latin typeface="Tahoma" pitchFamily="34" charset="0"/>
                </a:rPr>
                <a:t>0</a:t>
              </a:r>
            </a:p>
          </p:txBody>
        </p:sp>
      </p:grpSp>
      <p:grpSp>
        <p:nvGrpSpPr>
          <p:cNvPr id="47113" name="Group 9"/>
          <p:cNvGrpSpPr>
            <a:grpSpLocks/>
          </p:cNvGrpSpPr>
          <p:nvPr/>
        </p:nvGrpSpPr>
        <p:grpSpPr bwMode="auto">
          <a:xfrm>
            <a:off x="5105400" y="4572000"/>
            <a:ext cx="2667000" cy="2286000"/>
            <a:chOff x="3264" y="2640"/>
            <a:chExt cx="1680" cy="1440"/>
          </a:xfrm>
        </p:grpSpPr>
        <p:sp>
          <p:nvSpPr>
            <p:cNvPr id="21531" name="Text Box 10"/>
            <p:cNvSpPr txBox="1">
              <a:spLocks noChangeArrowheads="1"/>
            </p:cNvSpPr>
            <p:nvPr/>
          </p:nvSpPr>
          <p:spPr bwMode="auto">
            <a:xfrm>
              <a:off x="3264" y="2928"/>
              <a:ext cx="52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9cm</a:t>
              </a:r>
            </a:p>
          </p:txBody>
        </p:sp>
        <p:sp>
          <p:nvSpPr>
            <p:cNvPr id="21532" name="Text Box 11"/>
            <p:cNvSpPr txBox="1">
              <a:spLocks noChangeArrowheads="1"/>
            </p:cNvSpPr>
            <p:nvPr/>
          </p:nvSpPr>
          <p:spPr bwMode="auto">
            <a:xfrm>
              <a:off x="3888" y="3696"/>
              <a:ext cx="6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11cm</a:t>
              </a:r>
            </a:p>
          </p:txBody>
        </p:sp>
        <p:sp>
          <p:nvSpPr>
            <p:cNvPr id="21533" name="AutoShape 12"/>
            <p:cNvSpPr>
              <a:spLocks noChangeArrowheads="1"/>
            </p:cNvSpPr>
            <p:nvPr/>
          </p:nvSpPr>
          <p:spPr bwMode="auto">
            <a:xfrm rot="6739647">
              <a:off x="3600" y="2736"/>
              <a:ext cx="1440" cy="1248"/>
            </a:xfrm>
            <a:prstGeom prst="triangle">
              <a:avLst>
                <a:gd name="adj" fmla="val 42056"/>
              </a:avLst>
            </a:prstGeom>
            <a:solidFill>
              <a:srgbClr val="66CCFF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1534" name="Text Box 13"/>
            <p:cNvSpPr txBox="1">
              <a:spLocks noChangeArrowheads="1"/>
            </p:cNvSpPr>
            <p:nvPr/>
          </p:nvSpPr>
          <p:spPr bwMode="auto">
            <a:xfrm>
              <a:off x="3552" y="3456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71</a:t>
              </a:r>
              <a:r>
                <a:rPr lang="en-GB" b="1" baseline="30000">
                  <a:latin typeface="Tahoma" pitchFamily="34" charset="0"/>
                </a:rPr>
                <a:t>0</a:t>
              </a:r>
            </a:p>
          </p:txBody>
        </p:sp>
      </p:grpSp>
      <p:grpSp>
        <p:nvGrpSpPr>
          <p:cNvPr id="47118" name="Group 14"/>
          <p:cNvGrpSpPr>
            <a:grpSpLocks/>
          </p:cNvGrpSpPr>
          <p:nvPr/>
        </p:nvGrpSpPr>
        <p:grpSpPr bwMode="auto">
          <a:xfrm>
            <a:off x="990600" y="2133600"/>
            <a:ext cx="3224213" cy="1600200"/>
            <a:chOff x="576" y="288"/>
            <a:chExt cx="2031" cy="1008"/>
          </a:xfrm>
        </p:grpSpPr>
        <p:sp>
          <p:nvSpPr>
            <p:cNvPr id="21524" name="Text Box 15"/>
            <p:cNvSpPr txBox="1">
              <a:spLocks noChangeArrowheads="1"/>
            </p:cNvSpPr>
            <p:nvPr/>
          </p:nvSpPr>
          <p:spPr bwMode="auto">
            <a:xfrm>
              <a:off x="1296" y="288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18m</a:t>
              </a:r>
            </a:p>
          </p:txBody>
        </p:sp>
        <p:sp>
          <p:nvSpPr>
            <p:cNvPr id="21525" name="Text Box 16"/>
            <p:cNvSpPr txBox="1">
              <a:spLocks noChangeArrowheads="1"/>
            </p:cNvSpPr>
            <p:nvPr/>
          </p:nvSpPr>
          <p:spPr bwMode="auto">
            <a:xfrm>
              <a:off x="2064" y="912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10m</a:t>
              </a:r>
            </a:p>
          </p:txBody>
        </p:sp>
        <p:sp>
          <p:nvSpPr>
            <p:cNvPr id="21526" name="Text Box 17"/>
            <p:cNvSpPr txBox="1">
              <a:spLocks noChangeArrowheads="1"/>
            </p:cNvSpPr>
            <p:nvPr/>
          </p:nvSpPr>
          <p:spPr bwMode="auto">
            <a:xfrm>
              <a:off x="816" y="912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13m</a:t>
              </a:r>
            </a:p>
          </p:txBody>
        </p:sp>
        <p:grpSp>
          <p:nvGrpSpPr>
            <p:cNvPr id="21527" name="Group 18"/>
            <p:cNvGrpSpPr>
              <a:grpSpLocks/>
            </p:cNvGrpSpPr>
            <p:nvPr/>
          </p:nvGrpSpPr>
          <p:grpSpPr bwMode="auto">
            <a:xfrm>
              <a:off x="576" y="576"/>
              <a:ext cx="2016" cy="720"/>
              <a:chOff x="960" y="528"/>
              <a:chExt cx="2016" cy="720"/>
            </a:xfrm>
          </p:grpSpPr>
          <p:sp>
            <p:nvSpPr>
              <p:cNvPr id="21528" name="Line 19"/>
              <p:cNvSpPr>
                <a:spLocks noChangeShapeType="1"/>
              </p:cNvSpPr>
              <p:nvPr/>
            </p:nvSpPr>
            <p:spPr bwMode="auto">
              <a:xfrm>
                <a:off x="960" y="528"/>
                <a:ext cx="201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9" name="Line 20"/>
              <p:cNvSpPr>
                <a:spLocks noChangeShapeType="1"/>
              </p:cNvSpPr>
              <p:nvPr/>
            </p:nvSpPr>
            <p:spPr bwMode="auto">
              <a:xfrm>
                <a:off x="960" y="528"/>
                <a:ext cx="1200" cy="72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30" name="Line 21"/>
              <p:cNvSpPr>
                <a:spLocks noChangeShapeType="1"/>
              </p:cNvSpPr>
              <p:nvPr/>
            </p:nvSpPr>
            <p:spPr bwMode="auto">
              <a:xfrm flipV="1">
                <a:off x="2160" y="528"/>
                <a:ext cx="816" cy="72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47126" name="Group 22"/>
          <p:cNvGrpSpPr>
            <a:grpSpLocks/>
          </p:cNvGrpSpPr>
          <p:nvPr/>
        </p:nvGrpSpPr>
        <p:grpSpPr bwMode="auto">
          <a:xfrm>
            <a:off x="5029200" y="2209800"/>
            <a:ext cx="3429000" cy="1600200"/>
            <a:chOff x="3216" y="624"/>
            <a:chExt cx="2160" cy="1008"/>
          </a:xfrm>
        </p:grpSpPr>
        <p:sp>
          <p:nvSpPr>
            <p:cNvPr id="21517" name="Text Box 23"/>
            <p:cNvSpPr txBox="1">
              <a:spLocks noChangeArrowheads="1"/>
            </p:cNvSpPr>
            <p:nvPr/>
          </p:nvSpPr>
          <p:spPr bwMode="auto">
            <a:xfrm>
              <a:off x="4080" y="1344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18m</a:t>
              </a:r>
            </a:p>
          </p:txBody>
        </p:sp>
        <p:sp>
          <p:nvSpPr>
            <p:cNvPr id="21518" name="Text Box 24"/>
            <p:cNvSpPr txBox="1">
              <a:spLocks noChangeArrowheads="1"/>
            </p:cNvSpPr>
            <p:nvPr/>
          </p:nvSpPr>
          <p:spPr bwMode="auto">
            <a:xfrm>
              <a:off x="3216" y="768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10m</a:t>
              </a:r>
            </a:p>
          </p:txBody>
        </p:sp>
        <p:sp>
          <p:nvSpPr>
            <p:cNvPr id="21519" name="Text Box 25"/>
            <p:cNvSpPr txBox="1">
              <a:spLocks noChangeArrowheads="1"/>
            </p:cNvSpPr>
            <p:nvPr/>
          </p:nvSpPr>
          <p:spPr bwMode="auto">
            <a:xfrm>
              <a:off x="4752" y="768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13m</a:t>
              </a:r>
            </a:p>
          </p:txBody>
        </p:sp>
        <p:grpSp>
          <p:nvGrpSpPr>
            <p:cNvPr id="21520" name="Group 26"/>
            <p:cNvGrpSpPr>
              <a:grpSpLocks/>
            </p:cNvGrpSpPr>
            <p:nvPr/>
          </p:nvGrpSpPr>
          <p:grpSpPr bwMode="auto">
            <a:xfrm rot="-10757889">
              <a:off x="3360" y="624"/>
              <a:ext cx="2016" cy="720"/>
              <a:chOff x="960" y="528"/>
              <a:chExt cx="2016" cy="720"/>
            </a:xfrm>
          </p:grpSpPr>
          <p:sp>
            <p:nvSpPr>
              <p:cNvPr id="21521" name="Line 27"/>
              <p:cNvSpPr>
                <a:spLocks noChangeShapeType="1"/>
              </p:cNvSpPr>
              <p:nvPr/>
            </p:nvSpPr>
            <p:spPr bwMode="auto">
              <a:xfrm>
                <a:off x="960" y="528"/>
                <a:ext cx="2016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2" name="Line 28"/>
              <p:cNvSpPr>
                <a:spLocks noChangeShapeType="1"/>
              </p:cNvSpPr>
              <p:nvPr/>
            </p:nvSpPr>
            <p:spPr bwMode="auto">
              <a:xfrm>
                <a:off x="960" y="528"/>
                <a:ext cx="1200" cy="72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1523" name="Line 29"/>
              <p:cNvSpPr>
                <a:spLocks noChangeShapeType="1"/>
              </p:cNvSpPr>
              <p:nvPr/>
            </p:nvSpPr>
            <p:spPr bwMode="auto">
              <a:xfrm flipV="1">
                <a:off x="2160" y="528"/>
                <a:ext cx="816" cy="72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7134" name="Text Box 30"/>
          <p:cNvSpPr txBox="1">
            <a:spLocks noChangeArrowheads="1"/>
          </p:cNvSpPr>
          <p:nvPr/>
        </p:nvSpPr>
        <p:spPr bwMode="auto">
          <a:xfrm>
            <a:off x="2286000" y="0"/>
            <a:ext cx="392430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Shapes are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congruent</a:t>
            </a:r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 if they </a:t>
            </a:r>
          </a:p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are exactly the same shape</a:t>
            </a:r>
          </a:p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and exactly the same size</a:t>
            </a:r>
            <a:r>
              <a:rPr lang="en-GB" sz="2000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47135" name="AutoShape 31"/>
          <p:cNvSpPr>
            <a:spLocks noChangeArrowheads="1"/>
          </p:cNvSpPr>
          <p:nvPr/>
        </p:nvSpPr>
        <p:spPr bwMode="auto">
          <a:xfrm>
            <a:off x="6248400" y="0"/>
            <a:ext cx="1219200" cy="1219200"/>
          </a:xfrm>
          <a:prstGeom prst="lightningBol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6" name="AutoShape 32"/>
          <p:cNvSpPr>
            <a:spLocks noChangeArrowheads="1"/>
          </p:cNvSpPr>
          <p:nvPr/>
        </p:nvSpPr>
        <p:spPr bwMode="auto">
          <a:xfrm flipH="1">
            <a:off x="7848600" y="0"/>
            <a:ext cx="1295400" cy="1143000"/>
          </a:xfrm>
          <a:prstGeom prst="lightningBolt">
            <a:avLst/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0" y="914400"/>
            <a:ext cx="61912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There are 4 conditions under which 2 triangles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are congruent:</a:t>
            </a:r>
            <a:endParaRPr lang="en-GB" sz="2000">
              <a:solidFill>
                <a:schemeClr val="accent2"/>
              </a:solidFill>
              <a:latin typeface="Tahoma" pitchFamily="34" charset="0"/>
            </a:endParaRPr>
          </a:p>
        </p:txBody>
      </p:sp>
      <p:sp>
        <p:nvSpPr>
          <p:cNvPr id="21516" name="Text Box 34"/>
          <p:cNvSpPr txBox="1">
            <a:spLocks noChangeArrowheads="1"/>
          </p:cNvSpPr>
          <p:nvPr/>
        </p:nvSpPr>
        <p:spPr bwMode="auto">
          <a:xfrm>
            <a:off x="228600" y="228600"/>
            <a:ext cx="185737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Congruence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471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71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7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3" dur="1" fill="hold"/>
                                        <p:tgtEl>
                                          <p:spTgt spid="47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0" fill="hold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471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4" dur="1" fill="hold"/>
                                        <p:tgtEl>
                                          <p:spTgt spid="4713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75"/>
                                        <p:tgtEl>
                                          <p:spTgt spid="471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47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0" fill="hold"/>
                                        <p:tgtEl>
                                          <p:spTgt spid="47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6" dur="500"/>
                                        <p:tgtEl>
                                          <p:spTgt spid="471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6" grpId="0" animBg="1" autoUpdateAnimBg="0"/>
      <p:bldP spid="47107" grpId="0" animBg="1" autoUpdateAnimBg="0"/>
      <p:bldP spid="47134" grpId="0" autoUpdateAnimBg="0"/>
      <p:bldP spid="47135" grpId="0" animBg="1"/>
      <p:bldP spid="47136" grpId="0" animBg="1"/>
      <p:bldP spid="47137" grpId="0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0" y="3200400"/>
            <a:ext cx="9144000" cy="711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RHS </a:t>
            </a:r>
            <a:r>
              <a:rPr lang="en-GB" sz="2000" b="1">
                <a:latin typeface="Tahoma" pitchFamily="34" charset="0"/>
              </a:rPr>
              <a:t>- The right angle, hypotenuse and another side are the same in   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           each triangle</a:t>
            </a:r>
          </a:p>
        </p:txBody>
      </p:sp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406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ASA </a:t>
            </a:r>
            <a:r>
              <a:rPr lang="en-GB" sz="2000" b="1">
                <a:latin typeface="Tahoma" pitchFamily="34" charset="0"/>
              </a:rPr>
              <a:t>- 2 angles and the included side are the same in each triangle</a:t>
            </a:r>
          </a:p>
        </p:txBody>
      </p:sp>
      <p:grpSp>
        <p:nvGrpSpPr>
          <p:cNvPr id="48132" name="Group 4"/>
          <p:cNvGrpSpPr>
            <a:grpSpLocks/>
          </p:cNvGrpSpPr>
          <p:nvPr/>
        </p:nvGrpSpPr>
        <p:grpSpPr bwMode="auto">
          <a:xfrm>
            <a:off x="1143000" y="4572000"/>
            <a:ext cx="3106738" cy="1905000"/>
            <a:chOff x="864" y="3120"/>
            <a:chExt cx="1957" cy="1200"/>
          </a:xfrm>
        </p:grpSpPr>
        <p:grpSp>
          <p:nvGrpSpPr>
            <p:cNvPr id="22550" name="Group 5"/>
            <p:cNvGrpSpPr>
              <a:grpSpLocks/>
            </p:cNvGrpSpPr>
            <p:nvPr/>
          </p:nvGrpSpPr>
          <p:grpSpPr bwMode="auto">
            <a:xfrm rot="8895095">
              <a:off x="864" y="3264"/>
              <a:ext cx="1680" cy="1056"/>
              <a:chOff x="3456" y="2784"/>
              <a:chExt cx="1680" cy="1056"/>
            </a:xfrm>
          </p:grpSpPr>
          <p:sp>
            <p:nvSpPr>
              <p:cNvPr id="22553" name="AutoShape 6"/>
              <p:cNvSpPr>
                <a:spLocks noChangeArrowheads="1"/>
              </p:cNvSpPr>
              <p:nvPr/>
            </p:nvSpPr>
            <p:spPr bwMode="auto">
              <a:xfrm>
                <a:off x="3456" y="2784"/>
                <a:ext cx="1680" cy="1056"/>
              </a:xfrm>
              <a:prstGeom prst="rtTriangl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54" name="Rectangle 7"/>
              <p:cNvSpPr>
                <a:spLocks noChangeArrowheads="1"/>
              </p:cNvSpPr>
              <p:nvPr/>
            </p:nvSpPr>
            <p:spPr bwMode="auto">
              <a:xfrm>
                <a:off x="3456" y="364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51" name="Text Box 8"/>
            <p:cNvSpPr txBox="1">
              <a:spLocks noChangeArrowheads="1"/>
            </p:cNvSpPr>
            <p:nvPr/>
          </p:nvSpPr>
          <p:spPr bwMode="auto">
            <a:xfrm>
              <a:off x="1488" y="3792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12m</a:t>
              </a:r>
            </a:p>
          </p:txBody>
        </p:sp>
        <p:sp>
          <p:nvSpPr>
            <p:cNvPr id="22552" name="Text Box 9"/>
            <p:cNvSpPr txBox="1">
              <a:spLocks noChangeArrowheads="1"/>
            </p:cNvSpPr>
            <p:nvPr/>
          </p:nvSpPr>
          <p:spPr bwMode="auto">
            <a:xfrm>
              <a:off x="2400" y="3120"/>
              <a:ext cx="4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5m</a:t>
              </a:r>
            </a:p>
          </p:txBody>
        </p:sp>
      </p:grpSp>
      <p:grpSp>
        <p:nvGrpSpPr>
          <p:cNvPr id="48138" name="Group 10"/>
          <p:cNvGrpSpPr>
            <a:grpSpLocks/>
          </p:cNvGrpSpPr>
          <p:nvPr/>
        </p:nvGrpSpPr>
        <p:grpSpPr bwMode="auto">
          <a:xfrm>
            <a:off x="4800600" y="4191000"/>
            <a:ext cx="3276600" cy="1676400"/>
            <a:chOff x="3072" y="2784"/>
            <a:chExt cx="2064" cy="1056"/>
          </a:xfrm>
        </p:grpSpPr>
        <p:grpSp>
          <p:nvGrpSpPr>
            <p:cNvPr id="22545" name="Group 11"/>
            <p:cNvGrpSpPr>
              <a:grpSpLocks/>
            </p:cNvGrpSpPr>
            <p:nvPr/>
          </p:nvGrpSpPr>
          <p:grpSpPr bwMode="auto">
            <a:xfrm>
              <a:off x="3456" y="2784"/>
              <a:ext cx="1680" cy="1056"/>
              <a:chOff x="3456" y="2784"/>
              <a:chExt cx="1680" cy="1056"/>
            </a:xfrm>
          </p:grpSpPr>
          <p:sp>
            <p:nvSpPr>
              <p:cNvPr id="22548" name="AutoShape 12"/>
              <p:cNvSpPr>
                <a:spLocks noChangeArrowheads="1"/>
              </p:cNvSpPr>
              <p:nvPr/>
            </p:nvSpPr>
            <p:spPr bwMode="auto">
              <a:xfrm>
                <a:off x="3456" y="2784"/>
                <a:ext cx="1680" cy="1056"/>
              </a:xfrm>
              <a:prstGeom prst="rtTriangle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2549" name="Rectangle 13"/>
              <p:cNvSpPr>
                <a:spLocks noChangeArrowheads="1"/>
              </p:cNvSpPr>
              <p:nvPr/>
            </p:nvSpPr>
            <p:spPr bwMode="auto">
              <a:xfrm>
                <a:off x="3456" y="3648"/>
                <a:ext cx="192" cy="192"/>
              </a:xfrm>
              <a:prstGeom prst="rect">
                <a:avLst/>
              </a:prstGeom>
              <a:solidFill>
                <a:schemeClr val="accent1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2546" name="Text Box 14"/>
            <p:cNvSpPr txBox="1">
              <a:spLocks noChangeArrowheads="1"/>
            </p:cNvSpPr>
            <p:nvPr/>
          </p:nvSpPr>
          <p:spPr bwMode="auto">
            <a:xfrm>
              <a:off x="4080" y="2928"/>
              <a:ext cx="54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12m</a:t>
              </a:r>
            </a:p>
          </p:txBody>
        </p:sp>
        <p:sp>
          <p:nvSpPr>
            <p:cNvPr id="22547" name="Text Box 15"/>
            <p:cNvSpPr txBox="1">
              <a:spLocks noChangeArrowheads="1"/>
            </p:cNvSpPr>
            <p:nvPr/>
          </p:nvSpPr>
          <p:spPr bwMode="auto">
            <a:xfrm>
              <a:off x="3072" y="3072"/>
              <a:ext cx="4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5m</a:t>
              </a:r>
            </a:p>
          </p:txBody>
        </p:sp>
      </p:grpSp>
      <p:grpSp>
        <p:nvGrpSpPr>
          <p:cNvPr id="48144" name="Group 16"/>
          <p:cNvGrpSpPr>
            <a:grpSpLocks/>
          </p:cNvGrpSpPr>
          <p:nvPr/>
        </p:nvGrpSpPr>
        <p:grpSpPr bwMode="auto">
          <a:xfrm>
            <a:off x="5562600" y="762000"/>
            <a:ext cx="2149475" cy="2514600"/>
            <a:chOff x="3552" y="768"/>
            <a:chExt cx="1354" cy="1584"/>
          </a:xfrm>
        </p:grpSpPr>
        <p:sp>
          <p:nvSpPr>
            <p:cNvPr id="22541" name="AutoShape 17"/>
            <p:cNvSpPr>
              <a:spLocks noChangeArrowheads="1"/>
            </p:cNvSpPr>
            <p:nvPr/>
          </p:nvSpPr>
          <p:spPr bwMode="auto">
            <a:xfrm rot="7203362">
              <a:off x="3504" y="960"/>
              <a:ext cx="1584" cy="1200"/>
            </a:xfrm>
            <a:prstGeom prst="triangle">
              <a:avLst>
                <a:gd name="adj" fmla="val 24051"/>
              </a:avLst>
            </a:prstGeom>
            <a:solidFill>
              <a:srgbClr val="FF66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Text Box 18"/>
            <p:cNvSpPr txBox="1">
              <a:spLocks noChangeArrowheads="1"/>
            </p:cNvSpPr>
            <p:nvPr/>
          </p:nvSpPr>
          <p:spPr bwMode="auto">
            <a:xfrm>
              <a:off x="4464" y="1296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52</a:t>
              </a:r>
              <a:r>
                <a:rPr lang="en-GB" b="1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2543" name="Text Box 19"/>
            <p:cNvSpPr txBox="1">
              <a:spLocks noChangeArrowheads="1"/>
            </p:cNvSpPr>
            <p:nvPr/>
          </p:nvSpPr>
          <p:spPr bwMode="auto">
            <a:xfrm>
              <a:off x="4080" y="1680"/>
              <a:ext cx="6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11cm</a:t>
              </a:r>
            </a:p>
          </p:txBody>
        </p:sp>
        <p:sp>
          <p:nvSpPr>
            <p:cNvPr id="22544" name="Text Box 20"/>
            <p:cNvSpPr txBox="1">
              <a:spLocks noChangeArrowheads="1"/>
            </p:cNvSpPr>
            <p:nvPr/>
          </p:nvSpPr>
          <p:spPr bwMode="auto">
            <a:xfrm>
              <a:off x="3552" y="1536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36</a:t>
              </a:r>
              <a:r>
                <a:rPr lang="en-GB" b="1" baseline="30000">
                  <a:latin typeface="Tahoma" pitchFamily="34" charset="0"/>
                </a:rPr>
                <a:t>0</a:t>
              </a:r>
            </a:p>
          </p:txBody>
        </p:sp>
      </p:grpSp>
      <p:grpSp>
        <p:nvGrpSpPr>
          <p:cNvPr id="48149" name="Group 21"/>
          <p:cNvGrpSpPr>
            <a:grpSpLocks/>
          </p:cNvGrpSpPr>
          <p:nvPr/>
        </p:nvGrpSpPr>
        <p:grpSpPr bwMode="auto">
          <a:xfrm>
            <a:off x="1524000" y="609600"/>
            <a:ext cx="2514600" cy="1905000"/>
            <a:chOff x="1104" y="672"/>
            <a:chExt cx="1584" cy="1200"/>
          </a:xfrm>
        </p:grpSpPr>
        <p:sp>
          <p:nvSpPr>
            <p:cNvPr id="22537" name="AutoShape 22"/>
            <p:cNvSpPr>
              <a:spLocks noChangeArrowheads="1"/>
            </p:cNvSpPr>
            <p:nvPr/>
          </p:nvSpPr>
          <p:spPr bwMode="auto">
            <a:xfrm>
              <a:off x="1104" y="672"/>
              <a:ext cx="1584" cy="1200"/>
            </a:xfrm>
            <a:prstGeom prst="triangle">
              <a:avLst>
                <a:gd name="adj" fmla="val 24051"/>
              </a:avLst>
            </a:prstGeom>
            <a:solidFill>
              <a:srgbClr val="FF66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38" name="Text Box 23"/>
            <p:cNvSpPr txBox="1">
              <a:spLocks noChangeArrowheads="1"/>
            </p:cNvSpPr>
            <p:nvPr/>
          </p:nvSpPr>
          <p:spPr bwMode="auto">
            <a:xfrm>
              <a:off x="2016" y="960"/>
              <a:ext cx="6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11cm</a:t>
              </a:r>
            </a:p>
          </p:txBody>
        </p:sp>
        <p:sp>
          <p:nvSpPr>
            <p:cNvPr id="22539" name="Text Box 24"/>
            <p:cNvSpPr txBox="1">
              <a:spLocks noChangeArrowheads="1"/>
            </p:cNvSpPr>
            <p:nvPr/>
          </p:nvSpPr>
          <p:spPr bwMode="auto">
            <a:xfrm>
              <a:off x="1392" y="912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52</a:t>
              </a:r>
              <a:r>
                <a:rPr lang="en-GB" b="1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2540" name="Text Box 25"/>
            <p:cNvSpPr txBox="1">
              <a:spLocks noChangeArrowheads="1"/>
            </p:cNvSpPr>
            <p:nvPr/>
          </p:nvSpPr>
          <p:spPr bwMode="auto">
            <a:xfrm>
              <a:off x="2016" y="1584"/>
              <a:ext cx="44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36</a:t>
              </a:r>
              <a:r>
                <a:rPr lang="en-GB" b="1" baseline="30000">
                  <a:latin typeface="Tahoma" pitchFamily="34" charset="0"/>
                </a:rPr>
                <a:t>0</a:t>
              </a:r>
            </a:p>
          </p:txBody>
        </p:sp>
      </p:grpSp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838200" y="685800"/>
            <a:ext cx="8077200" cy="5943600"/>
          </a:xfrm>
          <a:prstGeom prst="star32">
            <a:avLst>
              <a:gd name="adj" fmla="val 4634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Be prepared to justify </a:t>
            </a:r>
          </a:p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these congruence rules </a:t>
            </a:r>
          </a:p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by 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PROVING</a:t>
            </a:r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 that </a:t>
            </a:r>
          </a:p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they work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481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48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75"/>
                                        <p:tgtEl>
                                          <p:spTgt spid="481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 autoUpdateAnimBg="0"/>
      <p:bldP spid="48131" grpId="0" animBg="1" autoUpdateAnimBg="0"/>
      <p:bldP spid="48154" grpId="0" animBg="1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04165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Pythagoras Theorem</a:t>
            </a:r>
          </a:p>
        </p:txBody>
      </p:sp>
      <p:sp>
        <p:nvSpPr>
          <p:cNvPr id="14340" name="AutoShape 4"/>
          <p:cNvSpPr>
            <a:spLocks noChangeArrowheads="1"/>
          </p:cNvSpPr>
          <p:nvPr/>
        </p:nvSpPr>
        <p:spPr bwMode="auto">
          <a:xfrm>
            <a:off x="0" y="1905000"/>
            <a:ext cx="3200400" cy="1295400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i="1">
                <a:latin typeface="Arial" pitchFamily="34" charset="0"/>
              </a:rPr>
              <a:t>Right angled </a:t>
            </a:r>
          </a:p>
          <a:p>
            <a:pPr algn="ctr"/>
            <a:r>
              <a:rPr lang="en-GB" i="1">
                <a:latin typeface="Arial" pitchFamily="34" charset="0"/>
              </a:rPr>
              <a:t>triangle</a:t>
            </a:r>
          </a:p>
        </p:txBody>
      </p:sp>
      <p:sp>
        <p:nvSpPr>
          <p:cNvPr id="14341" name="AutoShape 5"/>
          <p:cNvSpPr>
            <a:spLocks noChangeArrowheads="1"/>
          </p:cNvSpPr>
          <p:nvPr/>
        </p:nvSpPr>
        <p:spPr bwMode="auto">
          <a:xfrm>
            <a:off x="0" y="2971800"/>
            <a:ext cx="2895600" cy="1828800"/>
          </a:xfrm>
          <a:prstGeom prst="star16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i="1">
                <a:latin typeface="Arial" pitchFamily="34" charset="0"/>
              </a:rPr>
              <a:t>No angles </a:t>
            </a:r>
          </a:p>
          <a:p>
            <a:pPr algn="ctr"/>
            <a:r>
              <a:rPr lang="en-GB" i="1">
                <a:latin typeface="Arial" pitchFamily="34" charset="0"/>
              </a:rPr>
              <a:t>involved </a:t>
            </a:r>
          </a:p>
          <a:p>
            <a:pPr algn="ctr"/>
            <a:r>
              <a:rPr lang="en-GB" i="1">
                <a:latin typeface="Arial" pitchFamily="34" charset="0"/>
              </a:rPr>
              <a:t>in question</a:t>
            </a:r>
          </a:p>
        </p:txBody>
      </p:sp>
      <p:sp>
        <p:nvSpPr>
          <p:cNvPr id="14350" name="Text Box 14"/>
          <p:cNvSpPr txBox="1">
            <a:spLocks noChangeArrowheads="1"/>
          </p:cNvSpPr>
          <p:nvPr/>
        </p:nvSpPr>
        <p:spPr bwMode="auto">
          <a:xfrm>
            <a:off x="3276600" y="0"/>
            <a:ext cx="3529013" cy="3968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Calculating the Hypotenuse</a:t>
            </a:r>
          </a:p>
        </p:txBody>
      </p:sp>
      <p:grpSp>
        <p:nvGrpSpPr>
          <p:cNvPr id="14384" name="Group 48"/>
          <p:cNvGrpSpPr>
            <a:grpSpLocks/>
          </p:cNvGrpSpPr>
          <p:nvPr/>
        </p:nvGrpSpPr>
        <p:grpSpPr bwMode="auto">
          <a:xfrm>
            <a:off x="3733800" y="457200"/>
            <a:ext cx="2884488" cy="2759075"/>
            <a:chOff x="192" y="1584"/>
            <a:chExt cx="1817" cy="1738"/>
          </a:xfrm>
        </p:grpSpPr>
        <p:sp>
          <p:nvSpPr>
            <p:cNvPr id="23642" name="Rectangle 16"/>
            <p:cNvSpPr>
              <a:spLocks noChangeArrowheads="1"/>
            </p:cNvSpPr>
            <p:nvPr/>
          </p:nvSpPr>
          <p:spPr bwMode="auto">
            <a:xfrm>
              <a:off x="192" y="1584"/>
              <a:ext cx="1776" cy="17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3" name="AutoShape 19"/>
            <p:cNvSpPr>
              <a:spLocks noChangeArrowheads="1"/>
            </p:cNvSpPr>
            <p:nvPr/>
          </p:nvSpPr>
          <p:spPr bwMode="auto">
            <a:xfrm>
              <a:off x="494" y="1766"/>
              <a:ext cx="1374" cy="875"/>
            </a:xfrm>
            <a:prstGeom prst="rtTriangle">
              <a:avLst/>
            </a:prstGeom>
            <a:solidFill>
              <a:srgbClr val="FFCC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44" name="Group 20"/>
            <p:cNvGrpSpPr>
              <a:grpSpLocks/>
            </p:cNvGrpSpPr>
            <p:nvPr/>
          </p:nvGrpSpPr>
          <p:grpSpPr bwMode="auto">
            <a:xfrm rot="5346312">
              <a:off x="471" y="2518"/>
              <a:ext cx="146" cy="100"/>
              <a:chOff x="1392" y="3456"/>
              <a:chExt cx="192" cy="144"/>
            </a:xfrm>
          </p:grpSpPr>
          <p:sp>
            <p:nvSpPr>
              <p:cNvPr id="23652" name="Line 21"/>
              <p:cNvSpPr>
                <a:spLocks noChangeShapeType="1"/>
              </p:cNvSpPr>
              <p:nvPr/>
            </p:nvSpPr>
            <p:spPr bwMode="auto">
              <a:xfrm>
                <a:off x="1392" y="345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53" name="Line 22"/>
              <p:cNvSpPr>
                <a:spLocks noChangeShapeType="1"/>
              </p:cNvSpPr>
              <p:nvPr/>
            </p:nvSpPr>
            <p:spPr bwMode="auto">
              <a:xfrm>
                <a:off x="1392" y="345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45" name="Text Box 23"/>
            <p:cNvSpPr txBox="1">
              <a:spLocks noChangeArrowheads="1"/>
            </p:cNvSpPr>
            <p:nvPr/>
          </p:nvSpPr>
          <p:spPr bwMode="auto">
            <a:xfrm>
              <a:off x="240" y="1584"/>
              <a:ext cx="2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D</a:t>
              </a:r>
            </a:p>
          </p:txBody>
        </p:sp>
        <p:sp>
          <p:nvSpPr>
            <p:cNvPr id="23646" name="Text Box 24"/>
            <p:cNvSpPr txBox="1">
              <a:spLocks noChangeArrowheads="1"/>
            </p:cNvSpPr>
            <p:nvPr/>
          </p:nvSpPr>
          <p:spPr bwMode="auto">
            <a:xfrm>
              <a:off x="326" y="2568"/>
              <a:ext cx="233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F</a:t>
              </a:r>
            </a:p>
          </p:txBody>
        </p:sp>
        <p:sp>
          <p:nvSpPr>
            <p:cNvPr id="23647" name="Text Box 25"/>
            <p:cNvSpPr txBox="1">
              <a:spLocks noChangeArrowheads="1"/>
            </p:cNvSpPr>
            <p:nvPr/>
          </p:nvSpPr>
          <p:spPr bwMode="auto">
            <a:xfrm>
              <a:off x="1767" y="2605"/>
              <a:ext cx="24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E</a:t>
              </a:r>
            </a:p>
          </p:txBody>
        </p:sp>
        <p:sp>
          <p:nvSpPr>
            <p:cNvPr id="23648" name="Text Box 26"/>
            <p:cNvSpPr txBox="1">
              <a:spLocks noChangeArrowheads="1"/>
            </p:cNvSpPr>
            <p:nvPr/>
          </p:nvSpPr>
          <p:spPr bwMode="auto">
            <a:xfrm>
              <a:off x="864" y="2640"/>
              <a:ext cx="5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45cm</a:t>
              </a:r>
            </a:p>
          </p:txBody>
        </p:sp>
        <p:sp>
          <p:nvSpPr>
            <p:cNvPr id="23649" name="Text Box 27"/>
            <p:cNvSpPr txBox="1">
              <a:spLocks noChangeArrowheads="1"/>
            </p:cNvSpPr>
            <p:nvPr/>
          </p:nvSpPr>
          <p:spPr bwMode="auto">
            <a:xfrm rot="-5400000">
              <a:off x="111" y="2049"/>
              <a:ext cx="50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21cm</a:t>
              </a:r>
            </a:p>
          </p:txBody>
        </p:sp>
        <p:sp>
          <p:nvSpPr>
            <p:cNvPr id="23650" name="Text Box 28"/>
            <p:cNvSpPr txBox="1">
              <a:spLocks noChangeArrowheads="1"/>
            </p:cNvSpPr>
            <p:nvPr/>
          </p:nvSpPr>
          <p:spPr bwMode="auto">
            <a:xfrm>
              <a:off x="1197" y="1912"/>
              <a:ext cx="23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Tahoma" pitchFamily="34" charset="0"/>
                </a:rPr>
                <a:t>?</a:t>
              </a:r>
            </a:p>
          </p:txBody>
        </p:sp>
        <p:sp>
          <p:nvSpPr>
            <p:cNvPr id="23651" name="Text Box 29"/>
            <p:cNvSpPr txBox="1">
              <a:spLocks noChangeArrowheads="1"/>
            </p:cNvSpPr>
            <p:nvPr/>
          </p:nvSpPr>
          <p:spPr bwMode="auto">
            <a:xfrm>
              <a:off x="288" y="2880"/>
              <a:ext cx="1501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 i="1">
                  <a:latin typeface="Arial" pitchFamily="34" charset="0"/>
                </a:rPr>
                <a:t>Calculate the size </a:t>
              </a:r>
            </a:p>
            <a:p>
              <a:pPr eaLnBrk="1" hangingPunct="1"/>
              <a:r>
                <a:rPr lang="en-GB" sz="2000" b="1" i="1">
                  <a:latin typeface="Arial" pitchFamily="34" charset="0"/>
                </a:rPr>
                <a:t>of DE to 1 d.p.</a:t>
              </a:r>
              <a:endParaRPr lang="en-GB" sz="2000" b="1" i="1" baseline="30000">
                <a:latin typeface="Arial" pitchFamily="34" charset="0"/>
              </a:endParaRPr>
            </a:p>
          </p:txBody>
        </p:sp>
      </p:grpSp>
      <p:sp>
        <p:nvSpPr>
          <p:cNvPr id="14366" name="Rectangle 30"/>
          <p:cNvSpPr>
            <a:spLocks noChangeArrowheads="1"/>
          </p:cNvSpPr>
          <p:nvPr/>
        </p:nvSpPr>
        <p:spPr bwMode="auto">
          <a:xfrm>
            <a:off x="6705600" y="457200"/>
            <a:ext cx="2209800" cy="274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6705600" y="457200"/>
            <a:ext cx="1812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Hyp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a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b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6705600" y="838200"/>
            <a:ext cx="19542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21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+ 45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6705600" y="1143000"/>
            <a:ext cx="2193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441 + 2025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6705600" y="1447800"/>
            <a:ext cx="15525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 2466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6705600" y="2286000"/>
            <a:ext cx="1741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   = 49.659</a:t>
            </a:r>
            <a:endParaRPr lang="en-GB" sz="2000" b="1" baseline="30000">
              <a:latin typeface="Arial" pitchFamily="34" charset="0"/>
            </a:endParaRPr>
          </a:p>
        </p:txBody>
      </p:sp>
      <p:grpSp>
        <p:nvGrpSpPr>
          <p:cNvPr id="14382" name="Group 46"/>
          <p:cNvGrpSpPr>
            <a:grpSpLocks/>
          </p:cNvGrpSpPr>
          <p:nvPr/>
        </p:nvGrpSpPr>
        <p:grpSpPr bwMode="auto">
          <a:xfrm>
            <a:off x="6705600" y="2590800"/>
            <a:ext cx="1825625" cy="396875"/>
            <a:chOff x="2976" y="3698"/>
            <a:chExt cx="1150" cy="250"/>
          </a:xfrm>
        </p:grpSpPr>
        <p:sp>
          <p:nvSpPr>
            <p:cNvPr id="23640" name="Text Box 37"/>
            <p:cNvSpPr txBox="1">
              <a:spLocks noChangeArrowheads="1"/>
            </p:cNvSpPr>
            <p:nvPr/>
          </p:nvSpPr>
          <p:spPr bwMode="auto">
            <a:xfrm>
              <a:off x="2976" y="3698"/>
              <a:ext cx="11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DE   = 49.7cm</a:t>
              </a:r>
              <a:endParaRPr lang="en-GB" sz="2000" b="1" baseline="30000">
                <a:latin typeface="Arial" pitchFamily="34" charset="0"/>
              </a:endParaRPr>
            </a:p>
          </p:txBody>
        </p:sp>
        <p:sp>
          <p:nvSpPr>
            <p:cNvPr id="23641" name="Line 38"/>
            <p:cNvSpPr>
              <a:spLocks noChangeShapeType="1"/>
            </p:cNvSpPr>
            <p:nvPr/>
          </p:nvSpPr>
          <p:spPr bwMode="auto">
            <a:xfrm>
              <a:off x="3024" y="3936"/>
              <a:ext cx="105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383" name="Group 47"/>
          <p:cNvGrpSpPr>
            <a:grpSpLocks/>
          </p:cNvGrpSpPr>
          <p:nvPr/>
        </p:nvGrpSpPr>
        <p:grpSpPr bwMode="auto">
          <a:xfrm>
            <a:off x="6705600" y="1828800"/>
            <a:ext cx="1739900" cy="400050"/>
            <a:chOff x="2976" y="2832"/>
            <a:chExt cx="1096" cy="252"/>
          </a:xfrm>
        </p:grpSpPr>
        <p:sp>
          <p:nvSpPr>
            <p:cNvPr id="23635" name="Text Box 40"/>
            <p:cNvSpPr txBox="1">
              <a:spLocks noChangeArrowheads="1"/>
            </p:cNvSpPr>
            <p:nvPr/>
          </p:nvSpPr>
          <p:spPr bwMode="auto">
            <a:xfrm>
              <a:off x="2976" y="2834"/>
              <a:ext cx="109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DE   =    2466</a:t>
              </a:r>
              <a:endParaRPr lang="en-GB" sz="2000" b="1" baseline="30000">
                <a:latin typeface="Arial" pitchFamily="34" charset="0"/>
              </a:endParaRPr>
            </a:p>
          </p:txBody>
        </p:sp>
        <p:grpSp>
          <p:nvGrpSpPr>
            <p:cNvPr id="23636" name="Group 45"/>
            <p:cNvGrpSpPr>
              <a:grpSpLocks/>
            </p:cNvGrpSpPr>
            <p:nvPr/>
          </p:nvGrpSpPr>
          <p:grpSpPr bwMode="auto">
            <a:xfrm>
              <a:off x="3504" y="2832"/>
              <a:ext cx="528" cy="240"/>
              <a:chOff x="3456" y="2736"/>
              <a:chExt cx="528" cy="240"/>
            </a:xfrm>
          </p:grpSpPr>
          <p:sp>
            <p:nvSpPr>
              <p:cNvPr id="23637" name="Line 42"/>
              <p:cNvSpPr>
                <a:spLocks noChangeShapeType="1"/>
              </p:cNvSpPr>
              <p:nvPr/>
            </p:nvSpPr>
            <p:spPr bwMode="auto">
              <a:xfrm flipH="1">
                <a:off x="3552" y="2736"/>
                <a:ext cx="0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8" name="Line 43"/>
              <p:cNvSpPr>
                <a:spLocks noChangeShapeType="1"/>
              </p:cNvSpPr>
              <p:nvPr/>
            </p:nvSpPr>
            <p:spPr bwMode="auto">
              <a:xfrm>
                <a:off x="3552" y="2736"/>
                <a:ext cx="4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9" name="Line 44"/>
              <p:cNvSpPr>
                <a:spLocks noChangeShapeType="1"/>
              </p:cNvSpPr>
              <p:nvPr/>
            </p:nvSpPr>
            <p:spPr bwMode="auto">
              <a:xfrm>
                <a:off x="3456" y="2880"/>
                <a:ext cx="96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385" name="AutoShape 49"/>
          <p:cNvSpPr>
            <a:spLocks noChangeArrowheads="1"/>
          </p:cNvSpPr>
          <p:nvPr/>
        </p:nvSpPr>
        <p:spPr bwMode="auto">
          <a:xfrm>
            <a:off x="914400" y="838200"/>
            <a:ext cx="2133600" cy="1143000"/>
          </a:xfrm>
          <a:prstGeom prst="wedgeRoundRectCallout">
            <a:avLst>
              <a:gd name="adj1" fmla="val -92190"/>
              <a:gd name="adj2" fmla="val -39722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How to spot a </a:t>
            </a:r>
          </a:p>
          <a:p>
            <a:pPr algn="ctr"/>
            <a:r>
              <a:rPr lang="en-GB" sz="2000" b="1">
                <a:latin typeface="Arial" pitchFamily="34" charset="0"/>
              </a:rPr>
              <a:t>Pythagoras </a:t>
            </a:r>
          </a:p>
          <a:p>
            <a:pPr algn="ctr"/>
            <a:r>
              <a:rPr lang="en-GB" sz="2000" b="1">
                <a:latin typeface="Arial" pitchFamily="34" charset="0"/>
              </a:rPr>
              <a:t>question</a:t>
            </a:r>
          </a:p>
        </p:txBody>
      </p:sp>
      <p:sp>
        <p:nvSpPr>
          <p:cNvPr id="23568" name="Line 50"/>
          <p:cNvSpPr>
            <a:spLocks noChangeShapeType="1"/>
          </p:cNvSpPr>
          <p:nvPr/>
        </p:nvSpPr>
        <p:spPr bwMode="auto">
          <a:xfrm>
            <a:off x="3276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87" name="AutoShape 51"/>
          <p:cNvSpPr>
            <a:spLocks noChangeArrowheads="1"/>
          </p:cNvSpPr>
          <p:nvPr/>
        </p:nvSpPr>
        <p:spPr bwMode="auto">
          <a:xfrm>
            <a:off x="533400" y="4800600"/>
            <a:ext cx="2286000" cy="838200"/>
          </a:xfrm>
          <a:prstGeom prst="wedgeRoundRectCallout">
            <a:avLst>
              <a:gd name="adj1" fmla="val -68264"/>
              <a:gd name="adj2" fmla="val -85986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How to spot the </a:t>
            </a:r>
          </a:p>
          <a:p>
            <a:pPr algn="ctr"/>
            <a:r>
              <a:rPr lang="en-GB" sz="2000" b="1">
                <a:latin typeface="Arial" pitchFamily="34" charset="0"/>
              </a:rPr>
              <a:t>Hypotenuse</a:t>
            </a:r>
          </a:p>
        </p:txBody>
      </p:sp>
      <p:grpSp>
        <p:nvGrpSpPr>
          <p:cNvPr id="14393" name="Group 57"/>
          <p:cNvGrpSpPr>
            <a:grpSpLocks/>
          </p:cNvGrpSpPr>
          <p:nvPr/>
        </p:nvGrpSpPr>
        <p:grpSpPr bwMode="auto">
          <a:xfrm>
            <a:off x="0" y="5562600"/>
            <a:ext cx="3200400" cy="1295400"/>
            <a:chOff x="144" y="3360"/>
            <a:chExt cx="2016" cy="816"/>
          </a:xfrm>
        </p:grpSpPr>
        <p:sp>
          <p:nvSpPr>
            <p:cNvPr id="23630" name="AutoShape 52"/>
            <p:cNvSpPr>
              <a:spLocks noChangeArrowheads="1"/>
            </p:cNvSpPr>
            <p:nvPr/>
          </p:nvSpPr>
          <p:spPr bwMode="auto">
            <a:xfrm>
              <a:off x="144" y="3360"/>
              <a:ext cx="2016" cy="816"/>
            </a:xfrm>
            <a:prstGeom prst="star16">
              <a:avLst>
                <a:gd name="adj" fmla="val 37500"/>
              </a:avLst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r>
                <a:rPr lang="en-GB" i="1">
                  <a:latin typeface="Arial" pitchFamily="34" charset="0"/>
                </a:rPr>
                <a:t>Longest side &amp;</a:t>
              </a:r>
            </a:p>
            <a:p>
              <a:pPr algn="ctr"/>
              <a:r>
                <a:rPr lang="en-GB" i="1">
                  <a:latin typeface="Arial" pitchFamily="34" charset="0"/>
                </a:rPr>
                <a:t>opposite </a:t>
              </a:r>
            </a:p>
          </p:txBody>
        </p:sp>
        <p:grpSp>
          <p:nvGrpSpPr>
            <p:cNvPr id="23631" name="Group 56"/>
            <p:cNvGrpSpPr>
              <a:grpSpLocks/>
            </p:cNvGrpSpPr>
            <p:nvPr/>
          </p:nvGrpSpPr>
          <p:grpSpPr bwMode="auto">
            <a:xfrm>
              <a:off x="1536" y="3792"/>
              <a:ext cx="192" cy="192"/>
              <a:chOff x="1632" y="3744"/>
              <a:chExt cx="192" cy="192"/>
            </a:xfrm>
          </p:grpSpPr>
          <p:sp>
            <p:nvSpPr>
              <p:cNvPr id="23632" name="Line 53"/>
              <p:cNvSpPr>
                <a:spLocks noChangeShapeType="1"/>
              </p:cNvSpPr>
              <p:nvPr/>
            </p:nvSpPr>
            <p:spPr bwMode="auto">
              <a:xfrm>
                <a:off x="1632" y="3744"/>
                <a:ext cx="0" cy="192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3" name="Line 54"/>
              <p:cNvSpPr>
                <a:spLocks noChangeShapeType="1"/>
              </p:cNvSpPr>
              <p:nvPr/>
            </p:nvSpPr>
            <p:spPr bwMode="auto">
              <a:xfrm>
                <a:off x="1632" y="393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34" name="Rectangle 55"/>
              <p:cNvSpPr>
                <a:spLocks noChangeArrowheads="1"/>
              </p:cNvSpPr>
              <p:nvPr/>
            </p:nvSpPr>
            <p:spPr bwMode="auto">
              <a:xfrm>
                <a:off x="1632" y="3840"/>
                <a:ext cx="96" cy="96"/>
              </a:xfrm>
              <a:prstGeom prst="rect">
                <a:avLst/>
              </a:prstGeom>
              <a:solidFill>
                <a:srgbClr val="CCCC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571" name="Line 58"/>
          <p:cNvSpPr>
            <a:spLocks noChangeShapeType="1"/>
          </p:cNvSpPr>
          <p:nvPr/>
        </p:nvSpPr>
        <p:spPr bwMode="auto">
          <a:xfrm>
            <a:off x="3352800" y="3276600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396" name="Rectangle 60"/>
          <p:cNvSpPr>
            <a:spLocks noChangeArrowheads="1"/>
          </p:cNvSpPr>
          <p:nvPr/>
        </p:nvSpPr>
        <p:spPr bwMode="auto">
          <a:xfrm>
            <a:off x="6477000" y="3276600"/>
            <a:ext cx="2667000" cy="3581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397" name="Text Box 61"/>
          <p:cNvSpPr txBox="1">
            <a:spLocks noChangeArrowheads="1"/>
          </p:cNvSpPr>
          <p:nvPr/>
        </p:nvSpPr>
        <p:spPr bwMode="auto">
          <a:xfrm>
            <a:off x="7000875" y="3276600"/>
            <a:ext cx="1812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Hyp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a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b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sp>
        <p:nvSpPr>
          <p:cNvPr id="14398" name="Text Box 62"/>
          <p:cNvSpPr txBox="1">
            <a:spLocks noChangeArrowheads="1"/>
          </p:cNvSpPr>
          <p:nvPr/>
        </p:nvSpPr>
        <p:spPr bwMode="auto">
          <a:xfrm>
            <a:off x="7153275" y="3657600"/>
            <a:ext cx="1968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16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AC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+ 11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sp>
        <p:nvSpPr>
          <p:cNvPr id="14399" name="Text Box 63"/>
          <p:cNvSpPr txBox="1">
            <a:spLocks noChangeArrowheads="1"/>
          </p:cNvSpPr>
          <p:nvPr/>
        </p:nvSpPr>
        <p:spPr bwMode="auto">
          <a:xfrm>
            <a:off x="7077075" y="4114800"/>
            <a:ext cx="2066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256 = AC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+ 121</a:t>
            </a:r>
          </a:p>
        </p:txBody>
      </p:sp>
      <p:sp>
        <p:nvSpPr>
          <p:cNvPr id="14400" name="Text Box 64"/>
          <p:cNvSpPr txBox="1">
            <a:spLocks noChangeArrowheads="1"/>
          </p:cNvSpPr>
          <p:nvPr/>
        </p:nvSpPr>
        <p:spPr bwMode="auto">
          <a:xfrm>
            <a:off x="6467475" y="45720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256 - 121 = AC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grpSp>
        <p:nvGrpSpPr>
          <p:cNvPr id="14426" name="Group 90"/>
          <p:cNvGrpSpPr>
            <a:grpSpLocks/>
          </p:cNvGrpSpPr>
          <p:nvPr/>
        </p:nvGrpSpPr>
        <p:grpSpPr bwMode="auto">
          <a:xfrm>
            <a:off x="7010400" y="6232525"/>
            <a:ext cx="1698625" cy="396875"/>
            <a:chOff x="3408" y="2256"/>
            <a:chExt cx="1070" cy="250"/>
          </a:xfrm>
        </p:grpSpPr>
        <p:sp>
          <p:nvSpPr>
            <p:cNvPr id="23628" name="Text Box 66"/>
            <p:cNvSpPr txBox="1">
              <a:spLocks noChangeArrowheads="1"/>
            </p:cNvSpPr>
            <p:nvPr/>
          </p:nvSpPr>
          <p:spPr bwMode="auto">
            <a:xfrm>
              <a:off x="3408" y="2256"/>
              <a:ext cx="107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AC   = 11.6m</a:t>
              </a:r>
              <a:endParaRPr lang="en-GB" sz="2000" b="1" baseline="30000">
                <a:latin typeface="Arial" pitchFamily="34" charset="0"/>
              </a:endParaRPr>
            </a:p>
          </p:txBody>
        </p:sp>
        <p:sp>
          <p:nvSpPr>
            <p:cNvPr id="23629" name="Line 67"/>
            <p:cNvSpPr>
              <a:spLocks noChangeShapeType="1"/>
            </p:cNvSpPr>
            <p:nvPr/>
          </p:nvSpPr>
          <p:spPr bwMode="auto">
            <a:xfrm>
              <a:off x="3456" y="2496"/>
              <a:ext cx="1008" cy="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04" name="Text Box 68"/>
          <p:cNvSpPr txBox="1">
            <a:spLocks noChangeArrowheads="1"/>
          </p:cNvSpPr>
          <p:nvPr/>
        </p:nvSpPr>
        <p:spPr bwMode="auto">
          <a:xfrm>
            <a:off x="7000875" y="4953000"/>
            <a:ext cx="14954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135   = AC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grpSp>
        <p:nvGrpSpPr>
          <p:cNvPr id="14427" name="Group 91"/>
          <p:cNvGrpSpPr>
            <a:grpSpLocks/>
          </p:cNvGrpSpPr>
          <p:nvPr/>
        </p:nvGrpSpPr>
        <p:grpSpPr bwMode="auto">
          <a:xfrm>
            <a:off x="6934200" y="5410200"/>
            <a:ext cx="1479550" cy="396875"/>
            <a:chOff x="4368" y="3552"/>
            <a:chExt cx="932" cy="250"/>
          </a:xfrm>
        </p:grpSpPr>
        <p:sp>
          <p:nvSpPr>
            <p:cNvPr id="23624" name="Text Box 70"/>
            <p:cNvSpPr txBox="1">
              <a:spLocks noChangeArrowheads="1"/>
            </p:cNvSpPr>
            <p:nvPr/>
          </p:nvSpPr>
          <p:spPr bwMode="auto">
            <a:xfrm>
              <a:off x="4416" y="3552"/>
              <a:ext cx="8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135   = AC</a:t>
              </a:r>
              <a:endParaRPr lang="en-GB" sz="2000" b="1" baseline="30000">
                <a:latin typeface="Arial" pitchFamily="34" charset="0"/>
              </a:endParaRPr>
            </a:p>
          </p:txBody>
        </p:sp>
        <p:sp>
          <p:nvSpPr>
            <p:cNvPr id="23625" name="Line 72"/>
            <p:cNvSpPr>
              <a:spLocks noChangeShapeType="1"/>
            </p:cNvSpPr>
            <p:nvPr/>
          </p:nvSpPr>
          <p:spPr bwMode="auto">
            <a:xfrm flipH="1">
              <a:off x="4464" y="3552"/>
              <a:ext cx="0" cy="2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6" name="Line 73"/>
            <p:cNvSpPr>
              <a:spLocks noChangeShapeType="1"/>
            </p:cNvSpPr>
            <p:nvPr/>
          </p:nvSpPr>
          <p:spPr bwMode="auto">
            <a:xfrm>
              <a:off x="4464" y="3552"/>
              <a:ext cx="288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7" name="Line 74"/>
            <p:cNvSpPr>
              <a:spLocks noChangeShapeType="1"/>
            </p:cNvSpPr>
            <p:nvPr/>
          </p:nvSpPr>
          <p:spPr bwMode="auto">
            <a:xfrm>
              <a:off x="4368" y="3696"/>
              <a:ext cx="96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25" name="Group 89"/>
          <p:cNvGrpSpPr>
            <a:grpSpLocks/>
          </p:cNvGrpSpPr>
          <p:nvPr/>
        </p:nvGrpSpPr>
        <p:grpSpPr bwMode="auto">
          <a:xfrm>
            <a:off x="3429000" y="3962400"/>
            <a:ext cx="2981325" cy="2701925"/>
            <a:chOff x="192" y="1620"/>
            <a:chExt cx="1878" cy="1702"/>
          </a:xfrm>
        </p:grpSpPr>
        <p:sp>
          <p:nvSpPr>
            <p:cNvPr id="23613" name="Rectangle 76"/>
            <p:cNvSpPr>
              <a:spLocks noChangeArrowheads="1"/>
            </p:cNvSpPr>
            <p:nvPr/>
          </p:nvSpPr>
          <p:spPr bwMode="auto">
            <a:xfrm>
              <a:off x="192" y="1620"/>
              <a:ext cx="1834" cy="169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14" name="Text Box 77"/>
            <p:cNvSpPr txBox="1">
              <a:spLocks noChangeArrowheads="1"/>
            </p:cNvSpPr>
            <p:nvPr/>
          </p:nvSpPr>
          <p:spPr bwMode="auto">
            <a:xfrm>
              <a:off x="1008" y="1632"/>
              <a:ext cx="250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A</a:t>
              </a:r>
            </a:p>
          </p:txBody>
        </p:sp>
        <p:sp>
          <p:nvSpPr>
            <p:cNvPr id="23615" name="Text Box 78"/>
            <p:cNvSpPr txBox="1">
              <a:spLocks noChangeArrowheads="1"/>
            </p:cNvSpPr>
            <p:nvPr/>
          </p:nvSpPr>
          <p:spPr bwMode="auto">
            <a:xfrm>
              <a:off x="227" y="2617"/>
              <a:ext cx="248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B</a:t>
              </a:r>
            </a:p>
          </p:txBody>
        </p:sp>
        <p:sp>
          <p:nvSpPr>
            <p:cNvPr id="23616" name="Text Box 79"/>
            <p:cNvSpPr txBox="1">
              <a:spLocks noChangeArrowheads="1"/>
            </p:cNvSpPr>
            <p:nvPr/>
          </p:nvSpPr>
          <p:spPr bwMode="auto">
            <a:xfrm>
              <a:off x="1819" y="2617"/>
              <a:ext cx="251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C</a:t>
              </a:r>
            </a:p>
          </p:txBody>
        </p:sp>
        <p:sp>
          <p:nvSpPr>
            <p:cNvPr id="23617" name="Text Box 80"/>
            <p:cNvSpPr txBox="1">
              <a:spLocks noChangeArrowheads="1"/>
            </p:cNvSpPr>
            <p:nvPr/>
          </p:nvSpPr>
          <p:spPr bwMode="auto">
            <a:xfrm>
              <a:off x="912" y="2640"/>
              <a:ext cx="4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16m</a:t>
              </a:r>
            </a:p>
          </p:txBody>
        </p:sp>
        <p:sp>
          <p:nvSpPr>
            <p:cNvPr id="23618" name="Text Box 81"/>
            <p:cNvSpPr txBox="1">
              <a:spLocks noChangeArrowheads="1"/>
            </p:cNvSpPr>
            <p:nvPr/>
          </p:nvSpPr>
          <p:spPr bwMode="auto">
            <a:xfrm rot="-2348780">
              <a:off x="480" y="1968"/>
              <a:ext cx="4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11m</a:t>
              </a:r>
            </a:p>
          </p:txBody>
        </p:sp>
        <p:sp>
          <p:nvSpPr>
            <p:cNvPr id="23619" name="Text Box 82"/>
            <p:cNvSpPr txBox="1">
              <a:spLocks noChangeArrowheads="1"/>
            </p:cNvSpPr>
            <p:nvPr/>
          </p:nvSpPr>
          <p:spPr bwMode="auto">
            <a:xfrm>
              <a:off x="1232" y="1940"/>
              <a:ext cx="23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Tahoma" pitchFamily="34" charset="0"/>
                </a:rPr>
                <a:t>?</a:t>
              </a:r>
            </a:p>
          </p:txBody>
        </p:sp>
        <p:sp>
          <p:nvSpPr>
            <p:cNvPr id="23620" name="Text Box 83"/>
            <p:cNvSpPr txBox="1">
              <a:spLocks noChangeArrowheads="1"/>
            </p:cNvSpPr>
            <p:nvPr/>
          </p:nvSpPr>
          <p:spPr bwMode="auto">
            <a:xfrm>
              <a:off x="288" y="2880"/>
              <a:ext cx="1501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 i="1">
                  <a:latin typeface="Arial" pitchFamily="34" charset="0"/>
                </a:rPr>
                <a:t>Calculate the size </a:t>
              </a:r>
            </a:p>
            <a:p>
              <a:pPr eaLnBrk="1" hangingPunct="1"/>
              <a:r>
                <a:rPr lang="en-GB" sz="2000" b="1" i="1">
                  <a:latin typeface="Arial" pitchFamily="34" charset="0"/>
                </a:rPr>
                <a:t>of AC to 1 d.p.</a:t>
              </a:r>
              <a:endParaRPr lang="en-GB" sz="2000" b="1" i="1" baseline="30000">
                <a:latin typeface="Arial" pitchFamily="34" charset="0"/>
              </a:endParaRPr>
            </a:p>
          </p:txBody>
        </p:sp>
        <p:sp>
          <p:nvSpPr>
            <p:cNvPr id="23621" name="AutoShape 84"/>
            <p:cNvSpPr>
              <a:spLocks noChangeArrowheads="1"/>
            </p:cNvSpPr>
            <p:nvPr/>
          </p:nvSpPr>
          <p:spPr bwMode="auto">
            <a:xfrm rot="8492102">
              <a:off x="469" y="2118"/>
              <a:ext cx="1288" cy="1048"/>
            </a:xfrm>
            <a:prstGeom prst="rtTriangle">
              <a:avLst/>
            </a:prstGeom>
            <a:solidFill>
              <a:srgbClr val="FF7C8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22" name="Line 86"/>
            <p:cNvSpPr>
              <a:spLocks noChangeShapeType="1"/>
            </p:cNvSpPr>
            <p:nvPr/>
          </p:nvSpPr>
          <p:spPr bwMode="auto">
            <a:xfrm rot="-7716164">
              <a:off x="1344" y="1948"/>
              <a:ext cx="0" cy="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3623" name="Line 87"/>
            <p:cNvSpPr>
              <a:spLocks noChangeShapeType="1"/>
            </p:cNvSpPr>
            <p:nvPr/>
          </p:nvSpPr>
          <p:spPr bwMode="auto">
            <a:xfrm rot="13883836" flipH="1">
              <a:off x="1157" y="1960"/>
              <a:ext cx="175" cy="11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4424" name="Text Box 88"/>
          <p:cNvSpPr txBox="1">
            <a:spLocks noChangeArrowheads="1"/>
          </p:cNvSpPr>
          <p:nvPr/>
        </p:nvSpPr>
        <p:spPr bwMode="auto">
          <a:xfrm>
            <a:off x="6629400" y="5791200"/>
            <a:ext cx="1755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11.618   = AC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14428" name="Text Box 92"/>
          <p:cNvSpPr txBox="1">
            <a:spLocks noChangeArrowheads="1"/>
          </p:cNvSpPr>
          <p:nvPr/>
        </p:nvSpPr>
        <p:spPr bwMode="auto">
          <a:xfrm>
            <a:off x="3276600" y="3352800"/>
            <a:ext cx="3286125" cy="3968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Calculating a shorter side</a:t>
            </a:r>
          </a:p>
        </p:txBody>
      </p:sp>
      <p:sp>
        <p:nvSpPr>
          <p:cNvPr id="14429" name="AutoShape 93"/>
          <p:cNvSpPr>
            <a:spLocks noChangeArrowheads="1"/>
          </p:cNvSpPr>
          <p:nvPr/>
        </p:nvSpPr>
        <p:spPr bwMode="auto">
          <a:xfrm>
            <a:off x="0" y="0"/>
            <a:ext cx="8763000" cy="6629400"/>
          </a:xfrm>
          <a:prstGeom prst="star32">
            <a:avLst>
              <a:gd name="adj" fmla="val 4567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4430" name="Group 94"/>
          <p:cNvGrpSpPr>
            <a:grpSpLocks/>
          </p:cNvGrpSpPr>
          <p:nvPr/>
        </p:nvGrpSpPr>
        <p:grpSpPr bwMode="auto">
          <a:xfrm>
            <a:off x="1752600" y="2286000"/>
            <a:ext cx="2884488" cy="2759075"/>
            <a:chOff x="192" y="1584"/>
            <a:chExt cx="1817" cy="1738"/>
          </a:xfrm>
        </p:grpSpPr>
        <p:sp>
          <p:nvSpPr>
            <p:cNvPr id="23601" name="Rectangle 95"/>
            <p:cNvSpPr>
              <a:spLocks noChangeArrowheads="1"/>
            </p:cNvSpPr>
            <p:nvPr/>
          </p:nvSpPr>
          <p:spPr bwMode="auto">
            <a:xfrm>
              <a:off x="192" y="1584"/>
              <a:ext cx="1776" cy="172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02" name="AutoShape 96"/>
            <p:cNvSpPr>
              <a:spLocks noChangeArrowheads="1"/>
            </p:cNvSpPr>
            <p:nvPr/>
          </p:nvSpPr>
          <p:spPr bwMode="auto">
            <a:xfrm>
              <a:off x="494" y="1766"/>
              <a:ext cx="1374" cy="875"/>
            </a:xfrm>
            <a:prstGeom prst="rtTriangle">
              <a:avLst/>
            </a:prstGeom>
            <a:solidFill>
              <a:srgbClr val="FFCC00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03" name="Group 97"/>
            <p:cNvGrpSpPr>
              <a:grpSpLocks/>
            </p:cNvGrpSpPr>
            <p:nvPr/>
          </p:nvGrpSpPr>
          <p:grpSpPr bwMode="auto">
            <a:xfrm rot="5346312">
              <a:off x="471" y="2518"/>
              <a:ext cx="146" cy="100"/>
              <a:chOff x="1392" y="3456"/>
              <a:chExt cx="192" cy="144"/>
            </a:xfrm>
          </p:grpSpPr>
          <p:sp>
            <p:nvSpPr>
              <p:cNvPr id="23611" name="Line 98"/>
              <p:cNvSpPr>
                <a:spLocks noChangeShapeType="1"/>
              </p:cNvSpPr>
              <p:nvPr/>
            </p:nvSpPr>
            <p:spPr bwMode="auto">
              <a:xfrm>
                <a:off x="1392" y="3456"/>
                <a:ext cx="0" cy="14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612" name="Line 99"/>
              <p:cNvSpPr>
                <a:spLocks noChangeShapeType="1"/>
              </p:cNvSpPr>
              <p:nvPr/>
            </p:nvSpPr>
            <p:spPr bwMode="auto">
              <a:xfrm>
                <a:off x="1392" y="3456"/>
                <a:ext cx="19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3604" name="Text Box 100"/>
            <p:cNvSpPr txBox="1">
              <a:spLocks noChangeArrowheads="1"/>
            </p:cNvSpPr>
            <p:nvPr/>
          </p:nvSpPr>
          <p:spPr bwMode="auto">
            <a:xfrm>
              <a:off x="240" y="1584"/>
              <a:ext cx="26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D</a:t>
              </a:r>
            </a:p>
          </p:txBody>
        </p:sp>
        <p:sp>
          <p:nvSpPr>
            <p:cNvPr id="23605" name="Text Box 101"/>
            <p:cNvSpPr txBox="1">
              <a:spLocks noChangeArrowheads="1"/>
            </p:cNvSpPr>
            <p:nvPr/>
          </p:nvSpPr>
          <p:spPr bwMode="auto">
            <a:xfrm>
              <a:off x="326" y="2568"/>
              <a:ext cx="233" cy="32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F</a:t>
              </a:r>
            </a:p>
          </p:txBody>
        </p:sp>
        <p:sp>
          <p:nvSpPr>
            <p:cNvPr id="23606" name="Text Box 102"/>
            <p:cNvSpPr txBox="1">
              <a:spLocks noChangeArrowheads="1"/>
            </p:cNvSpPr>
            <p:nvPr/>
          </p:nvSpPr>
          <p:spPr bwMode="auto">
            <a:xfrm>
              <a:off x="1767" y="2605"/>
              <a:ext cx="242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>
                  <a:latin typeface="Tahoma" pitchFamily="34" charset="0"/>
                </a:rPr>
                <a:t>E</a:t>
              </a:r>
            </a:p>
          </p:txBody>
        </p:sp>
        <p:sp>
          <p:nvSpPr>
            <p:cNvPr id="23607" name="Text Box 103"/>
            <p:cNvSpPr txBox="1">
              <a:spLocks noChangeArrowheads="1"/>
            </p:cNvSpPr>
            <p:nvPr/>
          </p:nvSpPr>
          <p:spPr bwMode="auto">
            <a:xfrm>
              <a:off x="864" y="2640"/>
              <a:ext cx="4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6cm</a:t>
              </a:r>
            </a:p>
          </p:txBody>
        </p:sp>
        <p:sp>
          <p:nvSpPr>
            <p:cNvPr id="23608" name="Text Box 104"/>
            <p:cNvSpPr txBox="1">
              <a:spLocks noChangeArrowheads="1"/>
            </p:cNvSpPr>
            <p:nvPr/>
          </p:nvSpPr>
          <p:spPr bwMode="auto">
            <a:xfrm rot="-5400000">
              <a:off x="156" y="2093"/>
              <a:ext cx="4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3cm</a:t>
              </a:r>
            </a:p>
          </p:txBody>
        </p:sp>
        <p:sp>
          <p:nvSpPr>
            <p:cNvPr id="23609" name="Text Box 105"/>
            <p:cNvSpPr txBox="1">
              <a:spLocks noChangeArrowheads="1"/>
            </p:cNvSpPr>
            <p:nvPr/>
          </p:nvSpPr>
          <p:spPr bwMode="auto">
            <a:xfrm>
              <a:off x="1197" y="1912"/>
              <a:ext cx="237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Tahoma" pitchFamily="34" charset="0"/>
                </a:rPr>
                <a:t>?</a:t>
              </a:r>
            </a:p>
          </p:txBody>
        </p:sp>
        <p:sp>
          <p:nvSpPr>
            <p:cNvPr id="23610" name="Text Box 106"/>
            <p:cNvSpPr txBox="1">
              <a:spLocks noChangeArrowheads="1"/>
            </p:cNvSpPr>
            <p:nvPr/>
          </p:nvSpPr>
          <p:spPr bwMode="auto">
            <a:xfrm>
              <a:off x="288" y="2880"/>
              <a:ext cx="1510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 i="1">
                  <a:latin typeface="Arial" pitchFamily="34" charset="0"/>
                </a:rPr>
                <a:t>Calculate the size </a:t>
              </a:r>
            </a:p>
            <a:p>
              <a:pPr eaLnBrk="1" hangingPunct="1"/>
              <a:r>
                <a:rPr lang="en-GB" sz="2000" b="1" i="1">
                  <a:latin typeface="Arial" pitchFamily="34" charset="0"/>
                </a:rPr>
                <a:t>of DE in surd form</a:t>
              </a:r>
              <a:endParaRPr lang="en-GB" sz="2000" b="1" i="1" baseline="30000">
                <a:latin typeface="Arial" pitchFamily="34" charset="0"/>
              </a:endParaRPr>
            </a:p>
          </p:txBody>
        </p:sp>
      </p:grpSp>
      <p:sp>
        <p:nvSpPr>
          <p:cNvPr id="14443" name="Rectangle 107"/>
          <p:cNvSpPr>
            <a:spLocks noChangeArrowheads="1"/>
          </p:cNvSpPr>
          <p:nvPr/>
        </p:nvSpPr>
        <p:spPr bwMode="auto">
          <a:xfrm>
            <a:off x="4724400" y="2286000"/>
            <a:ext cx="2209800" cy="2743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4444" name="Text Box 108"/>
          <p:cNvSpPr txBox="1">
            <a:spLocks noChangeArrowheads="1"/>
          </p:cNvSpPr>
          <p:nvPr/>
        </p:nvSpPr>
        <p:spPr bwMode="auto">
          <a:xfrm>
            <a:off x="4724400" y="2286000"/>
            <a:ext cx="18129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Hyp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a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b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sp>
        <p:nvSpPr>
          <p:cNvPr id="14445" name="Text Box 109"/>
          <p:cNvSpPr txBox="1">
            <a:spLocks noChangeArrowheads="1"/>
          </p:cNvSpPr>
          <p:nvPr/>
        </p:nvSpPr>
        <p:spPr bwMode="auto">
          <a:xfrm>
            <a:off x="4724400" y="2667000"/>
            <a:ext cx="16716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3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+ 6</a:t>
            </a:r>
            <a:r>
              <a:rPr lang="en-GB" sz="2000" b="1" baseline="30000">
                <a:latin typeface="Arial" pitchFamily="34" charset="0"/>
              </a:rPr>
              <a:t>2</a:t>
            </a:r>
          </a:p>
        </p:txBody>
      </p:sp>
      <p:sp>
        <p:nvSpPr>
          <p:cNvPr id="14446" name="Text Box 110"/>
          <p:cNvSpPr txBox="1">
            <a:spLocks noChangeArrowheads="1"/>
          </p:cNvSpPr>
          <p:nvPr/>
        </p:nvSpPr>
        <p:spPr bwMode="auto">
          <a:xfrm>
            <a:off x="4724400" y="2971800"/>
            <a:ext cx="162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9 + 36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14447" name="Text Box 111"/>
          <p:cNvSpPr txBox="1">
            <a:spLocks noChangeArrowheads="1"/>
          </p:cNvSpPr>
          <p:nvPr/>
        </p:nvSpPr>
        <p:spPr bwMode="auto">
          <a:xfrm>
            <a:off x="4724400" y="3276600"/>
            <a:ext cx="1270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 45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14448" name="Text Box 112"/>
          <p:cNvSpPr txBox="1">
            <a:spLocks noChangeArrowheads="1"/>
          </p:cNvSpPr>
          <p:nvPr/>
        </p:nvSpPr>
        <p:spPr bwMode="auto">
          <a:xfrm>
            <a:off x="4724400" y="4111625"/>
            <a:ext cx="1878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DE   =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9 x 5 </a:t>
            </a:r>
          </a:p>
        </p:txBody>
      </p:sp>
      <p:grpSp>
        <p:nvGrpSpPr>
          <p:cNvPr id="14449" name="Group 113"/>
          <p:cNvGrpSpPr>
            <a:grpSpLocks/>
          </p:cNvGrpSpPr>
          <p:nvPr/>
        </p:nvGrpSpPr>
        <p:grpSpPr bwMode="auto">
          <a:xfrm>
            <a:off x="4724400" y="4416425"/>
            <a:ext cx="1893888" cy="396875"/>
            <a:chOff x="2976" y="3696"/>
            <a:chExt cx="1193" cy="250"/>
          </a:xfrm>
        </p:grpSpPr>
        <p:sp>
          <p:nvSpPr>
            <p:cNvPr id="23599" name="Text Box 114"/>
            <p:cNvSpPr txBox="1">
              <a:spLocks noChangeArrowheads="1"/>
            </p:cNvSpPr>
            <p:nvPr/>
          </p:nvSpPr>
          <p:spPr bwMode="auto">
            <a:xfrm>
              <a:off x="2976" y="3696"/>
              <a:ext cx="119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DE   = 3</a:t>
              </a:r>
              <a:r>
                <a:rPr lang="en-GB" sz="2000" b="1">
                  <a:latin typeface="Arial" pitchFamily="34" charset="0"/>
                  <a:sym typeface="Symbol" pitchFamily="18" charset="2"/>
                </a:rPr>
                <a:t>5 cm </a:t>
              </a:r>
            </a:p>
          </p:txBody>
        </p:sp>
        <p:sp>
          <p:nvSpPr>
            <p:cNvPr id="23600" name="Line 115"/>
            <p:cNvSpPr>
              <a:spLocks noChangeShapeType="1"/>
            </p:cNvSpPr>
            <p:nvPr/>
          </p:nvSpPr>
          <p:spPr bwMode="auto">
            <a:xfrm>
              <a:off x="3024" y="3936"/>
              <a:ext cx="105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14452" name="Group 116"/>
          <p:cNvGrpSpPr>
            <a:grpSpLocks/>
          </p:cNvGrpSpPr>
          <p:nvPr/>
        </p:nvGrpSpPr>
        <p:grpSpPr bwMode="auto">
          <a:xfrm>
            <a:off x="4724400" y="3657600"/>
            <a:ext cx="1676400" cy="400050"/>
            <a:chOff x="2976" y="2832"/>
            <a:chExt cx="1056" cy="252"/>
          </a:xfrm>
        </p:grpSpPr>
        <p:sp>
          <p:nvSpPr>
            <p:cNvPr id="23594" name="Text Box 117"/>
            <p:cNvSpPr txBox="1">
              <a:spLocks noChangeArrowheads="1"/>
            </p:cNvSpPr>
            <p:nvPr/>
          </p:nvSpPr>
          <p:spPr bwMode="auto">
            <a:xfrm>
              <a:off x="2976" y="2834"/>
              <a:ext cx="91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DE   =    45</a:t>
              </a:r>
              <a:endParaRPr lang="en-GB" sz="2000" b="1" baseline="30000">
                <a:latin typeface="Arial" pitchFamily="34" charset="0"/>
              </a:endParaRPr>
            </a:p>
          </p:txBody>
        </p:sp>
        <p:grpSp>
          <p:nvGrpSpPr>
            <p:cNvPr id="23595" name="Group 118"/>
            <p:cNvGrpSpPr>
              <a:grpSpLocks/>
            </p:cNvGrpSpPr>
            <p:nvPr/>
          </p:nvGrpSpPr>
          <p:grpSpPr bwMode="auto">
            <a:xfrm>
              <a:off x="3504" y="2832"/>
              <a:ext cx="528" cy="240"/>
              <a:chOff x="3456" y="2736"/>
              <a:chExt cx="528" cy="240"/>
            </a:xfrm>
          </p:grpSpPr>
          <p:sp>
            <p:nvSpPr>
              <p:cNvPr id="23596" name="Line 119"/>
              <p:cNvSpPr>
                <a:spLocks noChangeShapeType="1"/>
              </p:cNvSpPr>
              <p:nvPr/>
            </p:nvSpPr>
            <p:spPr bwMode="auto">
              <a:xfrm flipH="1">
                <a:off x="3552" y="2736"/>
                <a:ext cx="0" cy="24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7" name="Line 120"/>
              <p:cNvSpPr>
                <a:spLocks noChangeShapeType="1"/>
              </p:cNvSpPr>
              <p:nvPr/>
            </p:nvSpPr>
            <p:spPr bwMode="auto">
              <a:xfrm>
                <a:off x="3552" y="2736"/>
                <a:ext cx="43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3598" name="Line 121"/>
              <p:cNvSpPr>
                <a:spLocks noChangeShapeType="1"/>
              </p:cNvSpPr>
              <p:nvPr/>
            </p:nvSpPr>
            <p:spPr bwMode="auto">
              <a:xfrm>
                <a:off x="3456" y="2880"/>
                <a:ext cx="96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14458" name="Text Box 122"/>
          <p:cNvSpPr txBox="1">
            <a:spLocks noChangeArrowheads="1"/>
          </p:cNvSpPr>
          <p:nvPr/>
        </p:nvSpPr>
        <p:spPr bwMode="auto">
          <a:xfrm>
            <a:off x="1828800" y="990600"/>
            <a:ext cx="4846638" cy="118745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Be prepared to leave your answer </a:t>
            </a:r>
          </a:p>
          <a:p>
            <a:pPr eaLnBrk="1" hangingPunct="1"/>
            <a:r>
              <a:rPr lang="en-GB">
                <a:latin typeface="Arial" pitchFamily="34" charset="0"/>
              </a:rPr>
              <a:t>in surd form (most likely in the </a:t>
            </a:r>
          </a:p>
          <a:p>
            <a:pPr eaLnBrk="1" hangingPunct="1"/>
            <a:r>
              <a:rPr lang="en-GB">
                <a:latin typeface="Arial" pitchFamily="34" charset="0"/>
              </a:rPr>
              <a:t>non-calculator exam)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438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43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75"/>
                                        <p:tgtEl>
                                          <p:spTgt spid="143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43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75"/>
                                        <p:tgtEl>
                                          <p:spTgt spid="143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143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4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43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3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 nodeType="clickPar">
                      <p:stCondLst>
                        <p:cond delay="indefinite"/>
                      </p:stCondLst>
                      <p:childTnLst>
                        <p:par>
                          <p:cTn id="7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3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143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43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75"/>
                                        <p:tgtEl>
                                          <p:spTgt spid="144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4" dur="500"/>
                                        <p:tgtEl>
                                          <p:spTgt spid="144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43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43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43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143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143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144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14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 nodeType="clickPar">
                      <p:stCondLst>
                        <p:cond delay="indefinite"/>
                      </p:stCondLst>
                      <p:childTnLst>
                        <p:par>
                          <p:cTn id="1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144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14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2" dur="500" fill="hold"/>
                                        <p:tgtEl>
                                          <p:spTgt spid="14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500" fill="hold"/>
                                        <p:tgtEl>
                                          <p:spTgt spid="144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3" dur="5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500" fill="hold"/>
                                        <p:tgtEl>
                                          <p:spTgt spid="144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 nodeType="clickPar">
                      <p:stCondLst>
                        <p:cond delay="indefinite"/>
                      </p:stCondLst>
                      <p:childTnLst>
                        <p:par>
                          <p:cTn id="1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14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3" dur="500"/>
                                        <p:tgtEl>
                                          <p:spTgt spid="144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4" fill="hold" nodeType="clickPar">
                      <p:stCondLst>
                        <p:cond delay="indefinite"/>
                      </p:stCondLst>
                      <p:childTnLst>
                        <p:par>
                          <p:cTn id="1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44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 nodeType="clickPar">
                      <p:stCondLst>
                        <p:cond delay="indefinite"/>
                      </p:stCondLst>
                      <p:childTnLst>
                        <p:par>
                          <p:cTn id="1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44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6" fill="hold" nodeType="clickPar">
                      <p:stCondLst>
                        <p:cond delay="indefinite"/>
                      </p:stCondLst>
                      <p:childTnLst>
                        <p:par>
                          <p:cTn id="1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1" dur="500" fill="hold"/>
                                        <p:tgtEl>
                                          <p:spTgt spid="14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2" fill="hold" nodeType="clickPar">
                      <p:stCondLst>
                        <p:cond delay="indefinite"/>
                      </p:stCondLst>
                      <p:childTnLst>
                        <p:par>
                          <p:cTn id="1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7" dur="500" fill="hold"/>
                                        <p:tgtEl>
                                          <p:spTgt spid="14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8" fill="hold" nodeType="clickPar">
                      <p:stCondLst>
                        <p:cond delay="indefinite"/>
                      </p:stCondLst>
                      <p:childTnLst>
                        <p:par>
                          <p:cTn id="1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14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3" dur="500" fill="hold"/>
                                        <p:tgtEl>
                                          <p:spTgt spid="14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4" fill="hold" nodeType="clickPar">
                      <p:stCondLst>
                        <p:cond delay="indefinite"/>
                      </p:stCondLst>
                      <p:childTnLst>
                        <p:par>
                          <p:cTn id="2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8" dur="500" fill="hold"/>
                                        <p:tgtEl>
                                          <p:spTgt spid="144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9" dur="500" fill="hold"/>
                                        <p:tgtEl>
                                          <p:spTgt spid="144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 nodeType="clickPar">
                      <p:stCondLst>
                        <p:cond delay="indefinite"/>
                      </p:stCondLst>
                      <p:childTnLst>
                        <p:par>
                          <p:cTn id="2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4" dur="500" fill="hold"/>
                                        <p:tgtEl>
                                          <p:spTgt spid="144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5" dur="500" fill="hold"/>
                                        <p:tgtEl>
                                          <p:spTgt spid="144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0" dur="500" fill="hold"/>
                                        <p:tgtEl>
                                          <p:spTgt spid="144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1" dur="500" fill="hold"/>
                                        <p:tgtEl>
                                          <p:spTgt spid="144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0" grpId="0" animBg="1" autoUpdateAnimBg="0"/>
      <p:bldP spid="14341" grpId="0" animBg="1" autoUpdateAnimBg="0"/>
      <p:bldP spid="14350" grpId="0" animBg="1" autoUpdateAnimBg="0"/>
      <p:bldP spid="14366" grpId="0" animBg="1"/>
      <p:bldP spid="14367" grpId="0" autoUpdateAnimBg="0"/>
      <p:bldP spid="14368" grpId="0" autoUpdateAnimBg="0"/>
      <p:bldP spid="14369" grpId="0" autoUpdateAnimBg="0"/>
      <p:bldP spid="14370" grpId="0" autoUpdateAnimBg="0"/>
      <p:bldP spid="14371" grpId="0" autoUpdateAnimBg="0"/>
      <p:bldP spid="14385" grpId="0" animBg="1" autoUpdateAnimBg="0"/>
      <p:bldP spid="14387" grpId="0" animBg="1" autoUpdateAnimBg="0"/>
      <p:bldP spid="14396" grpId="0" animBg="1"/>
      <p:bldP spid="14397" grpId="0" autoUpdateAnimBg="0"/>
      <p:bldP spid="14398" grpId="0" autoUpdateAnimBg="0"/>
      <p:bldP spid="14399" grpId="0" autoUpdateAnimBg="0"/>
      <p:bldP spid="14400" grpId="0" autoUpdateAnimBg="0"/>
      <p:bldP spid="14404" grpId="0" autoUpdateAnimBg="0"/>
      <p:bldP spid="14424" grpId="0" autoUpdateAnimBg="0"/>
      <p:bldP spid="14428" grpId="0" animBg="1" autoUpdateAnimBg="0"/>
      <p:bldP spid="14429" grpId="0" animBg="1"/>
      <p:bldP spid="14443" grpId="0" animBg="1"/>
      <p:bldP spid="14444" grpId="0" autoUpdateAnimBg="0"/>
      <p:bldP spid="14445" grpId="0" autoUpdateAnimBg="0"/>
      <p:bldP spid="14446" grpId="0" autoUpdateAnimBg="0"/>
      <p:bldP spid="14447" grpId="0" autoUpdateAnimBg="0"/>
      <p:bldP spid="14448" grpId="0" autoUpdateAnimBg="0"/>
      <p:bldP spid="14458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19405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Pythagoras Questions</a:t>
            </a:r>
          </a:p>
        </p:txBody>
      </p:sp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28600" y="914400"/>
            <a:ext cx="8204200" cy="457200"/>
          </a:xfrm>
          <a:prstGeom prst="rect">
            <a:avLst/>
          </a:prstGeom>
          <a:solidFill>
            <a:srgbClr val="C0C0C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Look out for the following Pythagoras questions in disguise:</a:t>
            </a:r>
          </a:p>
        </p:txBody>
      </p:sp>
      <p:grpSp>
        <p:nvGrpSpPr>
          <p:cNvPr id="53261" name="Group 13"/>
          <p:cNvGrpSpPr>
            <a:grpSpLocks/>
          </p:cNvGrpSpPr>
          <p:nvPr/>
        </p:nvGrpSpPr>
        <p:grpSpPr bwMode="auto">
          <a:xfrm>
            <a:off x="0" y="1600200"/>
            <a:ext cx="4546600" cy="2438400"/>
            <a:chOff x="0" y="1008"/>
            <a:chExt cx="2864" cy="1536"/>
          </a:xfrm>
        </p:grpSpPr>
        <p:sp>
          <p:nvSpPr>
            <p:cNvPr id="24620" name="Line 5"/>
            <p:cNvSpPr>
              <a:spLocks noChangeShapeType="1"/>
            </p:cNvSpPr>
            <p:nvPr/>
          </p:nvSpPr>
          <p:spPr bwMode="auto">
            <a:xfrm flipV="1">
              <a:off x="672" y="1104"/>
              <a:ext cx="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1" name="Line 6"/>
            <p:cNvSpPr>
              <a:spLocks noChangeShapeType="1"/>
            </p:cNvSpPr>
            <p:nvPr/>
          </p:nvSpPr>
          <p:spPr bwMode="auto">
            <a:xfrm>
              <a:off x="0" y="1872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22" name="Text Box 7"/>
            <p:cNvSpPr txBox="1">
              <a:spLocks noChangeArrowheads="1"/>
            </p:cNvSpPr>
            <p:nvPr/>
          </p:nvSpPr>
          <p:spPr bwMode="auto">
            <a:xfrm>
              <a:off x="480" y="1008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/>
                <a:t>y</a:t>
              </a:r>
            </a:p>
          </p:txBody>
        </p:sp>
        <p:sp>
          <p:nvSpPr>
            <p:cNvPr id="24623" name="Text Box 8"/>
            <p:cNvSpPr txBox="1">
              <a:spLocks noChangeArrowheads="1"/>
            </p:cNvSpPr>
            <p:nvPr/>
          </p:nvSpPr>
          <p:spPr bwMode="auto">
            <a:xfrm>
              <a:off x="1344" y="1824"/>
              <a:ext cx="212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/>
                <a:t>x</a:t>
              </a:r>
            </a:p>
          </p:txBody>
        </p:sp>
        <p:sp>
          <p:nvSpPr>
            <p:cNvPr id="24624" name="Text Box 10"/>
            <p:cNvSpPr txBox="1">
              <a:spLocks noChangeArrowheads="1"/>
            </p:cNvSpPr>
            <p:nvPr/>
          </p:nvSpPr>
          <p:spPr bwMode="auto">
            <a:xfrm>
              <a:off x="288" y="1920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1800" b="1">
                  <a:solidFill>
                    <a:schemeClr val="accent2"/>
                  </a:solidFill>
                  <a:latin typeface="Arial" pitchFamily="34" charset="0"/>
                </a:rPr>
                <a:t>x</a:t>
              </a:r>
            </a:p>
          </p:txBody>
        </p:sp>
        <p:sp>
          <p:nvSpPr>
            <p:cNvPr id="24625" name="Text Box 11"/>
            <p:cNvSpPr txBox="1">
              <a:spLocks noChangeArrowheads="1"/>
            </p:cNvSpPr>
            <p:nvPr/>
          </p:nvSpPr>
          <p:spPr bwMode="auto">
            <a:xfrm>
              <a:off x="1104" y="1248"/>
              <a:ext cx="19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1800" b="1">
                  <a:solidFill>
                    <a:schemeClr val="accent2"/>
                  </a:solidFill>
                  <a:latin typeface="Arial" pitchFamily="34" charset="0"/>
                </a:rPr>
                <a:t>x</a:t>
              </a:r>
            </a:p>
          </p:txBody>
        </p:sp>
        <p:sp>
          <p:nvSpPr>
            <p:cNvPr id="24626" name="Text Box 12"/>
            <p:cNvSpPr txBox="1">
              <a:spLocks noChangeArrowheads="1"/>
            </p:cNvSpPr>
            <p:nvPr/>
          </p:nvSpPr>
          <p:spPr bwMode="auto">
            <a:xfrm>
              <a:off x="1344" y="1008"/>
              <a:ext cx="1520" cy="44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Find the distance 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between 2 co-ords</a:t>
              </a:r>
            </a:p>
          </p:txBody>
        </p:sp>
      </p:grp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609600" y="2209800"/>
            <a:ext cx="1295400" cy="1066800"/>
            <a:chOff x="384" y="1392"/>
            <a:chExt cx="816" cy="672"/>
          </a:xfrm>
        </p:grpSpPr>
        <p:sp>
          <p:nvSpPr>
            <p:cNvPr id="24618" name="AutoShape 14"/>
            <p:cNvSpPr>
              <a:spLocks noChangeArrowheads="1"/>
            </p:cNvSpPr>
            <p:nvPr/>
          </p:nvSpPr>
          <p:spPr bwMode="auto">
            <a:xfrm flipH="1">
              <a:off x="384" y="1392"/>
              <a:ext cx="816" cy="672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9" name="Rectangle 15"/>
            <p:cNvSpPr>
              <a:spLocks noChangeArrowheads="1"/>
            </p:cNvSpPr>
            <p:nvPr/>
          </p:nvSpPr>
          <p:spPr bwMode="auto">
            <a:xfrm>
              <a:off x="1104" y="1968"/>
              <a:ext cx="96" cy="9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282" name="Group 34"/>
          <p:cNvGrpSpPr>
            <a:grpSpLocks/>
          </p:cNvGrpSpPr>
          <p:nvPr/>
        </p:nvGrpSpPr>
        <p:grpSpPr bwMode="auto">
          <a:xfrm>
            <a:off x="5715000" y="1447800"/>
            <a:ext cx="3440113" cy="2209800"/>
            <a:chOff x="3600" y="912"/>
            <a:chExt cx="2167" cy="1392"/>
          </a:xfrm>
        </p:grpSpPr>
        <p:sp>
          <p:nvSpPr>
            <p:cNvPr id="24612" name="AutoShape 17"/>
            <p:cNvSpPr>
              <a:spLocks noChangeArrowheads="1"/>
            </p:cNvSpPr>
            <p:nvPr/>
          </p:nvSpPr>
          <p:spPr bwMode="auto">
            <a:xfrm>
              <a:off x="3600" y="912"/>
              <a:ext cx="960" cy="1392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3" name="Line 18"/>
            <p:cNvSpPr>
              <a:spLocks noChangeShapeType="1"/>
            </p:cNvSpPr>
            <p:nvPr/>
          </p:nvSpPr>
          <p:spPr bwMode="auto">
            <a:xfrm>
              <a:off x="3792" y="1536"/>
              <a:ext cx="96" cy="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4" name="Line 19"/>
            <p:cNvSpPr>
              <a:spLocks noChangeShapeType="1"/>
            </p:cNvSpPr>
            <p:nvPr/>
          </p:nvSpPr>
          <p:spPr bwMode="auto">
            <a:xfrm>
              <a:off x="3792" y="1488"/>
              <a:ext cx="144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5" name="Line 20"/>
            <p:cNvSpPr>
              <a:spLocks noChangeShapeType="1"/>
            </p:cNvSpPr>
            <p:nvPr/>
          </p:nvSpPr>
          <p:spPr bwMode="auto">
            <a:xfrm rot="-4113136">
              <a:off x="4248" y="1560"/>
              <a:ext cx="96" cy="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6" name="Line 21"/>
            <p:cNvSpPr>
              <a:spLocks noChangeShapeType="1"/>
            </p:cNvSpPr>
            <p:nvPr/>
          </p:nvSpPr>
          <p:spPr bwMode="auto">
            <a:xfrm rot="-4113136">
              <a:off x="4248" y="1608"/>
              <a:ext cx="96" cy="4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4617" name="Text Box 29"/>
            <p:cNvSpPr txBox="1">
              <a:spLocks noChangeArrowheads="1"/>
            </p:cNvSpPr>
            <p:nvPr/>
          </p:nvSpPr>
          <p:spPr bwMode="auto">
            <a:xfrm>
              <a:off x="4416" y="960"/>
              <a:ext cx="1351" cy="634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Finding lengths 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in isosceles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triangles</a:t>
              </a:r>
            </a:p>
          </p:txBody>
        </p:sp>
      </p:grpSp>
      <p:grpSp>
        <p:nvGrpSpPr>
          <p:cNvPr id="53281" name="Group 33"/>
          <p:cNvGrpSpPr>
            <a:grpSpLocks/>
          </p:cNvGrpSpPr>
          <p:nvPr/>
        </p:nvGrpSpPr>
        <p:grpSpPr bwMode="auto">
          <a:xfrm>
            <a:off x="6477000" y="1524000"/>
            <a:ext cx="762000" cy="2133600"/>
            <a:chOff x="4128" y="2160"/>
            <a:chExt cx="480" cy="1344"/>
          </a:xfrm>
        </p:grpSpPr>
        <p:sp>
          <p:nvSpPr>
            <p:cNvPr id="24610" name="AutoShape 31"/>
            <p:cNvSpPr>
              <a:spLocks noChangeArrowheads="1"/>
            </p:cNvSpPr>
            <p:nvPr/>
          </p:nvSpPr>
          <p:spPr bwMode="auto">
            <a:xfrm>
              <a:off x="4128" y="2160"/>
              <a:ext cx="480" cy="1344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11" name="Rectangle 32"/>
            <p:cNvSpPr>
              <a:spLocks noChangeArrowheads="1"/>
            </p:cNvSpPr>
            <p:nvPr/>
          </p:nvSpPr>
          <p:spPr bwMode="auto">
            <a:xfrm>
              <a:off x="4128" y="3360"/>
              <a:ext cx="96" cy="144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297" name="Group 49"/>
          <p:cNvGrpSpPr>
            <a:grpSpLocks/>
          </p:cNvGrpSpPr>
          <p:nvPr/>
        </p:nvGrpSpPr>
        <p:grpSpPr bwMode="auto">
          <a:xfrm>
            <a:off x="0" y="4114800"/>
            <a:ext cx="4506913" cy="2514600"/>
            <a:chOff x="144" y="2592"/>
            <a:chExt cx="2839" cy="1584"/>
          </a:xfrm>
        </p:grpSpPr>
        <p:grpSp>
          <p:nvGrpSpPr>
            <p:cNvPr id="24602" name="Group 48"/>
            <p:cNvGrpSpPr>
              <a:grpSpLocks/>
            </p:cNvGrpSpPr>
            <p:nvPr/>
          </p:nvGrpSpPr>
          <p:grpSpPr bwMode="auto">
            <a:xfrm>
              <a:off x="144" y="2736"/>
              <a:ext cx="1440" cy="1440"/>
              <a:chOff x="624" y="2736"/>
              <a:chExt cx="1440" cy="1440"/>
            </a:xfrm>
          </p:grpSpPr>
          <p:sp>
            <p:nvSpPr>
              <p:cNvPr id="24604" name="Oval 35"/>
              <p:cNvSpPr>
                <a:spLocks noChangeArrowheads="1"/>
              </p:cNvSpPr>
              <p:nvPr/>
            </p:nvSpPr>
            <p:spPr bwMode="auto">
              <a:xfrm>
                <a:off x="624" y="2736"/>
                <a:ext cx="1440" cy="144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5" name="Line 36"/>
              <p:cNvSpPr>
                <a:spLocks noChangeShapeType="1"/>
              </p:cNvSpPr>
              <p:nvPr/>
            </p:nvSpPr>
            <p:spPr bwMode="auto">
              <a:xfrm flipV="1">
                <a:off x="768" y="3024"/>
                <a:ext cx="1152" cy="86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6" name="Line 37"/>
              <p:cNvSpPr>
                <a:spLocks noChangeShapeType="1"/>
              </p:cNvSpPr>
              <p:nvPr/>
            </p:nvSpPr>
            <p:spPr bwMode="auto">
              <a:xfrm flipV="1">
                <a:off x="768" y="3024"/>
                <a:ext cx="0" cy="86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7" name="Line 38"/>
              <p:cNvSpPr>
                <a:spLocks noChangeShapeType="1"/>
              </p:cNvSpPr>
              <p:nvPr/>
            </p:nvSpPr>
            <p:spPr bwMode="auto">
              <a:xfrm>
                <a:off x="768" y="3024"/>
                <a:ext cx="1152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608" name="Oval 39"/>
              <p:cNvSpPr>
                <a:spLocks noChangeArrowheads="1"/>
              </p:cNvSpPr>
              <p:nvPr/>
            </p:nvSpPr>
            <p:spPr bwMode="auto">
              <a:xfrm>
                <a:off x="1296" y="345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609" name="Text Box 40"/>
              <p:cNvSpPr txBox="1">
                <a:spLocks noChangeArrowheads="1"/>
              </p:cNvSpPr>
              <p:nvPr/>
            </p:nvSpPr>
            <p:spPr bwMode="auto">
              <a:xfrm>
                <a:off x="1296" y="3408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/>
                  <a:t>O</a:t>
                </a:r>
              </a:p>
            </p:txBody>
          </p:sp>
        </p:grpSp>
        <p:sp>
          <p:nvSpPr>
            <p:cNvPr id="24603" name="Text Box 47"/>
            <p:cNvSpPr txBox="1">
              <a:spLocks noChangeArrowheads="1"/>
            </p:cNvSpPr>
            <p:nvPr/>
          </p:nvSpPr>
          <p:spPr bwMode="auto">
            <a:xfrm>
              <a:off x="1632" y="2592"/>
              <a:ext cx="1351" cy="826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Finding lengths 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inside a circle 1 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(angle in a semi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-circle = 90</a:t>
              </a:r>
              <a:r>
                <a:rPr lang="en-GB" sz="2000" b="1" baseline="30000">
                  <a:latin typeface="Arial" pitchFamily="34" charset="0"/>
                </a:rPr>
                <a:t>0</a:t>
              </a:r>
              <a:r>
                <a:rPr lang="en-GB" sz="2000" b="1">
                  <a:latin typeface="Arial" pitchFamily="34" charset="0"/>
                </a:rPr>
                <a:t>)</a:t>
              </a:r>
            </a:p>
          </p:txBody>
        </p:sp>
      </p:grpSp>
      <p:grpSp>
        <p:nvGrpSpPr>
          <p:cNvPr id="53300" name="Group 52"/>
          <p:cNvGrpSpPr>
            <a:grpSpLocks/>
          </p:cNvGrpSpPr>
          <p:nvPr/>
        </p:nvGrpSpPr>
        <p:grpSpPr bwMode="auto">
          <a:xfrm>
            <a:off x="228600" y="4800600"/>
            <a:ext cx="1828800" cy="1371600"/>
            <a:chOff x="288" y="3024"/>
            <a:chExt cx="1152" cy="864"/>
          </a:xfrm>
        </p:grpSpPr>
        <p:sp>
          <p:nvSpPr>
            <p:cNvPr id="24600" name="AutoShape 50"/>
            <p:cNvSpPr>
              <a:spLocks noChangeArrowheads="1"/>
            </p:cNvSpPr>
            <p:nvPr/>
          </p:nvSpPr>
          <p:spPr bwMode="auto">
            <a:xfrm flipV="1">
              <a:off x="288" y="3024"/>
              <a:ext cx="1152" cy="864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601" name="Rectangle 51"/>
            <p:cNvSpPr>
              <a:spLocks noChangeArrowheads="1"/>
            </p:cNvSpPr>
            <p:nvPr/>
          </p:nvSpPr>
          <p:spPr bwMode="auto">
            <a:xfrm>
              <a:off x="288" y="3024"/>
              <a:ext cx="96" cy="144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3313" name="Group 65"/>
          <p:cNvGrpSpPr>
            <a:grpSpLocks/>
          </p:cNvGrpSpPr>
          <p:nvPr/>
        </p:nvGrpSpPr>
        <p:grpSpPr bwMode="auto">
          <a:xfrm>
            <a:off x="4724400" y="4114800"/>
            <a:ext cx="4392613" cy="2743200"/>
            <a:chOff x="2976" y="2592"/>
            <a:chExt cx="2767" cy="1728"/>
          </a:xfrm>
        </p:grpSpPr>
        <p:sp>
          <p:nvSpPr>
            <p:cNvPr id="24590" name="Text Box 61"/>
            <p:cNvSpPr txBox="1">
              <a:spLocks noChangeArrowheads="1"/>
            </p:cNvSpPr>
            <p:nvPr/>
          </p:nvSpPr>
          <p:spPr bwMode="auto">
            <a:xfrm>
              <a:off x="4368" y="2592"/>
              <a:ext cx="1375" cy="826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Finding lengths 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inside a circle 2 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(radius x 2 = 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</a:rPr>
                <a:t>    isosc triangle)</a:t>
              </a:r>
            </a:p>
          </p:txBody>
        </p:sp>
        <p:grpSp>
          <p:nvGrpSpPr>
            <p:cNvPr id="24591" name="Group 64"/>
            <p:cNvGrpSpPr>
              <a:grpSpLocks/>
            </p:cNvGrpSpPr>
            <p:nvPr/>
          </p:nvGrpSpPr>
          <p:grpSpPr bwMode="auto">
            <a:xfrm>
              <a:off x="2976" y="2880"/>
              <a:ext cx="1440" cy="1440"/>
              <a:chOff x="3216" y="2880"/>
              <a:chExt cx="1440" cy="1440"/>
            </a:xfrm>
          </p:grpSpPr>
          <p:sp>
            <p:nvSpPr>
              <p:cNvPr id="24592" name="Oval 55"/>
              <p:cNvSpPr>
                <a:spLocks noChangeArrowheads="1"/>
              </p:cNvSpPr>
              <p:nvPr/>
            </p:nvSpPr>
            <p:spPr bwMode="auto">
              <a:xfrm>
                <a:off x="3216" y="2880"/>
                <a:ext cx="1440" cy="1440"/>
              </a:xfrm>
              <a:prstGeom prst="ellips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3" name="Line 56"/>
              <p:cNvSpPr>
                <a:spLocks noChangeShapeType="1"/>
              </p:cNvSpPr>
              <p:nvPr/>
            </p:nvSpPr>
            <p:spPr bwMode="auto">
              <a:xfrm>
                <a:off x="3408" y="4080"/>
                <a:ext cx="1056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4" name="Line 57"/>
              <p:cNvSpPr>
                <a:spLocks noChangeShapeType="1"/>
              </p:cNvSpPr>
              <p:nvPr/>
            </p:nvSpPr>
            <p:spPr bwMode="auto">
              <a:xfrm flipV="1">
                <a:off x="3408" y="3600"/>
                <a:ext cx="528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5" name="Line 58"/>
              <p:cNvSpPr>
                <a:spLocks noChangeShapeType="1"/>
              </p:cNvSpPr>
              <p:nvPr/>
            </p:nvSpPr>
            <p:spPr bwMode="auto">
              <a:xfrm>
                <a:off x="3936" y="3600"/>
                <a:ext cx="528" cy="48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6" name="Oval 59"/>
              <p:cNvSpPr>
                <a:spLocks noChangeArrowheads="1"/>
              </p:cNvSpPr>
              <p:nvPr/>
            </p:nvSpPr>
            <p:spPr bwMode="auto">
              <a:xfrm>
                <a:off x="3888" y="3552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4597" name="Text Box 60"/>
              <p:cNvSpPr txBox="1">
                <a:spLocks noChangeArrowheads="1"/>
              </p:cNvSpPr>
              <p:nvPr/>
            </p:nvSpPr>
            <p:spPr bwMode="auto">
              <a:xfrm>
                <a:off x="3744" y="3312"/>
                <a:ext cx="255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/>
                  <a:t>O</a:t>
                </a:r>
              </a:p>
            </p:txBody>
          </p:sp>
          <p:sp>
            <p:nvSpPr>
              <p:cNvPr id="24598" name="Line 62"/>
              <p:cNvSpPr>
                <a:spLocks noChangeShapeType="1"/>
              </p:cNvSpPr>
              <p:nvPr/>
            </p:nvSpPr>
            <p:spPr bwMode="auto">
              <a:xfrm>
                <a:off x="3600" y="3792"/>
                <a:ext cx="96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599" name="Line 63"/>
              <p:cNvSpPr>
                <a:spLocks noChangeShapeType="1"/>
              </p:cNvSpPr>
              <p:nvPr/>
            </p:nvSpPr>
            <p:spPr bwMode="auto">
              <a:xfrm rot="5685818">
                <a:off x="4128" y="3792"/>
                <a:ext cx="96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53316" name="Group 68"/>
          <p:cNvGrpSpPr>
            <a:grpSpLocks/>
          </p:cNvGrpSpPr>
          <p:nvPr/>
        </p:nvGrpSpPr>
        <p:grpSpPr bwMode="auto">
          <a:xfrm>
            <a:off x="5029200" y="5715000"/>
            <a:ext cx="838200" cy="762000"/>
            <a:chOff x="3168" y="3600"/>
            <a:chExt cx="528" cy="480"/>
          </a:xfrm>
        </p:grpSpPr>
        <p:sp>
          <p:nvSpPr>
            <p:cNvPr id="24588" name="AutoShape 66"/>
            <p:cNvSpPr>
              <a:spLocks noChangeArrowheads="1"/>
            </p:cNvSpPr>
            <p:nvPr/>
          </p:nvSpPr>
          <p:spPr bwMode="auto">
            <a:xfrm flipH="1">
              <a:off x="3168" y="3600"/>
              <a:ext cx="528" cy="480"/>
            </a:xfrm>
            <a:prstGeom prst="rtTriangle">
              <a:avLst/>
            </a:prstGeom>
            <a:noFill/>
            <a:ln w="38100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589" name="Rectangle 67"/>
            <p:cNvSpPr>
              <a:spLocks noChangeArrowheads="1"/>
            </p:cNvSpPr>
            <p:nvPr/>
          </p:nvSpPr>
          <p:spPr bwMode="auto">
            <a:xfrm>
              <a:off x="3600" y="3984"/>
              <a:ext cx="96" cy="96"/>
            </a:xfrm>
            <a:prstGeom prst="rect">
              <a:avLst/>
            </a:prstGeom>
            <a:noFill/>
            <a:ln w="9525">
              <a:solidFill>
                <a:srgbClr val="FF0000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3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326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532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32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0" fill="hold"/>
                                        <p:tgtEl>
                                          <p:spTgt spid="532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532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0" fill="hold"/>
                                        <p:tgtEl>
                                          <p:spTgt spid="53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0" fill="hold"/>
                                        <p:tgtEl>
                                          <p:spTgt spid="53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533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0" fill="hold"/>
                                        <p:tgtEl>
                                          <p:spTgt spid="5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0" fill="hold"/>
                                        <p:tgtEl>
                                          <p:spTgt spid="5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1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212407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SOHCAHTOA</a:t>
            </a:r>
          </a:p>
        </p:txBody>
      </p:sp>
      <p:sp>
        <p:nvSpPr>
          <p:cNvPr id="16388" name="AutoShape 4"/>
          <p:cNvSpPr>
            <a:spLocks noChangeArrowheads="1"/>
          </p:cNvSpPr>
          <p:nvPr/>
        </p:nvSpPr>
        <p:spPr bwMode="auto">
          <a:xfrm>
            <a:off x="0" y="1905000"/>
            <a:ext cx="3200400" cy="1295400"/>
          </a:xfrm>
          <a:prstGeom prst="star16">
            <a:avLst>
              <a:gd name="adj" fmla="val 37500"/>
            </a:avLst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i="1">
                <a:latin typeface="Arial" pitchFamily="34" charset="0"/>
              </a:rPr>
              <a:t>Right angled </a:t>
            </a:r>
          </a:p>
          <a:p>
            <a:pPr algn="ctr"/>
            <a:r>
              <a:rPr lang="en-GB" i="1">
                <a:latin typeface="Arial" pitchFamily="34" charset="0"/>
              </a:rPr>
              <a:t>triangle</a:t>
            </a:r>
          </a:p>
        </p:txBody>
      </p:sp>
      <p:sp>
        <p:nvSpPr>
          <p:cNvPr id="16389" name="AutoShape 5"/>
          <p:cNvSpPr>
            <a:spLocks noChangeArrowheads="1"/>
          </p:cNvSpPr>
          <p:nvPr/>
        </p:nvSpPr>
        <p:spPr bwMode="auto">
          <a:xfrm>
            <a:off x="0" y="2971800"/>
            <a:ext cx="2895600" cy="1828800"/>
          </a:xfrm>
          <a:prstGeom prst="star16">
            <a:avLst>
              <a:gd name="adj" fmla="val 37500"/>
            </a:avLst>
          </a:prstGeom>
          <a:solidFill>
            <a:srgbClr val="FF7C8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i="1">
                <a:latin typeface="Arial" pitchFamily="34" charset="0"/>
              </a:rPr>
              <a:t>An angle </a:t>
            </a:r>
          </a:p>
          <a:p>
            <a:pPr algn="ctr"/>
            <a:r>
              <a:rPr lang="en-GB" i="1">
                <a:latin typeface="Arial" pitchFamily="34" charset="0"/>
              </a:rPr>
              <a:t>involved </a:t>
            </a:r>
          </a:p>
          <a:p>
            <a:pPr algn="ctr"/>
            <a:r>
              <a:rPr lang="en-GB" i="1">
                <a:latin typeface="Arial" pitchFamily="34" charset="0"/>
              </a:rPr>
              <a:t>in question</a:t>
            </a:r>
          </a:p>
        </p:txBody>
      </p:sp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3276600" y="0"/>
            <a:ext cx="2652713" cy="3968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Calculating an angle</a:t>
            </a:r>
          </a:p>
        </p:txBody>
      </p:sp>
      <p:sp>
        <p:nvSpPr>
          <p:cNvPr id="16404" name="Rectangle 20"/>
          <p:cNvSpPr>
            <a:spLocks noChangeArrowheads="1"/>
          </p:cNvSpPr>
          <p:nvPr/>
        </p:nvSpPr>
        <p:spPr bwMode="auto">
          <a:xfrm>
            <a:off x="6705600" y="457200"/>
            <a:ext cx="2209800" cy="1981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05" name="Text Box 21"/>
          <p:cNvSpPr txBox="1">
            <a:spLocks noChangeArrowheads="1"/>
          </p:cNvSpPr>
          <p:nvPr/>
        </p:nvSpPr>
        <p:spPr bwMode="auto">
          <a:xfrm>
            <a:off x="6705600" y="457200"/>
            <a:ext cx="18240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SOHCAH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TOA</a:t>
            </a:r>
            <a:endParaRPr lang="en-GB" sz="2000" b="1" baseline="30000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16406" name="Text Box 22"/>
          <p:cNvSpPr txBox="1">
            <a:spLocks noChangeArrowheads="1"/>
          </p:cNvSpPr>
          <p:nvPr/>
        </p:nvSpPr>
        <p:spPr bwMode="auto">
          <a:xfrm>
            <a:off x="6705600" y="835025"/>
            <a:ext cx="1577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Tan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</a:t>
            </a:r>
            <a:r>
              <a:rPr lang="en-GB" sz="2000" b="1">
                <a:latin typeface="Arial" pitchFamily="34" charset="0"/>
              </a:rPr>
              <a:t> = O/A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16407" name="Text Box 23"/>
          <p:cNvSpPr txBox="1">
            <a:spLocks noChangeArrowheads="1"/>
          </p:cNvSpPr>
          <p:nvPr/>
        </p:nvSpPr>
        <p:spPr bwMode="auto">
          <a:xfrm>
            <a:off x="6705600" y="1139825"/>
            <a:ext cx="17621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Tan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</a:t>
            </a:r>
            <a:r>
              <a:rPr lang="en-GB" sz="2000" b="1">
                <a:latin typeface="Arial" pitchFamily="34" charset="0"/>
              </a:rPr>
              <a:t> = 26/53</a:t>
            </a:r>
          </a:p>
        </p:txBody>
      </p:sp>
      <p:sp>
        <p:nvSpPr>
          <p:cNvPr id="16408" name="Text Box 24"/>
          <p:cNvSpPr txBox="1">
            <a:spLocks noChangeArrowheads="1"/>
          </p:cNvSpPr>
          <p:nvPr/>
        </p:nvSpPr>
        <p:spPr bwMode="auto">
          <a:xfrm>
            <a:off x="6705600" y="1444625"/>
            <a:ext cx="18319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Tan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</a:t>
            </a:r>
            <a:r>
              <a:rPr lang="en-GB" sz="2000" b="1">
                <a:latin typeface="Arial" pitchFamily="34" charset="0"/>
              </a:rPr>
              <a:t> =  0.491</a:t>
            </a:r>
          </a:p>
        </p:txBody>
      </p:sp>
      <p:grpSp>
        <p:nvGrpSpPr>
          <p:cNvPr id="16470" name="Group 86"/>
          <p:cNvGrpSpPr>
            <a:grpSpLocks/>
          </p:cNvGrpSpPr>
          <p:nvPr/>
        </p:nvGrpSpPr>
        <p:grpSpPr bwMode="auto">
          <a:xfrm>
            <a:off x="7239000" y="1905000"/>
            <a:ext cx="1120775" cy="396875"/>
            <a:chOff x="4560" y="1200"/>
            <a:chExt cx="706" cy="250"/>
          </a:xfrm>
        </p:grpSpPr>
        <p:sp>
          <p:nvSpPr>
            <p:cNvPr id="25662" name="Text Box 27"/>
            <p:cNvSpPr txBox="1">
              <a:spLocks noChangeArrowheads="1"/>
            </p:cNvSpPr>
            <p:nvPr/>
          </p:nvSpPr>
          <p:spPr bwMode="auto">
            <a:xfrm>
              <a:off x="4560" y="1200"/>
              <a:ext cx="70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  <a:sym typeface="Symbol" pitchFamily="18" charset="2"/>
                </a:rPr>
                <a:t></a:t>
              </a:r>
              <a:r>
                <a:rPr lang="en-GB" sz="2000" b="1">
                  <a:latin typeface="Arial" pitchFamily="34" charset="0"/>
                </a:rPr>
                <a:t> =26.1</a:t>
              </a:r>
              <a:r>
                <a:rPr lang="en-GB" sz="2000" b="1" baseline="30000">
                  <a:latin typeface="Arial" pitchFamily="34" charset="0"/>
                </a:rPr>
                <a:t>0</a:t>
              </a:r>
            </a:p>
          </p:txBody>
        </p:sp>
        <p:sp>
          <p:nvSpPr>
            <p:cNvPr id="25663" name="Line 28"/>
            <p:cNvSpPr>
              <a:spLocks noChangeShapeType="1"/>
            </p:cNvSpPr>
            <p:nvPr/>
          </p:nvSpPr>
          <p:spPr bwMode="auto">
            <a:xfrm>
              <a:off x="4608" y="1440"/>
              <a:ext cx="528" cy="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19" name="AutoShape 35"/>
          <p:cNvSpPr>
            <a:spLocks noChangeArrowheads="1"/>
          </p:cNvSpPr>
          <p:nvPr/>
        </p:nvSpPr>
        <p:spPr bwMode="auto">
          <a:xfrm>
            <a:off x="914400" y="838200"/>
            <a:ext cx="2133600" cy="1143000"/>
          </a:xfrm>
          <a:prstGeom prst="wedgeRoundRectCallout">
            <a:avLst>
              <a:gd name="adj1" fmla="val -92190"/>
              <a:gd name="adj2" fmla="val -39722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How to spot a </a:t>
            </a:r>
          </a:p>
          <a:p>
            <a:pPr algn="ctr"/>
            <a:r>
              <a:rPr lang="en-GB" sz="2000" b="1">
                <a:latin typeface="Arial" pitchFamily="34" charset="0"/>
              </a:rPr>
              <a:t>Trigonometry </a:t>
            </a:r>
          </a:p>
          <a:p>
            <a:pPr algn="ctr"/>
            <a:r>
              <a:rPr lang="en-GB" sz="2000" b="1">
                <a:latin typeface="Arial" pitchFamily="34" charset="0"/>
              </a:rPr>
              <a:t>question</a:t>
            </a:r>
          </a:p>
        </p:txBody>
      </p:sp>
      <p:sp>
        <p:nvSpPr>
          <p:cNvPr id="25613" name="Line 36"/>
          <p:cNvSpPr>
            <a:spLocks noChangeShapeType="1"/>
          </p:cNvSpPr>
          <p:nvPr/>
        </p:nvSpPr>
        <p:spPr bwMode="auto">
          <a:xfrm>
            <a:off x="3276600" y="0"/>
            <a:ext cx="0" cy="6858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1" name="AutoShape 37"/>
          <p:cNvSpPr>
            <a:spLocks noChangeArrowheads="1"/>
          </p:cNvSpPr>
          <p:nvPr/>
        </p:nvSpPr>
        <p:spPr bwMode="auto">
          <a:xfrm>
            <a:off x="0" y="4800600"/>
            <a:ext cx="3352800" cy="2057400"/>
          </a:xfrm>
          <a:prstGeom prst="wedgeRoundRectCallout">
            <a:avLst>
              <a:gd name="adj1" fmla="val -46542"/>
              <a:gd name="adj2" fmla="val -64662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buFontTx/>
              <a:buChar char="•"/>
            </a:pPr>
            <a:r>
              <a:rPr lang="en-GB" sz="2000" b="1">
                <a:latin typeface="Arial" pitchFamily="34" charset="0"/>
              </a:rPr>
              <a:t>Label sides 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H, O, A</a:t>
            </a:r>
          </a:p>
          <a:p>
            <a:pPr>
              <a:buFontTx/>
              <a:buChar char="•"/>
            </a:pPr>
            <a:r>
              <a:rPr lang="en-GB" sz="2000" b="1">
                <a:latin typeface="Arial" pitchFamily="34" charset="0"/>
              </a:rPr>
              <a:t>Write 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SOHCAHTOA</a:t>
            </a:r>
          </a:p>
          <a:p>
            <a:pPr>
              <a:buFontTx/>
              <a:buChar char="•"/>
            </a:pPr>
            <a:r>
              <a:rPr lang="en-GB" sz="2000" b="1">
                <a:latin typeface="Arial" pitchFamily="34" charset="0"/>
              </a:rPr>
              <a:t>Write out correct rule</a:t>
            </a:r>
          </a:p>
          <a:p>
            <a:pPr>
              <a:buFontTx/>
              <a:buChar char="•"/>
            </a:pPr>
            <a:r>
              <a:rPr lang="en-GB" sz="2000" b="1">
                <a:latin typeface="Arial" pitchFamily="34" charset="0"/>
              </a:rPr>
              <a:t>Substitute values in</a:t>
            </a:r>
          </a:p>
          <a:p>
            <a:pPr>
              <a:buFontTx/>
              <a:buChar char="•"/>
            </a:pPr>
            <a:r>
              <a:rPr lang="en-GB" sz="2000" b="1">
                <a:latin typeface="Arial" pitchFamily="34" charset="0"/>
              </a:rPr>
              <a:t>If calculating angle use  </a:t>
            </a:r>
          </a:p>
          <a:p>
            <a:r>
              <a:rPr lang="en-GB" sz="2000" b="1">
                <a:latin typeface="Arial" pitchFamily="34" charset="0"/>
              </a:rPr>
              <a:t>  2</a:t>
            </a:r>
            <a:r>
              <a:rPr lang="en-GB" sz="2000" b="1" baseline="30000">
                <a:latin typeface="Arial" pitchFamily="34" charset="0"/>
              </a:rPr>
              <a:t>nd</a:t>
            </a:r>
            <a:r>
              <a:rPr lang="en-GB" sz="2000" b="1">
                <a:latin typeface="Arial" pitchFamily="34" charset="0"/>
              </a:rPr>
              <a:t> func. key </a:t>
            </a:r>
          </a:p>
        </p:txBody>
      </p:sp>
      <p:sp>
        <p:nvSpPr>
          <p:cNvPr id="25615" name="Line 44"/>
          <p:cNvSpPr>
            <a:spLocks noChangeShapeType="1"/>
          </p:cNvSpPr>
          <p:nvPr/>
        </p:nvSpPr>
        <p:spPr bwMode="auto">
          <a:xfrm>
            <a:off x="3352800" y="3276600"/>
            <a:ext cx="57912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6429" name="Rectangle 45"/>
          <p:cNvSpPr>
            <a:spLocks noChangeArrowheads="1"/>
          </p:cNvSpPr>
          <p:nvPr/>
        </p:nvSpPr>
        <p:spPr bwMode="auto">
          <a:xfrm>
            <a:off x="6477000" y="3962400"/>
            <a:ext cx="2362200" cy="2362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6430" name="Text Box 46"/>
          <p:cNvSpPr txBox="1">
            <a:spLocks noChangeArrowheads="1"/>
          </p:cNvSpPr>
          <p:nvPr/>
        </p:nvSpPr>
        <p:spPr bwMode="auto">
          <a:xfrm>
            <a:off x="6477000" y="3962400"/>
            <a:ext cx="18240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SOH</a:t>
            </a:r>
            <a:r>
              <a:rPr lang="en-GB" sz="2000" b="1">
                <a:latin typeface="Arial" pitchFamily="34" charset="0"/>
              </a:rPr>
              <a:t>CAHTOA</a:t>
            </a:r>
          </a:p>
        </p:txBody>
      </p:sp>
      <p:sp>
        <p:nvSpPr>
          <p:cNvPr id="16431" name="Text Box 47"/>
          <p:cNvSpPr txBox="1">
            <a:spLocks noChangeArrowheads="1"/>
          </p:cNvSpPr>
          <p:nvPr/>
        </p:nvSpPr>
        <p:spPr bwMode="auto">
          <a:xfrm>
            <a:off x="6477000" y="4343400"/>
            <a:ext cx="15208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Sin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</a:t>
            </a:r>
            <a:r>
              <a:rPr lang="en-GB" sz="2000" b="1">
                <a:latin typeface="Arial" pitchFamily="34" charset="0"/>
              </a:rPr>
              <a:t> = O/H</a:t>
            </a:r>
          </a:p>
        </p:txBody>
      </p:sp>
      <p:sp>
        <p:nvSpPr>
          <p:cNvPr id="16432" name="Text Box 48"/>
          <p:cNvSpPr txBox="1">
            <a:spLocks noChangeArrowheads="1"/>
          </p:cNvSpPr>
          <p:nvPr/>
        </p:nvSpPr>
        <p:spPr bwMode="auto">
          <a:xfrm>
            <a:off x="6477000" y="4724400"/>
            <a:ext cx="1755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Sin 73 = 11/H</a:t>
            </a:r>
          </a:p>
        </p:txBody>
      </p:sp>
      <p:sp>
        <p:nvSpPr>
          <p:cNvPr id="16433" name="Text Box 49"/>
          <p:cNvSpPr txBox="1">
            <a:spLocks noChangeArrowheads="1"/>
          </p:cNvSpPr>
          <p:nvPr/>
        </p:nvSpPr>
        <p:spPr bwMode="auto">
          <a:xfrm>
            <a:off x="7010400" y="52578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H = 11/Sin 73</a:t>
            </a:r>
            <a:endParaRPr lang="en-GB" sz="2000" b="1" baseline="30000">
              <a:latin typeface="Arial" pitchFamily="34" charset="0"/>
            </a:endParaRPr>
          </a:p>
        </p:txBody>
      </p:sp>
      <p:grpSp>
        <p:nvGrpSpPr>
          <p:cNvPr id="16434" name="Group 50"/>
          <p:cNvGrpSpPr>
            <a:grpSpLocks/>
          </p:cNvGrpSpPr>
          <p:nvPr/>
        </p:nvGrpSpPr>
        <p:grpSpPr bwMode="auto">
          <a:xfrm>
            <a:off x="6934200" y="5715000"/>
            <a:ext cx="1676400" cy="396875"/>
            <a:chOff x="3408" y="2256"/>
            <a:chExt cx="1056" cy="250"/>
          </a:xfrm>
        </p:grpSpPr>
        <p:sp>
          <p:nvSpPr>
            <p:cNvPr id="25660" name="Text Box 51"/>
            <p:cNvSpPr txBox="1">
              <a:spLocks noChangeArrowheads="1"/>
            </p:cNvSpPr>
            <p:nvPr/>
          </p:nvSpPr>
          <p:spPr bwMode="auto">
            <a:xfrm>
              <a:off x="3408" y="2256"/>
              <a:ext cx="1042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H   = 11.5  m</a:t>
              </a:r>
              <a:endParaRPr lang="en-GB" sz="2000" b="1" baseline="30000">
                <a:latin typeface="Arial" pitchFamily="34" charset="0"/>
              </a:endParaRPr>
            </a:p>
          </p:txBody>
        </p:sp>
        <p:sp>
          <p:nvSpPr>
            <p:cNvPr id="25661" name="Line 52"/>
            <p:cNvSpPr>
              <a:spLocks noChangeShapeType="1"/>
            </p:cNvSpPr>
            <p:nvPr/>
          </p:nvSpPr>
          <p:spPr bwMode="auto">
            <a:xfrm>
              <a:off x="3456" y="2496"/>
              <a:ext cx="1008" cy="2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6456" name="Text Box 72"/>
          <p:cNvSpPr txBox="1">
            <a:spLocks noChangeArrowheads="1"/>
          </p:cNvSpPr>
          <p:nvPr/>
        </p:nvSpPr>
        <p:spPr bwMode="auto">
          <a:xfrm>
            <a:off x="3276600" y="3352800"/>
            <a:ext cx="2341563" cy="3968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Calculating a side</a:t>
            </a:r>
          </a:p>
        </p:txBody>
      </p:sp>
      <p:grpSp>
        <p:nvGrpSpPr>
          <p:cNvPr id="16463" name="Group 79"/>
          <p:cNvGrpSpPr>
            <a:grpSpLocks/>
          </p:cNvGrpSpPr>
          <p:nvPr/>
        </p:nvGrpSpPr>
        <p:grpSpPr bwMode="auto">
          <a:xfrm>
            <a:off x="3733800" y="457200"/>
            <a:ext cx="2884488" cy="2759075"/>
            <a:chOff x="2352" y="288"/>
            <a:chExt cx="1817" cy="1738"/>
          </a:xfrm>
        </p:grpSpPr>
        <p:grpSp>
          <p:nvGrpSpPr>
            <p:cNvPr id="25645" name="Group 7"/>
            <p:cNvGrpSpPr>
              <a:grpSpLocks/>
            </p:cNvGrpSpPr>
            <p:nvPr/>
          </p:nvGrpSpPr>
          <p:grpSpPr bwMode="auto">
            <a:xfrm>
              <a:off x="2352" y="288"/>
              <a:ext cx="1817" cy="1738"/>
              <a:chOff x="192" y="1584"/>
              <a:chExt cx="1817" cy="1738"/>
            </a:xfrm>
          </p:grpSpPr>
          <p:sp>
            <p:nvSpPr>
              <p:cNvPr id="25648" name="Rectangle 8"/>
              <p:cNvSpPr>
                <a:spLocks noChangeArrowheads="1"/>
              </p:cNvSpPr>
              <p:nvPr/>
            </p:nvSpPr>
            <p:spPr bwMode="auto">
              <a:xfrm>
                <a:off x="192" y="1584"/>
                <a:ext cx="1776" cy="1728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9" name="AutoShape 9"/>
              <p:cNvSpPr>
                <a:spLocks noChangeArrowheads="1"/>
              </p:cNvSpPr>
              <p:nvPr/>
            </p:nvSpPr>
            <p:spPr bwMode="auto">
              <a:xfrm>
                <a:off x="494" y="1766"/>
                <a:ext cx="1374" cy="875"/>
              </a:xfrm>
              <a:prstGeom prst="rtTriangle">
                <a:avLst/>
              </a:prstGeom>
              <a:solidFill>
                <a:srgbClr val="FFCC0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5650" name="Group 10"/>
              <p:cNvGrpSpPr>
                <a:grpSpLocks/>
              </p:cNvGrpSpPr>
              <p:nvPr/>
            </p:nvGrpSpPr>
            <p:grpSpPr bwMode="auto">
              <a:xfrm rot="5346312">
                <a:off x="471" y="2518"/>
                <a:ext cx="146" cy="100"/>
                <a:chOff x="1392" y="3456"/>
                <a:chExt cx="192" cy="144"/>
              </a:xfrm>
            </p:grpSpPr>
            <p:sp>
              <p:nvSpPr>
                <p:cNvPr id="25658" name="Line 11"/>
                <p:cNvSpPr>
                  <a:spLocks noChangeShapeType="1"/>
                </p:cNvSpPr>
                <p:nvPr/>
              </p:nvSpPr>
              <p:spPr bwMode="auto">
                <a:xfrm>
                  <a:off x="1392" y="3456"/>
                  <a:ext cx="0" cy="144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5659" name="Line 12"/>
                <p:cNvSpPr>
                  <a:spLocks noChangeShapeType="1"/>
                </p:cNvSpPr>
                <p:nvPr/>
              </p:nvSpPr>
              <p:spPr bwMode="auto">
                <a:xfrm>
                  <a:off x="1392" y="3456"/>
                  <a:ext cx="192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5651" name="Text Box 13"/>
              <p:cNvSpPr txBox="1">
                <a:spLocks noChangeArrowheads="1"/>
              </p:cNvSpPr>
              <p:nvPr/>
            </p:nvSpPr>
            <p:spPr bwMode="auto">
              <a:xfrm>
                <a:off x="240" y="1584"/>
                <a:ext cx="26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800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25652" name="Text Box 14"/>
              <p:cNvSpPr txBox="1">
                <a:spLocks noChangeArrowheads="1"/>
              </p:cNvSpPr>
              <p:nvPr/>
            </p:nvSpPr>
            <p:spPr bwMode="auto">
              <a:xfrm>
                <a:off x="326" y="2568"/>
                <a:ext cx="233" cy="32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800">
                    <a:latin typeface="Tahoma" pitchFamily="34" charset="0"/>
                  </a:rPr>
                  <a:t>F</a:t>
                </a:r>
              </a:p>
            </p:txBody>
          </p:sp>
          <p:sp>
            <p:nvSpPr>
              <p:cNvPr id="25653" name="Text Box 15"/>
              <p:cNvSpPr txBox="1">
                <a:spLocks noChangeArrowheads="1"/>
              </p:cNvSpPr>
              <p:nvPr/>
            </p:nvSpPr>
            <p:spPr bwMode="auto">
              <a:xfrm>
                <a:off x="1767" y="2605"/>
                <a:ext cx="242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800">
                    <a:latin typeface="Tahoma" pitchFamily="34" charset="0"/>
                  </a:rPr>
                  <a:t>E</a:t>
                </a:r>
              </a:p>
            </p:txBody>
          </p:sp>
          <p:sp>
            <p:nvSpPr>
              <p:cNvPr id="25654" name="Text Box 16"/>
              <p:cNvSpPr txBox="1">
                <a:spLocks noChangeArrowheads="1"/>
              </p:cNvSpPr>
              <p:nvPr/>
            </p:nvSpPr>
            <p:spPr bwMode="auto">
              <a:xfrm>
                <a:off x="864" y="2640"/>
                <a:ext cx="50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>
                    <a:latin typeface="Arial" pitchFamily="34" charset="0"/>
                  </a:rPr>
                  <a:t>53cm</a:t>
                </a:r>
              </a:p>
            </p:txBody>
          </p:sp>
          <p:sp>
            <p:nvSpPr>
              <p:cNvPr id="25655" name="Text Box 17"/>
              <p:cNvSpPr txBox="1">
                <a:spLocks noChangeArrowheads="1"/>
              </p:cNvSpPr>
              <p:nvPr/>
            </p:nvSpPr>
            <p:spPr bwMode="auto">
              <a:xfrm rot="-5400000">
                <a:off x="111" y="2049"/>
                <a:ext cx="50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>
                    <a:latin typeface="Arial" pitchFamily="34" charset="0"/>
                  </a:rPr>
                  <a:t>26cm</a:t>
                </a:r>
              </a:p>
            </p:txBody>
          </p:sp>
          <p:sp>
            <p:nvSpPr>
              <p:cNvPr id="25656" name="Text Box 18"/>
              <p:cNvSpPr txBox="1">
                <a:spLocks noChangeArrowheads="1"/>
              </p:cNvSpPr>
              <p:nvPr/>
            </p:nvSpPr>
            <p:spPr bwMode="auto">
              <a:xfrm>
                <a:off x="1197" y="1912"/>
                <a:ext cx="116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sz="3200">
                  <a:latin typeface="Tahoma" pitchFamily="34" charset="0"/>
                </a:endParaRPr>
              </a:p>
            </p:txBody>
          </p:sp>
          <p:sp>
            <p:nvSpPr>
              <p:cNvPr id="25657" name="Text Box 19"/>
              <p:cNvSpPr txBox="1">
                <a:spLocks noChangeArrowheads="1"/>
              </p:cNvSpPr>
              <p:nvPr/>
            </p:nvSpPr>
            <p:spPr bwMode="auto">
              <a:xfrm>
                <a:off x="288" y="2880"/>
                <a:ext cx="1501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 b="1" i="1">
                    <a:latin typeface="Arial" pitchFamily="34" charset="0"/>
                  </a:rPr>
                  <a:t>Calculate the size </a:t>
                </a:r>
              </a:p>
              <a:p>
                <a:pPr eaLnBrk="1" hangingPunct="1"/>
                <a:r>
                  <a:rPr lang="en-GB" sz="2000" b="1" i="1">
                    <a:latin typeface="Arial" pitchFamily="34" charset="0"/>
                  </a:rPr>
                  <a:t>of </a:t>
                </a:r>
                <a:r>
                  <a:rPr lang="en-GB" sz="2000" b="1">
                    <a:latin typeface="Arial" pitchFamily="34" charset="0"/>
                    <a:sym typeface="Symbol" pitchFamily="18" charset="2"/>
                  </a:rPr>
                  <a:t></a:t>
                </a:r>
                <a:r>
                  <a:rPr lang="en-GB" sz="2000" b="1" i="1">
                    <a:latin typeface="Arial" pitchFamily="34" charset="0"/>
                  </a:rPr>
                  <a:t> to 1 d.p.</a:t>
                </a:r>
                <a:endParaRPr lang="en-GB" sz="2000" b="1" i="1" baseline="30000">
                  <a:latin typeface="Arial" pitchFamily="34" charset="0"/>
                </a:endParaRPr>
              </a:p>
            </p:txBody>
          </p:sp>
        </p:grpSp>
        <p:sp>
          <p:nvSpPr>
            <p:cNvPr id="25646" name="Arc 73"/>
            <p:cNvSpPr>
              <a:spLocks/>
            </p:cNvSpPr>
            <p:nvPr/>
          </p:nvSpPr>
          <p:spPr bwMode="auto">
            <a:xfrm flipH="1">
              <a:off x="3408" y="1056"/>
              <a:ext cx="144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47" name="Text Box 74"/>
            <p:cNvSpPr txBox="1">
              <a:spLocks noChangeArrowheads="1"/>
            </p:cNvSpPr>
            <p:nvPr/>
          </p:nvSpPr>
          <p:spPr bwMode="auto">
            <a:xfrm>
              <a:off x="3456" y="1056"/>
              <a:ext cx="25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  <a:sym typeface="Symbol" pitchFamily="18" charset="2"/>
                </a:rPr>
                <a:t></a:t>
              </a:r>
            </a:p>
          </p:txBody>
        </p:sp>
      </p:grpSp>
      <p:grpSp>
        <p:nvGrpSpPr>
          <p:cNvPr id="16462" name="Group 78"/>
          <p:cNvGrpSpPr>
            <a:grpSpLocks/>
          </p:cNvGrpSpPr>
          <p:nvPr/>
        </p:nvGrpSpPr>
        <p:grpSpPr bwMode="auto">
          <a:xfrm>
            <a:off x="3429000" y="3962400"/>
            <a:ext cx="2981325" cy="2701925"/>
            <a:chOff x="2160" y="2496"/>
            <a:chExt cx="1878" cy="1702"/>
          </a:xfrm>
        </p:grpSpPr>
        <p:grpSp>
          <p:nvGrpSpPr>
            <p:cNvPr id="25631" name="Group 59"/>
            <p:cNvGrpSpPr>
              <a:grpSpLocks/>
            </p:cNvGrpSpPr>
            <p:nvPr/>
          </p:nvGrpSpPr>
          <p:grpSpPr bwMode="auto">
            <a:xfrm>
              <a:off x="2160" y="2496"/>
              <a:ext cx="1878" cy="1702"/>
              <a:chOff x="192" y="1620"/>
              <a:chExt cx="1878" cy="1702"/>
            </a:xfrm>
          </p:grpSpPr>
          <p:sp>
            <p:nvSpPr>
              <p:cNvPr id="25634" name="Rectangle 60"/>
              <p:cNvSpPr>
                <a:spLocks noChangeArrowheads="1"/>
              </p:cNvSpPr>
              <p:nvPr/>
            </p:nvSpPr>
            <p:spPr bwMode="auto">
              <a:xfrm>
                <a:off x="192" y="1620"/>
                <a:ext cx="1834" cy="1692"/>
              </a:xfrm>
              <a:prstGeom prst="rect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35" name="Text Box 61"/>
              <p:cNvSpPr txBox="1">
                <a:spLocks noChangeArrowheads="1"/>
              </p:cNvSpPr>
              <p:nvPr/>
            </p:nvSpPr>
            <p:spPr bwMode="auto">
              <a:xfrm>
                <a:off x="1008" y="1632"/>
                <a:ext cx="268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800">
                    <a:latin typeface="Tahoma" pitchFamily="34" charset="0"/>
                  </a:rPr>
                  <a:t>D</a:t>
                </a:r>
              </a:p>
            </p:txBody>
          </p:sp>
          <p:sp>
            <p:nvSpPr>
              <p:cNvPr id="25636" name="Text Box 62"/>
              <p:cNvSpPr txBox="1">
                <a:spLocks noChangeArrowheads="1"/>
              </p:cNvSpPr>
              <p:nvPr/>
            </p:nvSpPr>
            <p:spPr bwMode="auto">
              <a:xfrm>
                <a:off x="227" y="2617"/>
                <a:ext cx="248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800">
                    <a:latin typeface="Tahoma" pitchFamily="34" charset="0"/>
                  </a:rPr>
                  <a:t>B</a:t>
                </a:r>
              </a:p>
            </p:txBody>
          </p:sp>
          <p:sp>
            <p:nvSpPr>
              <p:cNvPr id="25637" name="Text Box 63"/>
              <p:cNvSpPr txBox="1">
                <a:spLocks noChangeArrowheads="1"/>
              </p:cNvSpPr>
              <p:nvPr/>
            </p:nvSpPr>
            <p:spPr bwMode="auto">
              <a:xfrm>
                <a:off x="1819" y="2617"/>
                <a:ext cx="251" cy="32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800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25638" name="Text Box 64"/>
              <p:cNvSpPr txBox="1">
                <a:spLocks noChangeArrowheads="1"/>
              </p:cNvSpPr>
              <p:nvPr/>
            </p:nvSpPr>
            <p:spPr bwMode="auto">
              <a:xfrm>
                <a:off x="912" y="2640"/>
                <a:ext cx="116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 sz="2000">
                  <a:latin typeface="Arial" pitchFamily="34" charset="0"/>
                </a:endParaRPr>
              </a:p>
            </p:txBody>
          </p:sp>
          <p:sp>
            <p:nvSpPr>
              <p:cNvPr id="25639" name="Text Box 65"/>
              <p:cNvSpPr txBox="1">
                <a:spLocks noChangeArrowheads="1"/>
              </p:cNvSpPr>
              <p:nvPr/>
            </p:nvSpPr>
            <p:spPr bwMode="auto">
              <a:xfrm rot="-2348780">
                <a:off x="480" y="1968"/>
                <a:ext cx="42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>
                    <a:latin typeface="Arial" pitchFamily="34" charset="0"/>
                  </a:rPr>
                  <a:t>11m</a:t>
                </a:r>
              </a:p>
            </p:txBody>
          </p:sp>
          <p:sp>
            <p:nvSpPr>
              <p:cNvPr id="25640" name="Text Box 66"/>
              <p:cNvSpPr txBox="1">
                <a:spLocks noChangeArrowheads="1"/>
              </p:cNvSpPr>
              <p:nvPr/>
            </p:nvSpPr>
            <p:spPr bwMode="auto">
              <a:xfrm>
                <a:off x="1232" y="1940"/>
                <a:ext cx="237" cy="365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3200">
                    <a:latin typeface="Tahoma" pitchFamily="34" charset="0"/>
                  </a:rPr>
                  <a:t>?</a:t>
                </a:r>
              </a:p>
            </p:txBody>
          </p:sp>
          <p:sp>
            <p:nvSpPr>
              <p:cNvPr id="25641" name="Text Box 67"/>
              <p:cNvSpPr txBox="1">
                <a:spLocks noChangeArrowheads="1"/>
              </p:cNvSpPr>
              <p:nvPr/>
            </p:nvSpPr>
            <p:spPr bwMode="auto">
              <a:xfrm>
                <a:off x="288" y="2880"/>
                <a:ext cx="1501" cy="44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 b="1" i="1">
                    <a:latin typeface="Arial" pitchFamily="34" charset="0"/>
                  </a:rPr>
                  <a:t>Calculate the size </a:t>
                </a:r>
              </a:p>
              <a:p>
                <a:pPr eaLnBrk="1" hangingPunct="1"/>
                <a:r>
                  <a:rPr lang="en-GB" sz="2000" b="1" i="1">
                    <a:latin typeface="Arial" pitchFamily="34" charset="0"/>
                  </a:rPr>
                  <a:t>of BC to 1 d.p.</a:t>
                </a:r>
                <a:endParaRPr lang="en-GB" sz="2000" b="1" i="1" baseline="30000">
                  <a:latin typeface="Arial" pitchFamily="34" charset="0"/>
                </a:endParaRPr>
              </a:p>
            </p:txBody>
          </p:sp>
          <p:sp>
            <p:nvSpPr>
              <p:cNvPr id="25642" name="AutoShape 68"/>
              <p:cNvSpPr>
                <a:spLocks noChangeArrowheads="1"/>
              </p:cNvSpPr>
              <p:nvPr/>
            </p:nvSpPr>
            <p:spPr bwMode="auto">
              <a:xfrm rot="8492102">
                <a:off x="469" y="2118"/>
                <a:ext cx="1288" cy="1048"/>
              </a:xfrm>
              <a:prstGeom prst="rtTriangle">
                <a:avLst/>
              </a:prstGeom>
              <a:solidFill>
                <a:srgbClr val="FF7C80"/>
              </a:solidFill>
              <a:ln w="3810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5643" name="Line 69"/>
              <p:cNvSpPr>
                <a:spLocks noChangeShapeType="1"/>
              </p:cNvSpPr>
              <p:nvPr/>
            </p:nvSpPr>
            <p:spPr bwMode="auto">
              <a:xfrm rot="-7716164">
                <a:off x="1344" y="1948"/>
                <a:ext cx="0" cy="104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5644" name="Line 70"/>
              <p:cNvSpPr>
                <a:spLocks noChangeShapeType="1"/>
              </p:cNvSpPr>
              <p:nvPr/>
            </p:nvSpPr>
            <p:spPr bwMode="auto">
              <a:xfrm rot="13883836" flipH="1">
                <a:off x="1157" y="1960"/>
                <a:ext cx="175" cy="11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5632" name="Arc 76"/>
            <p:cNvSpPr>
              <a:spLocks/>
            </p:cNvSpPr>
            <p:nvPr/>
          </p:nvSpPr>
          <p:spPr bwMode="auto">
            <a:xfrm flipH="1">
              <a:off x="3457" y="3216"/>
              <a:ext cx="184" cy="288"/>
            </a:xfrm>
            <a:custGeom>
              <a:avLst/>
              <a:gdLst>
                <a:gd name="T0" fmla="*/ 0 w 27648"/>
                <a:gd name="T1" fmla="*/ 0 h 21600"/>
                <a:gd name="T2" fmla="*/ 0 w 27648"/>
                <a:gd name="T3" fmla="*/ 0 h 21600"/>
                <a:gd name="T4" fmla="*/ 0 w 27648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648" h="21600" fill="none" extrusionOk="0">
                  <a:moveTo>
                    <a:pt x="-1" y="864"/>
                  </a:moveTo>
                  <a:cubicBezTo>
                    <a:pt x="1964" y="290"/>
                    <a:pt x="4001" y="-1"/>
                    <a:pt x="6048" y="0"/>
                  </a:cubicBezTo>
                  <a:cubicBezTo>
                    <a:pt x="17977" y="0"/>
                    <a:pt x="27648" y="9670"/>
                    <a:pt x="27648" y="21600"/>
                  </a:cubicBezTo>
                </a:path>
                <a:path w="27648" h="21600" stroke="0" extrusionOk="0">
                  <a:moveTo>
                    <a:pt x="-1" y="864"/>
                  </a:moveTo>
                  <a:cubicBezTo>
                    <a:pt x="1964" y="290"/>
                    <a:pt x="4001" y="-1"/>
                    <a:pt x="6048" y="0"/>
                  </a:cubicBezTo>
                  <a:cubicBezTo>
                    <a:pt x="17977" y="0"/>
                    <a:pt x="27648" y="9670"/>
                    <a:pt x="27648" y="21600"/>
                  </a:cubicBezTo>
                  <a:lnTo>
                    <a:pt x="6048" y="21600"/>
                  </a:lnTo>
                  <a:lnTo>
                    <a:pt x="-1" y="864"/>
                  </a:lnTo>
                  <a:close/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5633" name="Text Box 77"/>
            <p:cNvSpPr txBox="1">
              <a:spLocks noChangeArrowheads="1"/>
            </p:cNvSpPr>
            <p:nvPr/>
          </p:nvSpPr>
          <p:spPr bwMode="auto">
            <a:xfrm>
              <a:off x="3456" y="3264"/>
              <a:ext cx="384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  <a:sym typeface="Symbol" pitchFamily="18" charset="2"/>
                </a:rPr>
                <a:t>73</a:t>
              </a:r>
              <a:r>
                <a:rPr lang="en-GB" sz="2000" b="1" baseline="30000">
                  <a:latin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sp>
        <p:nvSpPr>
          <p:cNvPr id="16464" name="Text Box 80"/>
          <p:cNvSpPr txBox="1">
            <a:spLocks noChangeArrowheads="1"/>
          </p:cNvSpPr>
          <p:nvPr/>
        </p:nvSpPr>
        <p:spPr bwMode="auto">
          <a:xfrm>
            <a:off x="5181600" y="990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66"/>
                </a:solidFill>
                <a:latin typeface="Arial" pitchFamily="34" charset="0"/>
              </a:rPr>
              <a:t>H</a:t>
            </a:r>
          </a:p>
        </p:txBody>
      </p:sp>
      <p:sp>
        <p:nvSpPr>
          <p:cNvPr id="16465" name="Text Box 81"/>
          <p:cNvSpPr txBox="1">
            <a:spLocks noChangeArrowheads="1"/>
          </p:cNvSpPr>
          <p:nvPr/>
        </p:nvSpPr>
        <p:spPr bwMode="auto">
          <a:xfrm>
            <a:off x="3733800" y="16002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66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16466" name="Text Box 82"/>
          <p:cNvSpPr txBox="1">
            <a:spLocks noChangeArrowheads="1"/>
          </p:cNvSpPr>
          <p:nvPr/>
        </p:nvSpPr>
        <p:spPr bwMode="auto">
          <a:xfrm>
            <a:off x="4495800" y="2133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66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6467" name="Text Box 83"/>
          <p:cNvSpPr txBox="1">
            <a:spLocks noChangeArrowheads="1"/>
          </p:cNvSpPr>
          <p:nvPr/>
        </p:nvSpPr>
        <p:spPr bwMode="auto">
          <a:xfrm>
            <a:off x="3733800" y="4419600"/>
            <a:ext cx="4206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66"/>
                </a:solidFill>
                <a:latin typeface="Arial" pitchFamily="34" charset="0"/>
              </a:rPr>
              <a:t>O</a:t>
            </a:r>
          </a:p>
        </p:txBody>
      </p:sp>
      <p:sp>
        <p:nvSpPr>
          <p:cNvPr id="16468" name="Text Box 84"/>
          <p:cNvSpPr txBox="1">
            <a:spLocks noChangeArrowheads="1"/>
          </p:cNvSpPr>
          <p:nvPr/>
        </p:nvSpPr>
        <p:spPr bwMode="auto">
          <a:xfrm>
            <a:off x="5562600" y="44958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66"/>
                </a:solidFill>
                <a:latin typeface="Arial" pitchFamily="34" charset="0"/>
              </a:rPr>
              <a:t>A</a:t>
            </a:r>
          </a:p>
        </p:txBody>
      </p:sp>
      <p:sp>
        <p:nvSpPr>
          <p:cNvPr id="16469" name="Text Box 85"/>
          <p:cNvSpPr txBox="1">
            <a:spLocks noChangeArrowheads="1"/>
          </p:cNvSpPr>
          <p:nvPr/>
        </p:nvSpPr>
        <p:spPr bwMode="auto">
          <a:xfrm>
            <a:off x="4572000" y="5562600"/>
            <a:ext cx="4048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66"/>
                </a:solidFill>
                <a:latin typeface="Arial" pitchFamily="34" charset="0"/>
              </a:rPr>
              <a:t>H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1641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63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umroll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75"/>
                                        <p:tgtEl>
                                          <p:spTgt spid="1642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75"/>
                                        <p:tgtEl>
                                          <p:spTgt spid="164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75"/>
                                        <p:tgtEl>
                                          <p:spTgt spid="164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75"/>
                                        <p:tgtEl>
                                          <p:spTgt spid="164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8" dur="75"/>
                                        <p:tgtEl>
                                          <p:spTgt spid="1642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3" dur="75"/>
                                        <p:tgtEl>
                                          <p:spTgt spid="1642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75"/>
                                        <p:tgtEl>
                                          <p:spTgt spid="1642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75"/>
                                        <p:tgtEl>
                                          <p:spTgt spid="163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8" dur="500"/>
                                        <p:tgtEl>
                                          <p:spTgt spid="164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64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64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64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64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4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6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64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6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16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7" dur="75"/>
                                        <p:tgtEl>
                                          <p:spTgt spid="164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2" dur="500"/>
                                        <p:tgtEl>
                                          <p:spTgt spid="164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7" dur="500" fill="hold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1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 nodeType="clickPar">
                      <p:stCondLst>
                        <p:cond delay="indefinite"/>
                      </p:stCondLst>
                      <p:childTnLst>
                        <p:par>
                          <p:cTn id="1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3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16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500" fill="hold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16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1" fill="hold" nodeType="clickPar">
                      <p:stCondLst>
                        <p:cond delay="indefinite"/>
                      </p:stCondLst>
                      <p:childTnLst>
                        <p:par>
                          <p:cTn id="1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5" dur="5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164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50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164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16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164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164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5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6" dur="500" fill="hold"/>
                                        <p:tgtEl>
                                          <p:spTgt spid="164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8" grpId="0" animBg="1" autoUpdateAnimBg="0"/>
      <p:bldP spid="16389" grpId="0" animBg="1" autoUpdateAnimBg="0"/>
      <p:bldP spid="16390" grpId="0" animBg="1" autoUpdateAnimBg="0"/>
      <p:bldP spid="16404" grpId="0" animBg="1"/>
      <p:bldP spid="16405" grpId="0" autoUpdateAnimBg="0"/>
      <p:bldP spid="16406" grpId="0" autoUpdateAnimBg="0"/>
      <p:bldP spid="16407" grpId="0" autoUpdateAnimBg="0"/>
      <p:bldP spid="16408" grpId="0" autoUpdateAnimBg="0"/>
      <p:bldP spid="16419" grpId="0" animBg="1" autoUpdateAnimBg="0"/>
      <p:bldP spid="16421" grpId="0" build="p" animBg="1" autoUpdateAnimBg="0"/>
      <p:bldP spid="16429" grpId="0" animBg="1"/>
      <p:bldP spid="16430" grpId="0" autoUpdateAnimBg="0"/>
      <p:bldP spid="16431" grpId="0" autoUpdateAnimBg="0"/>
      <p:bldP spid="16432" grpId="0" autoUpdateAnimBg="0"/>
      <p:bldP spid="16433" grpId="0" autoUpdateAnimBg="0"/>
      <p:bldP spid="16456" grpId="0" animBg="1" autoUpdateAnimBg="0"/>
      <p:bldP spid="16464" grpId="0" autoUpdateAnimBg="0"/>
      <p:bldP spid="16465" grpId="0" autoUpdateAnimBg="0"/>
      <p:bldP spid="16466" grpId="0" autoUpdateAnimBg="0"/>
      <p:bldP spid="16467" grpId="0" autoUpdateAnimBg="0"/>
      <p:bldP spid="16468" grpId="0" autoUpdateAnimBg="0"/>
      <p:bldP spid="16469" grpId="0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2820988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3D Pythag and Trig</a:t>
            </a:r>
          </a:p>
        </p:txBody>
      </p:sp>
      <p:sp>
        <p:nvSpPr>
          <p:cNvPr id="32776" name="Text Box 8"/>
          <p:cNvSpPr txBox="1">
            <a:spLocks noChangeArrowheads="1"/>
          </p:cNvSpPr>
          <p:nvPr/>
        </p:nvSpPr>
        <p:spPr bwMode="auto">
          <a:xfrm>
            <a:off x="457200" y="762000"/>
            <a:ext cx="432911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Calculate the length of the longest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diagonal inside a cylinder</a:t>
            </a:r>
          </a:p>
        </p:txBody>
      </p:sp>
      <p:sp>
        <p:nvSpPr>
          <p:cNvPr id="32777" name="Text Box 9"/>
          <p:cNvSpPr txBox="1">
            <a:spLocks noChangeArrowheads="1"/>
          </p:cNvSpPr>
          <p:nvPr/>
        </p:nvSpPr>
        <p:spPr bwMode="auto">
          <a:xfrm>
            <a:off x="2362200" y="1752600"/>
            <a:ext cx="2249488" cy="16160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Hyp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20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+ 12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Hyp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400 + 144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Hyp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544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Hyp =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544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Hyp = 23.3 cm</a:t>
            </a:r>
            <a:r>
              <a:rPr lang="en-GB" sz="2000" b="1">
                <a:latin typeface="Arial" pitchFamily="34" charset="0"/>
              </a:rPr>
              <a:t> </a:t>
            </a:r>
          </a:p>
        </p:txBody>
      </p:sp>
      <p:grpSp>
        <p:nvGrpSpPr>
          <p:cNvPr id="32782" name="Group 14"/>
          <p:cNvGrpSpPr>
            <a:grpSpLocks/>
          </p:cNvGrpSpPr>
          <p:nvPr/>
        </p:nvGrpSpPr>
        <p:grpSpPr bwMode="auto">
          <a:xfrm>
            <a:off x="0" y="1447800"/>
            <a:ext cx="2209800" cy="2728913"/>
            <a:chOff x="0" y="912"/>
            <a:chExt cx="1392" cy="1719"/>
          </a:xfrm>
        </p:grpSpPr>
        <p:grpSp>
          <p:nvGrpSpPr>
            <p:cNvPr id="26678" name="Group 3"/>
            <p:cNvGrpSpPr>
              <a:grpSpLocks/>
            </p:cNvGrpSpPr>
            <p:nvPr/>
          </p:nvGrpSpPr>
          <p:grpSpPr bwMode="auto">
            <a:xfrm>
              <a:off x="672" y="912"/>
              <a:ext cx="720" cy="1392"/>
              <a:chOff x="576" y="912"/>
              <a:chExt cx="1104" cy="2592"/>
            </a:xfrm>
          </p:grpSpPr>
          <p:grpSp>
            <p:nvGrpSpPr>
              <p:cNvPr id="26683" name="Group 4"/>
              <p:cNvGrpSpPr>
                <a:grpSpLocks/>
              </p:cNvGrpSpPr>
              <p:nvPr/>
            </p:nvGrpSpPr>
            <p:grpSpPr bwMode="auto">
              <a:xfrm>
                <a:off x="576" y="912"/>
                <a:ext cx="1104" cy="2592"/>
                <a:chOff x="576" y="912"/>
                <a:chExt cx="1104" cy="2592"/>
              </a:xfrm>
            </p:grpSpPr>
            <p:sp>
              <p:nvSpPr>
                <p:cNvPr id="26685" name="AutoShape 5"/>
                <p:cNvSpPr>
                  <a:spLocks noChangeArrowheads="1"/>
                </p:cNvSpPr>
                <p:nvPr/>
              </p:nvSpPr>
              <p:spPr bwMode="auto">
                <a:xfrm>
                  <a:off x="576" y="912"/>
                  <a:ext cx="1104" cy="2592"/>
                </a:xfrm>
                <a:prstGeom prst="can">
                  <a:avLst>
                    <a:gd name="adj" fmla="val 58696"/>
                  </a:avLst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6686" name="Oval 6"/>
                <p:cNvSpPr>
                  <a:spLocks noChangeArrowheads="1"/>
                </p:cNvSpPr>
                <p:nvPr/>
              </p:nvSpPr>
              <p:spPr bwMode="auto">
                <a:xfrm>
                  <a:off x="576" y="2880"/>
                  <a:ext cx="1104" cy="624"/>
                </a:xfrm>
                <a:prstGeom prst="ellipse">
                  <a:avLst/>
                </a:prstGeom>
                <a:noFill/>
                <a:ln w="5715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sp>
            <p:nvSpPr>
              <p:cNvPr id="26684" name="Line 7"/>
              <p:cNvSpPr>
                <a:spLocks noChangeShapeType="1"/>
              </p:cNvSpPr>
              <p:nvPr/>
            </p:nvSpPr>
            <p:spPr bwMode="auto">
              <a:xfrm rot="1295280" flipV="1">
                <a:off x="999" y="1156"/>
                <a:ext cx="279" cy="2214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79" name="Line 10"/>
            <p:cNvSpPr>
              <a:spLocks noChangeShapeType="1"/>
            </p:cNvSpPr>
            <p:nvPr/>
          </p:nvSpPr>
          <p:spPr bwMode="auto">
            <a:xfrm>
              <a:off x="672" y="2352"/>
              <a:ext cx="72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0" name="Text Box 11"/>
            <p:cNvSpPr txBox="1">
              <a:spLocks noChangeArrowheads="1"/>
            </p:cNvSpPr>
            <p:nvPr/>
          </p:nvSpPr>
          <p:spPr bwMode="auto">
            <a:xfrm>
              <a:off x="768" y="2381"/>
              <a:ext cx="5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12cm</a:t>
              </a:r>
            </a:p>
          </p:txBody>
        </p:sp>
        <p:sp>
          <p:nvSpPr>
            <p:cNvPr id="26681" name="Line 12"/>
            <p:cNvSpPr>
              <a:spLocks noChangeShapeType="1"/>
            </p:cNvSpPr>
            <p:nvPr/>
          </p:nvSpPr>
          <p:spPr bwMode="auto">
            <a:xfrm>
              <a:off x="528" y="1104"/>
              <a:ext cx="0" cy="110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82" name="Text Box 13"/>
            <p:cNvSpPr txBox="1">
              <a:spLocks noChangeArrowheads="1"/>
            </p:cNvSpPr>
            <p:nvPr/>
          </p:nvSpPr>
          <p:spPr bwMode="auto">
            <a:xfrm>
              <a:off x="0" y="1469"/>
              <a:ext cx="5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20cm</a:t>
              </a:r>
            </a:p>
          </p:txBody>
        </p:sp>
      </p:grpSp>
      <p:sp>
        <p:nvSpPr>
          <p:cNvPr id="32783" name="AutoShape 15"/>
          <p:cNvSpPr>
            <a:spLocks noChangeArrowheads="1"/>
          </p:cNvSpPr>
          <p:nvPr/>
        </p:nvSpPr>
        <p:spPr bwMode="auto">
          <a:xfrm>
            <a:off x="3352800" y="0"/>
            <a:ext cx="4495800" cy="533400"/>
          </a:xfrm>
          <a:prstGeom prst="wedgeRoundRectCallout">
            <a:avLst>
              <a:gd name="adj1" fmla="val 76481"/>
              <a:gd name="adj2" fmla="val -181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Always work out a strategy first</a:t>
            </a:r>
          </a:p>
        </p:txBody>
      </p:sp>
      <p:sp>
        <p:nvSpPr>
          <p:cNvPr id="26631" name="Line 17"/>
          <p:cNvSpPr>
            <a:spLocks noChangeShapeType="1"/>
          </p:cNvSpPr>
          <p:nvPr/>
        </p:nvSpPr>
        <p:spPr bwMode="auto">
          <a:xfrm>
            <a:off x="4800600" y="609600"/>
            <a:ext cx="0" cy="62484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5957888" y="685800"/>
            <a:ext cx="3186112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2000" b="1">
                <a:latin typeface="Arial" pitchFamily="34" charset="0"/>
              </a:rPr>
              <a:t>Calculate the height of a </a:t>
            </a:r>
          </a:p>
          <a:p>
            <a:pPr algn="ctr" eaLnBrk="1" hangingPunct="1"/>
            <a:r>
              <a:rPr lang="en-GB" sz="2000" b="1">
                <a:latin typeface="Arial" pitchFamily="34" charset="0"/>
              </a:rPr>
              <a:t>square-based pyramid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6230938" y="1371600"/>
            <a:ext cx="291306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Find base diagonal 1</a:t>
            </a:r>
            <a:r>
              <a:rPr lang="en-GB" sz="2000" b="1" baseline="30000">
                <a:latin typeface="Arial" pitchFamily="34" charset="0"/>
              </a:rPr>
              <a:t>st</a:t>
            </a:r>
            <a:r>
              <a:rPr lang="en-GB" sz="2000" b="1">
                <a:latin typeface="Arial" pitchFamily="34" charset="0"/>
              </a:rPr>
              <a:t> </a:t>
            </a:r>
          </a:p>
        </p:txBody>
      </p:sp>
      <p:grpSp>
        <p:nvGrpSpPr>
          <p:cNvPr id="32803" name="Group 35"/>
          <p:cNvGrpSpPr>
            <a:grpSpLocks/>
          </p:cNvGrpSpPr>
          <p:nvPr/>
        </p:nvGrpSpPr>
        <p:grpSpPr bwMode="auto">
          <a:xfrm>
            <a:off x="4800600" y="1066800"/>
            <a:ext cx="2133600" cy="2998788"/>
            <a:chOff x="3024" y="672"/>
            <a:chExt cx="1344" cy="1889"/>
          </a:xfrm>
        </p:grpSpPr>
        <p:grpSp>
          <p:nvGrpSpPr>
            <p:cNvPr id="26664" name="Group 18"/>
            <p:cNvGrpSpPr>
              <a:grpSpLocks/>
            </p:cNvGrpSpPr>
            <p:nvPr/>
          </p:nvGrpSpPr>
          <p:grpSpPr bwMode="auto">
            <a:xfrm>
              <a:off x="3072" y="672"/>
              <a:ext cx="1296" cy="1872"/>
              <a:chOff x="2880" y="864"/>
              <a:chExt cx="1968" cy="2688"/>
            </a:xfrm>
          </p:grpSpPr>
          <p:grpSp>
            <p:nvGrpSpPr>
              <p:cNvPr id="26668" name="Group 19"/>
              <p:cNvGrpSpPr>
                <a:grpSpLocks/>
              </p:cNvGrpSpPr>
              <p:nvPr/>
            </p:nvGrpSpPr>
            <p:grpSpPr bwMode="auto">
              <a:xfrm>
                <a:off x="2880" y="864"/>
                <a:ext cx="1968" cy="2688"/>
                <a:chOff x="2880" y="864"/>
                <a:chExt cx="1968" cy="2688"/>
              </a:xfrm>
            </p:grpSpPr>
            <p:sp>
              <p:nvSpPr>
                <p:cNvPr id="26670" name="Line 20"/>
                <p:cNvSpPr>
                  <a:spLocks noChangeShapeType="1"/>
                </p:cNvSpPr>
                <p:nvPr/>
              </p:nvSpPr>
              <p:spPr bwMode="auto">
                <a:xfrm flipH="1">
                  <a:off x="2880" y="864"/>
                  <a:ext cx="1008" cy="2112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1" name="Line 21"/>
                <p:cNvSpPr>
                  <a:spLocks noChangeShapeType="1"/>
                </p:cNvSpPr>
                <p:nvPr/>
              </p:nvSpPr>
              <p:spPr bwMode="auto">
                <a:xfrm flipH="1">
                  <a:off x="3792" y="864"/>
                  <a:ext cx="96" cy="2688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2" name="Line 22"/>
                <p:cNvSpPr>
                  <a:spLocks noChangeShapeType="1"/>
                </p:cNvSpPr>
                <p:nvPr/>
              </p:nvSpPr>
              <p:spPr bwMode="auto">
                <a:xfrm>
                  <a:off x="3888" y="864"/>
                  <a:ext cx="960" cy="206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3" name="Line 23"/>
                <p:cNvSpPr>
                  <a:spLocks noChangeShapeType="1"/>
                </p:cNvSpPr>
                <p:nvPr/>
              </p:nvSpPr>
              <p:spPr bwMode="auto">
                <a:xfrm>
                  <a:off x="2880" y="2976"/>
                  <a:ext cx="912" cy="576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4" name="Line 24"/>
                <p:cNvSpPr>
                  <a:spLocks noChangeShapeType="1"/>
                </p:cNvSpPr>
                <p:nvPr/>
              </p:nvSpPr>
              <p:spPr bwMode="auto">
                <a:xfrm flipV="1">
                  <a:off x="3792" y="2928"/>
                  <a:ext cx="1056" cy="62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5" name="Line 25"/>
                <p:cNvSpPr>
                  <a:spLocks noChangeShapeType="1"/>
                </p:cNvSpPr>
                <p:nvPr/>
              </p:nvSpPr>
              <p:spPr bwMode="auto">
                <a:xfrm flipV="1">
                  <a:off x="2880" y="2352"/>
                  <a:ext cx="1056" cy="624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6" name="Line 26"/>
                <p:cNvSpPr>
                  <a:spLocks noChangeShapeType="1"/>
                </p:cNvSpPr>
                <p:nvPr/>
              </p:nvSpPr>
              <p:spPr bwMode="auto">
                <a:xfrm>
                  <a:off x="3936" y="2352"/>
                  <a:ext cx="912" cy="576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26677" name="Line 27"/>
                <p:cNvSpPr>
                  <a:spLocks noChangeShapeType="1"/>
                </p:cNvSpPr>
                <p:nvPr/>
              </p:nvSpPr>
              <p:spPr bwMode="auto">
                <a:xfrm flipH="1" flipV="1">
                  <a:off x="3888" y="864"/>
                  <a:ext cx="48" cy="1488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prstDash val="sysDot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26669" name="Line 28"/>
              <p:cNvSpPr>
                <a:spLocks noChangeShapeType="1"/>
              </p:cNvSpPr>
              <p:nvPr/>
            </p:nvSpPr>
            <p:spPr bwMode="auto">
              <a:xfrm flipV="1">
                <a:off x="3888" y="864"/>
                <a:ext cx="0" cy="2112"/>
              </a:xfrm>
              <a:prstGeom prst="line">
                <a:avLst/>
              </a:prstGeom>
              <a:noFill/>
              <a:ln w="57150">
                <a:solidFill>
                  <a:srgbClr val="FF0000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6665" name="Text Box 31"/>
            <p:cNvSpPr txBox="1">
              <a:spLocks noChangeArrowheads="1"/>
            </p:cNvSpPr>
            <p:nvPr/>
          </p:nvSpPr>
          <p:spPr bwMode="auto">
            <a:xfrm>
              <a:off x="3974" y="2311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5m</a:t>
              </a:r>
            </a:p>
          </p:txBody>
        </p:sp>
        <p:sp>
          <p:nvSpPr>
            <p:cNvPr id="26666" name="Text Box 32"/>
            <p:cNvSpPr txBox="1">
              <a:spLocks noChangeArrowheads="1"/>
            </p:cNvSpPr>
            <p:nvPr/>
          </p:nvSpPr>
          <p:spPr bwMode="auto">
            <a:xfrm>
              <a:off x="3072" y="2304"/>
              <a:ext cx="338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5m</a:t>
              </a:r>
            </a:p>
          </p:txBody>
        </p:sp>
        <p:sp>
          <p:nvSpPr>
            <p:cNvPr id="26667" name="Text Box 33"/>
            <p:cNvSpPr txBox="1">
              <a:spLocks noChangeArrowheads="1"/>
            </p:cNvSpPr>
            <p:nvPr/>
          </p:nvSpPr>
          <p:spPr bwMode="auto">
            <a:xfrm>
              <a:off x="3024" y="1200"/>
              <a:ext cx="42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11m</a:t>
              </a:r>
            </a:p>
          </p:txBody>
        </p:sp>
      </p:grpSp>
      <p:sp>
        <p:nvSpPr>
          <p:cNvPr id="32804" name="Text Box 36"/>
          <p:cNvSpPr txBox="1">
            <a:spLocks noChangeArrowheads="1"/>
          </p:cNvSpPr>
          <p:nvPr/>
        </p:nvSpPr>
        <p:spPr bwMode="auto">
          <a:xfrm>
            <a:off x="7010400" y="1752600"/>
            <a:ext cx="1501775" cy="10064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D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5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+ 5</a:t>
            </a:r>
            <a:r>
              <a:rPr lang="en-GB" sz="2000" b="1" baseline="30000">
                <a:latin typeface="Arial" pitchFamily="34" charset="0"/>
              </a:rPr>
              <a:t>2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D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50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D = 7.07</a:t>
            </a:r>
            <a:endParaRPr lang="en-GB" sz="2000" b="1" baseline="30000">
              <a:latin typeface="Arial" pitchFamily="34" charset="0"/>
            </a:endParaRPr>
          </a:p>
        </p:txBody>
      </p:sp>
      <p:grpSp>
        <p:nvGrpSpPr>
          <p:cNvPr id="32807" name="Group 39"/>
          <p:cNvGrpSpPr>
            <a:grpSpLocks/>
          </p:cNvGrpSpPr>
          <p:nvPr/>
        </p:nvGrpSpPr>
        <p:grpSpPr bwMode="auto">
          <a:xfrm>
            <a:off x="5943600" y="2971800"/>
            <a:ext cx="914400" cy="396875"/>
            <a:chOff x="3744" y="1872"/>
            <a:chExt cx="576" cy="250"/>
          </a:xfrm>
        </p:grpSpPr>
        <p:sp>
          <p:nvSpPr>
            <p:cNvPr id="26662" name="Line 37"/>
            <p:cNvSpPr>
              <a:spLocks noChangeShapeType="1"/>
            </p:cNvSpPr>
            <p:nvPr/>
          </p:nvSpPr>
          <p:spPr bwMode="auto">
            <a:xfrm>
              <a:off x="3744" y="2112"/>
              <a:ext cx="576" cy="0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3" name="Text Box 38"/>
            <p:cNvSpPr txBox="1">
              <a:spLocks noChangeArrowheads="1"/>
            </p:cNvSpPr>
            <p:nvPr/>
          </p:nvSpPr>
          <p:spPr bwMode="auto">
            <a:xfrm>
              <a:off x="3792" y="1872"/>
              <a:ext cx="36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</a:rPr>
                <a:t>D/2</a:t>
              </a:r>
            </a:p>
          </p:txBody>
        </p:sp>
      </p:grpSp>
      <p:sp>
        <p:nvSpPr>
          <p:cNvPr id="32808" name="Text Box 40"/>
          <p:cNvSpPr txBox="1">
            <a:spLocks noChangeArrowheads="1"/>
          </p:cNvSpPr>
          <p:nvPr/>
        </p:nvSpPr>
        <p:spPr bwMode="auto">
          <a:xfrm>
            <a:off x="7007225" y="2819400"/>
            <a:ext cx="2136775" cy="13112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11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H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+ 3.535</a:t>
            </a:r>
            <a:r>
              <a:rPr lang="en-GB" sz="2000" b="1" baseline="30000">
                <a:latin typeface="Arial" pitchFamily="34" charset="0"/>
              </a:rPr>
              <a:t>2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121 = H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+ 12.5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H</a:t>
            </a:r>
            <a:r>
              <a:rPr lang="en-GB" sz="2000" b="1" baseline="30000">
                <a:latin typeface="Arial" pitchFamily="34" charset="0"/>
              </a:rPr>
              <a:t>2</a:t>
            </a:r>
            <a:r>
              <a:rPr lang="en-GB" sz="2000" b="1">
                <a:latin typeface="Arial" pitchFamily="34" charset="0"/>
              </a:rPr>
              <a:t> = 121 – 12.5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H = 10.4 m</a:t>
            </a:r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533400" y="4191000"/>
            <a:ext cx="4132263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Calculate the angle this diagonal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makes with the vertical</a:t>
            </a:r>
          </a:p>
        </p:txBody>
      </p:sp>
      <p:grpSp>
        <p:nvGrpSpPr>
          <p:cNvPr id="32825" name="Group 57"/>
          <p:cNvGrpSpPr>
            <a:grpSpLocks/>
          </p:cNvGrpSpPr>
          <p:nvPr/>
        </p:nvGrpSpPr>
        <p:grpSpPr bwMode="auto">
          <a:xfrm>
            <a:off x="0" y="4876800"/>
            <a:ext cx="1600200" cy="1981200"/>
            <a:chOff x="0" y="3072"/>
            <a:chExt cx="1008" cy="1248"/>
          </a:xfrm>
        </p:grpSpPr>
        <p:sp>
          <p:nvSpPr>
            <p:cNvPr id="26655" name="AutoShape 42"/>
            <p:cNvSpPr>
              <a:spLocks noChangeArrowheads="1"/>
            </p:cNvSpPr>
            <p:nvPr/>
          </p:nvSpPr>
          <p:spPr bwMode="auto">
            <a:xfrm flipV="1">
              <a:off x="480" y="3312"/>
              <a:ext cx="528" cy="1008"/>
            </a:xfrm>
            <a:prstGeom prst="rtTriangl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56" name="Text Box 50"/>
            <p:cNvSpPr txBox="1">
              <a:spLocks noChangeArrowheads="1"/>
            </p:cNvSpPr>
            <p:nvPr/>
          </p:nvSpPr>
          <p:spPr bwMode="auto">
            <a:xfrm>
              <a:off x="480" y="3072"/>
              <a:ext cx="5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12cm</a:t>
              </a:r>
            </a:p>
          </p:txBody>
        </p:sp>
        <p:sp>
          <p:nvSpPr>
            <p:cNvPr id="26657" name="Text Box 52"/>
            <p:cNvSpPr txBox="1">
              <a:spLocks noChangeArrowheads="1"/>
            </p:cNvSpPr>
            <p:nvPr/>
          </p:nvSpPr>
          <p:spPr bwMode="auto">
            <a:xfrm>
              <a:off x="0" y="3648"/>
              <a:ext cx="5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20cm</a:t>
              </a:r>
            </a:p>
          </p:txBody>
        </p:sp>
        <p:sp>
          <p:nvSpPr>
            <p:cNvPr id="26658" name="Line 53"/>
            <p:cNvSpPr>
              <a:spLocks noChangeShapeType="1"/>
            </p:cNvSpPr>
            <p:nvPr/>
          </p:nvSpPr>
          <p:spPr bwMode="auto">
            <a:xfrm>
              <a:off x="480" y="3456"/>
              <a:ext cx="144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9" name="Line 54"/>
            <p:cNvSpPr>
              <a:spLocks noChangeShapeType="1"/>
            </p:cNvSpPr>
            <p:nvPr/>
          </p:nvSpPr>
          <p:spPr bwMode="auto">
            <a:xfrm>
              <a:off x="624" y="3312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60" name="Arc 55"/>
            <p:cNvSpPr>
              <a:spLocks/>
            </p:cNvSpPr>
            <p:nvPr/>
          </p:nvSpPr>
          <p:spPr bwMode="auto">
            <a:xfrm>
              <a:off x="480" y="3888"/>
              <a:ext cx="192" cy="61"/>
            </a:xfrm>
            <a:custGeom>
              <a:avLst/>
              <a:gdLst>
                <a:gd name="T0" fmla="*/ 0 w 21600"/>
                <a:gd name="T1" fmla="*/ 0 h 27236"/>
                <a:gd name="T2" fmla="*/ 0 w 21600"/>
                <a:gd name="T3" fmla="*/ 0 h 27236"/>
                <a:gd name="T4" fmla="*/ 0 w 21600"/>
                <a:gd name="T5" fmla="*/ 0 h 27236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7236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503"/>
                    <a:pt x="21348" y="25398"/>
                    <a:pt x="20851" y="27235"/>
                  </a:cubicBezTo>
                </a:path>
                <a:path w="21600" h="27236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3503"/>
                    <a:pt x="21348" y="25398"/>
                    <a:pt x="20851" y="27235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61" name="Text Box 56"/>
            <p:cNvSpPr txBox="1">
              <a:spLocks noChangeArrowheads="1"/>
            </p:cNvSpPr>
            <p:nvPr/>
          </p:nvSpPr>
          <p:spPr bwMode="auto">
            <a:xfrm>
              <a:off x="480" y="3648"/>
              <a:ext cx="2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sym typeface="Symbol" pitchFamily="18" charset="2"/>
                </a:rPr>
                <a:t></a:t>
              </a:r>
              <a:endParaRPr lang="en-GB"/>
            </a:p>
          </p:txBody>
        </p:sp>
      </p:grpSp>
      <p:sp>
        <p:nvSpPr>
          <p:cNvPr id="32826" name="Text Box 58"/>
          <p:cNvSpPr txBox="1">
            <a:spLocks noChangeArrowheads="1"/>
          </p:cNvSpPr>
          <p:nvPr/>
        </p:nvSpPr>
        <p:spPr bwMode="auto">
          <a:xfrm>
            <a:off x="1981200" y="5029200"/>
            <a:ext cx="1824038" cy="149225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SOHCAH</a:t>
            </a:r>
            <a:r>
              <a:rPr lang="en-GB" sz="2000" b="1" u="sng">
                <a:latin typeface="Arial" pitchFamily="34" charset="0"/>
              </a:rPr>
              <a:t>TOA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Tan </a:t>
            </a:r>
            <a:r>
              <a:rPr lang="en-GB">
                <a:latin typeface="Arial" pitchFamily="34" charset="0"/>
                <a:sym typeface="Symbol" pitchFamily="18" charset="2"/>
              </a:rPr>
              <a:t>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= 12/20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Tan </a:t>
            </a:r>
            <a:r>
              <a:rPr lang="en-GB">
                <a:latin typeface="Arial" pitchFamily="34" charset="0"/>
                <a:sym typeface="Symbol" pitchFamily="18" charset="2"/>
              </a:rPr>
              <a:t>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= 0.6</a:t>
            </a:r>
          </a:p>
          <a:p>
            <a:pPr eaLnBrk="1" hangingPunct="1"/>
            <a:r>
              <a:rPr lang="en-GB">
                <a:latin typeface="Arial" pitchFamily="34" charset="0"/>
                <a:sym typeface="Symbol" pitchFamily="18" charset="2"/>
              </a:rPr>
              <a:t>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= 30.96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0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32827" name="Text Box 59"/>
          <p:cNvSpPr txBox="1">
            <a:spLocks noChangeArrowheads="1"/>
          </p:cNvSpPr>
          <p:nvPr/>
        </p:nvSpPr>
        <p:spPr bwMode="auto">
          <a:xfrm>
            <a:off x="5280025" y="4191000"/>
            <a:ext cx="3863975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Calculate the angle between a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sloping face and the base</a:t>
            </a:r>
          </a:p>
        </p:txBody>
      </p:sp>
      <p:grpSp>
        <p:nvGrpSpPr>
          <p:cNvPr id="32838" name="Group 70"/>
          <p:cNvGrpSpPr>
            <a:grpSpLocks/>
          </p:cNvGrpSpPr>
          <p:nvPr/>
        </p:nvGrpSpPr>
        <p:grpSpPr bwMode="auto">
          <a:xfrm>
            <a:off x="4876800" y="4953000"/>
            <a:ext cx="1281113" cy="1905000"/>
            <a:chOff x="2976" y="3120"/>
            <a:chExt cx="807" cy="1200"/>
          </a:xfrm>
        </p:grpSpPr>
        <p:sp>
          <p:nvSpPr>
            <p:cNvPr id="26648" name="AutoShape 60"/>
            <p:cNvSpPr>
              <a:spLocks noChangeArrowheads="1"/>
            </p:cNvSpPr>
            <p:nvPr/>
          </p:nvSpPr>
          <p:spPr bwMode="auto">
            <a:xfrm>
              <a:off x="3264" y="3120"/>
              <a:ext cx="432" cy="960"/>
            </a:xfrm>
            <a:prstGeom prst="rtTriangle">
              <a:avLst/>
            </a:prstGeom>
            <a:noFill/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649" name="Text Box 63"/>
            <p:cNvSpPr txBox="1">
              <a:spLocks noChangeArrowheads="1"/>
            </p:cNvSpPr>
            <p:nvPr/>
          </p:nvSpPr>
          <p:spPr bwMode="auto">
            <a:xfrm rot="-5400000">
              <a:off x="2821" y="3467"/>
              <a:ext cx="56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10.4m</a:t>
              </a:r>
            </a:p>
          </p:txBody>
        </p:sp>
        <p:sp>
          <p:nvSpPr>
            <p:cNvPr id="26650" name="Text Box 64"/>
            <p:cNvSpPr txBox="1">
              <a:spLocks noChangeArrowheads="1"/>
            </p:cNvSpPr>
            <p:nvPr/>
          </p:nvSpPr>
          <p:spPr bwMode="auto">
            <a:xfrm>
              <a:off x="3312" y="4070"/>
              <a:ext cx="4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>
                  <a:latin typeface="Arial" pitchFamily="34" charset="0"/>
                </a:rPr>
                <a:t>2.5m</a:t>
              </a:r>
            </a:p>
          </p:txBody>
        </p:sp>
        <p:sp>
          <p:nvSpPr>
            <p:cNvPr id="26651" name="Line 65"/>
            <p:cNvSpPr>
              <a:spLocks noChangeShapeType="1"/>
            </p:cNvSpPr>
            <p:nvPr/>
          </p:nvSpPr>
          <p:spPr bwMode="auto">
            <a:xfrm>
              <a:off x="3264" y="3936"/>
              <a:ext cx="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2" name="Line 66"/>
            <p:cNvSpPr>
              <a:spLocks noChangeShapeType="1"/>
            </p:cNvSpPr>
            <p:nvPr/>
          </p:nvSpPr>
          <p:spPr bwMode="auto">
            <a:xfrm>
              <a:off x="3360" y="3936"/>
              <a:ext cx="0" cy="144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6653" name="Text Box 68"/>
            <p:cNvSpPr txBox="1">
              <a:spLocks noChangeArrowheads="1"/>
            </p:cNvSpPr>
            <p:nvPr/>
          </p:nvSpPr>
          <p:spPr bwMode="auto">
            <a:xfrm>
              <a:off x="3456" y="3840"/>
              <a:ext cx="2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sym typeface="Symbol" pitchFamily="18" charset="2"/>
                </a:rPr>
                <a:t></a:t>
              </a:r>
              <a:endParaRPr lang="en-GB"/>
            </a:p>
          </p:txBody>
        </p:sp>
        <p:sp>
          <p:nvSpPr>
            <p:cNvPr id="26654" name="Arc 69"/>
            <p:cNvSpPr>
              <a:spLocks/>
            </p:cNvSpPr>
            <p:nvPr/>
          </p:nvSpPr>
          <p:spPr bwMode="auto">
            <a:xfrm rot="-5225665">
              <a:off x="3444" y="3813"/>
              <a:ext cx="259" cy="240"/>
            </a:xfrm>
            <a:custGeom>
              <a:avLst/>
              <a:gdLst>
                <a:gd name="T0" fmla="*/ 0 w 19438"/>
                <a:gd name="T1" fmla="*/ 0 h 21600"/>
                <a:gd name="T2" fmla="*/ 0 w 19438"/>
                <a:gd name="T3" fmla="*/ 0 h 21600"/>
                <a:gd name="T4" fmla="*/ 0 w 19438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438" h="21600" fill="none" extrusionOk="0">
                  <a:moveTo>
                    <a:pt x="-1" y="119"/>
                  </a:moveTo>
                  <a:cubicBezTo>
                    <a:pt x="755" y="40"/>
                    <a:pt x="1513" y="-1"/>
                    <a:pt x="2273" y="0"/>
                  </a:cubicBezTo>
                  <a:cubicBezTo>
                    <a:pt x="9004" y="0"/>
                    <a:pt x="15351" y="3138"/>
                    <a:pt x="19437" y="8488"/>
                  </a:cubicBezTo>
                </a:path>
                <a:path w="19438" h="21600" stroke="0" extrusionOk="0">
                  <a:moveTo>
                    <a:pt x="-1" y="119"/>
                  </a:moveTo>
                  <a:cubicBezTo>
                    <a:pt x="755" y="40"/>
                    <a:pt x="1513" y="-1"/>
                    <a:pt x="2273" y="0"/>
                  </a:cubicBezTo>
                  <a:cubicBezTo>
                    <a:pt x="9004" y="0"/>
                    <a:pt x="15351" y="3138"/>
                    <a:pt x="19437" y="8488"/>
                  </a:cubicBezTo>
                  <a:lnTo>
                    <a:pt x="2273" y="21600"/>
                  </a:lnTo>
                  <a:lnTo>
                    <a:pt x="-1" y="119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2839" name="Text Box 71"/>
          <p:cNvSpPr txBox="1">
            <a:spLocks noChangeArrowheads="1"/>
          </p:cNvSpPr>
          <p:nvPr/>
        </p:nvSpPr>
        <p:spPr bwMode="auto">
          <a:xfrm>
            <a:off x="6553200" y="4953000"/>
            <a:ext cx="2082800" cy="149225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SOHCAH</a:t>
            </a:r>
            <a:r>
              <a:rPr lang="en-GB" sz="2000" b="1" u="sng">
                <a:latin typeface="Arial" pitchFamily="34" charset="0"/>
              </a:rPr>
              <a:t>TOA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Tan </a:t>
            </a:r>
            <a:r>
              <a:rPr lang="en-GB">
                <a:latin typeface="Arial" pitchFamily="34" charset="0"/>
                <a:sym typeface="Symbol" pitchFamily="18" charset="2"/>
              </a:rPr>
              <a:t>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= 10.4/2.5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Tan </a:t>
            </a:r>
            <a:r>
              <a:rPr lang="en-GB">
                <a:latin typeface="Arial" pitchFamily="34" charset="0"/>
                <a:sym typeface="Symbol" pitchFamily="18" charset="2"/>
              </a:rPr>
              <a:t>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= 4.16</a:t>
            </a:r>
          </a:p>
          <a:p>
            <a:pPr eaLnBrk="1" hangingPunct="1"/>
            <a:r>
              <a:rPr lang="en-GB">
                <a:latin typeface="Arial" pitchFamily="34" charset="0"/>
                <a:sym typeface="Symbol" pitchFamily="18" charset="2"/>
              </a:rPr>
              <a:t>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= 76.48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0</a:t>
            </a:r>
            <a:endParaRPr lang="en-GB" sz="2000" b="1" baseline="30000">
              <a:latin typeface="Arial" pitchFamily="34" charset="0"/>
            </a:endParaRPr>
          </a:p>
        </p:txBody>
      </p:sp>
      <p:sp>
        <p:nvSpPr>
          <p:cNvPr id="26644" name="Text Box 72"/>
          <p:cNvSpPr txBox="1">
            <a:spLocks noChangeArrowheads="1"/>
          </p:cNvSpPr>
          <p:nvPr/>
        </p:nvSpPr>
        <p:spPr bwMode="auto">
          <a:xfrm>
            <a:off x="0" y="838200"/>
            <a:ext cx="476250" cy="406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1a</a:t>
            </a:r>
          </a:p>
        </p:txBody>
      </p:sp>
      <p:sp>
        <p:nvSpPr>
          <p:cNvPr id="26645" name="Text Box 73"/>
          <p:cNvSpPr txBox="1">
            <a:spLocks noChangeArrowheads="1"/>
          </p:cNvSpPr>
          <p:nvPr/>
        </p:nvSpPr>
        <p:spPr bwMode="auto">
          <a:xfrm>
            <a:off x="0" y="4343400"/>
            <a:ext cx="476250" cy="406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1b</a:t>
            </a:r>
          </a:p>
        </p:txBody>
      </p:sp>
      <p:sp>
        <p:nvSpPr>
          <p:cNvPr id="26646" name="Text Box 74"/>
          <p:cNvSpPr txBox="1">
            <a:spLocks noChangeArrowheads="1"/>
          </p:cNvSpPr>
          <p:nvPr/>
        </p:nvSpPr>
        <p:spPr bwMode="auto">
          <a:xfrm>
            <a:off x="4800600" y="762000"/>
            <a:ext cx="476250" cy="406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2a</a:t>
            </a:r>
          </a:p>
        </p:txBody>
      </p:sp>
      <p:sp>
        <p:nvSpPr>
          <p:cNvPr id="26647" name="Text Box 75"/>
          <p:cNvSpPr txBox="1">
            <a:spLocks noChangeArrowheads="1"/>
          </p:cNvSpPr>
          <p:nvPr/>
        </p:nvSpPr>
        <p:spPr bwMode="auto">
          <a:xfrm>
            <a:off x="4800600" y="4343400"/>
            <a:ext cx="476250" cy="406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2b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2777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2777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277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2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277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27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277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27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277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28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2826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2826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2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28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2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28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2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28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32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28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0" dur="5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 nodeType="clickPar">
                      <p:stCondLst>
                        <p:cond delay="indefinite"/>
                      </p:stCondLst>
                      <p:childTnLst>
                        <p:par>
                          <p:cTn id="10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280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280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2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28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2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280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2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280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3" dur="5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8" dur="500" fill="hold"/>
                                        <p:tgtEl>
                                          <p:spTgt spid="3280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9" dur="500" fill="hold"/>
                                        <p:tgtEl>
                                          <p:spTgt spid="3280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4" dur="500" fill="hold"/>
                                        <p:tgtEl>
                                          <p:spTgt spid="32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5" dur="500" fill="hold"/>
                                        <p:tgtEl>
                                          <p:spTgt spid="328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0" dur="500" fill="hold"/>
                                        <p:tgtEl>
                                          <p:spTgt spid="32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1" dur="500" fill="hold"/>
                                        <p:tgtEl>
                                          <p:spTgt spid="328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6" dur="500" fill="hold"/>
                                        <p:tgtEl>
                                          <p:spTgt spid="32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7" dur="500" fill="hold"/>
                                        <p:tgtEl>
                                          <p:spTgt spid="328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2" dur="500" fill="hold"/>
                                        <p:tgtEl>
                                          <p:spTgt spid="328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3" dur="500" fill="hold"/>
                                        <p:tgtEl>
                                          <p:spTgt spid="328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4" fill="hold" nodeType="clickPar">
                      <p:stCondLst>
                        <p:cond delay="indefinite"/>
                      </p:stCondLst>
                      <p:childTnLst>
                        <p:par>
                          <p:cTn id="1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2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328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500" fill="hold"/>
                                        <p:tgtEl>
                                          <p:spTgt spid="328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500" fill="hold"/>
                                        <p:tgtEl>
                                          <p:spTgt spid="328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500" fill="hold"/>
                                        <p:tgtEl>
                                          <p:spTgt spid="32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500" fill="hold"/>
                                        <p:tgtEl>
                                          <p:spTgt spid="328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500" fill="hold"/>
                                        <p:tgtEl>
                                          <p:spTgt spid="32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500" fill="hold"/>
                                        <p:tgtEl>
                                          <p:spTgt spid="328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 nodeType="clickPar">
                      <p:stCondLst>
                        <p:cond delay="indefinite"/>
                      </p:stCondLst>
                      <p:childTnLst>
                        <p:par>
                          <p:cTn id="1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500" fill="hold"/>
                                        <p:tgtEl>
                                          <p:spTgt spid="328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500" fill="hold"/>
                                        <p:tgtEl>
                                          <p:spTgt spid="328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 nodeType="clickPar">
                      <p:stCondLst>
                        <p:cond delay="indefinite"/>
                      </p:stCondLst>
                      <p:childTnLst>
                        <p:par>
                          <p:cTn id="1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500" fill="hold"/>
                                        <p:tgtEl>
                                          <p:spTgt spid="328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2" dur="500" fill="hold"/>
                                        <p:tgtEl>
                                          <p:spTgt spid="328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6" grpId="0" autoUpdateAnimBg="0"/>
      <p:bldP spid="32777" grpId="0" build="p" animBg="1" autoUpdateAnimBg="0"/>
      <p:bldP spid="32783" grpId="0" animBg="1" autoUpdateAnimBg="0"/>
      <p:bldP spid="32797" grpId="0" autoUpdateAnimBg="0"/>
      <p:bldP spid="32798" grpId="0" autoUpdateAnimBg="0"/>
      <p:bldP spid="32804" grpId="0" build="p" animBg="1" autoUpdateAnimBg="0"/>
      <p:bldP spid="32808" grpId="0" build="p" animBg="1" autoUpdateAnimBg="0"/>
      <p:bldP spid="32809" grpId="0" autoUpdateAnimBg="0"/>
      <p:bldP spid="32826" grpId="0" build="p" animBg="1" autoUpdateAnimBg="0"/>
      <p:bldP spid="32827" grpId="0" autoUpdateAnimBg="0"/>
      <p:bldP spid="32839" grpId="0" build="p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0" y="0"/>
            <a:ext cx="532765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Trig of angles &gt; 90</a:t>
            </a:r>
            <a:r>
              <a:rPr lang="en-GB" baseline="30000">
                <a:latin typeface="Arial" pitchFamily="34" charset="0"/>
              </a:rPr>
              <a:t>0  </a:t>
            </a:r>
            <a:r>
              <a:rPr lang="en-GB">
                <a:latin typeface="Arial" pitchFamily="34" charset="0"/>
              </a:rPr>
              <a:t>– The Sine Curve</a:t>
            </a:r>
          </a:p>
        </p:txBody>
      </p:sp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3200400" y="4800600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33796" name="Line 4"/>
          <p:cNvSpPr>
            <a:spLocks noChangeShapeType="1"/>
          </p:cNvSpPr>
          <p:nvPr/>
        </p:nvSpPr>
        <p:spPr bwMode="auto">
          <a:xfrm>
            <a:off x="1066800" y="3886200"/>
            <a:ext cx="5334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1600200" y="38862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1295400" y="4800600"/>
            <a:ext cx="74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39.8</a:t>
            </a:r>
          </a:p>
        </p:txBody>
      </p:sp>
      <p:sp>
        <p:nvSpPr>
          <p:cNvPr id="33799" name="Text Box 7"/>
          <p:cNvSpPr txBox="1">
            <a:spLocks noChangeArrowheads="1"/>
          </p:cNvSpPr>
          <p:nvPr/>
        </p:nvSpPr>
        <p:spPr bwMode="auto">
          <a:xfrm>
            <a:off x="304800" y="3657600"/>
            <a:ext cx="74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0.64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1066800" y="3886200"/>
            <a:ext cx="2286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801" name="Line 9"/>
          <p:cNvSpPr>
            <a:spLocks noChangeShapeType="1"/>
          </p:cNvSpPr>
          <p:nvPr/>
        </p:nvSpPr>
        <p:spPr bwMode="auto">
          <a:xfrm>
            <a:off x="3352800" y="38862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7658" name="Group 10"/>
          <p:cNvGrpSpPr>
            <a:grpSpLocks/>
          </p:cNvGrpSpPr>
          <p:nvPr/>
        </p:nvGrpSpPr>
        <p:grpSpPr bwMode="auto">
          <a:xfrm>
            <a:off x="533400" y="2133600"/>
            <a:ext cx="8001000" cy="4724400"/>
            <a:chOff x="384" y="1344"/>
            <a:chExt cx="5040" cy="2976"/>
          </a:xfrm>
        </p:grpSpPr>
        <p:sp>
          <p:nvSpPr>
            <p:cNvPr id="27662" name="Line 11"/>
            <p:cNvSpPr>
              <a:spLocks noChangeShapeType="1"/>
            </p:cNvSpPr>
            <p:nvPr/>
          </p:nvSpPr>
          <p:spPr bwMode="auto">
            <a:xfrm>
              <a:off x="720" y="1680"/>
              <a:ext cx="0" cy="26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3" name="Line 12"/>
            <p:cNvSpPr>
              <a:spLocks noChangeShapeType="1"/>
            </p:cNvSpPr>
            <p:nvPr/>
          </p:nvSpPr>
          <p:spPr bwMode="auto">
            <a:xfrm>
              <a:off x="720" y="3024"/>
              <a:ext cx="47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4" name="Line 13"/>
            <p:cNvSpPr>
              <a:spLocks noChangeShapeType="1"/>
            </p:cNvSpPr>
            <p:nvPr/>
          </p:nvSpPr>
          <p:spPr bwMode="auto">
            <a:xfrm>
              <a:off x="624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5" name="Line 14"/>
            <p:cNvSpPr>
              <a:spLocks noChangeShapeType="1"/>
            </p:cNvSpPr>
            <p:nvPr/>
          </p:nvSpPr>
          <p:spPr bwMode="auto">
            <a:xfrm>
              <a:off x="624" y="1920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6" name="Line 15"/>
            <p:cNvSpPr>
              <a:spLocks noChangeShapeType="1"/>
            </p:cNvSpPr>
            <p:nvPr/>
          </p:nvSpPr>
          <p:spPr bwMode="auto">
            <a:xfrm>
              <a:off x="4560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7" name="Line 16"/>
            <p:cNvSpPr>
              <a:spLocks noChangeShapeType="1"/>
            </p:cNvSpPr>
            <p:nvPr/>
          </p:nvSpPr>
          <p:spPr bwMode="auto">
            <a:xfrm>
              <a:off x="3600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8" name="Line 17"/>
            <p:cNvSpPr>
              <a:spLocks noChangeShapeType="1"/>
            </p:cNvSpPr>
            <p:nvPr/>
          </p:nvSpPr>
          <p:spPr bwMode="auto">
            <a:xfrm>
              <a:off x="2592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7669" name="Text Box 18"/>
            <p:cNvSpPr txBox="1">
              <a:spLocks noChangeArrowheads="1"/>
            </p:cNvSpPr>
            <p:nvPr/>
          </p:nvSpPr>
          <p:spPr bwMode="auto">
            <a:xfrm>
              <a:off x="384" y="1344"/>
              <a:ext cx="63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Sine </a:t>
              </a:r>
              <a:r>
                <a:rPr lang="en-GB">
                  <a:latin typeface="Tahoma" pitchFamily="34" charset="0"/>
                  <a:sym typeface="Symbol" pitchFamily="18" charset="2"/>
                </a:rPr>
                <a:t>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27670" name="Text Box 19"/>
            <p:cNvSpPr txBox="1">
              <a:spLocks noChangeArrowheads="1"/>
            </p:cNvSpPr>
            <p:nvPr/>
          </p:nvSpPr>
          <p:spPr bwMode="auto">
            <a:xfrm>
              <a:off x="5208" y="3072"/>
              <a:ext cx="2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  <a:sym typeface="Symbol" pitchFamily="18" charset="2"/>
                </a:rPr>
                <a:t></a:t>
              </a:r>
              <a:endParaRPr lang="en-GB">
                <a:latin typeface="Tahoma" pitchFamily="34" charset="0"/>
              </a:endParaRPr>
            </a:p>
          </p:txBody>
        </p:sp>
        <p:grpSp>
          <p:nvGrpSpPr>
            <p:cNvPr id="27671" name="Group 20"/>
            <p:cNvGrpSpPr>
              <a:grpSpLocks/>
            </p:cNvGrpSpPr>
            <p:nvPr/>
          </p:nvGrpSpPr>
          <p:grpSpPr bwMode="auto">
            <a:xfrm>
              <a:off x="1440" y="3024"/>
              <a:ext cx="396" cy="336"/>
              <a:chOff x="1440" y="3024"/>
              <a:chExt cx="396" cy="336"/>
            </a:xfrm>
          </p:grpSpPr>
          <p:sp>
            <p:nvSpPr>
              <p:cNvPr id="27678" name="Line 21"/>
              <p:cNvSpPr>
                <a:spLocks noChangeShapeType="1"/>
              </p:cNvSpPr>
              <p:nvPr/>
            </p:nvSpPr>
            <p:spPr bwMode="auto">
              <a:xfrm>
                <a:off x="1632" y="3024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7679" name="Text Box 22"/>
              <p:cNvSpPr txBox="1">
                <a:spLocks noChangeArrowheads="1"/>
              </p:cNvSpPr>
              <p:nvPr/>
            </p:nvSpPr>
            <p:spPr bwMode="auto">
              <a:xfrm>
                <a:off x="1440" y="3072"/>
                <a:ext cx="39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>
                    <a:latin typeface="Tahoma" pitchFamily="34" charset="0"/>
                  </a:rPr>
                  <a:t>90</a:t>
                </a:r>
                <a:r>
                  <a:rPr lang="en-GB" baseline="30000">
                    <a:latin typeface="Tahoma" pitchFamily="34" charset="0"/>
                  </a:rPr>
                  <a:t>0</a:t>
                </a:r>
              </a:p>
            </p:txBody>
          </p:sp>
        </p:grpSp>
        <p:sp>
          <p:nvSpPr>
            <p:cNvPr id="27672" name="Text Box 23"/>
            <p:cNvSpPr txBox="1">
              <a:spLocks noChangeArrowheads="1"/>
            </p:cNvSpPr>
            <p:nvPr/>
          </p:nvSpPr>
          <p:spPr bwMode="auto">
            <a:xfrm>
              <a:off x="2400" y="307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180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7673" name="Text Box 24"/>
            <p:cNvSpPr txBox="1">
              <a:spLocks noChangeArrowheads="1"/>
            </p:cNvSpPr>
            <p:nvPr/>
          </p:nvSpPr>
          <p:spPr bwMode="auto">
            <a:xfrm>
              <a:off x="3408" y="307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270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7674" name="Text Box 25"/>
            <p:cNvSpPr txBox="1">
              <a:spLocks noChangeArrowheads="1"/>
            </p:cNvSpPr>
            <p:nvPr/>
          </p:nvSpPr>
          <p:spPr bwMode="auto">
            <a:xfrm>
              <a:off x="4368" y="307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360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7675" name="Text Box 26"/>
            <p:cNvSpPr txBox="1">
              <a:spLocks noChangeArrowheads="1"/>
            </p:cNvSpPr>
            <p:nvPr/>
          </p:nvSpPr>
          <p:spPr bwMode="auto">
            <a:xfrm>
              <a:off x="432" y="177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</a:t>
              </a:r>
              <a:endParaRPr lang="en-GB" baseline="30000">
                <a:latin typeface="Tahoma" pitchFamily="34" charset="0"/>
              </a:endParaRPr>
            </a:p>
          </p:txBody>
        </p:sp>
        <p:sp>
          <p:nvSpPr>
            <p:cNvPr id="27676" name="Text Box 27"/>
            <p:cNvSpPr txBox="1">
              <a:spLocks noChangeArrowheads="1"/>
            </p:cNvSpPr>
            <p:nvPr/>
          </p:nvSpPr>
          <p:spPr bwMode="auto">
            <a:xfrm>
              <a:off x="384" y="4032"/>
              <a:ext cx="2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-1</a:t>
              </a:r>
              <a:endParaRPr lang="en-GB" baseline="30000">
                <a:latin typeface="Tahoma" pitchFamily="34" charset="0"/>
              </a:endParaRPr>
            </a:p>
          </p:txBody>
        </p:sp>
        <p:sp>
          <p:nvSpPr>
            <p:cNvPr id="27677" name="Freeform 28"/>
            <p:cNvSpPr>
              <a:spLocks/>
            </p:cNvSpPr>
            <p:nvPr/>
          </p:nvSpPr>
          <p:spPr bwMode="auto">
            <a:xfrm>
              <a:off x="720" y="1920"/>
              <a:ext cx="3840" cy="2256"/>
            </a:xfrm>
            <a:custGeom>
              <a:avLst/>
              <a:gdLst>
                <a:gd name="T0" fmla="*/ 0 w 3840"/>
                <a:gd name="T1" fmla="*/ 1104 h 2256"/>
                <a:gd name="T2" fmla="*/ 912 w 3840"/>
                <a:gd name="T3" fmla="*/ 0 h 2256"/>
                <a:gd name="T4" fmla="*/ 1872 w 3840"/>
                <a:gd name="T5" fmla="*/ 1104 h 2256"/>
                <a:gd name="T6" fmla="*/ 2880 w 3840"/>
                <a:gd name="T7" fmla="*/ 2256 h 2256"/>
                <a:gd name="T8" fmla="*/ 3840 w 3840"/>
                <a:gd name="T9" fmla="*/ 1104 h 2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840" h="2256">
                  <a:moveTo>
                    <a:pt x="0" y="1104"/>
                  </a:moveTo>
                  <a:cubicBezTo>
                    <a:pt x="300" y="552"/>
                    <a:pt x="600" y="0"/>
                    <a:pt x="912" y="0"/>
                  </a:cubicBezTo>
                  <a:cubicBezTo>
                    <a:pt x="1224" y="0"/>
                    <a:pt x="1544" y="728"/>
                    <a:pt x="1872" y="1104"/>
                  </a:cubicBezTo>
                  <a:cubicBezTo>
                    <a:pt x="2200" y="1480"/>
                    <a:pt x="2552" y="2256"/>
                    <a:pt x="2880" y="2256"/>
                  </a:cubicBezTo>
                  <a:cubicBezTo>
                    <a:pt x="3208" y="2256"/>
                    <a:pt x="3524" y="1680"/>
                    <a:pt x="3840" y="1104"/>
                  </a:cubicBezTo>
                </a:path>
              </a:pathLst>
            </a:custGeom>
            <a:noFill/>
            <a:ln w="57150" cmpd="sng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3821" name="Text Box 29"/>
          <p:cNvSpPr txBox="1">
            <a:spLocks noChangeArrowheads="1"/>
          </p:cNvSpPr>
          <p:nvPr/>
        </p:nvSpPr>
        <p:spPr bwMode="auto">
          <a:xfrm>
            <a:off x="1066800" y="62484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00"/>
                </a:solidFill>
                <a:latin typeface="Tahoma" pitchFamily="34" charset="0"/>
              </a:rPr>
              <a:t>? = 180 – 39.8 = 140.2</a:t>
            </a:r>
            <a:r>
              <a:rPr lang="en-GB" b="1" baseline="30000">
                <a:solidFill>
                  <a:srgbClr val="FF0000"/>
                </a:solidFill>
                <a:latin typeface="Tahoma" pitchFamily="34" charset="0"/>
              </a:rPr>
              <a:t>0</a:t>
            </a:r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4648200" y="3048000"/>
            <a:ext cx="3505200" cy="46672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  <a:sym typeface="Symbol" pitchFamily="18" charset="2"/>
              </a:rPr>
              <a:t></a:t>
            </a:r>
            <a:r>
              <a:rPr lang="en-GB" b="1">
                <a:latin typeface="Tahoma" pitchFamily="34" charset="0"/>
              </a:rPr>
              <a:t> = 39.8</a:t>
            </a:r>
            <a:r>
              <a:rPr lang="en-GB" b="1" baseline="30000">
                <a:latin typeface="Tahoma" pitchFamily="34" charset="0"/>
              </a:rPr>
              <a:t>0  </a:t>
            </a:r>
            <a:r>
              <a:rPr lang="en-GB" b="1">
                <a:latin typeface="Tahoma" pitchFamily="34" charset="0"/>
              </a:rPr>
              <a:t>and  140.2</a:t>
            </a:r>
            <a:r>
              <a:rPr lang="en-GB" b="1" baseline="30000">
                <a:latin typeface="Tahoma" pitchFamily="34" charset="0"/>
              </a:rPr>
              <a:t>0</a:t>
            </a:r>
          </a:p>
        </p:txBody>
      </p:sp>
      <p:sp>
        <p:nvSpPr>
          <p:cNvPr id="33823" name="Text Box 31"/>
          <p:cNvSpPr txBox="1">
            <a:spLocks noChangeArrowheads="1"/>
          </p:cNvSpPr>
          <p:nvPr/>
        </p:nvSpPr>
        <p:spPr bwMode="auto">
          <a:xfrm>
            <a:off x="0" y="533400"/>
            <a:ext cx="8305800" cy="1320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We can use this graph to find all the angles (from 0 to 360)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which satisfy the equation: 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Sin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 = 0.64</a:t>
            </a:r>
          </a:p>
          <a:p>
            <a:pPr eaLnBrk="1" hangingPunct="1"/>
            <a:r>
              <a:rPr lang="en-GB" sz="2000" b="1">
                <a:latin typeface="Tahoma" pitchFamily="34" charset="0"/>
                <a:sym typeface="Symbol" pitchFamily="18" charset="2"/>
              </a:rPr>
              <a:t>First angle is found on your calculator </a:t>
            </a:r>
            <a:r>
              <a:rPr lang="en-GB" sz="2000" b="1" i="1">
                <a:solidFill>
                  <a:schemeClr val="accent2"/>
                </a:solidFill>
                <a:latin typeface="Tahoma" pitchFamily="34" charset="0"/>
                <a:sym typeface="Symbol" pitchFamily="18" charset="2"/>
              </a:rPr>
              <a:t>INV, Sin, 0.64 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 = 39.8</a:t>
            </a:r>
            <a:r>
              <a:rPr lang="en-GB" sz="2000" b="1" baseline="30000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0</a:t>
            </a:r>
            <a:r>
              <a:rPr lang="en-GB" sz="2000" b="1">
                <a:latin typeface="Tahoma" pitchFamily="34" charset="0"/>
                <a:sym typeface="Symbol" pitchFamily="18" charset="2"/>
              </a:rPr>
              <a:t>. </a:t>
            </a:r>
          </a:p>
          <a:p>
            <a:pPr eaLnBrk="1" hangingPunct="1"/>
            <a:r>
              <a:rPr lang="en-GB" sz="2000" b="1">
                <a:latin typeface="Tahoma" pitchFamily="34" charset="0"/>
                <a:sym typeface="Symbol" pitchFamily="18" charset="2"/>
              </a:rPr>
              <a:t>You then use the symmetry of the graph to find any others.</a:t>
            </a:r>
            <a:r>
              <a:rPr lang="en-GB" sz="2000" b="1" i="1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82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38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37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37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379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8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38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37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38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38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5" grpId="0" autoUpdateAnimBg="0"/>
      <p:bldP spid="33796" grpId="0" animBg="1"/>
      <p:bldP spid="33797" grpId="0" animBg="1"/>
      <p:bldP spid="33798" grpId="0" autoUpdateAnimBg="0"/>
      <p:bldP spid="33799" grpId="0" autoUpdateAnimBg="0"/>
      <p:bldP spid="33800" grpId="0" animBg="1"/>
      <p:bldP spid="33801" grpId="0" animBg="1"/>
      <p:bldP spid="33821" grpId="0" autoUpdateAnimBg="0"/>
      <p:bldP spid="33822" grpId="0" animBg="1" autoUpdateAnimBg="0"/>
      <p:bldP spid="33823" grpId="0" build="p" animBg="1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0" y="0"/>
            <a:ext cx="566737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Trig of angles &gt; 90</a:t>
            </a:r>
            <a:r>
              <a:rPr lang="en-GB" baseline="30000">
                <a:latin typeface="Arial" pitchFamily="34" charset="0"/>
              </a:rPr>
              <a:t>0  </a:t>
            </a:r>
            <a:r>
              <a:rPr lang="en-GB">
                <a:latin typeface="Arial" pitchFamily="34" charset="0"/>
              </a:rPr>
              <a:t>– The Cosine Curve</a:t>
            </a:r>
          </a:p>
        </p:txBody>
      </p:sp>
      <p:grpSp>
        <p:nvGrpSpPr>
          <p:cNvPr id="28675" name="Group 3"/>
          <p:cNvGrpSpPr>
            <a:grpSpLocks/>
          </p:cNvGrpSpPr>
          <p:nvPr/>
        </p:nvGrpSpPr>
        <p:grpSpPr bwMode="auto">
          <a:xfrm>
            <a:off x="304800" y="2133600"/>
            <a:ext cx="8610600" cy="4724400"/>
            <a:chOff x="0" y="1104"/>
            <a:chExt cx="5424" cy="2976"/>
          </a:xfrm>
        </p:grpSpPr>
        <p:sp>
          <p:nvSpPr>
            <p:cNvPr id="28693" name="Line 4"/>
            <p:cNvSpPr>
              <a:spLocks noChangeShapeType="1"/>
            </p:cNvSpPr>
            <p:nvPr/>
          </p:nvSpPr>
          <p:spPr bwMode="auto">
            <a:xfrm>
              <a:off x="720" y="1440"/>
              <a:ext cx="0" cy="26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4" name="Line 5"/>
            <p:cNvSpPr>
              <a:spLocks noChangeShapeType="1"/>
            </p:cNvSpPr>
            <p:nvPr/>
          </p:nvSpPr>
          <p:spPr bwMode="auto">
            <a:xfrm>
              <a:off x="720" y="2784"/>
              <a:ext cx="47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5" name="Line 6"/>
            <p:cNvSpPr>
              <a:spLocks noChangeShapeType="1"/>
            </p:cNvSpPr>
            <p:nvPr/>
          </p:nvSpPr>
          <p:spPr bwMode="auto">
            <a:xfrm>
              <a:off x="624" y="393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6" name="Line 7"/>
            <p:cNvSpPr>
              <a:spLocks noChangeShapeType="1"/>
            </p:cNvSpPr>
            <p:nvPr/>
          </p:nvSpPr>
          <p:spPr bwMode="auto">
            <a:xfrm>
              <a:off x="1680" y="278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7" name="Line 8"/>
            <p:cNvSpPr>
              <a:spLocks noChangeShapeType="1"/>
            </p:cNvSpPr>
            <p:nvPr/>
          </p:nvSpPr>
          <p:spPr bwMode="auto">
            <a:xfrm>
              <a:off x="4848" y="278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8" name="Line 9"/>
            <p:cNvSpPr>
              <a:spLocks noChangeShapeType="1"/>
            </p:cNvSpPr>
            <p:nvPr/>
          </p:nvSpPr>
          <p:spPr bwMode="auto">
            <a:xfrm>
              <a:off x="3696" y="278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699" name="Line 10"/>
            <p:cNvSpPr>
              <a:spLocks noChangeShapeType="1"/>
            </p:cNvSpPr>
            <p:nvPr/>
          </p:nvSpPr>
          <p:spPr bwMode="auto">
            <a:xfrm>
              <a:off x="2640" y="278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0" name="Text Box 11"/>
            <p:cNvSpPr txBox="1">
              <a:spLocks noChangeArrowheads="1"/>
            </p:cNvSpPr>
            <p:nvPr/>
          </p:nvSpPr>
          <p:spPr bwMode="auto">
            <a:xfrm>
              <a:off x="384" y="1104"/>
              <a:ext cx="8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Cosine </a:t>
              </a:r>
              <a:r>
                <a:rPr lang="en-GB">
                  <a:latin typeface="Tahoma" pitchFamily="34" charset="0"/>
                  <a:sym typeface="Symbol" pitchFamily="18" charset="2"/>
                </a:rPr>
                <a:t>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28701" name="Text Box 12"/>
            <p:cNvSpPr txBox="1">
              <a:spLocks noChangeArrowheads="1"/>
            </p:cNvSpPr>
            <p:nvPr/>
          </p:nvSpPr>
          <p:spPr bwMode="auto">
            <a:xfrm>
              <a:off x="5208" y="2832"/>
              <a:ext cx="2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  <a:sym typeface="Symbol" pitchFamily="18" charset="2"/>
                </a:rPr>
                <a:t>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28702" name="Text Box 13"/>
            <p:cNvSpPr txBox="1">
              <a:spLocks noChangeArrowheads="1"/>
            </p:cNvSpPr>
            <p:nvPr/>
          </p:nvSpPr>
          <p:spPr bwMode="auto">
            <a:xfrm>
              <a:off x="1488" y="2832"/>
              <a:ext cx="3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90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8703" name="Text Box 14"/>
            <p:cNvSpPr txBox="1">
              <a:spLocks noChangeArrowheads="1"/>
            </p:cNvSpPr>
            <p:nvPr/>
          </p:nvSpPr>
          <p:spPr bwMode="auto">
            <a:xfrm>
              <a:off x="2448" y="283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180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8704" name="Text Box 15"/>
            <p:cNvSpPr txBox="1">
              <a:spLocks noChangeArrowheads="1"/>
            </p:cNvSpPr>
            <p:nvPr/>
          </p:nvSpPr>
          <p:spPr bwMode="auto">
            <a:xfrm>
              <a:off x="3456" y="283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270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8705" name="Text Box 16"/>
            <p:cNvSpPr txBox="1">
              <a:spLocks noChangeArrowheads="1"/>
            </p:cNvSpPr>
            <p:nvPr/>
          </p:nvSpPr>
          <p:spPr bwMode="auto">
            <a:xfrm>
              <a:off x="4656" y="283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360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8706" name="Text Box 17"/>
            <p:cNvSpPr txBox="1">
              <a:spLocks noChangeArrowheads="1"/>
            </p:cNvSpPr>
            <p:nvPr/>
          </p:nvSpPr>
          <p:spPr bwMode="auto">
            <a:xfrm>
              <a:off x="384" y="3792"/>
              <a:ext cx="2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-1</a:t>
              </a:r>
              <a:endParaRPr lang="en-GB" baseline="30000">
                <a:latin typeface="Tahoma" pitchFamily="34" charset="0"/>
              </a:endParaRPr>
            </a:p>
          </p:txBody>
        </p:sp>
        <p:sp>
          <p:nvSpPr>
            <p:cNvPr id="28707" name="Rectangle 18"/>
            <p:cNvSpPr>
              <a:spLocks noChangeArrowheads="1"/>
            </p:cNvSpPr>
            <p:nvPr/>
          </p:nvSpPr>
          <p:spPr bwMode="auto">
            <a:xfrm>
              <a:off x="0" y="1680"/>
              <a:ext cx="672" cy="1056"/>
            </a:xfrm>
            <a:prstGeom prst="rect">
              <a:avLst/>
            </a:prstGeom>
            <a:solidFill>
              <a:srgbClr val="CC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8708" name="Line 19"/>
            <p:cNvSpPr>
              <a:spLocks noChangeShapeType="1"/>
            </p:cNvSpPr>
            <p:nvPr/>
          </p:nvSpPr>
          <p:spPr bwMode="auto">
            <a:xfrm>
              <a:off x="624" y="1680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8709" name="Text Box 20"/>
            <p:cNvSpPr txBox="1">
              <a:spLocks noChangeArrowheads="1"/>
            </p:cNvSpPr>
            <p:nvPr/>
          </p:nvSpPr>
          <p:spPr bwMode="auto">
            <a:xfrm>
              <a:off x="432" y="153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</a:t>
              </a:r>
              <a:endParaRPr lang="en-GB" baseline="30000">
                <a:latin typeface="Tahoma" pitchFamily="34" charset="0"/>
              </a:endParaRPr>
            </a:p>
          </p:txBody>
        </p:sp>
      </p:grpSp>
      <p:sp>
        <p:nvSpPr>
          <p:cNvPr id="28676" name="Freeform 21"/>
          <p:cNvSpPr>
            <a:spLocks/>
          </p:cNvSpPr>
          <p:nvPr/>
        </p:nvSpPr>
        <p:spPr bwMode="auto">
          <a:xfrm>
            <a:off x="0" y="3048000"/>
            <a:ext cx="6172200" cy="3657600"/>
          </a:xfrm>
          <a:custGeom>
            <a:avLst/>
            <a:gdLst>
              <a:gd name="T0" fmla="*/ 0 w 4128"/>
              <a:gd name="T1" fmla="*/ 2147483647 h 2304"/>
              <a:gd name="T2" fmla="*/ 2147483647 w 4128"/>
              <a:gd name="T3" fmla="*/ 0 h 2304"/>
              <a:gd name="T4" fmla="*/ 2147483647 w 4128"/>
              <a:gd name="T5" fmla="*/ 2147483647 h 2304"/>
              <a:gd name="T6" fmla="*/ 2147483647 w 4128"/>
              <a:gd name="T7" fmla="*/ 2147483647 h 2304"/>
              <a:gd name="T8" fmla="*/ 2147483647 w 4128"/>
              <a:gd name="T9" fmla="*/ 2147483647 h 2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28" h="2304">
                <a:moveTo>
                  <a:pt x="0" y="1104"/>
                </a:moveTo>
                <a:cubicBezTo>
                  <a:pt x="288" y="552"/>
                  <a:pt x="576" y="0"/>
                  <a:pt x="912" y="0"/>
                </a:cubicBezTo>
                <a:cubicBezTo>
                  <a:pt x="1248" y="0"/>
                  <a:pt x="1656" y="720"/>
                  <a:pt x="2016" y="1104"/>
                </a:cubicBezTo>
                <a:cubicBezTo>
                  <a:pt x="2376" y="1488"/>
                  <a:pt x="2720" y="2304"/>
                  <a:pt x="3072" y="2304"/>
                </a:cubicBezTo>
                <a:cubicBezTo>
                  <a:pt x="3424" y="2304"/>
                  <a:pt x="3776" y="1704"/>
                  <a:pt x="4128" y="1104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7" name="Freeform 22"/>
          <p:cNvSpPr>
            <a:spLocks/>
          </p:cNvSpPr>
          <p:nvPr/>
        </p:nvSpPr>
        <p:spPr bwMode="auto">
          <a:xfrm>
            <a:off x="6172200" y="3048000"/>
            <a:ext cx="7696200" cy="3657600"/>
          </a:xfrm>
          <a:custGeom>
            <a:avLst/>
            <a:gdLst>
              <a:gd name="T0" fmla="*/ 0 w 4128"/>
              <a:gd name="T1" fmla="*/ 2147483647 h 2304"/>
              <a:gd name="T2" fmla="*/ 2147483647 w 4128"/>
              <a:gd name="T3" fmla="*/ 0 h 2304"/>
              <a:gd name="T4" fmla="*/ 2147483647 w 4128"/>
              <a:gd name="T5" fmla="*/ 2147483647 h 2304"/>
              <a:gd name="T6" fmla="*/ 2147483647 w 4128"/>
              <a:gd name="T7" fmla="*/ 2147483647 h 2304"/>
              <a:gd name="T8" fmla="*/ 2147483647 w 4128"/>
              <a:gd name="T9" fmla="*/ 2147483647 h 230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4128" h="2304">
                <a:moveTo>
                  <a:pt x="0" y="1104"/>
                </a:moveTo>
                <a:cubicBezTo>
                  <a:pt x="288" y="552"/>
                  <a:pt x="576" y="0"/>
                  <a:pt x="912" y="0"/>
                </a:cubicBezTo>
                <a:cubicBezTo>
                  <a:pt x="1248" y="0"/>
                  <a:pt x="1656" y="720"/>
                  <a:pt x="2016" y="1104"/>
                </a:cubicBezTo>
                <a:cubicBezTo>
                  <a:pt x="2376" y="1488"/>
                  <a:pt x="2720" y="2304"/>
                  <a:pt x="3072" y="2304"/>
                </a:cubicBezTo>
                <a:cubicBezTo>
                  <a:pt x="3424" y="2304"/>
                  <a:pt x="3776" y="1704"/>
                  <a:pt x="4128" y="1104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8678" name="Rectangle 23"/>
          <p:cNvSpPr>
            <a:spLocks noChangeArrowheads="1"/>
          </p:cNvSpPr>
          <p:nvPr/>
        </p:nvSpPr>
        <p:spPr bwMode="auto">
          <a:xfrm>
            <a:off x="8001000" y="3048000"/>
            <a:ext cx="1143000" cy="16764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Rectangle 24"/>
          <p:cNvSpPr>
            <a:spLocks noChangeArrowheads="1"/>
          </p:cNvSpPr>
          <p:nvPr/>
        </p:nvSpPr>
        <p:spPr bwMode="auto">
          <a:xfrm>
            <a:off x="0" y="2971800"/>
            <a:ext cx="1371600" cy="205740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8680" name="Group 25"/>
          <p:cNvGrpSpPr>
            <a:grpSpLocks/>
          </p:cNvGrpSpPr>
          <p:nvPr/>
        </p:nvGrpSpPr>
        <p:grpSpPr bwMode="auto">
          <a:xfrm>
            <a:off x="990600" y="2819400"/>
            <a:ext cx="457200" cy="457200"/>
            <a:chOff x="3840" y="3792"/>
            <a:chExt cx="288" cy="288"/>
          </a:xfrm>
        </p:grpSpPr>
        <p:sp>
          <p:nvSpPr>
            <p:cNvPr id="28691" name="Text Box 26"/>
            <p:cNvSpPr txBox="1">
              <a:spLocks noChangeArrowheads="1"/>
            </p:cNvSpPr>
            <p:nvPr/>
          </p:nvSpPr>
          <p:spPr bwMode="auto">
            <a:xfrm>
              <a:off x="3840" y="3792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</a:t>
              </a:r>
            </a:p>
          </p:txBody>
        </p:sp>
        <p:sp>
          <p:nvSpPr>
            <p:cNvPr id="28692" name="Line 27"/>
            <p:cNvSpPr>
              <a:spLocks noChangeShapeType="1"/>
            </p:cNvSpPr>
            <p:nvPr/>
          </p:nvSpPr>
          <p:spPr bwMode="auto">
            <a:xfrm>
              <a:off x="4032" y="393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7916" name="Text Box 28"/>
          <p:cNvSpPr txBox="1">
            <a:spLocks noChangeArrowheads="1"/>
          </p:cNvSpPr>
          <p:nvPr/>
        </p:nvSpPr>
        <p:spPr bwMode="auto">
          <a:xfrm>
            <a:off x="0" y="533400"/>
            <a:ext cx="8202613" cy="1320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We can use this graph to find all the angles (from 0 to 360)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which satisfy the equation: 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Cos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 = - 0.2</a:t>
            </a:r>
          </a:p>
          <a:p>
            <a:pPr eaLnBrk="1" hangingPunct="1"/>
            <a:r>
              <a:rPr lang="en-GB" sz="2000" b="1">
                <a:latin typeface="Tahoma" pitchFamily="34" charset="0"/>
                <a:sym typeface="Symbol" pitchFamily="18" charset="2"/>
              </a:rPr>
              <a:t>Use your calculator for the 1</a:t>
            </a:r>
            <a:r>
              <a:rPr lang="en-GB" sz="2000" b="1" baseline="30000">
                <a:latin typeface="Tahoma" pitchFamily="34" charset="0"/>
                <a:sym typeface="Symbol" pitchFamily="18" charset="2"/>
              </a:rPr>
              <a:t>st</a:t>
            </a:r>
            <a:r>
              <a:rPr lang="en-GB" sz="2000" b="1">
                <a:latin typeface="Tahoma" pitchFamily="34" charset="0"/>
                <a:sym typeface="Symbol" pitchFamily="18" charset="2"/>
              </a:rPr>
              <a:t> angle </a:t>
            </a:r>
            <a:r>
              <a:rPr lang="en-GB" sz="2000" b="1" i="1">
                <a:solidFill>
                  <a:schemeClr val="accent2"/>
                </a:solidFill>
                <a:latin typeface="Tahoma" pitchFamily="34" charset="0"/>
                <a:sym typeface="Symbol" pitchFamily="18" charset="2"/>
              </a:rPr>
              <a:t>INV, Cos, - 0.2 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 = 101.5</a:t>
            </a:r>
            <a:r>
              <a:rPr lang="en-GB" sz="2000" b="1" baseline="30000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0</a:t>
            </a:r>
            <a:r>
              <a:rPr lang="en-GB" sz="2000" b="1">
                <a:latin typeface="Tahoma" pitchFamily="34" charset="0"/>
                <a:sym typeface="Symbol" pitchFamily="18" charset="2"/>
              </a:rPr>
              <a:t> </a:t>
            </a:r>
          </a:p>
          <a:p>
            <a:pPr eaLnBrk="1" hangingPunct="1"/>
            <a:r>
              <a:rPr lang="en-GB" sz="2000" b="1">
                <a:latin typeface="Tahoma" pitchFamily="34" charset="0"/>
                <a:sym typeface="Symbol" pitchFamily="18" charset="2"/>
              </a:rPr>
              <a:t>You then use the symmetry of the graph to find any others.</a:t>
            </a:r>
            <a:r>
              <a:rPr lang="en-GB" sz="2000" b="1" i="1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37917" name="Text Box 29"/>
          <p:cNvSpPr txBox="1">
            <a:spLocks noChangeArrowheads="1"/>
          </p:cNvSpPr>
          <p:nvPr/>
        </p:nvSpPr>
        <p:spPr bwMode="auto">
          <a:xfrm>
            <a:off x="5791200" y="4343400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37918" name="Line 30"/>
          <p:cNvSpPr>
            <a:spLocks noChangeShapeType="1"/>
          </p:cNvSpPr>
          <p:nvPr/>
        </p:nvSpPr>
        <p:spPr bwMode="auto">
          <a:xfrm>
            <a:off x="1447800" y="5257800"/>
            <a:ext cx="19050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19" name="Line 31"/>
          <p:cNvSpPr>
            <a:spLocks noChangeShapeType="1"/>
          </p:cNvSpPr>
          <p:nvPr/>
        </p:nvSpPr>
        <p:spPr bwMode="auto">
          <a:xfrm>
            <a:off x="3352800" y="4800600"/>
            <a:ext cx="0" cy="4572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0" name="Text Box 32"/>
          <p:cNvSpPr txBox="1">
            <a:spLocks noChangeArrowheads="1"/>
          </p:cNvSpPr>
          <p:nvPr/>
        </p:nvSpPr>
        <p:spPr bwMode="auto">
          <a:xfrm>
            <a:off x="2971800" y="4343400"/>
            <a:ext cx="91122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101.5</a:t>
            </a:r>
          </a:p>
        </p:txBody>
      </p:sp>
      <p:sp>
        <p:nvSpPr>
          <p:cNvPr id="37921" name="Text Box 33"/>
          <p:cNvSpPr txBox="1">
            <a:spLocks noChangeArrowheads="1"/>
          </p:cNvSpPr>
          <p:nvPr/>
        </p:nvSpPr>
        <p:spPr bwMode="auto">
          <a:xfrm>
            <a:off x="838200" y="5029200"/>
            <a:ext cx="58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0.2</a:t>
            </a:r>
          </a:p>
        </p:txBody>
      </p:sp>
      <p:sp>
        <p:nvSpPr>
          <p:cNvPr id="37922" name="Line 34"/>
          <p:cNvSpPr>
            <a:spLocks noChangeShapeType="1"/>
          </p:cNvSpPr>
          <p:nvPr/>
        </p:nvSpPr>
        <p:spPr bwMode="auto">
          <a:xfrm>
            <a:off x="1447800" y="5257800"/>
            <a:ext cx="44958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3" name="Line 35"/>
          <p:cNvSpPr>
            <a:spLocks noChangeShapeType="1"/>
          </p:cNvSpPr>
          <p:nvPr/>
        </p:nvSpPr>
        <p:spPr bwMode="auto">
          <a:xfrm>
            <a:off x="5943600" y="4800600"/>
            <a:ext cx="0" cy="3810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7924" name="Text Box 36"/>
          <p:cNvSpPr txBox="1">
            <a:spLocks noChangeArrowheads="1"/>
          </p:cNvSpPr>
          <p:nvPr/>
        </p:nvSpPr>
        <p:spPr bwMode="auto">
          <a:xfrm>
            <a:off x="2667000" y="2590800"/>
            <a:ext cx="3886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00"/>
                </a:solidFill>
                <a:latin typeface="Tahoma" pitchFamily="34" charset="0"/>
              </a:rPr>
              <a:t>? = 270 – 11.5 = 258.5</a:t>
            </a:r>
            <a:r>
              <a:rPr lang="en-GB" b="1" baseline="30000">
                <a:solidFill>
                  <a:srgbClr val="FF0000"/>
                </a:solidFill>
                <a:latin typeface="Tahoma" pitchFamily="34" charset="0"/>
              </a:rPr>
              <a:t>0</a:t>
            </a:r>
          </a:p>
        </p:txBody>
      </p:sp>
      <p:sp>
        <p:nvSpPr>
          <p:cNvPr id="37925" name="Text Box 37"/>
          <p:cNvSpPr txBox="1">
            <a:spLocks noChangeArrowheads="1"/>
          </p:cNvSpPr>
          <p:nvPr/>
        </p:nvSpPr>
        <p:spPr bwMode="auto">
          <a:xfrm>
            <a:off x="2743200" y="3048000"/>
            <a:ext cx="3733800" cy="46672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  <a:sym typeface="Symbol" pitchFamily="18" charset="2"/>
              </a:rPr>
              <a:t></a:t>
            </a:r>
            <a:r>
              <a:rPr lang="en-GB" b="1">
                <a:latin typeface="Tahoma" pitchFamily="34" charset="0"/>
              </a:rPr>
              <a:t> = 101.5</a:t>
            </a:r>
            <a:r>
              <a:rPr lang="en-GB" b="1" baseline="30000">
                <a:latin typeface="Tahoma" pitchFamily="34" charset="0"/>
              </a:rPr>
              <a:t>0  </a:t>
            </a:r>
            <a:r>
              <a:rPr lang="en-GB" b="1">
                <a:latin typeface="Tahoma" pitchFamily="34" charset="0"/>
              </a:rPr>
              <a:t>and  258.5</a:t>
            </a:r>
            <a:r>
              <a:rPr lang="en-GB" b="1" baseline="30000">
                <a:latin typeface="Tahoma" pitchFamily="34" charset="0"/>
              </a:rPr>
              <a:t>0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791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7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79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79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79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792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7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7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79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7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79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791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792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792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16" grpId="0" build="p" animBg="1" autoUpdateAnimBg="0"/>
      <p:bldP spid="37917" grpId="0" autoUpdateAnimBg="0"/>
      <p:bldP spid="37918" grpId="0" animBg="1"/>
      <p:bldP spid="37919" grpId="0" animBg="1"/>
      <p:bldP spid="37920" grpId="0" autoUpdateAnimBg="0"/>
      <p:bldP spid="37921" grpId="0" autoUpdateAnimBg="0"/>
      <p:bldP spid="37922" grpId="0" animBg="1"/>
      <p:bldP spid="37923" grpId="0" animBg="1"/>
      <p:bldP spid="37924" grpId="0" autoUpdateAnimBg="0"/>
      <p:bldP spid="37925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 Box 2"/>
          <p:cNvSpPr txBox="1">
            <a:spLocks noChangeArrowheads="1"/>
          </p:cNvSpPr>
          <p:nvPr/>
        </p:nvSpPr>
        <p:spPr bwMode="auto">
          <a:xfrm>
            <a:off x="0" y="0"/>
            <a:ext cx="583565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Trig of angles &gt; 90</a:t>
            </a:r>
            <a:r>
              <a:rPr lang="en-GB" baseline="30000">
                <a:latin typeface="Arial" pitchFamily="34" charset="0"/>
              </a:rPr>
              <a:t>0  </a:t>
            </a:r>
            <a:r>
              <a:rPr lang="en-GB">
                <a:latin typeface="Arial" pitchFamily="34" charset="0"/>
              </a:rPr>
              <a:t>– The Tangent Curve</a:t>
            </a:r>
          </a:p>
        </p:txBody>
      </p:sp>
      <p:grpSp>
        <p:nvGrpSpPr>
          <p:cNvPr id="29699" name="Group 45"/>
          <p:cNvGrpSpPr>
            <a:grpSpLocks/>
          </p:cNvGrpSpPr>
          <p:nvPr/>
        </p:nvGrpSpPr>
        <p:grpSpPr bwMode="auto">
          <a:xfrm>
            <a:off x="0" y="1828800"/>
            <a:ext cx="8610600" cy="4724400"/>
            <a:chOff x="0" y="1344"/>
            <a:chExt cx="5424" cy="2976"/>
          </a:xfrm>
        </p:grpSpPr>
        <p:sp>
          <p:nvSpPr>
            <p:cNvPr id="29716" name="Line 4"/>
            <p:cNvSpPr>
              <a:spLocks noChangeShapeType="1"/>
            </p:cNvSpPr>
            <p:nvPr/>
          </p:nvSpPr>
          <p:spPr bwMode="auto">
            <a:xfrm>
              <a:off x="720" y="1680"/>
              <a:ext cx="0" cy="264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 type="arrow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7" name="Line 5"/>
            <p:cNvSpPr>
              <a:spLocks noChangeShapeType="1"/>
            </p:cNvSpPr>
            <p:nvPr/>
          </p:nvSpPr>
          <p:spPr bwMode="auto">
            <a:xfrm>
              <a:off x="720" y="3024"/>
              <a:ext cx="4704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8" name="Line 6"/>
            <p:cNvSpPr>
              <a:spLocks noChangeShapeType="1"/>
            </p:cNvSpPr>
            <p:nvPr/>
          </p:nvSpPr>
          <p:spPr bwMode="auto">
            <a:xfrm>
              <a:off x="624" y="4176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19" name="Line 7"/>
            <p:cNvSpPr>
              <a:spLocks noChangeShapeType="1"/>
            </p:cNvSpPr>
            <p:nvPr/>
          </p:nvSpPr>
          <p:spPr bwMode="auto">
            <a:xfrm>
              <a:off x="1680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0" name="Line 8"/>
            <p:cNvSpPr>
              <a:spLocks noChangeShapeType="1"/>
            </p:cNvSpPr>
            <p:nvPr/>
          </p:nvSpPr>
          <p:spPr bwMode="auto">
            <a:xfrm>
              <a:off x="4752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1" name="Line 9"/>
            <p:cNvSpPr>
              <a:spLocks noChangeShapeType="1"/>
            </p:cNvSpPr>
            <p:nvPr/>
          </p:nvSpPr>
          <p:spPr bwMode="auto">
            <a:xfrm>
              <a:off x="3696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2" name="Line 10"/>
            <p:cNvSpPr>
              <a:spLocks noChangeShapeType="1"/>
            </p:cNvSpPr>
            <p:nvPr/>
          </p:nvSpPr>
          <p:spPr bwMode="auto">
            <a:xfrm>
              <a:off x="2640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23" name="Text Box 11"/>
            <p:cNvSpPr txBox="1">
              <a:spLocks noChangeArrowheads="1"/>
            </p:cNvSpPr>
            <p:nvPr/>
          </p:nvSpPr>
          <p:spPr bwMode="auto">
            <a:xfrm>
              <a:off x="384" y="1344"/>
              <a:ext cx="97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Tangent </a:t>
              </a:r>
              <a:r>
                <a:rPr lang="en-GB">
                  <a:latin typeface="Tahoma" pitchFamily="34" charset="0"/>
                  <a:sym typeface="Symbol" pitchFamily="18" charset="2"/>
                </a:rPr>
                <a:t>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29724" name="Text Box 12"/>
            <p:cNvSpPr txBox="1">
              <a:spLocks noChangeArrowheads="1"/>
            </p:cNvSpPr>
            <p:nvPr/>
          </p:nvSpPr>
          <p:spPr bwMode="auto">
            <a:xfrm>
              <a:off x="5208" y="3072"/>
              <a:ext cx="2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  <a:sym typeface="Symbol" pitchFamily="18" charset="2"/>
                </a:rPr>
                <a:t></a:t>
              </a:r>
              <a:endParaRPr lang="en-GB">
                <a:latin typeface="Tahoma" pitchFamily="34" charset="0"/>
              </a:endParaRPr>
            </a:p>
          </p:txBody>
        </p:sp>
        <p:sp>
          <p:nvSpPr>
            <p:cNvPr id="29725" name="Text Box 13"/>
            <p:cNvSpPr txBox="1">
              <a:spLocks noChangeArrowheads="1"/>
            </p:cNvSpPr>
            <p:nvPr/>
          </p:nvSpPr>
          <p:spPr bwMode="auto">
            <a:xfrm>
              <a:off x="1488" y="3072"/>
              <a:ext cx="3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90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9726" name="Text Box 14"/>
            <p:cNvSpPr txBox="1">
              <a:spLocks noChangeArrowheads="1"/>
            </p:cNvSpPr>
            <p:nvPr/>
          </p:nvSpPr>
          <p:spPr bwMode="auto">
            <a:xfrm>
              <a:off x="2448" y="307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180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9727" name="Text Box 15"/>
            <p:cNvSpPr txBox="1">
              <a:spLocks noChangeArrowheads="1"/>
            </p:cNvSpPr>
            <p:nvPr/>
          </p:nvSpPr>
          <p:spPr bwMode="auto">
            <a:xfrm>
              <a:off x="3456" y="307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270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9728" name="Text Box 16"/>
            <p:cNvSpPr txBox="1">
              <a:spLocks noChangeArrowheads="1"/>
            </p:cNvSpPr>
            <p:nvPr/>
          </p:nvSpPr>
          <p:spPr bwMode="auto">
            <a:xfrm>
              <a:off x="4512" y="3072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360</a:t>
              </a:r>
              <a:r>
                <a:rPr lang="en-GB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29729" name="Text Box 17"/>
            <p:cNvSpPr txBox="1">
              <a:spLocks noChangeArrowheads="1"/>
            </p:cNvSpPr>
            <p:nvPr/>
          </p:nvSpPr>
          <p:spPr bwMode="auto">
            <a:xfrm>
              <a:off x="240" y="4032"/>
              <a:ext cx="39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-10</a:t>
              </a:r>
              <a:endParaRPr lang="en-GB" baseline="30000">
                <a:latin typeface="Tahoma" pitchFamily="34" charset="0"/>
              </a:endParaRPr>
            </a:p>
          </p:txBody>
        </p:sp>
        <p:sp>
          <p:nvSpPr>
            <p:cNvPr id="29730" name="Rectangle 18"/>
            <p:cNvSpPr>
              <a:spLocks noChangeArrowheads="1"/>
            </p:cNvSpPr>
            <p:nvPr/>
          </p:nvSpPr>
          <p:spPr bwMode="auto">
            <a:xfrm>
              <a:off x="0" y="1920"/>
              <a:ext cx="672" cy="1056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9731" name="Line 19"/>
            <p:cNvSpPr>
              <a:spLocks noChangeShapeType="1"/>
            </p:cNvSpPr>
            <p:nvPr/>
          </p:nvSpPr>
          <p:spPr bwMode="auto">
            <a:xfrm>
              <a:off x="624" y="1920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2" name="Text Box 20"/>
            <p:cNvSpPr txBox="1">
              <a:spLocks noChangeArrowheads="1"/>
            </p:cNvSpPr>
            <p:nvPr/>
          </p:nvSpPr>
          <p:spPr bwMode="auto">
            <a:xfrm>
              <a:off x="336" y="1776"/>
              <a:ext cx="32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10</a:t>
              </a:r>
              <a:endParaRPr lang="en-GB" baseline="30000">
                <a:latin typeface="Tahoma" pitchFamily="34" charset="0"/>
              </a:endParaRPr>
            </a:p>
          </p:txBody>
        </p:sp>
        <p:sp>
          <p:nvSpPr>
            <p:cNvPr id="29733" name="Line 21"/>
            <p:cNvSpPr>
              <a:spLocks noChangeShapeType="1"/>
            </p:cNvSpPr>
            <p:nvPr/>
          </p:nvSpPr>
          <p:spPr bwMode="auto">
            <a:xfrm>
              <a:off x="624" y="2928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4" name="Line 22"/>
            <p:cNvSpPr>
              <a:spLocks noChangeShapeType="1"/>
            </p:cNvSpPr>
            <p:nvPr/>
          </p:nvSpPr>
          <p:spPr bwMode="auto">
            <a:xfrm>
              <a:off x="624" y="3120"/>
              <a:ext cx="96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5" name="Text Box 23"/>
            <p:cNvSpPr txBox="1">
              <a:spLocks noChangeArrowheads="1"/>
            </p:cNvSpPr>
            <p:nvPr/>
          </p:nvSpPr>
          <p:spPr bwMode="auto">
            <a:xfrm>
              <a:off x="336" y="2976"/>
              <a:ext cx="29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-1</a:t>
              </a:r>
              <a:endParaRPr lang="en-GB" baseline="30000">
                <a:latin typeface="Tahoma" pitchFamily="34" charset="0"/>
              </a:endParaRPr>
            </a:p>
          </p:txBody>
        </p:sp>
        <p:sp>
          <p:nvSpPr>
            <p:cNvPr id="29736" name="Text Box 24"/>
            <p:cNvSpPr txBox="1">
              <a:spLocks noChangeArrowheads="1"/>
            </p:cNvSpPr>
            <p:nvPr/>
          </p:nvSpPr>
          <p:spPr bwMode="auto">
            <a:xfrm>
              <a:off x="432" y="2736"/>
              <a:ext cx="22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Tahoma" pitchFamily="34" charset="0"/>
                </a:rPr>
                <a:t>1</a:t>
              </a:r>
              <a:endParaRPr lang="en-GB" baseline="30000">
                <a:latin typeface="Tahoma" pitchFamily="34" charset="0"/>
              </a:endParaRPr>
            </a:p>
          </p:txBody>
        </p:sp>
        <p:sp>
          <p:nvSpPr>
            <p:cNvPr id="29737" name="Line 25"/>
            <p:cNvSpPr>
              <a:spLocks noChangeShapeType="1"/>
            </p:cNvSpPr>
            <p:nvPr/>
          </p:nvSpPr>
          <p:spPr bwMode="auto">
            <a:xfrm>
              <a:off x="1200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8" name="Line 26"/>
            <p:cNvSpPr>
              <a:spLocks noChangeShapeType="1"/>
            </p:cNvSpPr>
            <p:nvPr/>
          </p:nvSpPr>
          <p:spPr bwMode="auto">
            <a:xfrm>
              <a:off x="4224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39" name="Line 27"/>
            <p:cNvSpPr>
              <a:spLocks noChangeShapeType="1"/>
            </p:cNvSpPr>
            <p:nvPr/>
          </p:nvSpPr>
          <p:spPr bwMode="auto">
            <a:xfrm>
              <a:off x="3168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40" name="Line 28"/>
            <p:cNvSpPr>
              <a:spLocks noChangeShapeType="1"/>
            </p:cNvSpPr>
            <p:nvPr/>
          </p:nvSpPr>
          <p:spPr bwMode="auto">
            <a:xfrm>
              <a:off x="2160" y="3024"/>
              <a:ext cx="0" cy="9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9700" name="Freeform 29"/>
          <p:cNvSpPr>
            <a:spLocks/>
          </p:cNvSpPr>
          <p:nvPr/>
        </p:nvSpPr>
        <p:spPr bwMode="auto">
          <a:xfrm>
            <a:off x="1143000" y="2667000"/>
            <a:ext cx="1512888" cy="1828800"/>
          </a:xfrm>
          <a:custGeom>
            <a:avLst/>
            <a:gdLst>
              <a:gd name="T0" fmla="*/ 0 w 1001"/>
              <a:gd name="T1" fmla="*/ 2147483647 h 1137"/>
              <a:gd name="T2" fmla="*/ 2147483647 w 1001"/>
              <a:gd name="T3" fmla="*/ 2147483647 h 1137"/>
              <a:gd name="T4" fmla="*/ 2147483647 w 1001"/>
              <a:gd name="T5" fmla="*/ 2147483647 h 1137"/>
              <a:gd name="T6" fmla="*/ 2147483647 w 1001"/>
              <a:gd name="T7" fmla="*/ 2147483647 h 1137"/>
              <a:gd name="T8" fmla="*/ 2147483647 w 1001"/>
              <a:gd name="T9" fmla="*/ 2147483647 h 1137"/>
              <a:gd name="T10" fmla="*/ 2147483647 w 1001"/>
              <a:gd name="T11" fmla="*/ 2147483647 h 1137"/>
              <a:gd name="T12" fmla="*/ 2147483647 w 1001"/>
              <a:gd name="T13" fmla="*/ 2147483647 h 1137"/>
              <a:gd name="T14" fmla="*/ 2147483647 w 1001"/>
              <a:gd name="T15" fmla="*/ 0 h 113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01" h="1137">
                <a:moveTo>
                  <a:pt x="0" y="1137"/>
                </a:moveTo>
                <a:cubicBezTo>
                  <a:pt x="165" y="1121"/>
                  <a:pt x="417" y="1135"/>
                  <a:pt x="546" y="1001"/>
                </a:cubicBezTo>
                <a:cubicBezTo>
                  <a:pt x="592" y="954"/>
                  <a:pt x="658" y="932"/>
                  <a:pt x="698" y="879"/>
                </a:cubicBezTo>
                <a:cubicBezTo>
                  <a:pt x="720" y="850"/>
                  <a:pt x="738" y="818"/>
                  <a:pt x="758" y="788"/>
                </a:cubicBezTo>
                <a:cubicBezTo>
                  <a:pt x="768" y="773"/>
                  <a:pt x="789" y="743"/>
                  <a:pt x="789" y="743"/>
                </a:cubicBezTo>
                <a:cubicBezTo>
                  <a:pt x="843" y="577"/>
                  <a:pt x="758" y="825"/>
                  <a:pt x="834" y="652"/>
                </a:cubicBezTo>
                <a:cubicBezTo>
                  <a:pt x="867" y="577"/>
                  <a:pt x="884" y="487"/>
                  <a:pt x="910" y="409"/>
                </a:cubicBezTo>
                <a:cubicBezTo>
                  <a:pt x="956" y="271"/>
                  <a:pt x="1001" y="148"/>
                  <a:pt x="1001" y="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Line 30"/>
          <p:cNvSpPr>
            <a:spLocks noChangeShapeType="1"/>
          </p:cNvSpPr>
          <p:nvPr/>
        </p:nvSpPr>
        <p:spPr bwMode="auto">
          <a:xfrm>
            <a:off x="2743200" y="2895600"/>
            <a:ext cx="0" cy="3733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Freeform 31"/>
          <p:cNvSpPr>
            <a:spLocks/>
          </p:cNvSpPr>
          <p:nvPr/>
        </p:nvSpPr>
        <p:spPr bwMode="auto">
          <a:xfrm rot="-10774636">
            <a:off x="2819400" y="4495800"/>
            <a:ext cx="1512888" cy="1828800"/>
          </a:xfrm>
          <a:custGeom>
            <a:avLst/>
            <a:gdLst>
              <a:gd name="T0" fmla="*/ 0 w 1001"/>
              <a:gd name="T1" fmla="*/ 2147483647 h 1137"/>
              <a:gd name="T2" fmla="*/ 2147483647 w 1001"/>
              <a:gd name="T3" fmla="*/ 2147483647 h 1137"/>
              <a:gd name="T4" fmla="*/ 2147483647 w 1001"/>
              <a:gd name="T5" fmla="*/ 2147483647 h 1137"/>
              <a:gd name="T6" fmla="*/ 2147483647 w 1001"/>
              <a:gd name="T7" fmla="*/ 2147483647 h 1137"/>
              <a:gd name="T8" fmla="*/ 2147483647 w 1001"/>
              <a:gd name="T9" fmla="*/ 2147483647 h 1137"/>
              <a:gd name="T10" fmla="*/ 2147483647 w 1001"/>
              <a:gd name="T11" fmla="*/ 2147483647 h 1137"/>
              <a:gd name="T12" fmla="*/ 2147483647 w 1001"/>
              <a:gd name="T13" fmla="*/ 2147483647 h 1137"/>
              <a:gd name="T14" fmla="*/ 2147483647 w 1001"/>
              <a:gd name="T15" fmla="*/ 0 h 113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01" h="1137">
                <a:moveTo>
                  <a:pt x="0" y="1137"/>
                </a:moveTo>
                <a:cubicBezTo>
                  <a:pt x="165" y="1121"/>
                  <a:pt x="417" y="1135"/>
                  <a:pt x="546" y="1001"/>
                </a:cubicBezTo>
                <a:cubicBezTo>
                  <a:pt x="592" y="954"/>
                  <a:pt x="658" y="932"/>
                  <a:pt x="698" y="879"/>
                </a:cubicBezTo>
                <a:cubicBezTo>
                  <a:pt x="720" y="850"/>
                  <a:pt x="738" y="818"/>
                  <a:pt x="758" y="788"/>
                </a:cubicBezTo>
                <a:cubicBezTo>
                  <a:pt x="768" y="773"/>
                  <a:pt x="789" y="743"/>
                  <a:pt x="789" y="743"/>
                </a:cubicBezTo>
                <a:cubicBezTo>
                  <a:pt x="843" y="577"/>
                  <a:pt x="758" y="825"/>
                  <a:pt x="834" y="652"/>
                </a:cubicBezTo>
                <a:cubicBezTo>
                  <a:pt x="867" y="577"/>
                  <a:pt x="884" y="487"/>
                  <a:pt x="910" y="409"/>
                </a:cubicBezTo>
                <a:cubicBezTo>
                  <a:pt x="956" y="271"/>
                  <a:pt x="1001" y="148"/>
                  <a:pt x="1001" y="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Freeform 32"/>
          <p:cNvSpPr>
            <a:spLocks/>
          </p:cNvSpPr>
          <p:nvPr/>
        </p:nvSpPr>
        <p:spPr bwMode="auto">
          <a:xfrm>
            <a:off x="4267200" y="2667000"/>
            <a:ext cx="1512888" cy="1828800"/>
          </a:xfrm>
          <a:custGeom>
            <a:avLst/>
            <a:gdLst>
              <a:gd name="T0" fmla="*/ 0 w 1001"/>
              <a:gd name="T1" fmla="*/ 2147483647 h 1137"/>
              <a:gd name="T2" fmla="*/ 2147483647 w 1001"/>
              <a:gd name="T3" fmla="*/ 2147483647 h 1137"/>
              <a:gd name="T4" fmla="*/ 2147483647 w 1001"/>
              <a:gd name="T5" fmla="*/ 2147483647 h 1137"/>
              <a:gd name="T6" fmla="*/ 2147483647 w 1001"/>
              <a:gd name="T7" fmla="*/ 2147483647 h 1137"/>
              <a:gd name="T8" fmla="*/ 2147483647 w 1001"/>
              <a:gd name="T9" fmla="*/ 2147483647 h 1137"/>
              <a:gd name="T10" fmla="*/ 2147483647 w 1001"/>
              <a:gd name="T11" fmla="*/ 2147483647 h 1137"/>
              <a:gd name="T12" fmla="*/ 2147483647 w 1001"/>
              <a:gd name="T13" fmla="*/ 2147483647 h 1137"/>
              <a:gd name="T14" fmla="*/ 2147483647 w 1001"/>
              <a:gd name="T15" fmla="*/ 0 h 113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01" h="1137">
                <a:moveTo>
                  <a:pt x="0" y="1137"/>
                </a:moveTo>
                <a:cubicBezTo>
                  <a:pt x="165" y="1121"/>
                  <a:pt x="417" y="1135"/>
                  <a:pt x="546" y="1001"/>
                </a:cubicBezTo>
                <a:cubicBezTo>
                  <a:pt x="592" y="954"/>
                  <a:pt x="658" y="932"/>
                  <a:pt x="698" y="879"/>
                </a:cubicBezTo>
                <a:cubicBezTo>
                  <a:pt x="720" y="850"/>
                  <a:pt x="738" y="818"/>
                  <a:pt x="758" y="788"/>
                </a:cubicBezTo>
                <a:cubicBezTo>
                  <a:pt x="768" y="773"/>
                  <a:pt x="789" y="743"/>
                  <a:pt x="789" y="743"/>
                </a:cubicBezTo>
                <a:cubicBezTo>
                  <a:pt x="843" y="577"/>
                  <a:pt x="758" y="825"/>
                  <a:pt x="834" y="652"/>
                </a:cubicBezTo>
                <a:cubicBezTo>
                  <a:pt x="867" y="577"/>
                  <a:pt x="884" y="487"/>
                  <a:pt x="910" y="409"/>
                </a:cubicBezTo>
                <a:cubicBezTo>
                  <a:pt x="956" y="271"/>
                  <a:pt x="1001" y="148"/>
                  <a:pt x="1001" y="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4" name="Line 33"/>
          <p:cNvSpPr>
            <a:spLocks noChangeShapeType="1"/>
          </p:cNvSpPr>
          <p:nvPr/>
        </p:nvSpPr>
        <p:spPr bwMode="auto">
          <a:xfrm>
            <a:off x="5943600" y="2819400"/>
            <a:ext cx="0" cy="3733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Freeform 34"/>
          <p:cNvSpPr>
            <a:spLocks/>
          </p:cNvSpPr>
          <p:nvPr/>
        </p:nvSpPr>
        <p:spPr bwMode="auto">
          <a:xfrm rot="-10774636">
            <a:off x="6019800" y="4495800"/>
            <a:ext cx="1512888" cy="1828800"/>
          </a:xfrm>
          <a:custGeom>
            <a:avLst/>
            <a:gdLst>
              <a:gd name="T0" fmla="*/ 0 w 1001"/>
              <a:gd name="T1" fmla="*/ 2147483647 h 1137"/>
              <a:gd name="T2" fmla="*/ 2147483647 w 1001"/>
              <a:gd name="T3" fmla="*/ 2147483647 h 1137"/>
              <a:gd name="T4" fmla="*/ 2147483647 w 1001"/>
              <a:gd name="T5" fmla="*/ 2147483647 h 1137"/>
              <a:gd name="T6" fmla="*/ 2147483647 w 1001"/>
              <a:gd name="T7" fmla="*/ 2147483647 h 1137"/>
              <a:gd name="T8" fmla="*/ 2147483647 w 1001"/>
              <a:gd name="T9" fmla="*/ 2147483647 h 1137"/>
              <a:gd name="T10" fmla="*/ 2147483647 w 1001"/>
              <a:gd name="T11" fmla="*/ 2147483647 h 1137"/>
              <a:gd name="T12" fmla="*/ 2147483647 w 1001"/>
              <a:gd name="T13" fmla="*/ 2147483647 h 1137"/>
              <a:gd name="T14" fmla="*/ 2147483647 w 1001"/>
              <a:gd name="T15" fmla="*/ 0 h 113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0" t="0" r="r" b="b"/>
            <a:pathLst>
              <a:path w="1001" h="1137">
                <a:moveTo>
                  <a:pt x="0" y="1137"/>
                </a:moveTo>
                <a:cubicBezTo>
                  <a:pt x="165" y="1121"/>
                  <a:pt x="417" y="1135"/>
                  <a:pt x="546" y="1001"/>
                </a:cubicBezTo>
                <a:cubicBezTo>
                  <a:pt x="592" y="954"/>
                  <a:pt x="658" y="932"/>
                  <a:pt x="698" y="879"/>
                </a:cubicBezTo>
                <a:cubicBezTo>
                  <a:pt x="720" y="850"/>
                  <a:pt x="738" y="818"/>
                  <a:pt x="758" y="788"/>
                </a:cubicBezTo>
                <a:cubicBezTo>
                  <a:pt x="768" y="773"/>
                  <a:pt x="789" y="743"/>
                  <a:pt x="789" y="743"/>
                </a:cubicBezTo>
                <a:cubicBezTo>
                  <a:pt x="843" y="577"/>
                  <a:pt x="758" y="825"/>
                  <a:pt x="834" y="652"/>
                </a:cubicBezTo>
                <a:cubicBezTo>
                  <a:pt x="867" y="577"/>
                  <a:pt x="884" y="487"/>
                  <a:pt x="910" y="409"/>
                </a:cubicBezTo>
                <a:cubicBezTo>
                  <a:pt x="956" y="271"/>
                  <a:pt x="1001" y="148"/>
                  <a:pt x="1001" y="0"/>
                </a:cubicBezTo>
              </a:path>
            </a:pathLst>
          </a:custGeom>
          <a:noFill/>
          <a:ln w="57150" cmpd="sng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47" name="Text Box 35"/>
          <p:cNvSpPr txBox="1">
            <a:spLocks noChangeArrowheads="1"/>
          </p:cNvSpPr>
          <p:nvPr/>
        </p:nvSpPr>
        <p:spPr bwMode="auto">
          <a:xfrm>
            <a:off x="0" y="533400"/>
            <a:ext cx="7869238" cy="1320800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We can use this graph to find all the angles (from 0 to 360)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which satisfy the equation: 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Tan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 = 4.1</a:t>
            </a:r>
          </a:p>
          <a:p>
            <a:pPr eaLnBrk="1" hangingPunct="1"/>
            <a:r>
              <a:rPr lang="en-GB" sz="2000" b="1">
                <a:latin typeface="Tahoma" pitchFamily="34" charset="0"/>
                <a:sym typeface="Symbol" pitchFamily="18" charset="2"/>
              </a:rPr>
              <a:t>Use your calculator for the 1</a:t>
            </a:r>
            <a:r>
              <a:rPr lang="en-GB" sz="2000" b="1" baseline="30000">
                <a:latin typeface="Tahoma" pitchFamily="34" charset="0"/>
                <a:sym typeface="Symbol" pitchFamily="18" charset="2"/>
              </a:rPr>
              <a:t>st</a:t>
            </a:r>
            <a:r>
              <a:rPr lang="en-GB" sz="2000" b="1">
                <a:latin typeface="Tahoma" pitchFamily="34" charset="0"/>
                <a:sym typeface="Symbol" pitchFamily="18" charset="2"/>
              </a:rPr>
              <a:t> angle </a:t>
            </a:r>
            <a:r>
              <a:rPr lang="en-GB" sz="2000" b="1" i="1">
                <a:solidFill>
                  <a:schemeClr val="accent2"/>
                </a:solidFill>
                <a:latin typeface="Tahoma" pitchFamily="34" charset="0"/>
                <a:sym typeface="Symbol" pitchFamily="18" charset="2"/>
              </a:rPr>
              <a:t>INV, Tan, 4.1  </a:t>
            </a:r>
            <a:r>
              <a:rPr lang="en-GB" sz="2000" b="1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 = 76.3</a:t>
            </a:r>
            <a:r>
              <a:rPr lang="en-GB" sz="2000" b="1" baseline="30000">
                <a:solidFill>
                  <a:srgbClr val="FF0000"/>
                </a:solidFill>
                <a:latin typeface="Tahoma" pitchFamily="34" charset="0"/>
                <a:sym typeface="Symbol" pitchFamily="18" charset="2"/>
              </a:rPr>
              <a:t>0</a:t>
            </a:r>
            <a:r>
              <a:rPr lang="en-GB" sz="2000" b="1">
                <a:latin typeface="Tahoma" pitchFamily="34" charset="0"/>
                <a:sym typeface="Symbol" pitchFamily="18" charset="2"/>
              </a:rPr>
              <a:t> </a:t>
            </a:r>
          </a:p>
          <a:p>
            <a:pPr eaLnBrk="1" hangingPunct="1"/>
            <a:r>
              <a:rPr lang="en-GB" sz="2000" b="1">
                <a:latin typeface="Tahoma" pitchFamily="34" charset="0"/>
                <a:sym typeface="Symbol" pitchFamily="18" charset="2"/>
              </a:rPr>
              <a:t>You then use the symmetry of the graph to find any others.</a:t>
            </a:r>
            <a:r>
              <a:rPr lang="en-GB" sz="2000" b="1" i="1">
                <a:solidFill>
                  <a:schemeClr val="accent2"/>
                </a:solidFill>
                <a:latin typeface="Tahoma" pitchFamily="34" charset="0"/>
              </a:rPr>
              <a:t> </a:t>
            </a:r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5334000" y="4495800"/>
            <a:ext cx="3286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?</a:t>
            </a:r>
          </a:p>
        </p:txBody>
      </p:sp>
      <p:sp>
        <p:nvSpPr>
          <p:cNvPr id="38949" name="Line 37"/>
          <p:cNvSpPr>
            <a:spLocks noChangeShapeType="1"/>
          </p:cNvSpPr>
          <p:nvPr/>
        </p:nvSpPr>
        <p:spPr bwMode="auto">
          <a:xfrm>
            <a:off x="1143000" y="3581400"/>
            <a:ext cx="12192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0" name="Line 38"/>
          <p:cNvSpPr>
            <a:spLocks noChangeShapeType="1"/>
          </p:cNvSpPr>
          <p:nvPr/>
        </p:nvSpPr>
        <p:spPr bwMode="auto">
          <a:xfrm>
            <a:off x="2514600" y="35814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1" name="Text Box 39"/>
          <p:cNvSpPr txBox="1">
            <a:spLocks noChangeArrowheads="1"/>
          </p:cNvSpPr>
          <p:nvPr/>
        </p:nvSpPr>
        <p:spPr bwMode="auto">
          <a:xfrm>
            <a:off x="1981200" y="4419600"/>
            <a:ext cx="7493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76.3</a:t>
            </a:r>
          </a:p>
        </p:txBody>
      </p:sp>
      <p:sp>
        <p:nvSpPr>
          <p:cNvPr id="38952" name="Text Box 40"/>
          <p:cNvSpPr txBox="1">
            <a:spLocks noChangeArrowheads="1"/>
          </p:cNvSpPr>
          <p:nvPr/>
        </p:nvSpPr>
        <p:spPr bwMode="auto">
          <a:xfrm>
            <a:off x="533400" y="3352800"/>
            <a:ext cx="5873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4.1</a:t>
            </a:r>
          </a:p>
        </p:txBody>
      </p:sp>
      <p:sp>
        <p:nvSpPr>
          <p:cNvPr id="38953" name="Line 41"/>
          <p:cNvSpPr>
            <a:spLocks noChangeShapeType="1"/>
          </p:cNvSpPr>
          <p:nvPr/>
        </p:nvSpPr>
        <p:spPr bwMode="auto">
          <a:xfrm>
            <a:off x="1219200" y="3581400"/>
            <a:ext cx="4419600" cy="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4" name="Line 42"/>
          <p:cNvSpPr>
            <a:spLocks noChangeShapeType="1"/>
          </p:cNvSpPr>
          <p:nvPr/>
        </p:nvSpPr>
        <p:spPr bwMode="auto">
          <a:xfrm>
            <a:off x="5562600" y="3581400"/>
            <a:ext cx="0" cy="914400"/>
          </a:xfrm>
          <a:prstGeom prst="line">
            <a:avLst/>
          </a:prstGeom>
          <a:noFill/>
          <a:ln w="38100">
            <a:solidFill>
              <a:srgbClr val="FF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55" name="Text Box 43"/>
          <p:cNvSpPr txBox="1">
            <a:spLocks noChangeArrowheads="1"/>
          </p:cNvSpPr>
          <p:nvPr/>
        </p:nvSpPr>
        <p:spPr bwMode="auto">
          <a:xfrm>
            <a:off x="1447800" y="6400800"/>
            <a:ext cx="403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solidFill>
                  <a:srgbClr val="FF0000"/>
                </a:solidFill>
                <a:latin typeface="Tahoma" pitchFamily="34" charset="0"/>
              </a:rPr>
              <a:t>? = 180 + 76.3 = 256.3</a:t>
            </a:r>
            <a:r>
              <a:rPr lang="en-GB" b="1" baseline="30000">
                <a:solidFill>
                  <a:srgbClr val="FF0000"/>
                </a:solidFill>
                <a:latin typeface="Tahoma" pitchFamily="34" charset="0"/>
              </a:rPr>
              <a:t>0</a:t>
            </a:r>
          </a:p>
        </p:txBody>
      </p:sp>
      <p:sp>
        <p:nvSpPr>
          <p:cNvPr id="38956" name="Text Box 44"/>
          <p:cNvSpPr txBox="1">
            <a:spLocks noChangeArrowheads="1"/>
          </p:cNvSpPr>
          <p:nvPr/>
        </p:nvSpPr>
        <p:spPr bwMode="auto">
          <a:xfrm>
            <a:off x="5638800" y="6391275"/>
            <a:ext cx="3505200" cy="46672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  <a:sym typeface="Symbol" pitchFamily="18" charset="2"/>
              </a:rPr>
              <a:t></a:t>
            </a:r>
            <a:r>
              <a:rPr lang="en-GB" b="1">
                <a:latin typeface="Tahoma" pitchFamily="34" charset="0"/>
              </a:rPr>
              <a:t> = 76.3</a:t>
            </a:r>
            <a:r>
              <a:rPr lang="en-GB" b="1" baseline="30000">
                <a:latin typeface="Tahoma" pitchFamily="34" charset="0"/>
              </a:rPr>
              <a:t>0  </a:t>
            </a:r>
            <a:r>
              <a:rPr lang="en-GB" b="1">
                <a:latin typeface="Tahoma" pitchFamily="34" charset="0"/>
              </a:rPr>
              <a:t>and  256.3</a:t>
            </a:r>
            <a:r>
              <a:rPr lang="en-GB" b="1" baseline="30000">
                <a:latin typeface="Tahoma" pitchFamily="34" charset="0"/>
              </a:rPr>
              <a:t>0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89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89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89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89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89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3895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8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8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389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89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89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89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89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389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389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3895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47" grpId="0" build="p" animBg="1" autoUpdateAnimBg="0"/>
      <p:bldP spid="38948" grpId="0" autoUpdateAnimBg="0"/>
      <p:bldP spid="38949" grpId="0" animBg="1"/>
      <p:bldP spid="38950" grpId="0" animBg="1"/>
      <p:bldP spid="38951" grpId="0" autoUpdateAnimBg="0"/>
      <p:bldP spid="38952" grpId="0" autoUpdateAnimBg="0"/>
      <p:bldP spid="38953" grpId="0" animBg="1"/>
      <p:bldP spid="38954" grpId="0" animBg="1"/>
      <p:bldP spid="38955" grpId="0" autoUpdateAnimBg="0"/>
      <p:bldP spid="38956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1398588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Sine rule</a:t>
            </a:r>
          </a:p>
        </p:txBody>
      </p:sp>
      <p:grpSp>
        <p:nvGrpSpPr>
          <p:cNvPr id="34823" name="Group 7"/>
          <p:cNvGrpSpPr>
            <a:grpSpLocks/>
          </p:cNvGrpSpPr>
          <p:nvPr/>
        </p:nvGrpSpPr>
        <p:grpSpPr bwMode="auto">
          <a:xfrm>
            <a:off x="0" y="2819400"/>
            <a:ext cx="4419600" cy="1236663"/>
            <a:chOff x="384" y="528"/>
            <a:chExt cx="4128" cy="1277"/>
          </a:xfrm>
        </p:grpSpPr>
        <p:grpSp>
          <p:nvGrpSpPr>
            <p:cNvPr id="30767" name="Group 8"/>
            <p:cNvGrpSpPr>
              <a:grpSpLocks/>
            </p:cNvGrpSpPr>
            <p:nvPr/>
          </p:nvGrpSpPr>
          <p:grpSpPr bwMode="auto">
            <a:xfrm rot="10281152">
              <a:off x="384" y="672"/>
              <a:ext cx="4128" cy="1008"/>
              <a:chOff x="816" y="2832"/>
              <a:chExt cx="4128" cy="1008"/>
            </a:xfrm>
          </p:grpSpPr>
          <p:sp>
            <p:nvSpPr>
              <p:cNvPr id="30774" name="Line 9"/>
              <p:cNvSpPr>
                <a:spLocks noChangeShapeType="1"/>
              </p:cNvSpPr>
              <p:nvPr/>
            </p:nvSpPr>
            <p:spPr bwMode="auto">
              <a:xfrm flipV="1">
                <a:off x="816" y="2832"/>
                <a:ext cx="2352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5" name="Line 10"/>
              <p:cNvSpPr>
                <a:spLocks noChangeShapeType="1"/>
              </p:cNvSpPr>
              <p:nvPr/>
            </p:nvSpPr>
            <p:spPr bwMode="auto">
              <a:xfrm>
                <a:off x="3168" y="2832"/>
                <a:ext cx="1776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776" name="Line 11"/>
              <p:cNvSpPr>
                <a:spLocks noChangeShapeType="1"/>
              </p:cNvSpPr>
              <p:nvPr/>
            </p:nvSpPr>
            <p:spPr bwMode="auto">
              <a:xfrm flipV="1">
                <a:off x="816" y="3840"/>
                <a:ext cx="41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768" name="Arc 12"/>
            <p:cNvSpPr>
              <a:spLocks/>
            </p:cNvSpPr>
            <p:nvPr/>
          </p:nvSpPr>
          <p:spPr bwMode="auto">
            <a:xfrm rot="-10021900">
              <a:off x="3456" y="528"/>
              <a:ext cx="240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9" name="Arc 13"/>
            <p:cNvSpPr>
              <a:spLocks/>
            </p:cNvSpPr>
            <p:nvPr/>
          </p:nvSpPr>
          <p:spPr bwMode="auto">
            <a:xfrm rot="9535367" flipH="1">
              <a:off x="1200" y="864"/>
              <a:ext cx="192" cy="4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70" name="Text Box 14"/>
            <p:cNvSpPr txBox="1">
              <a:spLocks noChangeArrowheads="1"/>
            </p:cNvSpPr>
            <p:nvPr/>
          </p:nvSpPr>
          <p:spPr bwMode="auto">
            <a:xfrm>
              <a:off x="3169" y="626"/>
              <a:ext cx="366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  <a:cs typeface="Tahoma" pitchFamily="34" charset="0"/>
                </a:rPr>
                <a:t> </a:t>
              </a:r>
              <a:r>
                <a:rPr lang="en-GB" sz="2000" b="1">
                  <a:latin typeface="Tahoma" pitchFamily="34" charset="0"/>
                  <a:cs typeface="Tahoma" pitchFamily="34" charset="0"/>
                  <a:sym typeface="Symbol" pitchFamily="18" charset="2"/>
                </a:rPr>
                <a:t></a:t>
              </a:r>
              <a:endParaRPr lang="en-GB" sz="2000" b="1" baseline="30000">
                <a:latin typeface="Tahoma" pitchFamily="34" charset="0"/>
              </a:endParaRPr>
            </a:p>
          </p:txBody>
        </p:sp>
        <p:sp>
          <p:nvSpPr>
            <p:cNvPr id="30771" name="Text Box 15"/>
            <p:cNvSpPr txBox="1">
              <a:spLocks noChangeArrowheads="1"/>
            </p:cNvSpPr>
            <p:nvPr/>
          </p:nvSpPr>
          <p:spPr bwMode="auto">
            <a:xfrm>
              <a:off x="1343" y="1011"/>
              <a:ext cx="573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62</a:t>
              </a:r>
              <a:r>
                <a:rPr lang="en-GB" sz="2000" b="1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30772" name="Text Box 16"/>
            <p:cNvSpPr txBox="1">
              <a:spLocks noChangeArrowheads="1"/>
            </p:cNvSpPr>
            <p:nvPr/>
          </p:nvSpPr>
          <p:spPr bwMode="auto">
            <a:xfrm>
              <a:off x="961" y="1395"/>
              <a:ext cx="550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7m</a:t>
              </a:r>
              <a:endParaRPr lang="en-GB" sz="2000" b="1" baseline="30000">
                <a:latin typeface="Tahoma" pitchFamily="34" charset="0"/>
              </a:endParaRPr>
            </a:p>
          </p:txBody>
        </p:sp>
        <p:sp>
          <p:nvSpPr>
            <p:cNvPr id="30773" name="Text Box 17"/>
            <p:cNvSpPr txBox="1">
              <a:spLocks noChangeArrowheads="1"/>
            </p:cNvSpPr>
            <p:nvPr/>
          </p:nvSpPr>
          <p:spPr bwMode="auto">
            <a:xfrm>
              <a:off x="3216" y="1154"/>
              <a:ext cx="701" cy="4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23m</a:t>
              </a:r>
              <a:endParaRPr lang="en-GB" sz="2000" b="1" baseline="30000">
                <a:latin typeface="Tahoma" pitchFamily="34" charset="0"/>
              </a:endParaRPr>
            </a:p>
          </p:txBody>
        </p:sp>
      </p:grp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4267200" y="24384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0" y="28194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1752600" y="35814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3200400" y="32004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1905000" y="2590800"/>
            <a:ext cx="344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4839" name="Text Box 23"/>
          <p:cNvSpPr txBox="1">
            <a:spLocks noChangeArrowheads="1"/>
          </p:cNvSpPr>
          <p:nvPr/>
        </p:nvSpPr>
        <p:spPr bwMode="auto">
          <a:xfrm>
            <a:off x="381000" y="3505200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0" y="4114800"/>
            <a:ext cx="3124200" cy="6858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A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B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C</a:t>
            </a:r>
            <a:endParaRPr lang="en-GB" sz="2000" b="1" u="sng" baseline="30000">
              <a:solidFill>
                <a:srgbClr val="660033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 a	       b	          c</a:t>
            </a:r>
          </a:p>
        </p:txBody>
      </p:sp>
      <p:sp>
        <p:nvSpPr>
          <p:cNvPr id="34841" name="Rectangle 25"/>
          <p:cNvSpPr>
            <a:spLocks noChangeArrowheads="1"/>
          </p:cNvSpPr>
          <p:nvPr/>
        </p:nvSpPr>
        <p:spPr bwMode="auto">
          <a:xfrm>
            <a:off x="0" y="5486400"/>
            <a:ext cx="2667000" cy="6858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Sin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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Sin 62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x  7</a:t>
            </a:r>
            <a:endParaRPr lang="en-GB" sz="2000" b="1" baseline="30000">
              <a:solidFill>
                <a:srgbClr val="660033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 	     23	</a:t>
            </a:r>
          </a:p>
        </p:txBody>
      </p:sp>
      <p:sp>
        <p:nvSpPr>
          <p:cNvPr id="34842" name="Rectangle 26"/>
          <p:cNvSpPr>
            <a:spLocks noChangeArrowheads="1"/>
          </p:cNvSpPr>
          <p:nvPr/>
        </p:nvSpPr>
        <p:spPr bwMode="auto">
          <a:xfrm>
            <a:off x="0" y="6172200"/>
            <a:ext cx="2133600" cy="6858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Sin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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=  0.2687</a:t>
            </a: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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= 15.6</a:t>
            </a:r>
            <a:r>
              <a:rPr lang="en-GB" sz="2000" b="1" baseline="30000">
                <a:solidFill>
                  <a:srgbClr val="660033"/>
                </a:solidFill>
                <a:latin typeface="Tahoma" pitchFamily="34" charset="0"/>
              </a:rPr>
              <a:t>0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	</a:t>
            </a:r>
          </a:p>
        </p:txBody>
      </p:sp>
      <p:sp>
        <p:nvSpPr>
          <p:cNvPr id="34843" name="Rectangle 27"/>
          <p:cNvSpPr>
            <a:spLocks noChangeArrowheads="1"/>
          </p:cNvSpPr>
          <p:nvPr/>
        </p:nvSpPr>
        <p:spPr bwMode="auto">
          <a:xfrm>
            <a:off x="0" y="4800600"/>
            <a:ext cx="3429000" cy="6858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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= 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B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62</a:t>
            </a:r>
            <a:endParaRPr lang="en-GB" sz="2000" b="1" u="sng" baseline="30000">
              <a:solidFill>
                <a:srgbClr val="660033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 7	       b	         23</a:t>
            </a:r>
          </a:p>
        </p:txBody>
      </p:sp>
      <p:grpSp>
        <p:nvGrpSpPr>
          <p:cNvPr id="34844" name="Group 28"/>
          <p:cNvGrpSpPr>
            <a:grpSpLocks/>
          </p:cNvGrpSpPr>
          <p:nvPr/>
        </p:nvGrpSpPr>
        <p:grpSpPr bwMode="auto">
          <a:xfrm>
            <a:off x="1219200" y="4876800"/>
            <a:ext cx="685800" cy="609600"/>
            <a:chOff x="0" y="2304"/>
            <a:chExt cx="864" cy="864"/>
          </a:xfrm>
        </p:grpSpPr>
        <p:sp>
          <p:nvSpPr>
            <p:cNvPr id="30765" name="Line 29"/>
            <p:cNvSpPr>
              <a:spLocks noChangeShapeType="1"/>
            </p:cNvSpPr>
            <p:nvPr/>
          </p:nvSpPr>
          <p:spPr bwMode="auto">
            <a:xfrm>
              <a:off x="0" y="2352"/>
              <a:ext cx="816" cy="8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66" name="Line 30"/>
            <p:cNvSpPr>
              <a:spLocks noChangeShapeType="1"/>
            </p:cNvSpPr>
            <p:nvPr/>
          </p:nvSpPr>
          <p:spPr bwMode="auto">
            <a:xfrm flipV="1">
              <a:off x="0" y="2304"/>
              <a:ext cx="864" cy="86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4853" name="AutoShape 37"/>
          <p:cNvSpPr>
            <a:spLocks noChangeArrowheads="1"/>
          </p:cNvSpPr>
          <p:nvPr/>
        </p:nvSpPr>
        <p:spPr bwMode="auto">
          <a:xfrm>
            <a:off x="1828800" y="0"/>
            <a:ext cx="5257800" cy="762000"/>
          </a:xfrm>
          <a:prstGeom prst="wedgeRectCallout">
            <a:avLst>
              <a:gd name="adj1" fmla="val 87440"/>
              <a:gd name="adj2" fmla="val -2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If there are </a:t>
            </a:r>
            <a:r>
              <a:rPr lang="en-GB" sz="2000" b="1">
                <a:latin typeface="Tahoma" pitchFamily="34" charset="0"/>
              </a:rPr>
              <a:t>two angles </a:t>
            </a:r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involved in the question it’s a Sine rule question.</a:t>
            </a:r>
            <a:endParaRPr lang="en-GB" sz="2000"/>
          </a:p>
        </p:txBody>
      </p:sp>
      <p:sp>
        <p:nvSpPr>
          <p:cNvPr id="34855" name="AutoShape 39"/>
          <p:cNvSpPr>
            <a:spLocks noChangeArrowheads="1"/>
          </p:cNvSpPr>
          <p:nvPr/>
        </p:nvSpPr>
        <p:spPr bwMode="auto">
          <a:xfrm>
            <a:off x="4419600" y="838200"/>
            <a:ext cx="3657600" cy="1295400"/>
          </a:xfrm>
          <a:prstGeom prst="wedgeRectCallout">
            <a:avLst>
              <a:gd name="adj1" fmla="val 76565"/>
              <a:gd name="adj2" fmla="val -3492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Use this version of the rule </a:t>
            </a:r>
          </a:p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to find sides:</a:t>
            </a:r>
          </a:p>
          <a:p>
            <a:r>
              <a:rPr lang="en-GB" sz="2000" b="1" u="sng">
                <a:latin typeface="Tahoma" pitchFamily="34" charset="0"/>
              </a:rPr>
              <a:t>  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a  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b  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c   </a:t>
            </a:r>
            <a:r>
              <a:rPr lang="en-GB" sz="2000" b="1" u="sng">
                <a:solidFill>
                  <a:schemeClr val="accent1"/>
                </a:solidFill>
                <a:latin typeface="Tahoma" pitchFamily="34" charset="0"/>
              </a:rPr>
              <a:t>.</a:t>
            </a:r>
            <a:endParaRPr lang="en-GB" sz="2000" b="1" u="sng" baseline="30000">
              <a:solidFill>
                <a:schemeClr val="accent1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Sin A	  Sin B     Sin C</a:t>
            </a:r>
            <a:endParaRPr lang="en-GB" sz="2000"/>
          </a:p>
        </p:txBody>
      </p:sp>
      <p:sp>
        <p:nvSpPr>
          <p:cNvPr id="34857" name="AutoShape 41"/>
          <p:cNvSpPr>
            <a:spLocks noChangeArrowheads="1"/>
          </p:cNvSpPr>
          <p:nvPr/>
        </p:nvSpPr>
        <p:spPr bwMode="auto">
          <a:xfrm>
            <a:off x="1066800" y="838200"/>
            <a:ext cx="3200400" cy="1295400"/>
          </a:xfrm>
          <a:prstGeom prst="wedgeRectCallout">
            <a:avLst>
              <a:gd name="adj1" fmla="val -82292"/>
              <a:gd name="adj2" fmla="val -759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Use this version of the </a:t>
            </a:r>
          </a:p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rule to find angles:</a:t>
            </a:r>
          </a:p>
          <a:p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A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B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Sin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C</a:t>
            </a:r>
            <a:endParaRPr lang="en-GB" sz="2000" b="1" u="sng" baseline="30000">
              <a:solidFill>
                <a:srgbClr val="660033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 a	       b	           c</a:t>
            </a:r>
            <a:endParaRPr lang="en-GB" sz="2000" b="1">
              <a:latin typeface="Tahoma" pitchFamily="34" charset="0"/>
            </a:endParaRPr>
          </a:p>
        </p:txBody>
      </p:sp>
      <p:sp>
        <p:nvSpPr>
          <p:cNvPr id="30738" name="Line 45"/>
          <p:cNvSpPr>
            <a:spLocks noChangeShapeType="1"/>
          </p:cNvSpPr>
          <p:nvPr/>
        </p:nvSpPr>
        <p:spPr bwMode="auto">
          <a:xfrm>
            <a:off x="0" y="2209800"/>
            <a:ext cx="9144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39" name="Line 46"/>
          <p:cNvSpPr>
            <a:spLocks noChangeShapeType="1"/>
          </p:cNvSpPr>
          <p:nvPr/>
        </p:nvSpPr>
        <p:spPr bwMode="auto">
          <a:xfrm>
            <a:off x="4572000" y="2209800"/>
            <a:ext cx="0" cy="4648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63" name="Text Box 47"/>
          <p:cNvSpPr txBox="1">
            <a:spLocks noChangeArrowheads="1"/>
          </p:cNvSpPr>
          <p:nvPr/>
        </p:nvSpPr>
        <p:spPr bwMode="auto">
          <a:xfrm>
            <a:off x="0" y="2286000"/>
            <a:ext cx="831850" cy="396875"/>
          </a:xfrm>
          <a:prstGeom prst="rect">
            <a:avLst/>
          </a:prstGeom>
          <a:solidFill>
            <a:srgbClr val="CC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e.g. 1</a:t>
            </a:r>
          </a:p>
        </p:txBody>
      </p:sp>
      <p:sp>
        <p:nvSpPr>
          <p:cNvPr id="34864" name="Text Box 48"/>
          <p:cNvSpPr txBox="1">
            <a:spLocks noChangeArrowheads="1"/>
          </p:cNvSpPr>
          <p:nvPr/>
        </p:nvSpPr>
        <p:spPr bwMode="auto">
          <a:xfrm>
            <a:off x="4648200" y="2286000"/>
            <a:ext cx="831850" cy="396875"/>
          </a:xfrm>
          <a:prstGeom prst="rect">
            <a:avLst/>
          </a:prstGeom>
          <a:solidFill>
            <a:srgbClr val="CC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e.g. 2</a:t>
            </a:r>
          </a:p>
        </p:txBody>
      </p:sp>
      <p:grpSp>
        <p:nvGrpSpPr>
          <p:cNvPr id="34897" name="Group 81"/>
          <p:cNvGrpSpPr>
            <a:grpSpLocks/>
          </p:cNvGrpSpPr>
          <p:nvPr/>
        </p:nvGrpSpPr>
        <p:grpSpPr bwMode="auto">
          <a:xfrm>
            <a:off x="4862513" y="2514600"/>
            <a:ext cx="4270375" cy="1627188"/>
            <a:chOff x="3063" y="1584"/>
            <a:chExt cx="2690" cy="1025"/>
          </a:xfrm>
        </p:grpSpPr>
        <p:sp>
          <p:nvSpPr>
            <p:cNvPr id="30756" name="Line 55"/>
            <p:cNvSpPr>
              <a:spLocks noChangeShapeType="1"/>
            </p:cNvSpPr>
            <p:nvPr/>
          </p:nvSpPr>
          <p:spPr bwMode="auto">
            <a:xfrm rot="10281152" flipV="1">
              <a:off x="4249" y="1654"/>
              <a:ext cx="1504" cy="7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7" name="Line 56"/>
            <p:cNvSpPr>
              <a:spLocks noChangeShapeType="1"/>
            </p:cNvSpPr>
            <p:nvPr/>
          </p:nvSpPr>
          <p:spPr bwMode="auto">
            <a:xfrm rot="10281152">
              <a:off x="3128" y="1853"/>
              <a:ext cx="1136" cy="756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8" name="Line 57"/>
            <p:cNvSpPr>
              <a:spLocks noChangeShapeType="1"/>
            </p:cNvSpPr>
            <p:nvPr/>
          </p:nvSpPr>
          <p:spPr bwMode="auto">
            <a:xfrm rot="10281152" flipV="1">
              <a:off x="3063" y="1744"/>
              <a:ext cx="264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9" name="Arc 58"/>
            <p:cNvSpPr>
              <a:spLocks/>
            </p:cNvSpPr>
            <p:nvPr/>
          </p:nvSpPr>
          <p:spPr bwMode="auto">
            <a:xfrm rot="-10021900">
              <a:off x="5085" y="1632"/>
              <a:ext cx="153" cy="21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0" name="Arc 59"/>
            <p:cNvSpPr>
              <a:spLocks/>
            </p:cNvSpPr>
            <p:nvPr/>
          </p:nvSpPr>
          <p:spPr bwMode="auto">
            <a:xfrm rot="9535367" flipH="1">
              <a:off x="3637" y="1857"/>
              <a:ext cx="179" cy="377"/>
            </a:xfrm>
            <a:custGeom>
              <a:avLst/>
              <a:gdLst>
                <a:gd name="T0" fmla="*/ 0 w 21600"/>
                <a:gd name="T1" fmla="*/ 0 h 31344"/>
                <a:gd name="T2" fmla="*/ 0 w 21600"/>
                <a:gd name="T3" fmla="*/ 0 h 31344"/>
                <a:gd name="T4" fmla="*/ 0 w 21600"/>
                <a:gd name="T5" fmla="*/ 0 h 31344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31344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4985"/>
                    <a:pt x="20804" y="28322"/>
                    <a:pt x="19277" y="31344"/>
                  </a:cubicBezTo>
                </a:path>
                <a:path w="21600" h="31344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cubicBezTo>
                    <a:pt x="21600" y="24985"/>
                    <a:pt x="20804" y="28322"/>
                    <a:pt x="19277" y="31344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0761" name="Text Box 60"/>
            <p:cNvSpPr txBox="1">
              <a:spLocks noChangeArrowheads="1"/>
            </p:cNvSpPr>
            <p:nvPr/>
          </p:nvSpPr>
          <p:spPr bwMode="auto">
            <a:xfrm>
              <a:off x="5040" y="1584"/>
              <a:ext cx="33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  <a:cs typeface="Tahoma" pitchFamily="34" charset="0"/>
                </a:rPr>
                <a:t> </a:t>
              </a:r>
              <a:r>
                <a:rPr lang="en-GB" sz="2000" b="1">
                  <a:latin typeface="Tahoma" pitchFamily="34" charset="0"/>
                  <a:cs typeface="Tahoma" pitchFamily="34" charset="0"/>
                  <a:sym typeface="Symbol" pitchFamily="18" charset="2"/>
                </a:rPr>
                <a:t>9</a:t>
              </a:r>
              <a:r>
                <a:rPr lang="en-GB" sz="2000" b="1" baseline="30000">
                  <a:latin typeface="Tahoma" pitchFamily="34" charset="0"/>
                  <a:cs typeface="Tahoma" pitchFamily="34" charset="0"/>
                  <a:sym typeface="Symbol" pitchFamily="18" charset="2"/>
                </a:rPr>
                <a:t>0</a:t>
              </a:r>
              <a:endParaRPr lang="en-GB" sz="2000" b="1" baseline="30000">
                <a:latin typeface="Tahoma" pitchFamily="34" charset="0"/>
              </a:endParaRPr>
            </a:p>
          </p:txBody>
        </p:sp>
        <p:sp>
          <p:nvSpPr>
            <p:cNvPr id="30762" name="Text Box 61"/>
            <p:cNvSpPr txBox="1">
              <a:spLocks noChangeArrowheads="1"/>
            </p:cNvSpPr>
            <p:nvPr/>
          </p:nvSpPr>
          <p:spPr bwMode="auto">
            <a:xfrm>
              <a:off x="3408" y="1872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52</a:t>
              </a:r>
              <a:r>
                <a:rPr lang="en-GB" sz="2000" b="1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30763" name="Text Box 62"/>
            <p:cNvSpPr txBox="1">
              <a:spLocks noChangeArrowheads="1"/>
            </p:cNvSpPr>
            <p:nvPr/>
          </p:nvSpPr>
          <p:spPr bwMode="auto">
            <a:xfrm>
              <a:off x="3408" y="2160"/>
              <a:ext cx="37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8m</a:t>
              </a:r>
              <a:endParaRPr lang="en-GB" sz="2000" b="1" baseline="30000">
                <a:latin typeface="Tahoma" pitchFamily="34" charset="0"/>
              </a:endParaRPr>
            </a:p>
          </p:txBody>
        </p:sp>
        <p:sp>
          <p:nvSpPr>
            <p:cNvPr id="30764" name="Text Box 63"/>
            <p:cNvSpPr txBox="1">
              <a:spLocks noChangeArrowheads="1"/>
            </p:cNvSpPr>
            <p:nvPr/>
          </p:nvSpPr>
          <p:spPr bwMode="auto">
            <a:xfrm>
              <a:off x="4931" y="2095"/>
              <a:ext cx="2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?</a:t>
              </a:r>
              <a:endParaRPr lang="en-GB" sz="2000" b="1" baseline="30000">
                <a:latin typeface="Tahoma" pitchFamily="34" charset="0"/>
              </a:endParaRPr>
            </a:p>
          </p:txBody>
        </p:sp>
      </p:grpSp>
      <p:sp>
        <p:nvSpPr>
          <p:cNvPr id="34880" name="Text Box 64"/>
          <p:cNvSpPr txBox="1">
            <a:spLocks noChangeArrowheads="1"/>
          </p:cNvSpPr>
          <p:nvPr/>
        </p:nvSpPr>
        <p:spPr bwMode="auto">
          <a:xfrm>
            <a:off x="8785225" y="25146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4881" name="Text Box 65"/>
          <p:cNvSpPr txBox="1">
            <a:spLocks noChangeArrowheads="1"/>
          </p:cNvSpPr>
          <p:nvPr/>
        </p:nvSpPr>
        <p:spPr bwMode="auto">
          <a:xfrm>
            <a:off x="4648200" y="29718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34882" name="Text Box 66"/>
          <p:cNvSpPr txBox="1">
            <a:spLocks noChangeArrowheads="1"/>
          </p:cNvSpPr>
          <p:nvPr/>
        </p:nvSpPr>
        <p:spPr bwMode="auto">
          <a:xfrm>
            <a:off x="6858000" y="38100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4883" name="Text Box 67"/>
          <p:cNvSpPr txBox="1">
            <a:spLocks noChangeArrowheads="1"/>
          </p:cNvSpPr>
          <p:nvPr/>
        </p:nvSpPr>
        <p:spPr bwMode="auto">
          <a:xfrm>
            <a:off x="8001000" y="32004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34884" name="Text Box 68"/>
          <p:cNvSpPr txBox="1">
            <a:spLocks noChangeArrowheads="1"/>
          </p:cNvSpPr>
          <p:nvPr/>
        </p:nvSpPr>
        <p:spPr bwMode="auto">
          <a:xfrm>
            <a:off x="6477000" y="2362200"/>
            <a:ext cx="344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4885" name="Text Box 69"/>
          <p:cNvSpPr txBox="1">
            <a:spLocks noChangeArrowheads="1"/>
          </p:cNvSpPr>
          <p:nvPr/>
        </p:nvSpPr>
        <p:spPr bwMode="auto">
          <a:xfrm>
            <a:off x="5181600" y="3429000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00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4886" name="Rectangle 70"/>
          <p:cNvSpPr>
            <a:spLocks noChangeArrowheads="1"/>
          </p:cNvSpPr>
          <p:nvPr/>
        </p:nvSpPr>
        <p:spPr bwMode="auto">
          <a:xfrm>
            <a:off x="4648200" y="4191000"/>
            <a:ext cx="3200400" cy="6858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a  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b  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c   </a:t>
            </a:r>
            <a:r>
              <a:rPr lang="en-GB" sz="2000" b="1" u="sng">
                <a:solidFill>
                  <a:srgbClr val="FFCC99"/>
                </a:solidFill>
                <a:latin typeface="Tahoma" pitchFamily="34" charset="0"/>
              </a:rPr>
              <a:t>.</a:t>
            </a:r>
            <a:endParaRPr lang="en-GB" sz="2000" b="1" u="sng" baseline="30000">
              <a:solidFill>
                <a:srgbClr val="FFCC99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Sin A	  Sin B     Sin C</a:t>
            </a:r>
          </a:p>
        </p:txBody>
      </p:sp>
      <p:sp>
        <p:nvSpPr>
          <p:cNvPr id="34887" name="Rectangle 71"/>
          <p:cNvSpPr>
            <a:spLocks noChangeArrowheads="1"/>
          </p:cNvSpPr>
          <p:nvPr/>
        </p:nvSpPr>
        <p:spPr bwMode="auto">
          <a:xfrm>
            <a:off x="4648200" y="5486400"/>
            <a:ext cx="3124200" cy="7620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?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 8   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x   Sin 52</a:t>
            </a:r>
            <a:endParaRPr lang="en-GB" sz="2000" b="1" baseline="30000">
              <a:solidFill>
                <a:srgbClr val="660033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      Sin 9	</a:t>
            </a:r>
          </a:p>
        </p:txBody>
      </p:sp>
      <p:sp>
        <p:nvSpPr>
          <p:cNvPr id="34888" name="Rectangle 72"/>
          <p:cNvSpPr>
            <a:spLocks noChangeArrowheads="1"/>
          </p:cNvSpPr>
          <p:nvPr/>
        </p:nvSpPr>
        <p:spPr bwMode="auto">
          <a:xfrm>
            <a:off x="4648200" y="6172200"/>
            <a:ext cx="1828800" cy="3810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  <a:cs typeface="Tahoma" pitchFamily="34" charset="0"/>
                <a:sym typeface="Symbol" pitchFamily="18" charset="2"/>
              </a:rPr>
              <a:t>?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= 40.3m	</a:t>
            </a:r>
          </a:p>
        </p:txBody>
      </p:sp>
      <p:sp>
        <p:nvSpPr>
          <p:cNvPr id="34893" name="Rectangle 77"/>
          <p:cNvSpPr>
            <a:spLocks noChangeArrowheads="1"/>
          </p:cNvSpPr>
          <p:nvPr/>
        </p:nvSpPr>
        <p:spPr bwMode="auto">
          <a:xfrm>
            <a:off x="4648200" y="4876800"/>
            <a:ext cx="3352800" cy="609600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8  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b   </a:t>
            </a:r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  = </a:t>
            </a:r>
            <a:r>
              <a:rPr lang="en-GB" sz="2000" b="1" u="sng">
                <a:solidFill>
                  <a:srgbClr val="660033"/>
                </a:solidFill>
                <a:latin typeface="Tahoma" pitchFamily="34" charset="0"/>
              </a:rPr>
              <a:t>   ?   </a:t>
            </a:r>
            <a:r>
              <a:rPr lang="en-GB" sz="2000" b="1" u="sng">
                <a:solidFill>
                  <a:srgbClr val="FFCC99"/>
                </a:solidFill>
                <a:latin typeface="Tahoma" pitchFamily="34" charset="0"/>
              </a:rPr>
              <a:t>.</a:t>
            </a:r>
            <a:endParaRPr lang="en-GB" sz="2000" b="1" u="sng" baseline="30000">
              <a:solidFill>
                <a:srgbClr val="FFCC99"/>
              </a:solidFill>
              <a:latin typeface="Tahoma" pitchFamily="34" charset="0"/>
            </a:endParaRPr>
          </a:p>
          <a:p>
            <a:r>
              <a:rPr lang="en-GB" sz="2000" b="1">
                <a:solidFill>
                  <a:srgbClr val="660033"/>
                </a:solidFill>
                <a:latin typeface="Tahoma" pitchFamily="34" charset="0"/>
              </a:rPr>
              <a:t>Sin 9	  Sin B     Sin 52</a:t>
            </a:r>
          </a:p>
        </p:txBody>
      </p:sp>
      <p:grpSp>
        <p:nvGrpSpPr>
          <p:cNvPr id="34894" name="Group 78"/>
          <p:cNvGrpSpPr>
            <a:grpSpLocks/>
          </p:cNvGrpSpPr>
          <p:nvPr/>
        </p:nvGrpSpPr>
        <p:grpSpPr bwMode="auto">
          <a:xfrm>
            <a:off x="5715000" y="4876800"/>
            <a:ext cx="685800" cy="609600"/>
            <a:chOff x="0" y="2304"/>
            <a:chExt cx="864" cy="864"/>
          </a:xfrm>
        </p:grpSpPr>
        <p:sp>
          <p:nvSpPr>
            <p:cNvPr id="30754" name="Line 79"/>
            <p:cNvSpPr>
              <a:spLocks noChangeShapeType="1"/>
            </p:cNvSpPr>
            <p:nvPr/>
          </p:nvSpPr>
          <p:spPr bwMode="auto">
            <a:xfrm>
              <a:off x="0" y="2352"/>
              <a:ext cx="816" cy="816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55" name="Line 80"/>
            <p:cNvSpPr>
              <a:spLocks noChangeShapeType="1"/>
            </p:cNvSpPr>
            <p:nvPr/>
          </p:nvSpPr>
          <p:spPr bwMode="auto">
            <a:xfrm flipV="1">
              <a:off x="0" y="2304"/>
              <a:ext cx="864" cy="864"/>
            </a:xfrm>
            <a:prstGeom prst="line">
              <a:avLst/>
            </a:prstGeom>
            <a:noFill/>
            <a:ln w="762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4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" dur="500"/>
                                        <p:tgtEl>
                                          <p:spTgt spid="348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485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3486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348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48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48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48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48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48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48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348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348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48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4842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34842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4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4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 nodeType="clickPar">
                      <p:stCondLst>
                        <p:cond delay="indefinite"/>
                      </p:stCondLst>
                      <p:childTnLst>
                        <p:par>
                          <p:cTn id="10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4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34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 nodeType="clickPar">
                      <p:stCondLst>
                        <p:cond delay="indefinite"/>
                      </p:stCondLst>
                      <p:childTnLst>
                        <p:par>
                          <p:cTn id="1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348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 nodeType="clickPar">
                      <p:stCondLst>
                        <p:cond delay="indefinite"/>
                      </p:stCondLst>
                      <p:childTnLst>
                        <p:par>
                          <p:cTn id="1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3" dur="500" fill="hold"/>
                                        <p:tgtEl>
                                          <p:spTgt spid="348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9" dur="500" fill="hold"/>
                                        <p:tgtEl>
                                          <p:spTgt spid="348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48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5" dur="500" fill="hold"/>
                                        <p:tgtEl>
                                          <p:spTgt spid="348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0" dur="500" fill="hold"/>
                                        <p:tgtEl>
                                          <p:spTgt spid="348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1" dur="500" fill="hold"/>
                                        <p:tgtEl>
                                          <p:spTgt spid="348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6" dur="500" fill="hold"/>
                                        <p:tgtEl>
                                          <p:spTgt spid="348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7" dur="500" fill="hold"/>
                                        <p:tgtEl>
                                          <p:spTgt spid="348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 nodeType="clickPar">
                      <p:stCondLst>
                        <p:cond delay="indefinite"/>
                      </p:stCondLst>
                      <p:childTnLst>
                        <p:par>
                          <p:cTn id="1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488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 nodeType="clickPar">
                      <p:stCondLst>
                        <p:cond delay="indefinite"/>
                      </p:stCondLst>
                      <p:childTnLst>
                        <p:par>
                          <p:cTn id="1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348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 nodeType="clickPar">
                      <p:stCondLst>
                        <p:cond delay="indefinite"/>
                      </p:stCondLst>
                      <p:childTnLst>
                        <p:par>
                          <p:cTn id="1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2" dur="500"/>
                                        <p:tgtEl>
                                          <p:spTgt spid="348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las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 nodeType="clickPar">
                      <p:stCondLst>
                        <p:cond delay="indefinite"/>
                      </p:stCondLst>
                      <p:childTnLst>
                        <p:par>
                          <p:cTn id="1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7" dur="500" fill="hold"/>
                                        <p:tgtEl>
                                          <p:spTgt spid="348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8" dur="500" fill="hold"/>
                                        <p:tgtEl>
                                          <p:spTgt spid="348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3" dur="500" fill="hold"/>
                                        <p:tgtEl>
                                          <p:spTgt spid="3488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4" dur="500" fill="hold"/>
                                        <p:tgtEl>
                                          <p:spTgt spid="3488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 nodeType="clickPar">
                      <p:stCondLst>
                        <p:cond delay="indefinite"/>
                      </p:stCondLst>
                      <p:childTnLst>
                        <p:par>
                          <p:cTn id="1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9" dur="500" fill="hold"/>
                                        <p:tgtEl>
                                          <p:spTgt spid="34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0" dur="500" fill="hold"/>
                                        <p:tgtEl>
                                          <p:spTgt spid="34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34" grpId="0" autoUpdateAnimBg="0"/>
      <p:bldP spid="34835" grpId="0" autoUpdateAnimBg="0"/>
      <p:bldP spid="34836" grpId="0" autoUpdateAnimBg="0"/>
      <p:bldP spid="34837" grpId="0" autoUpdateAnimBg="0"/>
      <p:bldP spid="34838" grpId="0" autoUpdateAnimBg="0"/>
      <p:bldP spid="34839" grpId="0" autoUpdateAnimBg="0"/>
      <p:bldP spid="34840" grpId="0" animBg="1" autoUpdateAnimBg="0"/>
      <p:bldP spid="34841" grpId="0" animBg="1" autoUpdateAnimBg="0"/>
      <p:bldP spid="34842" grpId="0" build="p" animBg="1" autoUpdateAnimBg="0"/>
      <p:bldP spid="34843" grpId="0" animBg="1" autoUpdateAnimBg="0"/>
      <p:bldP spid="34853" grpId="0" animBg="1" autoUpdateAnimBg="0"/>
      <p:bldP spid="34855" grpId="0" animBg="1" autoUpdateAnimBg="0"/>
      <p:bldP spid="34857" grpId="0" animBg="1" autoUpdateAnimBg="0"/>
      <p:bldP spid="34863" grpId="0" animBg="1" autoUpdateAnimBg="0"/>
      <p:bldP spid="34864" grpId="0" animBg="1" autoUpdateAnimBg="0"/>
      <p:bldP spid="34880" grpId="0" autoUpdateAnimBg="0"/>
      <p:bldP spid="34881" grpId="0" autoUpdateAnimBg="0"/>
      <p:bldP spid="34882" grpId="0" autoUpdateAnimBg="0"/>
      <p:bldP spid="34883" grpId="0" autoUpdateAnimBg="0"/>
      <p:bldP spid="34884" grpId="0" autoUpdateAnimBg="0"/>
      <p:bldP spid="34885" grpId="0" autoUpdateAnimBg="0"/>
      <p:bldP spid="34886" grpId="0" animBg="1" autoUpdateAnimBg="0"/>
      <p:bldP spid="34887" grpId="0" animBg="1" autoUpdateAnimBg="0"/>
      <p:bldP spid="34888" grpId="0" build="p" animBg="1" autoUpdateAnimBg="0"/>
      <p:bldP spid="34893" grpId="0" animBg="1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027363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Angles and polygons</a:t>
            </a:r>
          </a:p>
        </p:txBody>
      </p:sp>
      <p:grpSp>
        <p:nvGrpSpPr>
          <p:cNvPr id="5123" name="Group 3"/>
          <p:cNvGrpSpPr>
            <a:grpSpLocks/>
          </p:cNvGrpSpPr>
          <p:nvPr/>
        </p:nvGrpSpPr>
        <p:grpSpPr bwMode="auto">
          <a:xfrm>
            <a:off x="3962400" y="1600200"/>
            <a:ext cx="2057400" cy="2620963"/>
            <a:chOff x="624" y="192"/>
            <a:chExt cx="1522" cy="1977"/>
          </a:xfrm>
        </p:grpSpPr>
        <p:sp>
          <p:nvSpPr>
            <p:cNvPr id="4151" name="AutoShape 4"/>
            <p:cNvSpPr>
              <a:spLocks noChangeArrowheads="1"/>
            </p:cNvSpPr>
            <p:nvPr/>
          </p:nvSpPr>
          <p:spPr bwMode="auto">
            <a:xfrm>
              <a:off x="754" y="594"/>
              <a:ext cx="960" cy="864"/>
            </a:xfrm>
            <a:prstGeom prst="triangle">
              <a:avLst>
                <a:gd name="adj" fmla="val 50000"/>
              </a:avLst>
            </a:prstGeom>
            <a:solidFill>
              <a:srgbClr val="FFFF00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152" name="Group 5"/>
            <p:cNvGrpSpPr>
              <a:grpSpLocks/>
            </p:cNvGrpSpPr>
            <p:nvPr/>
          </p:nvGrpSpPr>
          <p:grpSpPr bwMode="auto">
            <a:xfrm>
              <a:off x="1549" y="882"/>
              <a:ext cx="597" cy="577"/>
              <a:chOff x="1275" y="816"/>
              <a:chExt cx="597" cy="577"/>
            </a:xfrm>
          </p:grpSpPr>
          <p:sp>
            <p:nvSpPr>
              <p:cNvPr id="4159" name="Line 6"/>
              <p:cNvSpPr>
                <a:spLocks noChangeShapeType="1"/>
              </p:cNvSpPr>
              <p:nvPr/>
            </p:nvSpPr>
            <p:spPr bwMode="auto">
              <a:xfrm>
                <a:off x="1392" y="1392"/>
                <a:ext cx="480" cy="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60" name="Arc 7"/>
              <p:cNvSpPr>
                <a:spLocks/>
              </p:cNvSpPr>
              <p:nvPr/>
            </p:nvSpPr>
            <p:spPr bwMode="auto">
              <a:xfrm>
                <a:off x="1275" y="1105"/>
                <a:ext cx="391" cy="288"/>
              </a:xfrm>
              <a:custGeom>
                <a:avLst/>
                <a:gdLst>
                  <a:gd name="T0" fmla="*/ 0 w 29394"/>
                  <a:gd name="T1" fmla="*/ 0 h 21600"/>
                  <a:gd name="T2" fmla="*/ 0 w 29394"/>
                  <a:gd name="T3" fmla="*/ 0 h 21600"/>
                  <a:gd name="T4" fmla="*/ 0 w 29394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9394" h="21600" fill="none" extrusionOk="0">
                    <a:moveTo>
                      <a:pt x="0" y="1455"/>
                    </a:moveTo>
                    <a:cubicBezTo>
                      <a:pt x="2486" y="493"/>
                      <a:pt x="5128" y="-1"/>
                      <a:pt x="7794" y="0"/>
                    </a:cubicBezTo>
                    <a:cubicBezTo>
                      <a:pt x="19723" y="0"/>
                      <a:pt x="29394" y="9670"/>
                      <a:pt x="29394" y="21600"/>
                    </a:cubicBezTo>
                  </a:path>
                  <a:path w="29394" h="21600" stroke="0" extrusionOk="0">
                    <a:moveTo>
                      <a:pt x="0" y="1455"/>
                    </a:moveTo>
                    <a:cubicBezTo>
                      <a:pt x="2486" y="493"/>
                      <a:pt x="5128" y="-1"/>
                      <a:pt x="7794" y="0"/>
                    </a:cubicBezTo>
                    <a:cubicBezTo>
                      <a:pt x="19723" y="0"/>
                      <a:pt x="29394" y="9670"/>
                      <a:pt x="29394" y="21600"/>
                    </a:cubicBezTo>
                    <a:lnTo>
                      <a:pt x="7794" y="21600"/>
                    </a:lnTo>
                    <a:lnTo>
                      <a:pt x="0" y="1455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161" name="Text Box 8"/>
              <p:cNvSpPr txBox="1">
                <a:spLocks noChangeArrowheads="1"/>
              </p:cNvSpPr>
              <p:nvPr/>
            </p:nvSpPr>
            <p:spPr bwMode="auto">
              <a:xfrm>
                <a:off x="1536" y="816"/>
                <a:ext cx="322" cy="4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3600">
                    <a:latin typeface="Comic Sans MS" pitchFamily="66" charset="0"/>
                  </a:rPr>
                  <a:t>e</a:t>
                </a:r>
              </a:p>
            </p:txBody>
          </p:sp>
        </p:grpSp>
        <p:sp>
          <p:nvSpPr>
            <p:cNvPr id="4153" name="Line 9"/>
            <p:cNvSpPr>
              <a:spLocks noChangeShapeType="1"/>
            </p:cNvSpPr>
            <p:nvPr/>
          </p:nvSpPr>
          <p:spPr bwMode="auto">
            <a:xfrm rot="-6882982">
              <a:off x="912" y="432"/>
              <a:ext cx="4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4" name="Arc 10"/>
            <p:cNvSpPr>
              <a:spLocks/>
            </p:cNvSpPr>
            <p:nvPr/>
          </p:nvSpPr>
          <p:spPr bwMode="auto">
            <a:xfrm rot="-6882982">
              <a:off x="908" y="484"/>
              <a:ext cx="391" cy="288"/>
            </a:xfrm>
            <a:custGeom>
              <a:avLst/>
              <a:gdLst>
                <a:gd name="T0" fmla="*/ 0 w 29394"/>
                <a:gd name="T1" fmla="*/ 0 h 21600"/>
                <a:gd name="T2" fmla="*/ 0 w 29394"/>
                <a:gd name="T3" fmla="*/ 0 h 21600"/>
                <a:gd name="T4" fmla="*/ 0 w 29394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9394" h="21600" fill="none" extrusionOk="0">
                  <a:moveTo>
                    <a:pt x="0" y="1455"/>
                  </a:moveTo>
                  <a:cubicBezTo>
                    <a:pt x="2486" y="493"/>
                    <a:pt x="5128" y="-1"/>
                    <a:pt x="7794" y="0"/>
                  </a:cubicBezTo>
                  <a:cubicBezTo>
                    <a:pt x="19723" y="0"/>
                    <a:pt x="29394" y="9670"/>
                    <a:pt x="29394" y="21600"/>
                  </a:cubicBezTo>
                </a:path>
                <a:path w="29394" h="21600" stroke="0" extrusionOk="0">
                  <a:moveTo>
                    <a:pt x="0" y="1455"/>
                  </a:moveTo>
                  <a:cubicBezTo>
                    <a:pt x="2486" y="493"/>
                    <a:pt x="5128" y="-1"/>
                    <a:pt x="7794" y="0"/>
                  </a:cubicBezTo>
                  <a:cubicBezTo>
                    <a:pt x="19723" y="0"/>
                    <a:pt x="29394" y="9670"/>
                    <a:pt x="29394" y="21600"/>
                  </a:cubicBezTo>
                  <a:lnTo>
                    <a:pt x="7794" y="21600"/>
                  </a:lnTo>
                  <a:lnTo>
                    <a:pt x="0" y="1455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5" name="Text Box 11"/>
            <p:cNvSpPr txBox="1">
              <a:spLocks noChangeArrowheads="1"/>
            </p:cNvSpPr>
            <p:nvPr/>
          </p:nvSpPr>
          <p:spPr bwMode="auto">
            <a:xfrm rot="-16167">
              <a:off x="689" y="349"/>
              <a:ext cx="321" cy="4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e</a:t>
              </a:r>
            </a:p>
          </p:txBody>
        </p:sp>
        <p:sp>
          <p:nvSpPr>
            <p:cNvPr id="4156" name="Line 12"/>
            <p:cNvSpPr>
              <a:spLocks noChangeShapeType="1"/>
            </p:cNvSpPr>
            <p:nvPr/>
          </p:nvSpPr>
          <p:spPr bwMode="auto">
            <a:xfrm rot="7319872">
              <a:off x="384" y="1654"/>
              <a:ext cx="480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57" name="Arc 13"/>
            <p:cNvSpPr>
              <a:spLocks/>
            </p:cNvSpPr>
            <p:nvPr/>
          </p:nvSpPr>
          <p:spPr bwMode="auto">
            <a:xfrm rot="7319872">
              <a:off x="634" y="1444"/>
              <a:ext cx="402" cy="288"/>
            </a:xfrm>
            <a:custGeom>
              <a:avLst/>
              <a:gdLst>
                <a:gd name="T0" fmla="*/ 0 w 30207"/>
                <a:gd name="T1" fmla="*/ 0 h 21600"/>
                <a:gd name="T2" fmla="*/ 0 w 30207"/>
                <a:gd name="T3" fmla="*/ 0 h 21600"/>
                <a:gd name="T4" fmla="*/ 0 w 30207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30207" h="21600" fill="none" extrusionOk="0">
                  <a:moveTo>
                    <a:pt x="-1" y="1788"/>
                  </a:moveTo>
                  <a:cubicBezTo>
                    <a:pt x="2716" y="608"/>
                    <a:pt x="5645" y="-1"/>
                    <a:pt x="8607" y="0"/>
                  </a:cubicBezTo>
                  <a:cubicBezTo>
                    <a:pt x="20536" y="0"/>
                    <a:pt x="30207" y="9670"/>
                    <a:pt x="30207" y="21600"/>
                  </a:cubicBezTo>
                </a:path>
                <a:path w="30207" h="21600" stroke="0" extrusionOk="0">
                  <a:moveTo>
                    <a:pt x="-1" y="1788"/>
                  </a:moveTo>
                  <a:cubicBezTo>
                    <a:pt x="2716" y="608"/>
                    <a:pt x="5645" y="-1"/>
                    <a:pt x="8607" y="0"/>
                  </a:cubicBezTo>
                  <a:cubicBezTo>
                    <a:pt x="20536" y="0"/>
                    <a:pt x="30207" y="9670"/>
                    <a:pt x="30207" y="21600"/>
                  </a:cubicBezTo>
                  <a:lnTo>
                    <a:pt x="8607" y="21600"/>
                  </a:lnTo>
                  <a:lnTo>
                    <a:pt x="-1" y="1788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58" name="Text Box 14"/>
            <p:cNvSpPr txBox="1">
              <a:spLocks noChangeArrowheads="1"/>
            </p:cNvSpPr>
            <p:nvPr/>
          </p:nvSpPr>
          <p:spPr bwMode="auto">
            <a:xfrm rot="-45000">
              <a:off x="783" y="1685"/>
              <a:ext cx="321" cy="4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e</a:t>
              </a:r>
            </a:p>
          </p:txBody>
        </p:sp>
      </p:grpSp>
      <p:grpSp>
        <p:nvGrpSpPr>
          <p:cNvPr id="5135" name="Group 15"/>
          <p:cNvGrpSpPr>
            <a:grpSpLocks/>
          </p:cNvGrpSpPr>
          <p:nvPr/>
        </p:nvGrpSpPr>
        <p:grpSpPr bwMode="auto">
          <a:xfrm>
            <a:off x="457200" y="1905000"/>
            <a:ext cx="1981200" cy="1828800"/>
            <a:chOff x="4032" y="192"/>
            <a:chExt cx="1536" cy="1392"/>
          </a:xfrm>
        </p:grpSpPr>
        <p:sp>
          <p:nvSpPr>
            <p:cNvPr id="4140" name="AutoShape 16"/>
            <p:cNvSpPr>
              <a:spLocks noChangeArrowheads="1"/>
            </p:cNvSpPr>
            <p:nvPr/>
          </p:nvSpPr>
          <p:spPr bwMode="auto">
            <a:xfrm>
              <a:off x="4032" y="192"/>
              <a:ext cx="1536" cy="1392"/>
            </a:xfrm>
            <a:prstGeom prst="hexagon">
              <a:avLst>
                <a:gd name="adj" fmla="val 27586"/>
                <a:gd name="vf" fmla="val 115470"/>
              </a:avLst>
            </a:prstGeom>
            <a:solidFill>
              <a:srgbClr val="3399FF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1" name="Line 17"/>
            <p:cNvSpPr>
              <a:spLocks noChangeShapeType="1"/>
            </p:cNvSpPr>
            <p:nvPr/>
          </p:nvSpPr>
          <p:spPr bwMode="auto">
            <a:xfrm>
              <a:off x="4408" y="192"/>
              <a:ext cx="784" cy="13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2" name="Line 18"/>
            <p:cNvSpPr>
              <a:spLocks noChangeShapeType="1"/>
            </p:cNvSpPr>
            <p:nvPr/>
          </p:nvSpPr>
          <p:spPr bwMode="auto">
            <a:xfrm flipV="1">
              <a:off x="4408" y="192"/>
              <a:ext cx="784" cy="13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3" name="Line 19"/>
            <p:cNvSpPr>
              <a:spLocks noChangeShapeType="1"/>
            </p:cNvSpPr>
            <p:nvPr/>
          </p:nvSpPr>
          <p:spPr bwMode="auto">
            <a:xfrm>
              <a:off x="4032" y="903"/>
              <a:ext cx="1536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44" name="Oval 20"/>
            <p:cNvSpPr>
              <a:spLocks noChangeArrowheads="1"/>
            </p:cNvSpPr>
            <p:nvPr/>
          </p:nvSpPr>
          <p:spPr bwMode="auto">
            <a:xfrm>
              <a:off x="4596" y="687"/>
              <a:ext cx="376" cy="402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45" name="Text Box 21"/>
            <p:cNvSpPr txBox="1">
              <a:spLocks noChangeArrowheads="1"/>
            </p:cNvSpPr>
            <p:nvPr/>
          </p:nvSpPr>
          <p:spPr bwMode="auto">
            <a:xfrm>
              <a:off x="4416" y="912"/>
              <a:ext cx="305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4146" name="Text Box 22"/>
            <p:cNvSpPr txBox="1">
              <a:spLocks noChangeArrowheads="1"/>
            </p:cNvSpPr>
            <p:nvPr/>
          </p:nvSpPr>
          <p:spPr bwMode="auto">
            <a:xfrm>
              <a:off x="4704" y="1056"/>
              <a:ext cx="305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4147" name="Text Box 23"/>
            <p:cNvSpPr txBox="1">
              <a:spLocks noChangeArrowheads="1"/>
            </p:cNvSpPr>
            <p:nvPr/>
          </p:nvSpPr>
          <p:spPr bwMode="auto">
            <a:xfrm>
              <a:off x="4416" y="527"/>
              <a:ext cx="305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4148" name="Text Box 24"/>
            <p:cNvSpPr txBox="1">
              <a:spLocks noChangeArrowheads="1"/>
            </p:cNvSpPr>
            <p:nvPr/>
          </p:nvSpPr>
          <p:spPr bwMode="auto">
            <a:xfrm>
              <a:off x="4704" y="336"/>
              <a:ext cx="305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4149" name="Text Box 25"/>
            <p:cNvSpPr txBox="1">
              <a:spLocks noChangeArrowheads="1"/>
            </p:cNvSpPr>
            <p:nvPr/>
          </p:nvSpPr>
          <p:spPr bwMode="auto">
            <a:xfrm>
              <a:off x="4945" y="577"/>
              <a:ext cx="305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Comic Sans MS" pitchFamily="66" charset="0"/>
                </a:rPr>
                <a:t>c</a:t>
              </a:r>
            </a:p>
          </p:txBody>
        </p:sp>
        <p:sp>
          <p:nvSpPr>
            <p:cNvPr id="4150" name="Text Box 26"/>
            <p:cNvSpPr txBox="1">
              <a:spLocks noChangeArrowheads="1"/>
            </p:cNvSpPr>
            <p:nvPr/>
          </p:nvSpPr>
          <p:spPr bwMode="auto">
            <a:xfrm>
              <a:off x="4992" y="864"/>
              <a:ext cx="305" cy="44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>
                  <a:latin typeface="Comic Sans MS" pitchFamily="66" charset="0"/>
                </a:rPr>
                <a:t>c</a:t>
              </a:r>
            </a:p>
          </p:txBody>
        </p:sp>
      </p:grpSp>
      <p:grpSp>
        <p:nvGrpSpPr>
          <p:cNvPr id="5147" name="Group 27"/>
          <p:cNvGrpSpPr>
            <a:grpSpLocks/>
          </p:cNvGrpSpPr>
          <p:nvPr/>
        </p:nvGrpSpPr>
        <p:grpSpPr bwMode="auto">
          <a:xfrm>
            <a:off x="6172200" y="1676400"/>
            <a:ext cx="2743200" cy="2058988"/>
            <a:chOff x="3744" y="2880"/>
            <a:chExt cx="1728" cy="1297"/>
          </a:xfrm>
        </p:grpSpPr>
        <p:sp>
          <p:nvSpPr>
            <p:cNvPr id="4134" name="AutoShape 28"/>
            <p:cNvSpPr>
              <a:spLocks noChangeArrowheads="1"/>
            </p:cNvSpPr>
            <p:nvPr/>
          </p:nvSpPr>
          <p:spPr bwMode="auto">
            <a:xfrm>
              <a:off x="4115" y="2880"/>
              <a:ext cx="1357" cy="1296"/>
            </a:xfrm>
            <a:prstGeom prst="pentagon">
              <a:avLst/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5" name="Arc 29"/>
            <p:cNvSpPr>
              <a:spLocks/>
            </p:cNvSpPr>
            <p:nvPr/>
          </p:nvSpPr>
          <p:spPr bwMode="auto">
            <a:xfrm>
              <a:off x="4340" y="3978"/>
              <a:ext cx="277" cy="199"/>
            </a:xfrm>
            <a:custGeom>
              <a:avLst/>
              <a:gdLst>
                <a:gd name="T0" fmla="*/ 0 w 27881"/>
                <a:gd name="T1" fmla="*/ 0 h 21600"/>
                <a:gd name="T2" fmla="*/ 0 w 27881"/>
                <a:gd name="T3" fmla="*/ 0 h 21600"/>
                <a:gd name="T4" fmla="*/ 0 w 27881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7881" h="21600" fill="none" extrusionOk="0">
                  <a:moveTo>
                    <a:pt x="0" y="933"/>
                  </a:moveTo>
                  <a:cubicBezTo>
                    <a:pt x="2036" y="314"/>
                    <a:pt x="4152" y="-1"/>
                    <a:pt x="6281" y="0"/>
                  </a:cubicBezTo>
                  <a:cubicBezTo>
                    <a:pt x="18210" y="0"/>
                    <a:pt x="27881" y="9670"/>
                    <a:pt x="27881" y="21600"/>
                  </a:cubicBezTo>
                </a:path>
                <a:path w="27881" h="21600" stroke="0" extrusionOk="0">
                  <a:moveTo>
                    <a:pt x="0" y="933"/>
                  </a:moveTo>
                  <a:cubicBezTo>
                    <a:pt x="2036" y="314"/>
                    <a:pt x="4152" y="-1"/>
                    <a:pt x="6281" y="0"/>
                  </a:cubicBezTo>
                  <a:cubicBezTo>
                    <a:pt x="18210" y="0"/>
                    <a:pt x="27881" y="9670"/>
                    <a:pt x="27881" y="21600"/>
                  </a:cubicBezTo>
                  <a:lnTo>
                    <a:pt x="6281" y="21600"/>
                  </a:lnTo>
                  <a:lnTo>
                    <a:pt x="0" y="933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6" name="Text Box 30"/>
            <p:cNvSpPr txBox="1">
              <a:spLocks noChangeArrowheads="1"/>
            </p:cNvSpPr>
            <p:nvPr/>
          </p:nvSpPr>
          <p:spPr bwMode="auto">
            <a:xfrm>
              <a:off x="4464" y="3678"/>
              <a:ext cx="197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i</a:t>
              </a:r>
            </a:p>
          </p:txBody>
        </p:sp>
        <p:sp>
          <p:nvSpPr>
            <p:cNvPr id="4137" name="Line 31"/>
            <p:cNvSpPr>
              <a:spLocks noChangeShapeType="1"/>
            </p:cNvSpPr>
            <p:nvPr/>
          </p:nvSpPr>
          <p:spPr bwMode="auto">
            <a:xfrm flipH="1">
              <a:off x="3744" y="4176"/>
              <a:ext cx="657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38" name="Arc 32"/>
            <p:cNvSpPr>
              <a:spLocks/>
            </p:cNvSpPr>
            <p:nvPr/>
          </p:nvSpPr>
          <p:spPr bwMode="auto">
            <a:xfrm rot="-5740792">
              <a:off x="4095" y="3929"/>
              <a:ext cx="221" cy="251"/>
            </a:xfrm>
            <a:custGeom>
              <a:avLst/>
              <a:gdLst>
                <a:gd name="T0" fmla="*/ 0 w 23949"/>
                <a:gd name="T1" fmla="*/ 0 h 21600"/>
                <a:gd name="T2" fmla="*/ 0 w 23949"/>
                <a:gd name="T3" fmla="*/ 0 h 21600"/>
                <a:gd name="T4" fmla="*/ 0 w 23949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3949" h="21600" fill="none" extrusionOk="0">
                  <a:moveTo>
                    <a:pt x="0" y="128"/>
                  </a:moveTo>
                  <a:cubicBezTo>
                    <a:pt x="780" y="42"/>
                    <a:pt x="1564" y="-1"/>
                    <a:pt x="2349" y="0"/>
                  </a:cubicBezTo>
                  <a:cubicBezTo>
                    <a:pt x="14278" y="0"/>
                    <a:pt x="23949" y="9670"/>
                    <a:pt x="23949" y="21600"/>
                  </a:cubicBezTo>
                </a:path>
                <a:path w="23949" h="21600" stroke="0" extrusionOk="0">
                  <a:moveTo>
                    <a:pt x="0" y="128"/>
                  </a:moveTo>
                  <a:cubicBezTo>
                    <a:pt x="780" y="42"/>
                    <a:pt x="1564" y="-1"/>
                    <a:pt x="2349" y="0"/>
                  </a:cubicBezTo>
                  <a:cubicBezTo>
                    <a:pt x="14278" y="0"/>
                    <a:pt x="23949" y="9670"/>
                    <a:pt x="23949" y="21600"/>
                  </a:cubicBezTo>
                  <a:lnTo>
                    <a:pt x="2349" y="21600"/>
                  </a:lnTo>
                  <a:lnTo>
                    <a:pt x="0" y="128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39" name="Text Box 33"/>
            <p:cNvSpPr txBox="1">
              <a:spLocks noChangeArrowheads="1"/>
            </p:cNvSpPr>
            <p:nvPr/>
          </p:nvSpPr>
          <p:spPr bwMode="auto">
            <a:xfrm>
              <a:off x="3936" y="3678"/>
              <a:ext cx="274" cy="40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600">
                  <a:latin typeface="Comic Sans MS" pitchFamily="66" charset="0"/>
                </a:rPr>
                <a:t>e</a:t>
              </a:r>
            </a:p>
          </p:txBody>
        </p:sp>
      </p:grpSp>
      <p:sp>
        <p:nvSpPr>
          <p:cNvPr id="5154" name="Text Box 34"/>
          <p:cNvSpPr txBox="1">
            <a:spLocks noChangeArrowheads="1"/>
          </p:cNvSpPr>
          <p:nvPr/>
        </p:nvSpPr>
        <p:spPr bwMode="auto">
          <a:xfrm>
            <a:off x="6629400" y="914400"/>
            <a:ext cx="2212975" cy="711200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0000FF"/>
                </a:solidFill>
                <a:latin typeface="Arial" pitchFamily="34" charset="0"/>
              </a:rPr>
              <a:t>Interior = 180 - e </a:t>
            </a:r>
          </a:p>
          <a:p>
            <a:pPr eaLnBrk="1" hangingPunct="1"/>
            <a:r>
              <a:rPr lang="en-GB" sz="2000" b="1">
                <a:solidFill>
                  <a:srgbClr val="0000FF"/>
                </a:solidFill>
                <a:latin typeface="Arial" pitchFamily="34" charset="0"/>
              </a:rPr>
              <a:t>angles</a:t>
            </a:r>
          </a:p>
        </p:txBody>
      </p:sp>
      <p:grpSp>
        <p:nvGrpSpPr>
          <p:cNvPr id="5166" name="Group 46"/>
          <p:cNvGrpSpPr>
            <a:grpSpLocks/>
          </p:cNvGrpSpPr>
          <p:nvPr/>
        </p:nvGrpSpPr>
        <p:grpSpPr bwMode="auto">
          <a:xfrm>
            <a:off x="0" y="914400"/>
            <a:ext cx="3276600" cy="711200"/>
            <a:chOff x="0" y="576"/>
            <a:chExt cx="2064" cy="448"/>
          </a:xfrm>
        </p:grpSpPr>
        <p:sp>
          <p:nvSpPr>
            <p:cNvPr id="4132" name="Text Box 36"/>
            <p:cNvSpPr txBox="1">
              <a:spLocks noChangeArrowheads="1"/>
            </p:cNvSpPr>
            <p:nvPr/>
          </p:nvSpPr>
          <p:spPr bwMode="auto">
            <a:xfrm>
              <a:off x="0" y="576"/>
              <a:ext cx="2064" cy="44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0000FF"/>
                  </a:solidFill>
                  <a:latin typeface="Arial" pitchFamily="34" charset="0"/>
                </a:rPr>
                <a:t>Angles at =      360 </a:t>
              </a:r>
            </a:p>
            <a:p>
              <a:pPr eaLnBrk="1" hangingPunct="1"/>
              <a:r>
                <a:rPr lang="en-GB" sz="2000" b="1">
                  <a:solidFill>
                    <a:srgbClr val="0000FF"/>
                  </a:solidFill>
                  <a:latin typeface="Arial" pitchFamily="34" charset="0"/>
                </a:rPr>
                <a:t>the centre      No. of sides</a:t>
              </a:r>
            </a:p>
          </p:txBody>
        </p:sp>
        <p:sp>
          <p:nvSpPr>
            <p:cNvPr id="4133" name="Line 37"/>
            <p:cNvSpPr>
              <a:spLocks noChangeShapeType="1"/>
            </p:cNvSpPr>
            <p:nvPr/>
          </p:nvSpPr>
          <p:spPr bwMode="auto">
            <a:xfrm>
              <a:off x="1056" y="816"/>
              <a:ext cx="912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165" name="Group 45"/>
          <p:cNvGrpSpPr>
            <a:grpSpLocks/>
          </p:cNvGrpSpPr>
          <p:nvPr/>
        </p:nvGrpSpPr>
        <p:grpSpPr bwMode="auto">
          <a:xfrm>
            <a:off x="3429000" y="914400"/>
            <a:ext cx="2971800" cy="711200"/>
            <a:chOff x="3408" y="2064"/>
            <a:chExt cx="1872" cy="448"/>
          </a:xfrm>
        </p:grpSpPr>
        <p:sp>
          <p:nvSpPr>
            <p:cNvPr id="4130" name="Text Box 39"/>
            <p:cNvSpPr txBox="1">
              <a:spLocks noChangeArrowheads="1"/>
            </p:cNvSpPr>
            <p:nvPr/>
          </p:nvSpPr>
          <p:spPr bwMode="auto">
            <a:xfrm>
              <a:off x="3408" y="2064"/>
              <a:ext cx="1872" cy="448"/>
            </a:xfrm>
            <a:prstGeom prst="rect">
              <a:avLst/>
            </a:prstGeom>
            <a:noFill/>
            <a:ln w="9525">
              <a:solidFill>
                <a:schemeClr val="tx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solidFill>
                    <a:srgbClr val="0000FF"/>
                  </a:solidFill>
                  <a:latin typeface="Arial" pitchFamily="34" charset="0"/>
                </a:rPr>
                <a:t>Exterior =      360 </a:t>
              </a:r>
            </a:p>
            <a:p>
              <a:pPr eaLnBrk="1" hangingPunct="1"/>
              <a:r>
                <a:rPr lang="en-GB" sz="2000" b="1">
                  <a:solidFill>
                    <a:srgbClr val="0000FF"/>
                  </a:solidFill>
                  <a:latin typeface="Arial" pitchFamily="34" charset="0"/>
                </a:rPr>
                <a:t>angles 	      No. of sides</a:t>
              </a:r>
            </a:p>
          </p:txBody>
        </p:sp>
        <p:sp>
          <p:nvSpPr>
            <p:cNvPr id="4131" name="Line 40"/>
            <p:cNvSpPr>
              <a:spLocks noChangeShapeType="1"/>
            </p:cNvSpPr>
            <p:nvPr/>
          </p:nvSpPr>
          <p:spPr bwMode="auto">
            <a:xfrm flipV="1">
              <a:off x="4272" y="2304"/>
              <a:ext cx="864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62" name="AutoShape 42"/>
          <p:cNvSpPr>
            <a:spLocks noChangeArrowheads="1"/>
          </p:cNvSpPr>
          <p:nvPr/>
        </p:nvSpPr>
        <p:spPr bwMode="auto">
          <a:xfrm>
            <a:off x="3810000" y="0"/>
            <a:ext cx="5029200" cy="685800"/>
          </a:xfrm>
          <a:prstGeom prst="wedgeRoundRectCallout">
            <a:avLst>
              <a:gd name="adj1" fmla="val -57574"/>
              <a:gd name="adj2" fmla="val -25000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There are 3 types of angles in regular polygons</a:t>
            </a:r>
          </a:p>
        </p:txBody>
      </p:sp>
      <p:sp>
        <p:nvSpPr>
          <p:cNvPr id="4106" name="Line 47"/>
          <p:cNvSpPr>
            <a:spLocks noChangeShapeType="1"/>
          </p:cNvSpPr>
          <p:nvPr/>
        </p:nvSpPr>
        <p:spPr bwMode="auto">
          <a:xfrm>
            <a:off x="0" y="4114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08" name="Text Box 88"/>
          <p:cNvSpPr txBox="1">
            <a:spLocks noChangeArrowheads="1"/>
          </p:cNvSpPr>
          <p:nvPr/>
        </p:nvSpPr>
        <p:spPr bwMode="auto">
          <a:xfrm>
            <a:off x="136525" y="4202113"/>
            <a:ext cx="4327525" cy="10064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Calculate the value of c, e and i in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regular polygons with 8, 9, 10 and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12 sides</a:t>
            </a:r>
          </a:p>
        </p:txBody>
      </p:sp>
      <p:sp>
        <p:nvSpPr>
          <p:cNvPr id="5209" name="Text Box 89"/>
          <p:cNvSpPr txBox="1">
            <a:spLocks noChangeArrowheads="1"/>
          </p:cNvSpPr>
          <p:nvPr/>
        </p:nvSpPr>
        <p:spPr bwMode="auto">
          <a:xfrm>
            <a:off x="228600" y="5257800"/>
            <a:ext cx="2470150" cy="1374775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Answers:</a:t>
            </a:r>
          </a:p>
          <a:p>
            <a:pPr eaLnBrk="1" hangingPunct="1"/>
            <a:r>
              <a:rPr lang="en-GB" sz="1600" b="1">
                <a:latin typeface="Arial" pitchFamily="34" charset="0"/>
              </a:rPr>
              <a:t>8 sides = 45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45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135</a:t>
            </a:r>
            <a:r>
              <a:rPr lang="en-GB" sz="1600" b="1" baseline="30000">
                <a:latin typeface="Arial" pitchFamily="34" charset="0"/>
              </a:rPr>
              <a:t>0</a:t>
            </a:r>
            <a:endParaRPr lang="en-GB" sz="1600" b="1">
              <a:latin typeface="Arial" pitchFamily="34" charset="0"/>
            </a:endParaRPr>
          </a:p>
          <a:p>
            <a:pPr eaLnBrk="1" hangingPunct="1"/>
            <a:r>
              <a:rPr lang="en-GB" sz="1600" b="1">
                <a:latin typeface="Arial" pitchFamily="34" charset="0"/>
              </a:rPr>
              <a:t>9 sides = 40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40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140</a:t>
            </a:r>
            <a:r>
              <a:rPr lang="en-GB" sz="1600" b="1" baseline="30000">
                <a:latin typeface="Arial" pitchFamily="34" charset="0"/>
              </a:rPr>
              <a:t>0</a:t>
            </a:r>
            <a:endParaRPr lang="en-GB" sz="1600" b="1">
              <a:latin typeface="Arial" pitchFamily="34" charset="0"/>
            </a:endParaRPr>
          </a:p>
          <a:p>
            <a:pPr eaLnBrk="1" hangingPunct="1"/>
            <a:r>
              <a:rPr lang="en-GB" sz="1600" b="1">
                <a:latin typeface="Arial" pitchFamily="34" charset="0"/>
              </a:rPr>
              <a:t>10 sides = 36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36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144</a:t>
            </a:r>
            <a:r>
              <a:rPr lang="en-GB" sz="1600" b="1" baseline="30000">
                <a:latin typeface="Arial" pitchFamily="34" charset="0"/>
              </a:rPr>
              <a:t>0</a:t>
            </a:r>
            <a:endParaRPr lang="en-GB" sz="1600" b="1">
              <a:latin typeface="Arial" pitchFamily="34" charset="0"/>
            </a:endParaRPr>
          </a:p>
          <a:p>
            <a:pPr eaLnBrk="1" hangingPunct="1"/>
            <a:r>
              <a:rPr lang="en-GB" sz="1600" b="1">
                <a:latin typeface="Arial" pitchFamily="34" charset="0"/>
              </a:rPr>
              <a:t>12 sides = 30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30</a:t>
            </a:r>
            <a:r>
              <a:rPr lang="en-GB" sz="1600" b="1" baseline="30000">
                <a:latin typeface="Arial" pitchFamily="34" charset="0"/>
              </a:rPr>
              <a:t>0</a:t>
            </a:r>
            <a:r>
              <a:rPr lang="en-GB" sz="1600" b="1">
                <a:latin typeface="Arial" pitchFamily="34" charset="0"/>
              </a:rPr>
              <a:t>, 150</a:t>
            </a:r>
            <a:r>
              <a:rPr lang="en-GB" sz="1600" b="1" baseline="30000">
                <a:latin typeface="Arial" pitchFamily="34" charset="0"/>
              </a:rPr>
              <a:t>0</a:t>
            </a:r>
          </a:p>
        </p:txBody>
      </p:sp>
      <p:sp>
        <p:nvSpPr>
          <p:cNvPr id="4109" name="Line 90"/>
          <p:cNvSpPr>
            <a:spLocks noChangeShapeType="1"/>
          </p:cNvSpPr>
          <p:nvPr/>
        </p:nvSpPr>
        <p:spPr bwMode="auto">
          <a:xfrm>
            <a:off x="4572000" y="4114800"/>
            <a:ext cx="0" cy="1143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0" name="Line 92"/>
          <p:cNvSpPr>
            <a:spLocks noChangeShapeType="1"/>
          </p:cNvSpPr>
          <p:nvPr/>
        </p:nvSpPr>
        <p:spPr bwMode="auto">
          <a:xfrm>
            <a:off x="2743200" y="52578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11" name="Line 93"/>
          <p:cNvSpPr>
            <a:spLocks noChangeShapeType="1"/>
          </p:cNvSpPr>
          <p:nvPr/>
        </p:nvSpPr>
        <p:spPr bwMode="auto">
          <a:xfrm flipH="1">
            <a:off x="2743200" y="5257800"/>
            <a:ext cx="18288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5215" name="Group 95"/>
          <p:cNvGrpSpPr>
            <a:grpSpLocks/>
          </p:cNvGrpSpPr>
          <p:nvPr/>
        </p:nvGrpSpPr>
        <p:grpSpPr bwMode="auto">
          <a:xfrm>
            <a:off x="2895600" y="5334000"/>
            <a:ext cx="4267200" cy="1295400"/>
            <a:chOff x="1824" y="3360"/>
            <a:chExt cx="2688" cy="816"/>
          </a:xfrm>
        </p:grpSpPr>
        <p:sp>
          <p:nvSpPr>
            <p:cNvPr id="4128" name="AutoShape 91"/>
            <p:cNvSpPr>
              <a:spLocks noChangeArrowheads="1"/>
            </p:cNvSpPr>
            <p:nvPr/>
          </p:nvSpPr>
          <p:spPr bwMode="auto">
            <a:xfrm>
              <a:off x="1824" y="3360"/>
              <a:ext cx="2688" cy="816"/>
            </a:xfrm>
            <a:prstGeom prst="wedgeRoundRectCallout">
              <a:avLst>
                <a:gd name="adj1" fmla="val -49889"/>
                <a:gd name="adj2" fmla="val 62500"/>
                <a:gd name="adj3" fmla="val 16667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ctr"/>
              <a:r>
                <a:rPr lang="en-GB" sz="2000" b="1">
                  <a:latin typeface="Arial" pitchFamily="34" charset="0"/>
                </a:rPr>
                <a:t>To calculate the total interior angles of an irregular polygon divide it up into triangles from 1 corner. Then no. of    x 180</a:t>
              </a:r>
            </a:p>
          </p:txBody>
        </p:sp>
        <p:sp>
          <p:nvSpPr>
            <p:cNvPr id="4129" name="AutoShape 94"/>
            <p:cNvSpPr>
              <a:spLocks noChangeArrowheads="1"/>
            </p:cNvSpPr>
            <p:nvPr/>
          </p:nvSpPr>
          <p:spPr bwMode="auto">
            <a:xfrm>
              <a:off x="3696" y="4032"/>
              <a:ext cx="96" cy="144"/>
            </a:xfrm>
            <a:prstGeom prst="triangle">
              <a:avLst>
                <a:gd name="adj" fmla="val 50000"/>
              </a:avLst>
            </a:prstGeom>
            <a:solidFill>
              <a:schemeClr val="tx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5223" name="Group 103"/>
          <p:cNvGrpSpPr>
            <a:grpSpLocks/>
          </p:cNvGrpSpPr>
          <p:nvPr/>
        </p:nvGrpSpPr>
        <p:grpSpPr bwMode="auto">
          <a:xfrm>
            <a:off x="5791200" y="4267200"/>
            <a:ext cx="3352800" cy="1371600"/>
            <a:chOff x="3648" y="2688"/>
            <a:chExt cx="2112" cy="864"/>
          </a:xfrm>
        </p:grpSpPr>
        <p:sp>
          <p:nvSpPr>
            <p:cNvPr id="4121" name="Line 96"/>
            <p:cNvSpPr>
              <a:spLocks noChangeShapeType="1"/>
            </p:cNvSpPr>
            <p:nvPr/>
          </p:nvSpPr>
          <p:spPr bwMode="auto">
            <a:xfrm>
              <a:off x="3984" y="2688"/>
              <a:ext cx="576" cy="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2" name="Line 97"/>
            <p:cNvSpPr>
              <a:spLocks noChangeShapeType="1"/>
            </p:cNvSpPr>
            <p:nvPr/>
          </p:nvSpPr>
          <p:spPr bwMode="auto">
            <a:xfrm>
              <a:off x="3648" y="2832"/>
              <a:ext cx="96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3" name="Line 98"/>
            <p:cNvSpPr>
              <a:spLocks noChangeShapeType="1"/>
            </p:cNvSpPr>
            <p:nvPr/>
          </p:nvSpPr>
          <p:spPr bwMode="auto">
            <a:xfrm>
              <a:off x="3744" y="3168"/>
              <a:ext cx="1056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4" name="Line 99"/>
            <p:cNvSpPr>
              <a:spLocks noChangeShapeType="1"/>
            </p:cNvSpPr>
            <p:nvPr/>
          </p:nvSpPr>
          <p:spPr bwMode="auto">
            <a:xfrm>
              <a:off x="4800" y="3504"/>
              <a:ext cx="960" cy="4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5" name="Line 100"/>
            <p:cNvSpPr>
              <a:spLocks noChangeShapeType="1"/>
            </p:cNvSpPr>
            <p:nvPr/>
          </p:nvSpPr>
          <p:spPr bwMode="auto">
            <a:xfrm flipH="1" flipV="1">
              <a:off x="5424" y="3024"/>
              <a:ext cx="336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6" name="Line 101"/>
            <p:cNvSpPr>
              <a:spLocks noChangeShapeType="1"/>
            </p:cNvSpPr>
            <p:nvPr/>
          </p:nvSpPr>
          <p:spPr bwMode="auto">
            <a:xfrm flipH="1" flipV="1">
              <a:off x="4512" y="2736"/>
              <a:ext cx="912" cy="2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7" name="Line 102"/>
            <p:cNvSpPr>
              <a:spLocks noChangeShapeType="1"/>
            </p:cNvSpPr>
            <p:nvPr/>
          </p:nvSpPr>
          <p:spPr bwMode="auto">
            <a:xfrm flipV="1">
              <a:off x="3648" y="2688"/>
              <a:ext cx="336" cy="14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5228" name="Group 108"/>
          <p:cNvGrpSpPr>
            <a:grpSpLocks/>
          </p:cNvGrpSpPr>
          <p:nvPr/>
        </p:nvGrpSpPr>
        <p:grpSpPr bwMode="auto">
          <a:xfrm>
            <a:off x="5943600" y="4267200"/>
            <a:ext cx="3200400" cy="1371600"/>
            <a:chOff x="3744" y="2688"/>
            <a:chExt cx="2016" cy="864"/>
          </a:xfrm>
        </p:grpSpPr>
        <p:sp>
          <p:nvSpPr>
            <p:cNvPr id="4117" name="Line 104"/>
            <p:cNvSpPr>
              <a:spLocks noChangeShapeType="1"/>
            </p:cNvSpPr>
            <p:nvPr/>
          </p:nvSpPr>
          <p:spPr bwMode="auto">
            <a:xfrm flipV="1">
              <a:off x="3744" y="2688"/>
              <a:ext cx="192" cy="480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8" name="Line 105"/>
            <p:cNvSpPr>
              <a:spLocks noChangeShapeType="1"/>
            </p:cNvSpPr>
            <p:nvPr/>
          </p:nvSpPr>
          <p:spPr bwMode="auto">
            <a:xfrm flipV="1">
              <a:off x="3744" y="2736"/>
              <a:ext cx="768" cy="432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Line 106"/>
            <p:cNvSpPr>
              <a:spLocks noChangeShapeType="1"/>
            </p:cNvSpPr>
            <p:nvPr/>
          </p:nvSpPr>
          <p:spPr bwMode="auto">
            <a:xfrm flipV="1">
              <a:off x="3744" y="3024"/>
              <a:ext cx="1680" cy="144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120" name="Line 107"/>
            <p:cNvSpPr>
              <a:spLocks noChangeShapeType="1"/>
            </p:cNvSpPr>
            <p:nvPr/>
          </p:nvSpPr>
          <p:spPr bwMode="auto">
            <a:xfrm>
              <a:off x="3744" y="3168"/>
              <a:ext cx="2016" cy="384"/>
            </a:xfrm>
            <a:prstGeom prst="line">
              <a:avLst/>
            </a:prstGeom>
            <a:noFill/>
            <a:ln w="57150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229" name="Text Box 109"/>
          <p:cNvSpPr txBox="1">
            <a:spLocks noChangeArrowheads="1"/>
          </p:cNvSpPr>
          <p:nvPr/>
        </p:nvSpPr>
        <p:spPr bwMode="auto">
          <a:xfrm>
            <a:off x="7375525" y="5751513"/>
            <a:ext cx="1206500" cy="915987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1800" b="1">
                <a:latin typeface="Arial" pitchFamily="34" charset="0"/>
              </a:rPr>
              <a:t>Total i </a:t>
            </a:r>
          </a:p>
          <a:p>
            <a:pPr eaLnBrk="1" hangingPunct="1"/>
            <a:r>
              <a:rPr lang="en-GB" sz="1800" b="1">
                <a:latin typeface="Arial" pitchFamily="34" charset="0"/>
              </a:rPr>
              <a:t>= 5 x 180 </a:t>
            </a:r>
          </a:p>
          <a:p>
            <a:pPr eaLnBrk="1" hangingPunct="1"/>
            <a:r>
              <a:rPr lang="en-GB" sz="1800" b="1">
                <a:latin typeface="Arial" pitchFamily="34" charset="0"/>
              </a:rPr>
              <a:t>= 900</a:t>
            </a:r>
            <a:r>
              <a:rPr lang="en-GB" sz="1800" b="1" baseline="30000">
                <a:latin typeface="Arial" pitchFamily="34" charset="0"/>
              </a:rPr>
              <a:t>0</a:t>
            </a:r>
          </a:p>
        </p:txBody>
      </p:sp>
      <p:sp>
        <p:nvSpPr>
          <p:cNvPr id="4116" name="Line 110"/>
          <p:cNvSpPr>
            <a:spLocks noChangeShapeType="1"/>
          </p:cNvSpPr>
          <p:nvPr/>
        </p:nvSpPr>
        <p:spPr bwMode="auto">
          <a:xfrm>
            <a:off x="4572000" y="4114800"/>
            <a:ext cx="0" cy="12192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51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16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13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16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515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520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20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20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5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5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5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520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5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20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3" dur="500"/>
                                        <p:tgtEl>
                                          <p:spTgt spid="521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 nodeType="clickPar">
                      <p:stCondLst>
                        <p:cond delay="indefinite"/>
                      </p:stCondLst>
                      <p:childTnLst>
                        <p:par>
                          <p:cTn id="8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6" presetID="1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52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52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52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52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 nodeType="clickPar">
                      <p:stCondLst>
                        <p:cond delay="indefinite"/>
                      </p:stCondLst>
                      <p:childTnLst>
                        <p:par>
                          <p:cTn id="9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4" presetID="2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2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2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 nodeType="clickPar">
                      <p:stCondLst>
                        <p:cond delay="indefinite"/>
                      </p:stCondLst>
                      <p:childTnLst>
                        <p:par>
                          <p:cTn id="9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2" dur="500"/>
                                        <p:tgtEl>
                                          <p:spTgt spid="522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4" grpId="0" animBg="1" autoUpdateAnimBg="0"/>
      <p:bldP spid="5162" grpId="0" animBg="1" autoUpdateAnimBg="0"/>
      <p:bldP spid="5208" grpId="0" animBg="1" autoUpdateAnimBg="0"/>
      <p:bldP spid="5209" grpId="0" build="p" animBg="1" autoUpdateAnimBg="0"/>
      <p:bldP spid="5229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1738313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Cosine rule</a:t>
            </a:r>
          </a:p>
        </p:txBody>
      </p:sp>
      <p:sp>
        <p:nvSpPr>
          <p:cNvPr id="35845" name="AutoShape 5"/>
          <p:cNvSpPr>
            <a:spLocks noChangeArrowheads="1"/>
          </p:cNvSpPr>
          <p:nvPr/>
        </p:nvSpPr>
        <p:spPr bwMode="auto">
          <a:xfrm>
            <a:off x="5943600" y="838200"/>
            <a:ext cx="2895600" cy="762000"/>
          </a:xfrm>
          <a:prstGeom prst="wedgeRectCallout">
            <a:avLst>
              <a:gd name="adj1" fmla="val 58829"/>
              <a:gd name="adj2" fmla="val -13062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Always label the one</a:t>
            </a:r>
          </a:p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angle involved - </a:t>
            </a:r>
            <a:r>
              <a:rPr lang="en-GB" sz="2000" b="1">
                <a:latin typeface="Tahoma" pitchFamily="34" charset="0"/>
              </a:rPr>
              <a:t>A</a:t>
            </a:r>
            <a:endParaRPr lang="en-GB" sz="2000"/>
          </a:p>
        </p:txBody>
      </p:sp>
      <p:sp>
        <p:nvSpPr>
          <p:cNvPr id="35846" name="AutoShape 6"/>
          <p:cNvSpPr>
            <a:spLocks noChangeArrowheads="1"/>
          </p:cNvSpPr>
          <p:nvPr/>
        </p:nvSpPr>
        <p:spPr bwMode="auto">
          <a:xfrm>
            <a:off x="2286000" y="0"/>
            <a:ext cx="5257800" cy="762000"/>
          </a:xfrm>
          <a:prstGeom prst="wedgeRectCallout">
            <a:avLst>
              <a:gd name="adj1" fmla="val 78745"/>
              <a:gd name="adj2" fmla="val -2375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If there is only </a:t>
            </a:r>
            <a:r>
              <a:rPr lang="en-GB" sz="2000" b="1">
                <a:latin typeface="Tahoma" pitchFamily="34" charset="0"/>
              </a:rPr>
              <a:t>one angle</a:t>
            </a:r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 involved (and all 3 sides) it’s a Cosine rule question.</a:t>
            </a:r>
            <a:endParaRPr lang="en-GB" sz="2000"/>
          </a:p>
        </p:txBody>
      </p:sp>
      <p:sp>
        <p:nvSpPr>
          <p:cNvPr id="35849" name="AutoShape 9"/>
          <p:cNvSpPr>
            <a:spLocks noChangeArrowheads="1"/>
          </p:cNvSpPr>
          <p:nvPr/>
        </p:nvSpPr>
        <p:spPr bwMode="auto">
          <a:xfrm>
            <a:off x="381000" y="762000"/>
            <a:ext cx="5334000" cy="685800"/>
          </a:xfrm>
          <a:prstGeom prst="wedgeRectCallout">
            <a:avLst>
              <a:gd name="adj1" fmla="val -57023"/>
              <a:gd name="adj2" fmla="val 2291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r>
              <a:rPr lang="en-GB" sz="2000" b="1">
                <a:solidFill>
                  <a:schemeClr val="accent2"/>
                </a:solidFill>
                <a:latin typeface="Tahoma" pitchFamily="34" charset="0"/>
              </a:rPr>
              <a:t>Use this version of the rule to find sides:</a:t>
            </a:r>
          </a:p>
          <a:p>
            <a:r>
              <a:rPr lang="en-GB" sz="2000" b="1">
                <a:latin typeface="Tahoma" pitchFamily="34" charset="0"/>
              </a:rPr>
              <a:t>          	a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= b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+ c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– 2bc Cos A </a:t>
            </a:r>
            <a:endParaRPr lang="en-GB" sz="2000"/>
          </a:p>
        </p:txBody>
      </p:sp>
      <p:sp>
        <p:nvSpPr>
          <p:cNvPr id="35885" name="Text Box 45"/>
          <p:cNvSpPr txBox="1">
            <a:spLocks noChangeArrowheads="1"/>
          </p:cNvSpPr>
          <p:nvPr/>
        </p:nvSpPr>
        <p:spPr bwMode="auto">
          <a:xfrm>
            <a:off x="0" y="5546725"/>
            <a:ext cx="4899025" cy="1311275"/>
          </a:xfrm>
          <a:prstGeom prst="rect">
            <a:avLst/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a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= b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+ c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– 2bc Cos A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a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= 32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+ 45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– 2 x 32 x 45 x Cos 67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a</a:t>
            </a:r>
            <a:r>
              <a:rPr lang="en-GB" sz="2000" b="1" baseline="30000">
                <a:latin typeface="Tahoma" pitchFamily="34" charset="0"/>
              </a:rPr>
              <a:t>2</a:t>
            </a:r>
            <a:r>
              <a:rPr lang="en-GB" sz="2000" b="1">
                <a:latin typeface="Tahoma" pitchFamily="34" charset="0"/>
              </a:rPr>
              <a:t> = 3049 – 1125.3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a = 43.86 cm</a:t>
            </a:r>
          </a:p>
        </p:txBody>
      </p:sp>
      <p:grpSp>
        <p:nvGrpSpPr>
          <p:cNvPr id="35897" name="Group 57"/>
          <p:cNvGrpSpPr>
            <a:grpSpLocks/>
          </p:cNvGrpSpPr>
          <p:nvPr/>
        </p:nvGrpSpPr>
        <p:grpSpPr bwMode="auto">
          <a:xfrm>
            <a:off x="609600" y="2941638"/>
            <a:ext cx="3657600" cy="2384425"/>
            <a:chOff x="384" y="1853"/>
            <a:chExt cx="2304" cy="1502"/>
          </a:xfrm>
        </p:grpSpPr>
        <p:sp>
          <p:nvSpPr>
            <p:cNvPr id="31790" name="Line 35"/>
            <p:cNvSpPr>
              <a:spLocks noChangeShapeType="1"/>
            </p:cNvSpPr>
            <p:nvPr/>
          </p:nvSpPr>
          <p:spPr bwMode="auto">
            <a:xfrm flipV="1">
              <a:off x="384" y="1853"/>
              <a:ext cx="1014" cy="121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1" name="Line 36"/>
            <p:cNvSpPr>
              <a:spLocks noChangeShapeType="1"/>
            </p:cNvSpPr>
            <p:nvPr/>
          </p:nvSpPr>
          <p:spPr bwMode="auto">
            <a:xfrm>
              <a:off x="384" y="3072"/>
              <a:ext cx="230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2" name="Line 37"/>
            <p:cNvSpPr>
              <a:spLocks noChangeShapeType="1"/>
            </p:cNvSpPr>
            <p:nvPr/>
          </p:nvSpPr>
          <p:spPr bwMode="auto">
            <a:xfrm>
              <a:off x="1398" y="1853"/>
              <a:ext cx="1290" cy="121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93" name="Arc 38"/>
            <p:cNvSpPr>
              <a:spLocks/>
            </p:cNvSpPr>
            <p:nvPr/>
          </p:nvSpPr>
          <p:spPr bwMode="auto">
            <a:xfrm>
              <a:off x="630" y="2792"/>
              <a:ext cx="246" cy="2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94" name="Text Box 39"/>
            <p:cNvSpPr txBox="1">
              <a:spLocks noChangeArrowheads="1"/>
            </p:cNvSpPr>
            <p:nvPr/>
          </p:nvSpPr>
          <p:spPr bwMode="auto">
            <a:xfrm>
              <a:off x="1244" y="3105"/>
              <a:ext cx="55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45cm</a:t>
              </a:r>
            </a:p>
          </p:txBody>
        </p:sp>
        <p:sp>
          <p:nvSpPr>
            <p:cNvPr id="31795" name="Text Box 40"/>
            <p:cNvSpPr txBox="1">
              <a:spLocks noChangeArrowheads="1"/>
            </p:cNvSpPr>
            <p:nvPr/>
          </p:nvSpPr>
          <p:spPr bwMode="auto">
            <a:xfrm>
              <a:off x="384" y="2189"/>
              <a:ext cx="55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32cm</a:t>
              </a:r>
            </a:p>
          </p:txBody>
        </p:sp>
        <p:sp>
          <p:nvSpPr>
            <p:cNvPr id="31796" name="Text Box 41"/>
            <p:cNvSpPr txBox="1">
              <a:spLocks noChangeArrowheads="1"/>
            </p:cNvSpPr>
            <p:nvPr/>
          </p:nvSpPr>
          <p:spPr bwMode="auto">
            <a:xfrm>
              <a:off x="1968" y="2141"/>
              <a:ext cx="20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?</a:t>
              </a:r>
            </a:p>
          </p:txBody>
        </p:sp>
        <p:sp>
          <p:nvSpPr>
            <p:cNvPr id="31797" name="Text Box 42"/>
            <p:cNvSpPr txBox="1">
              <a:spLocks noChangeArrowheads="1"/>
            </p:cNvSpPr>
            <p:nvPr/>
          </p:nvSpPr>
          <p:spPr bwMode="auto">
            <a:xfrm>
              <a:off x="816" y="2669"/>
              <a:ext cx="38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67</a:t>
              </a:r>
              <a:r>
                <a:rPr lang="en-GB" sz="2000" b="1" baseline="30000">
                  <a:latin typeface="Tahoma" pitchFamily="34" charset="0"/>
                </a:rPr>
                <a:t>0</a:t>
              </a:r>
            </a:p>
          </p:txBody>
        </p:sp>
        <p:sp>
          <p:nvSpPr>
            <p:cNvPr id="31798" name="Text Box 47"/>
            <p:cNvSpPr txBox="1">
              <a:spLocks noChangeArrowheads="1"/>
            </p:cNvSpPr>
            <p:nvPr/>
          </p:nvSpPr>
          <p:spPr bwMode="auto">
            <a:xfrm>
              <a:off x="941" y="2198"/>
              <a:ext cx="11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sz="2000"/>
            </a:p>
          </p:txBody>
        </p:sp>
      </p:grpSp>
      <p:sp>
        <p:nvSpPr>
          <p:cNvPr id="35888" name="Text Box 48"/>
          <p:cNvSpPr txBox="1">
            <a:spLocks noChangeArrowheads="1"/>
          </p:cNvSpPr>
          <p:nvPr/>
        </p:nvSpPr>
        <p:spPr bwMode="auto">
          <a:xfrm>
            <a:off x="304800" y="47244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5889" name="Text Box 49"/>
          <p:cNvSpPr txBox="1">
            <a:spLocks noChangeArrowheads="1"/>
          </p:cNvSpPr>
          <p:nvPr/>
        </p:nvSpPr>
        <p:spPr bwMode="auto">
          <a:xfrm>
            <a:off x="1905000" y="2590800"/>
            <a:ext cx="3540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35890" name="Text Box 50"/>
          <p:cNvSpPr txBox="1">
            <a:spLocks noChangeArrowheads="1"/>
          </p:cNvSpPr>
          <p:nvPr/>
        </p:nvSpPr>
        <p:spPr bwMode="auto">
          <a:xfrm>
            <a:off x="4267200" y="47244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5891" name="Text Box 51"/>
          <p:cNvSpPr txBox="1">
            <a:spLocks noChangeArrowheads="1"/>
          </p:cNvSpPr>
          <p:nvPr/>
        </p:nvSpPr>
        <p:spPr bwMode="auto">
          <a:xfrm>
            <a:off x="3352800" y="3505200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5892" name="Text Box 52"/>
          <p:cNvSpPr txBox="1">
            <a:spLocks noChangeArrowheads="1"/>
          </p:cNvSpPr>
          <p:nvPr/>
        </p:nvSpPr>
        <p:spPr bwMode="auto">
          <a:xfrm>
            <a:off x="914400" y="3733800"/>
            <a:ext cx="344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5893" name="Text Box 53"/>
          <p:cNvSpPr txBox="1">
            <a:spLocks noChangeArrowheads="1"/>
          </p:cNvSpPr>
          <p:nvPr/>
        </p:nvSpPr>
        <p:spPr bwMode="auto">
          <a:xfrm>
            <a:off x="2819400" y="49530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31758" name="Line 54"/>
          <p:cNvSpPr>
            <a:spLocks noChangeShapeType="1"/>
          </p:cNvSpPr>
          <p:nvPr/>
        </p:nvSpPr>
        <p:spPr bwMode="auto">
          <a:xfrm>
            <a:off x="4953000" y="2590800"/>
            <a:ext cx="0" cy="4267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55"/>
          <p:cNvSpPr>
            <a:spLocks noChangeShapeType="1"/>
          </p:cNvSpPr>
          <p:nvPr/>
        </p:nvSpPr>
        <p:spPr bwMode="auto">
          <a:xfrm>
            <a:off x="0" y="2590800"/>
            <a:ext cx="9144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96" name="Text Box 56"/>
          <p:cNvSpPr txBox="1">
            <a:spLocks noChangeArrowheads="1"/>
          </p:cNvSpPr>
          <p:nvPr/>
        </p:nvSpPr>
        <p:spPr bwMode="auto">
          <a:xfrm>
            <a:off x="304800" y="2743200"/>
            <a:ext cx="831850" cy="396875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e.g. 1</a:t>
            </a:r>
          </a:p>
        </p:txBody>
      </p:sp>
      <p:grpSp>
        <p:nvGrpSpPr>
          <p:cNvPr id="35899" name="Group 59"/>
          <p:cNvGrpSpPr>
            <a:grpSpLocks/>
          </p:cNvGrpSpPr>
          <p:nvPr/>
        </p:nvGrpSpPr>
        <p:grpSpPr bwMode="auto">
          <a:xfrm>
            <a:off x="304800" y="1447800"/>
            <a:ext cx="5562600" cy="990600"/>
            <a:chOff x="192" y="912"/>
            <a:chExt cx="3504" cy="624"/>
          </a:xfrm>
        </p:grpSpPr>
        <p:sp>
          <p:nvSpPr>
            <p:cNvPr id="31788" name="AutoShape 7"/>
            <p:cNvSpPr>
              <a:spLocks noChangeArrowheads="1"/>
            </p:cNvSpPr>
            <p:nvPr/>
          </p:nvSpPr>
          <p:spPr bwMode="auto">
            <a:xfrm>
              <a:off x="192" y="912"/>
              <a:ext cx="3504" cy="624"/>
            </a:xfrm>
            <a:prstGeom prst="wedgeRectCallout">
              <a:avLst>
                <a:gd name="adj1" fmla="val -54880"/>
                <a:gd name="adj2" fmla="val 544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r>
                <a:rPr lang="en-GB" sz="2000" b="1">
                  <a:solidFill>
                    <a:schemeClr val="accent2"/>
                  </a:solidFill>
                  <a:latin typeface="Tahoma" pitchFamily="34" charset="0"/>
                </a:rPr>
                <a:t>Use this version of the rule to find angles:</a:t>
              </a:r>
            </a:p>
            <a:p>
              <a:r>
                <a:rPr lang="en-GB" sz="2000" b="1">
                  <a:latin typeface="Tahoma" pitchFamily="34" charset="0"/>
                </a:rPr>
                <a:t> 		Cos A = b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  <a:r>
                <a:rPr lang="en-GB" sz="2000" b="1">
                  <a:latin typeface="Tahoma" pitchFamily="34" charset="0"/>
                </a:rPr>
                <a:t> + c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  <a:r>
                <a:rPr lang="en-GB" sz="2000" b="1">
                  <a:latin typeface="Tahoma" pitchFamily="34" charset="0"/>
                </a:rPr>
                <a:t> – a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</a:p>
            <a:p>
              <a:r>
                <a:rPr lang="en-GB" sz="2000" b="1" baseline="30000">
                  <a:latin typeface="Tahoma" pitchFamily="34" charset="0"/>
                </a:rPr>
                <a:t>		</a:t>
              </a:r>
              <a:r>
                <a:rPr lang="en-GB" sz="2000" b="1">
                  <a:latin typeface="Tahoma" pitchFamily="34" charset="0"/>
                </a:rPr>
                <a:t>    	        2bc</a:t>
              </a:r>
            </a:p>
          </p:txBody>
        </p:sp>
        <p:sp>
          <p:nvSpPr>
            <p:cNvPr id="31789" name="Line 58"/>
            <p:cNvSpPr>
              <a:spLocks noChangeShapeType="1"/>
            </p:cNvSpPr>
            <p:nvPr/>
          </p:nvSpPr>
          <p:spPr bwMode="auto">
            <a:xfrm>
              <a:off x="2112" y="1344"/>
              <a:ext cx="91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30" name="Group 90"/>
          <p:cNvGrpSpPr>
            <a:grpSpLocks/>
          </p:cNvGrpSpPr>
          <p:nvPr/>
        </p:nvGrpSpPr>
        <p:grpSpPr bwMode="auto">
          <a:xfrm>
            <a:off x="5257800" y="4403725"/>
            <a:ext cx="2676525" cy="701675"/>
            <a:chOff x="288" y="6448"/>
            <a:chExt cx="1686" cy="442"/>
          </a:xfrm>
        </p:grpSpPr>
        <p:sp>
          <p:nvSpPr>
            <p:cNvPr id="31786" name="Text Box 61"/>
            <p:cNvSpPr txBox="1">
              <a:spLocks noChangeArrowheads="1"/>
            </p:cNvSpPr>
            <p:nvPr/>
          </p:nvSpPr>
          <p:spPr bwMode="auto">
            <a:xfrm>
              <a:off x="288" y="6448"/>
              <a:ext cx="1686" cy="442"/>
            </a:xfrm>
            <a:prstGeom prst="rect">
              <a:avLst/>
            </a:prstGeom>
            <a:solidFill>
              <a:srgbClr val="CC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Cos A = b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  <a:r>
                <a:rPr lang="en-GB" sz="2000" b="1">
                  <a:latin typeface="Tahoma" pitchFamily="34" charset="0"/>
                </a:rPr>
                <a:t> + c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  <a:r>
                <a:rPr lang="en-GB" sz="2000" b="1">
                  <a:latin typeface="Tahoma" pitchFamily="34" charset="0"/>
                </a:rPr>
                <a:t> – a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</a:p>
            <a:p>
              <a:pPr eaLnBrk="1" hangingPunct="1"/>
              <a:r>
                <a:rPr lang="en-GB" sz="2000" b="1" baseline="30000">
                  <a:latin typeface="Tahoma" pitchFamily="34" charset="0"/>
                </a:rPr>
                <a:t>	</a:t>
              </a:r>
              <a:r>
                <a:rPr lang="en-GB" sz="2000" b="1">
                  <a:latin typeface="Tahoma" pitchFamily="34" charset="0"/>
                </a:rPr>
                <a:t>         2bc</a:t>
              </a:r>
              <a:endParaRPr lang="en-GB" sz="2000"/>
            </a:p>
          </p:txBody>
        </p:sp>
        <p:sp>
          <p:nvSpPr>
            <p:cNvPr id="31787" name="Line 62"/>
            <p:cNvSpPr>
              <a:spLocks noChangeShapeType="1"/>
            </p:cNvSpPr>
            <p:nvPr/>
          </p:nvSpPr>
          <p:spPr bwMode="auto">
            <a:xfrm>
              <a:off x="1008" y="6672"/>
              <a:ext cx="9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5933" name="Group 93"/>
          <p:cNvGrpSpPr>
            <a:grpSpLocks/>
          </p:cNvGrpSpPr>
          <p:nvPr/>
        </p:nvGrpSpPr>
        <p:grpSpPr bwMode="auto">
          <a:xfrm>
            <a:off x="5257800" y="2743200"/>
            <a:ext cx="3886200" cy="1539875"/>
            <a:chOff x="3312" y="1728"/>
            <a:chExt cx="2448" cy="970"/>
          </a:xfrm>
        </p:grpSpPr>
        <p:sp>
          <p:nvSpPr>
            <p:cNvPr id="31778" name="Line 64"/>
            <p:cNvSpPr>
              <a:spLocks noChangeShapeType="1"/>
            </p:cNvSpPr>
            <p:nvPr/>
          </p:nvSpPr>
          <p:spPr bwMode="auto">
            <a:xfrm flipV="1">
              <a:off x="3312" y="1788"/>
              <a:ext cx="1235" cy="60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79" name="Line 65"/>
            <p:cNvSpPr>
              <a:spLocks noChangeShapeType="1"/>
            </p:cNvSpPr>
            <p:nvPr/>
          </p:nvSpPr>
          <p:spPr bwMode="auto">
            <a:xfrm>
              <a:off x="4547" y="1788"/>
              <a:ext cx="1213" cy="81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0" name="Line 66"/>
            <p:cNvSpPr>
              <a:spLocks noChangeShapeType="1"/>
            </p:cNvSpPr>
            <p:nvPr/>
          </p:nvSpPr>
          <p:spPr bwMode="auto">
            <a:xfrm>
              <a:off x="3312" y="2392"/>
              <a:ext cx="2448" cy="21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1781" name="Arc 67"/>
            <p:cNvSpPr>
              <a:spLocks/>
            </p:cNvSpPr>
            <p:nvPr/>
          </p:nvSpPr>
          <p:spPr bwMode="auto">
            <a:xfrm rot="8362319">
              <a:off x="4433" y="1728"/>
              <a:ext cx="183" cy="272"/>
            </a:xfrm>
            <a:custGeom>
              <a:avLst/>
              <a:gdLst>
                <a:gd name="T0" fmla="*/ 0 w 21573"/>
                <a:gd name="T1" fmla="*/ 0 h 21600"/>
                <a:gd name="T2" fmla="*/ 0 w 21573"/>
                <a:gd name="T3" fmla="*/ 0 h 21600"/>
                <a:gd name="T4" fmla="*/ 0 w 21573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573" h="21600" fill="none" extrusionOk="0">
                  <a:moveTo>
                    <a:pt x="-1" y="0"/>
                  </a:moveTo>
                  <a:cubicBezTo>
                    <a:pt x="11506" y="0"/>
                    <a:pt x="20992" y="9019"/>
                    <a:pt x="21572" y="20511"/>
                  </a:cubicBezTo>
                </a:path>
                <a:path w="21573" h="21600" stroke="0" extrusionOk="0">
                  <a:moveTo>
                    <a:pt x="-1" y="0"/>
                  </a:moveTo>
                  <a:cubicBezTo>
                    <a:pt x="11506" y="0"/>
                    <a:pt x="20992" y="9019"/>
                    <a:pt x="21572" y="20511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1782" name="Text Box 68"/>
            <p:cNvSpPr txBox="1">
              <a:spLocks noChangeArrowheads="1"/>
            </p:cNvSpPr>
            <p:nvPr/>
          </p:nvSpPr>
          <p:spPr bwMode="auto">
            <a:xfrm>
              <a:off x="4416" y="1920"/>
              <a:ext cx="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  <a:sym typeface="Symbol" pitchFamily="18" charset="2"/>
                </a:rPr>
                <a:t></a:t>
              </a:r>
              <a:endParaRPr lang="en-GB" sz="2000" b="1">
                <a:latin typeface="Tahoma" pitchFamily="34" charset="0"/>
              </a:endParaRPr>
            </a:p>
          </p:txBody>
        </p:sp>
        <p:sp>
          <p:nvSpPr>
            <p:cNvPr id="31783" name="Text Box 69"/>
            <p:cNvSpPr txBox="1">
              <a:spLocks noChangeArrowheads="1"/>
            </p:cNvSpPr>
            <p:nvPr/>
          </p:nvSpPr>
          <p:spPr bwMode="auto">
            <a:xfrm>
              <a:off x="3552" y="1824"/>
              <a:ext cx="5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2.3m</a:t>
              </a:r>
            </a:p>
          </p:txBody>
        </p:sp>
        <p:sp>
          <p:nvSpPr>
            <p:cNvPr id="31784" name="Text Box 70"/>
            <p:cNvSpPr txBox="1">
              <a:spLocks noChangeArrowheads="1"/>
            </p:cNvSpPr>
            <p:nvPr/>
          </p:nvSpPr>
          <p:spPr bwMode="auto">
            <a:xfrm>
              <a:off x="4944" y="1920"/>
              <a:ext cx="5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2.1m</a:t>
              </a:r>
            </a:p>
          </p:txBody>
        </p:sp>
        <p:sp>
          <p:nvSpPr>
            <p:cNvPr id="31785" name="Text Box 71"/>
            <p:cNvSpPr txBox="1">
              <a:spLocks noChangeArrowheads="1"/>
            </p:cNvSpPr>
            <p:nvPr/>
          </p:nvSpPr>
          <p:spPr bwMode="auto">
            <a:xfrm>
              <a:off x="4080" y="2448"/>
              <a:ext cx="523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3.4m</a:t>
              </a:r>
            </a:p>
          </p:txBody>
        </p:sp>
      </p:grpSp>
      <p:grpSp>
        <p:nvGrpSpPr>
          <p:cNvPr id="35931" name="Group 91"/>
          <p:cNvGrpSpPr>
            <a:grpSpLocks/>
          </p:cNvGrpSpPr>
          <p:nvPr/>
        </p:nvGrpSpPr>
        <p:grpSpPr bwMode="auto">
          <a:xfrm>
            <a:off x="5257800" y="5089525"/>
            <a:ext cx="3398838" cy="701675"/>
            <a:chOff x="288" y="7102"/>
            <a:chExt cx="2141" cy="442"/>
          </a:xfrm>
        </p:grpSpPr>
        <p:sp>
          <p:nvSpPr>
            <p:cNvPr id="31776" name="Text Box 75"/>
            <p:cNvSpPr txBox="1">
              <a:spLocks noChangeArrowheads="1"/>
            </p:cNvSpPr>
            <p:nvPr/>
          </p:nvSpPr>
          <p:spPr bwMode="auto">
            <a:xfrm>
              <a:off x="288" y="7102"/>
              <a:ext cx="2141" cy="442"/>
            </a:xfrm>
            <a:prstGeom prst="rect">
              <a:avLst/>
            </a:prstGeom>
            <a:solidFill>
              <a:srgbClr val="CC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Cos </a:t>
              </a:r>
              <a:r>
                <a:rPr lang="en-GB" sz="2000" b="1">
                  <a:latin typeface="Tahoma" pitchFamily="34" charset="0"/>
                  <a:sym typeface="Symbol" pitchFamily="18" charset="2"/>
                </a:rPr>
                <a:t></a:t>
              </a:r>
              <a:r>
                <a:rPr lang="en-GB" sz="2000" b="1">
                  <a:latin typeface="Tahoma" pitchFamily="34" charset="0"/>
                </a:rPr>
                <a:t> = 2.1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  <a:r>
                <a:rPr lang="en-GB" sz="2000" b="1">
                  <a:latin typeface="Tahoma" pitchFamily="34" charset="0"/>
                </a:rPr>
                <a:t> + 2.3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  <a:r>
                <a:rPr lang="en-GB" sz="2000" b="1">
                  <a:latin typeface="Tahoma" pitchFamily="34" charset="0"/>
                </a:rPr>
                <a:t> – 3.4</a:t>
              </a:r>
              <a:r>
                <a:rPr lang="en-GB" sz="2000" b="1" baseline="30000">
                  <a:latin typeface="Tahoma" pitchFamily="34" charset="0"/>
                </a:rPr>
                <a:t>2</a:t>
              </a:r>
            </a:p>
            <a:p>
              <a:pPr eaLnBrk="1" hangingPunct="1"/>
              <a:r>
                <a:rPr lang="en-GB" sz="2000" b="1" baseline="30000">
                  <a:latin typeface="Tahoma" pitchFamily="34" charset="0"/>
                </a:rPr>
                <a:t>	</a:t>
              </a:r>
              <a:r>
                <a:rPr lang="en-GB" sz="2000" b="1">
                  <a:latin typeface="Tahoma" pitchFamily="34" charset="0"/>
                </a:rPr>
                <a:t>      2 x 2.1 x 2.3</a:t>
              </a:r>
              <a:endParaRPr lang="en-GB" sz="2000"/>
            </a:p>
          </p:txBody>
        </p:sp>
        <p:sp>
          <p:nvSpPr>
            <p:cNvPr id="31777" name="Line 76"/>
            <p:cNvSpPr>
              <a:spLocks noChangeShapeType="1"/>
            </p:cNvSpPr>
            <p:nvPr/>
          </p:nvSpPr>
          <p:spPr bwMode="auto">
            <a:xfrm>
              <a:off x="960" y="7344"/>
              <a:ext cx="14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917" name="Text Box 77"/>
          <p:cNvSpPr txBox="1">
            <a:spLocks noChangeArrowheads="1"/>
          </p:cNvSpPr>
          <p:nvPr/>
        </p:nvSpPr>
        <p:spPr bwMode="auto">
          <a:xfrm>
            <a:off x="7239000" y="25908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5918" name="Text Box 78"/>
          <p:cNvSpPr txBox="1">
            <a:spLocks noChangeArrowheads="1"/>
          </p:cNvSpPr>
          <p:nvPr/>
        </p:nvSpPr>
        <p:spPr bwMode="auto">
          <a:xfrm>
            <a:off x="5029200" y="3657600"/>
            <a:ext cx="3587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5919" name="Text Box 79"/>
          <p:cNvSpPr txBox="1">
            <a:spLocks noChangeArrowheads="1"/>
          </p:cNvSpPr>
          <p:nvPr/>
        </p:nvSpPr>
        <p:spPr bwMode="auto">
          <a:xfrm>
            <a:off x="8789988" y="4114800"/>
            <a:ext cx="3540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C</a:t>
            </a:r>
          </a:p>
        </p:txBody>
      </p:sp>
      <p:sp>
        <p:nvSpPr>
          <p:cNvPr id="35920" name="Text Box 80"/>
          <p:cNvSpPr txBox="1">
            <a:spLocks noChangeArrowheads="1"/>
          </p:cNvSpPr>
          <p:nvPr/>
        </p:nvSpPr>
        <p:spPr bwMode="auto">
          <a:xfrm>
            <a:off x="7162800" y="3962400"/>
            <a:ext cx="3365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a</a:t>
            </a:r>
          </a:p>
        </p:txBody>
      </p:sp>
      <p:sp>
        <p:nvSpPr>
          <p:cNvPr id="35921" name="Text Box 81"/>
          <p:cNvSpPr txBox="1">
            <a:spLocks noChangeArrowheads="1"/>
          </p:cNvSpPr>
          <p:nvPr/>
        </p:nvSpPr>
        <p:spPr bwMode="auto">
          <a:xfrm>
            <a:off x="8305800" y="3276600"/>
            <a:ext cx="3444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b</a:t>
            </a:r>
          </a:p>
        </p:txBody>
      </p:sp>
      <p:sp>
        <p:nvSpPr>
          <p:cNvPr id="35922" name="Text Box 82"/>
          <p:cNvSpPr txBox="1">
            <a:spLocks noChangeArrowheads="1"/>
          </p:cNvSpPr>
          <p:nvPr/>
        </p:nvSpPr>
        <p:spPr bwMode="auto">
          <a:xfrm>
            <a:off x="5715000" y="3124200"/>
            <a:ext cx="3175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C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solidFill>
                  <a:srgbClr val="FF0066"/>
                </a:solidFill>
                <a:latin typeface="Tahoma" pitchFamily="34" charset="0"/>
              </a:rPr>
              <a:t>c</a:t>
            </a:r>
          </a:p>
        </p:txBody>
      </p:sp>
      <p:grpSp>
        <p:nvGrpSpPr>
          <p:cNvPr id="35932" name="Group 92"/>
          <p:cNvGrpSpPr>
            <a:grpSpLocks/>
          </p:cNvGrpSpPr>
          <p:nvPr/>
        </p:nvGrpSpPr>
        <p:grpSpPr bwMode="auto">
          <a:xfrm>
            <a:off x="5257800" y="5775325"/>
            <a:ext cx="2133600" cy="701675"/>
            <a:chOff x="288" y="7680"/>
            <a:chExt cx="1344" cy="442"/>
          </a:xfrm>
        </p:grpSpPr>
        <p:sp>
          <p:nvSpPr>
            <p:cNvPr id="31774" name="Text Box 84"/>
            <p:cNvSpPr txBox="1">
              <a:spLocks noChangeArrowheads="1"/>
            </p:cNvSpPr>
            <p:nvPr/>
          </p:nvSpPr>
          <p:spPr bwMode="auto">
            <a:xfrm>
              <a:off x="288" y="7680"/>
              <a:ext cx="1344" cy="442"/>
            </a:xfrm>
            <a:prstGeom prst="rect">
              <a:avLst/>
            </a:prstGeom>
            <a:solidFill>
              <a:srgbClr val="CCFF99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Cos </a:t>
              </a:r>
              <a:r>
                <a:rPr lang="en-GB" sz="2000" b="1">
                  <a:latin typeface="Tahoma" pitchFamily="34" charset="0"/>
                  <a:sym typeface="Symbol" pitchFamily="18" charset="2"/>
                </a:rPr>
                <a:t></a:t>
              </a:r>
              <a:r>
                <a:rPr lang="en-GB" sz="2000" b="1">
                  <a:latin typeface="Tahoma" pitchFamily="34" charset="0"/>
                </a:rPr>
                <a:t> = - 1.86</a:t>
              </a:r>
              <a:endParaRPr lang="en-GB" sz="2000" b="1" baseline="30000">
                <a:latin typeface="Tahoma" pitchFamily="34" charset="0"/>
              </a:endParaRPr>
            </a:p>
            <a:p>
              <a:pPr eaLnBrk="1" hangingPunct="1"/>
              <a:r>
                <a:rPr lang="en-GB" sz="2000" b="1" baseline="30000">
                  <a:latin typeface="Tahoma" pitchFamily="34" charset="0"/>
                </a:rPr>
                <a:t>	</a:t>
              </a:r>
              <a:r>
                <a:rPr lang="en-GB" sz="2000" b="1">
                  <a:latin typeface="Tahoma" pitchFamily="34" charset="0"/>
                </a:rPr>
                <a:t>    9.66</a:t>
              </a:r>
              <a:endParaRPr lang="en-GB" sz="2000"/>
            </a:p>
          </p:txBody>
        </p:sp>
        <p:sp>
          <p:nvSpPr>
            <p:cNvPr id="31775" name="Line 85"/>
            <p:cNvSpPr>
              <a:spLocks noChangeShapeType="1"/>
            </p:cNvSpPr>
            <p:nvPr/>
          </p:nvSpPr>
          <p:spPr bwMode="auto">
            <a:xfrm>
              <a:off x="1008" y="792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926" name="Text Box 86"/>
          <p:cNvSpPr txBox="1">
            <a:spLocks noChangeArrowheads="1"/>
          </p:cNvSpPr>
          <p:nvPr/>
        </p:nvSpPr>
        <p:spPr bwMode="auto">
          <a:xfrm>
            <a:off x="5257800" y="6461125"/>
            <a:ext cx="1506538" cy="396875"/>
          </a:xfrm>
          <a:prstGeom prst="rect">
            <a:avLst/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  <a:sym typeface="Symbol" pitchFamily="18" charset="2"/>
              </a:rPr>
              <a:t></a:t>
            </a:r>
            <a:r>
              <a:rPr lang="en-GB" sz="2000" b="1">
                <a:latin typeface="Tahoma" pitchFamily="34" charset="0"/>
              </a:rPr>
              <a:t> = 101.1</a:t>
            </a:r>
            <a:r>
              <a:rPr lang="en-GB" sz="2000" b="1" baseline="30000">
                <a:latin typeface="Tahoma" pitchFamily="34" charset="0"/>
              </a:rPr>
              <a:t>0</a:t>
            </a:r>
            <a:endParaRPr lang="en-GB" sz="2000"/>
          </a:p>
        </p:txBody>
      </p:sp>
      <p:sp>
        <p:nvSpPr>
          <p:cNvPr id="35934" name="Text Box 94"/>
          <p:cNvSpPr txBox="1">
            <a:spLocks noChangeArrowheads="1"/>
          </p:cNvSpPr>
          <p:nvPr/>
        </p:nvSpPr>
        <p:spPr bwMode="auto">
          <a:xfrm>
            <a:off x="8312150" y="2667000"/>
            <a:ext cx="831850" cy="396875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e.g. 2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58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500"/>
                                        <p:tgtEl>
                                          <p:spTgt spid="358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358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58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358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359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359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0" fill="hold"/>
                                        <p:tgtEl>
                                          <p:spTgt spid="359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58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58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5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58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58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5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35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58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358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58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359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359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59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59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359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359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 nodeType="clickPar">
                      <p:stCondLst>
                        <p:cond delay="indefinite"/>
                      </p:stCondLst>
                      <p:childTnLst>
                        <p:par>
                          <p:cTn id="1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359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59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59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 nodeType="clickPar">
                      <p:stCondLst>
                        <p:cond delay="indefinite"/>
                      </p:stCondLst>
                      <p:childTnLst>
                        <p:par>
                          <p:cTn id="1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500" fill="hold"/>
                                        <p:tgtEl>
                                          <p:spTgt spid="359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500" fill="hold"/>
                                        <p:tgtEl>
                                          <p:spTgt spid="359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7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 nodeType="clickPar">
                      <p:stCondLst>
                        <p:cond delay="indefinite"/>
                      </p:stCondLst>
                      <p:childTnLst>
                        <p:par>
                          <p:cTn id="1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9" dur="500"/>
                                        <p:tgtEl>
                                          <p:spTgt spid="359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 nodeType="clickPar">
                      <p:stCondLst>
                        <p:cond delay="indefinite"/>
                      </p:stCondLst>
                      <p:childTnLst>
                        <p:par>
                          <p:cTn id="1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2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4" dur="500"/>
                                        <p:tgtEl>
                                          <p:spTgt spid="359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9" dur="500"/>
                                        <p:tgtEl>
                                          <p:spTgt spid="359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8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0" fill="hold" nodeType="clickPar">
                      <p:stCondLst>
                        <p:cond delay="indefinite"/>
                      </p:stCondLst>
                      <p:childTnLst>
                        <p:par>
                          <p:cTn id="1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4" dur="500"/>
                                        <p:tgtEl>
                                          <p:spTgt spid="359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animBg="1" autoUpdateAnimBg="0"/>
      <p:bldP spid="35846" grpId="0" animBg="1" autoUpdateAnimBg="0"/>
      <p:bldP spid="35849" grpId="0" animBg="1" autoUpdateAnimBg="0"/>
      <p:bldP spid="35885" grpId="0" build="p" animBg="1" autoUpdateAnimBg="0"/>
      <p:bldP spid="35888" grpId="0" autoUpdateAnimBg="0"/>
      <p:bldP spid="35889" grpId="0" autoUpdateAnimBg="0"/>
      <p:bldP spid="35890" grpId="0" autoUpdateAnimBg="0"/>
      <p:bldP spid="35891" grpId="0" autoUpdateAnimBg="0"/>
      <p:bldP spid="35892" grpId="0" autoUpdateAnimBg="0"/>
      <p:bldP spid="35893" grpId="0" autoUpdateAnimBg="0"/>
      <p:bldP spid="35896" grpId="0" animBg="1" autoUpdateAnimBg="0"/>
      <p:bldP spid="35917" grpId="0" autoUpdateAnimBg="0"/>
      <p:bldP spid="35918" grpId="0" autoUpdateAnimBg="0"/>
      <p:bldP spid="35919" grpId="0" autoUpdateAnimBg="0"/>
      <p:bldP spid="35920" grpId="0" autoUpdateAnimBg="0"/>
      <p:bldP spid="35921" grpId="0" autoUpdateAnimBg="0"/>
      <p:bldP spid="35922" grpId="0" autoUpdateAnimBg="0"/>
      <p:bldP spid="35926" grpId="0" animBg="1" autoUpdateAnimBg="0"/>
      <p:bldP spid="35934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07" name="Text Box 107"/>
          <p:cNvSpPr txBox="1">
            <a:spLocks noChangeArrowheads="1"/>
          </p:cNvSpPr>
          <p:nvPr/>
        </p:nvSpPr>
        <p:spPr bwMode="auto">
          <a:xfrm>
            <a:off x="3405188" y="457200"/>
            <a:ext cx="3529012" cy="457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Triangle in the question ?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51302" name="Text Box 102"/>
          <p:cNvSpPr txBox="1">
            <a:spLocks noChangeArrowheads="1"/>
          </p:cNvSpPr>
          <p:nvPr/>
        </p:nvSpPr>
        <p:spPr bwMode="auto">
          <a:xfrm>
            <a:off x="0" y="3962400"/>
            <a:ext cx="2033588" cy="9906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Use the Pythagoras rule</a:t>
            </a:r>
          </a:p>
          <a:p>
            <a:pPr algn="ctr"/>
            <a:r>
              <a:rPr lang="en-GB" sz="1800" b="1">
                <a:latin typeface="Tahoma" pitchFamily="34" charset="0"/>
                <a:cs typeface="Times New Roman" pitchFamily="18" charset="0"/>
              </a:rPr>
              <a:t>Hyp</a:t>
            </a:r>
            <a:r>
              <a:rPr lang="en-GB" sz="1800" b="1" baseline="30000">
                <a:latin typeface="Tahoma" pitchFamily="34" charset="0"/>
                <a:cs typeface="Times New Roman" pitchFamily="18" charset="0"/>
              </a:rPr>
              <a:t>2</a:t>
            </a:r>
            <a:r>
              <a:rPr lang="en-GB" sz="1800" b="1">
                <a:latin typeface="Tahoma" pitchFamily="34" charset="0"/>
                <a:cs typeface="Times New Roman" pitchFamily="18" charset="0"/>
              </a:rPr>
              <a:t> = a</a:t>
            </a:r>
            <a:r>
              <a:rPr lang="en-GB" sz="1800" b="1" baseline="30000">
                <a:latin typeface="Tahoma" pitchFamily="34" charset="0"/>
                <a:cs typeface="Times New Roman" pitchFamily="18" charset="0"/>
              </a:rPr>
              <a:t>2</a:t>
            </a:r>
            <a:r>
              <a:rPr lang="en-GB" sz="1800" b="1">
                <a:latin typeface="Tahoma" pitchFamily="34" charset="0"/>
                <a:cs typeface="Times New Roman" pitchFamily="18" charset="0"/>
              </a:rPr>
              <a:t> + b</a:t>
            </a:r>
            <a:r>
              <a:rPr lang="en-GB" sz="1800" b="1" baseline="30000">
                <a:latin typeface="Tahoma" pitchFamily="34" charset="0"/>
                <a:cs typeface="Times New Roman" pitchFamily="18" charset="0"/>
              </a:rPr>
              <a:t>2</a:t>
            </a:r>
            <a:endParaRPr lang="en-GB" sz="1400">
              <a:latin typeface="Arial Condensed Bold" pitchFamily="34" charset="0"/>
              <a:cs typeface="Times New Roman" pitchFamily="18" charset="0"/>
            </a:endParaRPr>
          </a:p>
          <a:p>
            <a:endParaRPr lang="en-GB"/>
          </a:p>
        </p:txBody>
      </p:sp>
      <p:sp>
        <p:nvSpPr>
          <p:cNvPr id="51301" name="Text Box 101"/>
          <p:cNvSpPr txBox="1">
            <a:spLocks noChangeArrowheads="1"/>
          </p:cNvSpPr>
          <p:nvPr/>
        </p:nvSpPr>
        <p:spPr bwMode="auto">
          <a:xfrm>
            <a:off x="6881813" y="1143000"/>
            <a:ext cx="2143125" cy="8953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Are all 3 side lengths involved in the question ?</a:t>
            </a:r>
          </a:p>
          <a:p>
            <a:endParaRPr lang="en-GB" sz="1800" b="1">
              <a:latin typeface="Tahoma" pitchFamily="34" charset="0"/>
            </a:endParaRPr>
          </a:p>
        </p:txBody>
      </p:sp>
      <p:sp>
        <p:nvSpPr>
          <p:cNvPr id="51300" name="Text Box 100"/>
          <p:cNvSpPr txBox="1">
            <a:spLocks noChangeArrowheads="1"/>
          </p:cNvSpPr>
          <p:nvPr/>
        </p:nvSpPr>
        <p:spPr bwMode="auto">
          <a:xfrm>
            <a:off x="0" y="1219200"/>
            <a:ext cx="2281238" cy="88423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Have you just got side lengths in the question ?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51299" name="Text Box 99"/>
          <p:cNvSpPr txBox="1">
            <a:spLocks noChangeArrowheads="1"/>
          </p:cNvSpPr>
          <p:nvPr/>
        </p:nvSpPr>
        <p:spPr bwMode="auto">
          <a:xfrm>
            <a:off x="3690938" y="1651000"/>
            <a:ext cx="1643062" cy="635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Is it right angled ?</a:t>
            </a:r>
            <a:endParaRPr lang="en-GB"/>
          </a:p>
        </p:txBody>
      </p:sp>
      <p:sp>
        <p:nvSpPr>
          <p:cNvPr id="51308" name="Text Box 108"/>
          <p:cNvSpPr txBox="1">
            <a:spLocks noChangeArrowheads="1"/>
          </p:cNvSpPr>
          <p:nvPr/>
        </p:nvSpPr>
        <p:spPr bwMode="auto">
          <a:xfrm>
            <a:off x="4267200" y="1066800"/>
            <a:ext cx="762000" cy="3810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Yes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51298" name="Text Box 98"/>
          <p:cNvSpPr txBox="1">
            <a:spLocks noChangeArrowheads="1"/>
          </p:cNvSpPr>
          <p:nvPr/>
        </p:nvSpPr>
        <p:spPr bwMode="auto">
          <a:xfrm>
            <a:off x="5834063" y="1651000"/>
            <a:ext cx="523875" cy="323850"/>
          </a:xfrm>
          <a:prstGeom prst="rect">
            <a:avLst/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No</a:t>
            </a:r>
            <a:endParaRPr lang="en-GB"/>
          </a:p>
        </p:txBody>
      </p:sp>
      <p:sp>
        <p:nvSpPr>
          <p:cNvPr id="51297" name="Text Box 97"/>
          <p:cNvSpPr txBox="1">
            <a:spLocks noChangeArrowheads="1"/>
          </p:cNvSpPr>
          <p:nvPr/>
        </p:nvSpPr>
        <p:spPr bwMode="auto">
          <a:xfrm>
            <a:off x="2643188" y="1651000"/>
            <a:ext cx="785812" cy="330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Yes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51296" name="Text Box 96"/>
          <p:cNvSpPr txBox="1">
            <a:spLocks noChangeArrowheads="1"/>
          </p:cNvSpPr>
          <p:nvPr/>
        </p:nvSpPr>
        <p:spPr bwMode="auto">
          <a:xfrm>
            <a:off x="2595563" y="2751138"/>
            <a:ext cx="523875" cy="323850"/>
          </a:xfrm>
          <a:prstGeom prst="rect">
            <a:avLst/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No</a:t>
            </a:r>
            <a:endParaRPr lang="en-GB"/>
          </a:p>
        </p:txBody>
      </p:sp>
      <p:sp>
        <p:nvSpPr>
          <p:cNvPr id="51295" name="Text Box 95"/>
          <p:cNvSpPr txBox="1">
            <a:spLocks noChangeArrowheads="1"/>
          </p:cNvSpPr>
          <p:nvPr/>
        </p:nvSpPr>
        <p:spPr bwMode="auto">
          <a:xfrm>
            <a:off x="381000" y="2667000"/>
            <a:ext cx="785813" cy="36195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Yes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51294" name="Text Box 94"/>
          <p:cNvSpPr txBox="1">
            <a:spLocks noChangeArrowheads="1"/>
          </p:cNvSpPr>
          <p:nvPr/>
        </p:nvSpPr>
        <p:spPr bwMode="auto">
          <a:xfrm>
            <a:off x="4800600" y="2743200"/>
            <a:ext cx="523875" cy="323850"/>
          </a:xfrm>
          <a:prstGeom prst="rect">
            <a:avLst/>
          </a:prstGeom>
          <a:solidFill>
            <a:srgbClr val="969696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No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51293" name="Text Box 93"/>
          <p:cNvSpPr txBox="1">
            <a:spLocks noChangeArrowheads="1"/>
          </p:cNvSpPr>
          <p:nvPr/>
        </p:nvSpPr>
        <p:spPr bwMode="auto">
          <a:xfrm>
            <a:off x="7848600" y="2667000"/>
            <a:ext cx="609600" cy="3810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Yes</a:t>
            </a:r>
          </a:p>
          <a:p>
            <a:endParaRPr lang="en-GB" sz="1800" b="1">
              <a:latin typeface="Tahoma" pitchFamily="34" charset="0"/>
            </a:endParaRPr>
          </a:p>
        </p:txBody>
      </p:sp>
      <p:sp>
        <p:nvSpPr>
          <p:cNvPr id="51292" name="Text Box 92"/>
          <p:cNvSpPr txBox="1">
            <a:spLocks noChangeArrowheads="1"/>
          </p:cNvSpPr>
          <p:nvPr/>
        </p:nvSpPr>
        <p:spPr bwMode="auto">
          <a:xfrm>
            <a:off x="762000" y="3352800"/>
            <a:ext cx="2238375" cy="4111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</a:rPr>
              <a:t>Use SOHCAHTOA</a:t>
            </a:r>
            <a:endParaRPr lang="en-GB"/>
          </a:p>
        </p:txBody>
      </p:sp>
      <p:sp>
        <p:nvSpPr>
          <p:cNvPr id="51283" name="Text Box 83"/>
          <p:cNvSpPr txBox="1">
            <a:spLocks noChangeArrowheads="1"/>
          </p:cNvSpPr>
          <p:nvPr/>
        </p:nvSpPr>
        <p:spPr bwMode="auto">
          <a:xfrm>
            <a:off x="6272213" y="3352800"/>
            <a:ext cx="2871787" cy="1447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Use this Cosine rule if you are finding a side</a:t>
            </a:r>
          </a:p>
          <a:p>
            <a:pPr algn="ctr"/>
            <a:r>
              <a:rPr lang="en-GB" sz="1800" b="1">
                <a:latin typeface="Tahoma" pitchFamily="34" charset="0"/>
                <a:cs typeface="Times New Roman" pitchFamily="18" charset="0"/>
              </a:rPr>
              <a:t>a</a:t>
            </a:r>
            <a:r>
              <a:rPr lang="en-GB" sz="1800" b="1" baseline="30000">
                <a:latin typeface="Tahoma" pitchFamily="34" charset="0"/>
                <a:cs typeface="Times New Roman" pitchFamily="18" charset="0"/>
              </a:rPr>
              <a:t>2</a:t>
            </a:r>
            <a:r>
              <a:rPr lang="en-GB" sz="1800" b="1">
                <a:latin typeface="Tahoma" pitchFamily="34" charset="0"/>
                <a:cs typeface="Times New Roman" pitchFamily="18" charset="0"/>
              </a:rPr>
              <a:t> = b</a:t>
            </a:r>
            <a:r>
              <a:rPr lang="en-GB" sz="1800" b="1" baseline="30000">
                <a:latin typeface="Tahoma" pitchFamily="34" charset="0"/>
                <a:cs typeface="Times New Roman" pitchFamily="18" charset="0"/>
              </a:rPr>
              <a:t>2</a:t>
            </a:r>
            <a:r>
              <a:rPr lang="en-GB" sz="1800" b="1">
                <a:latin typeface="Tahoma" pitchFamily="34" charset="0"/>
                <a:cs typeface="Times New Roman" pitchFamily="18" charset="0"/>
              </a:rPr>
              <a:t> + c</a:t>
            </a:r>
            <a:r>
              <a:rPr lang="en-GB" sz="1800" b="1" baseline="30000">
                <a:latin typeface="Tahoma" pitchFamily="34" charset="0"/>
                <a:cs typeface="Times New Roman" pitchFamily="18" charset="0"/>
              </a:rPr>
              <a:t>2</a:t>
            </a:r>
            <a:r>
              <a:rPr lang="en-GB" sz="1800" b="1">
                <a:latin typeface="Tahoma" pitchFamily="34" charset="0"/>
                <a:cs typeface="Times New Roman" pitchFamily="18" charset="0"/>
              </a:rPr>
              <a:t> – 2bcCosA</a:t>
            </a:r>
          </a:p>
          <a:p>
            <a:pPr algn="ctr"/>
            <a:r>
              <a:rPr lang="en-GB" sz="1800" b="1">
                <a:latin typeface="Tahoma" pitchFamily="34" charset="0"/>
                <a:cs typeface="Times New Roman" pitchFamily="18" charset="0"/>
              </a:rPr>
              <a:t>Label “a” as the side to be calculated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51282" name="Text Box 82"/>
          <p:cNvSpPr txBox="1">
            <a:spLocks noChangeArrowheads="1"/>
          </p:cNvSpPr>
          <p:nvPr/>
        </p:nvSpPr>
        <p:spPr bwMode="auto">
          <a:xfrm>
            <a:off x="6248400" y="4876800"/>
            <a:ext cx="2895600" cy="1981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Use this Cosine rule if you are finding an angle</a:t>
            </a:r>
          </a:p>
          <a:p>
            <a:pPr algn="ctr"/>
            <a:r>
              <a:rPr lang="en-GB" sz="1800" b="1">
                <a:latin typeface="Tahoma" pitchFamily="34" charset="0"/>
                <a:cs typeface="Times New Roman" pitchFamily="18" charset="0"/>
              </a:rPr>
              <a:t>CosA = </a:t>
            </a:r>
            <a:r>
              <a:rPr lang="en-GB" sz="1800" b="1" u="sng">
                <a:latin typeface="Tahoma" pitchFamily="34" charset="0"/>
                <a:cs typeface="Times New Roman" pitchFamily="18" charset="0"/>
              </a:rPr>
              <a:t>b</a:t>
            </a:r>
            <a:r>
              <a:rPr lang="en-GB" sz="1800" b="1" u="sng" baseline="30000">
                <a:latin typeface="Tahoma" pitchFamily="34" charset="0"/>
                <a:cs typeface="Times New Roman" pitchFamily="18" charset="0"/>
              </a:rPr>
              <a:t>2</a:t>
            </a:r>
            <a:r>
              <a:rPr lang="en-GB" sz="1800" b="1" u="sng">
                <a:latin typeface="Tahoma" pitchFamily="34" charset="0"/>
                <a:cs typeface="Times New Roman" pitchFamily="18" charset="0"/>
              </a:rPr>
              <a:t> + c</a:t>
            </a:r>
            <a:r>
              <a:rPr lang="en-GB" sz="1800" b="1" u="sng" baseline="30000">
                <a:latin typeface="Tahoma" pitchFamily="34" charset="0"/>
                <a:cs typeface="Times New Roman" pitchFamily="18" charset="0"/>
              </a:rPr>
              <a:t>2</a:t>
            </a:r>
            <a:r>
              <a:rPr lang="en-GB" sz="1800" b="1" u="sng">
                <a:latin typeface="Tahoma" pitchFamily="34" charset="0"/>
                <a:cs typeface="Times New Roman" pitchFamily="18" charset="0"/>
              </a:rPr>
              <a:t> – a</a:t>
            </a:r>
            <a:r>
              <a:rPr lang="en-GB" sz="1800" b="1" u="sng" baseline="30000">
                <a:latin typeface="Tahoma" pitchFamily="34" charset="0"/>
                <a:cs typeface="Times New Roman" pitchFamily="18" charset="0"/>
              </a:rPr>
              <a:t>2</a:t>
            </a:r>
            <a:endParaRPr lang="en-GB" sz="1800" b="1">
              <a:latin typeface="Tahoma" pitchFamily="34" charset="0"/>
              <a:cs typeface="Times New Roman" pitchFamily="18" charset="0"/>
            </a:endParaRPr>
          </a:p>
          <a:p>
            <a:pPr algn="ctr"/>
            <a:r>
              <a:rPr lang="en-GB" sz="1800" b="1">
                <a:latin typeface="Tahoma" pitchFamily="34" charset="0"/>
                <a:cs typeface="Times New Roman" pitchFamily="18" charset="0"/>
              </a:rPr>
              <a:t>           2bc</a:t>
            </a:r>
          </a:p>
          <a:p>
            <a:pPr algn="ctr"/>
            <a:r>
              <a:rPr lang="en-GB" sz="1800" b="1">
                <a:latin typeface="Tahoma" pitchFamily="34" charset="0"/>
                <a:cs typeface="Times New Roman" pitchFamily="18" charset="0"/>
              </a:rPr>
              <a:t>Label “A” as the angle to be calculated</a:t>
            </a:r>
            <a:endParaRPr lang="en-GB" sz="1800" b="1">
              <a:latin typeface="Tahoma" pitchFamily="34" charset="0"/>
            </a:endParaRPr>
          </a:p>
        </p:txBody>
      </p:sp>
      <p:sp>
        <p:nvSpPr>
          <p:cNvPr id="32785" name="Line 106"/>
          <p:cNvSpPr>
            <a:spLocks noChangeShapeType="1"/>
          </p:cNvSpPr>
          <p:nvPr/>
        </p:nvSpPr>
        <p:spPr bwMode="auto">
          <a:xfrm>
            <a:off x="4495800" y="1066800"/>
            <a:ext cx="52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6" name="Line 80"/>
          <p:cNvSpPr>
            <a:spLocks noChangeShapeType="1"/>
          </p:cNvSpPr>
          <p:nvPr/>
        </p:nvSpPr>
        <p:spPr bwMode="auto">
          <a:xfrm>
            <a:off x="5310188" y="1844675"/>
            <a:ext cx="5238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7" name="Line 79"/>
          <p:cNvSpPr>
            <a:spLocks noChangeShapeType="1"/>
          </p:cNvSpPr>
          <p:nvPr/>
        </p:nvSpPr>
        <p:spPr bwMode="auto">
          <a:xfrm>
            <a:off x="6357938" y="1844675"/>
            <a:ext cx="5238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8" name="Line 78"/>
          <p:cNvSpPr>
            <a:spLocks noChangeShapeType="1"/>
          </p:cNvSpPr>
          <p:nvPr/>
        </p:nvSpPr>
        <p:spPr bwMode="auto">
          <a:xfrm>
            <a:off x="8072438" y="2038350"/>
            <a:ext cx="0" cy="7127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89" name="Line 77"/>
          <p:cNvSpPr>
            <a:spLocks noChangeShapeType="1"/>
          </p:cNvSpPr>
          <p:nvPr/>
        </p:nvSpPr>
        <p:spPr bwMode="auto">
          <a:xfrm>
            <a:off x="7262813" y="2038350"/>
            <a:ext cx="0" cy="38893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0" name="Line 76"/>
          <p:cNvSpPr>
            <a:spLocks noChangeShapeType="1"/>
          </p:cNvSpPr>
          <p:nvPr/>
        </p:nvSpPr>
        <p:spPr bwMode="auto">
          <a:xfrm flipH="1">
            <a:off x="5105400" y="2427288"/>
            <a:ext cx="2157413" cy="111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1" name="Line 75"/>
          <p:cNvSpPr>
            <a:spLocks noChangeShapeType="1"/>
          </p:cNvSpPr>
          <p:nvPr/>
        </p:nvSpPr>
        <p:spPr bwMode="auto">
          <a:xfrm>
            <a:off x="5105400" y="2438400"/>
            <a:ext cx="0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2" name="Line 74"/>
          <p:cNvSpPr>
            <a:spLocks noChangeShapeType="1"/>
          </p:cNvSpPr>
          <p:nvPr/>
        </p:nvSpPr>
        <p:spPr bwMode="auto">
          <a:xfrm>
            <a:off x="5076825" y="3059113"/>
            <a:ext cx="0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3" name="Line 73"/>
          <p:cNvSpPr>
            <a:spLocks noChangeShapeType="1"/>
          </p:cNvSpPr>
          <p:nvPr/>
        </p:nvSpPr>
        <p:spPr bwMode="auto">
          <a:xfrm>
            <a:off x="8072438" y="3074988"/>
            <a:ext cx="0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4" name="Line 70"/>
          <p:cNvSpPr>
            <a:spLocks noChangeShapeType="1"/>
          </p:cNvSpPr>
          <p:nvPr/>
        </p:nvSpPr>
        <p:spPr bwMode="auto">
          <a:xfrm>
            <a:off x="595313" y="3009900"/>
            <a:ext cx="14287" cy="9525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5" name="Line 69"/>
          <p:cNvSpPr>
            <a:spLocks noChangeShapeType="1"/>
          </p:cNvSpPr>
          <p:nvPr/>
        </p:nvSpPr>
        <p:spPr bwMode="auto">
          <a:xfrm>
            <a:off x="2833688" y="3074988"/>
            <a:ext cx="0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6" name="Line 68"/>
          <p:cNvSpPr>
            <a:spLocks noChangeShapeType="1"/>
          </p:cNvSpPr>
          <p:nvPr/>
        </p:nvSpPr>
        <p:spPr bwMode="auto">
          <a:xfrm>
            <a:off x="595313" y="2103438"/>
            <a:ext cx="0" cy="5826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7" name="Line 67"/>
          <p:cNvSpPr>
            <a:spLocks noChangeShapeType="1"/>
          </p:cNvSpPr>
          <p:nvPr/>
        </p:nvSpPr>
        <p:spPr bwMode="auto">
          <a:xfrm>
            <a:off x="1643063" y="2103438"/>
            <a:ext cx="0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8" name="Line 66"/>
          <p:cNvSpPr>
            <a:spLocks noChangeShapeType="1"/>
          </p:cNvSpPr>
          <p:nvPr/>
        </p:nvSpPr>
        <p:spPr bwMode="auto">
          <a:xfrm>
            <a:off x="1643063" y="2427288"/>
            <a:ext cx="1190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799" name="Line 65"/>
          <p:cNvSpPr>
            <a:spLocks noChangeShapeType="1"/>
          </p:cNvSpPr>
          <p:nvPr/>
        </p:nvSpPr>
        <p:spPr bwMode="auto">
          <a:xfrm>
            <a:off x="2833688" y="2427288"/>
            <a:ext cx="0" cy="3238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0" name="Line 64"/>
          <p:cNvSpPr>
            <a:spLocks noChangeShapeType="1"/>
          </p:cNvSpPr>
          <p:nvPr/>
        </p:nvSpPr>
        <p:spPr bwMode="auto">
          <a:xfrm flipH="1" flipV="1">
            <a:off x="2286000" y="1828800"/>
            <a:ext cx="357188" cy="15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01" name="Line 63"/>
          <p:cNvSpPr>
            <a:spLocks noChangeShapeType="1"/>
          </p:cNvSpPr>
          <p:nvPr/>
        </p:nvSpPr>
        <p:spPr bwMode="auto">
          <a:xfrm>
            <a:off x="3429000" y="1828800"/>
            <a:ext cx="261938" cy="158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2802" name="Group 60"/>
          <p:cNvGrpSpPr>
            <a:grpSpLocks/>
          </p:cNvGrpSpPr>
          <p:nvPr/>
        </p:nvGrpSpPr>
        <p:grpSpPr bwMode="auto">
          <a:xfrm>
            <a:off x="5691188" y="1779588"/>
            <a:ext cx="142875" cy="130175"/>
            <a:chOff x="6567" y="4942"/>
            <a:chExt cx="225" cy="204"/>
          </a:xfrm>
        </p:grpSpPr>
        <p:sp>
          <p:nvSpPr>
            <p:cNvPr id="32858" name="Line 62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59" name="Line 61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3" name="Group 57"/>
          <p:cNvGrpSpPr>
            <a:grpSpLocks/>
          </p:cNvGrpSpPr>
          <p:nvPr/>
        </p:nvGrpSpPr>
        <p:grpSpPr bwMode="auto">
          <a:xfrm>
            <a:off x="2166938" y="2362200"/>
            <a:ext cx="142875" cy="130175"/>
            <a:chOff x="6567" y="4942"/>
            <a:chExt cx="225" cy="204"/>
          </a:xfrm>
        </p:grpSpPr>
        <p:sp>
          <p:nvSpPr>
            <p:cNvPr id="32856" name="Line 59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57" name="Line 58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4" name="Group 54"/>
          <p:cNvGrpSpPr>
            <a:grpSpLocks/>
          </p:cNvGrpSpPr>
          <p:nvPr/>
        </p:nvGrpSpPr>
        <p:grpSpPr bwMode="auto">
          <a:xfrm rot="5497058">
            <a:off x="541338" y="2370138"/>
            <a:ext cx="142875" cy="130175"/>
            <a:chOff x="6567" y="4942"/>
            <a:chExt cx="225" cy="204"/>
          </a:xfrm>
        </p:grpSpPr>
        <p:sp>
          <p:nvSpPr>
            <p:cNvPr id="32854" name="Line 56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55" name="Line 55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5" name="Group 51"/>
          <p:cNvGrpSpPr>
            <a:grpSpLocks/>
          </p:cNvGrpSpPr>
          <p:nvPr/>
        </p:nvGrpSpPr>
        <p:grpSpPr bwMode="auto">
          <a:xfrm rot="10544893">
            <a:off x="6643688" y="2362200"/>
            <a:ext cx="142875" cy="130175"/>
            <a:chOff x="6567" y="4942"/>
            <a:chExt cx="225" cy="204"/>
          </a:xfrm>
        </p:grpSpPr>
        <p:sp>
          <p:nvSpPr>
            <p:cNvPr id="32852" name="Line 53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53" name="Line 52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6" name="Group 48"/>
          <p:cNvGrpSpPr>
            <a:grpSpLocks/>
          </p:cNvGrpSpPr>
          <p:nvPr/>
        </p:nvGrpSpPr>
        <p:grpSpPr bwMode="auto">
          <a:xfrm>
            <a:off x="6548438" y="1779588"/>
            <a:ext cx="142875" cy="130175"/>
            <a:chOff x="6567" y="4942"/>
            <a:chExt cx="225" cy="204"/>
          </a:xfrm>
        </p:grpSpPr>
        <p:sp>
          <p:nvSpPr>
            <p:cNvPr id="32850" name="Line 50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51" name="Line 49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7" name="Group 45"/>
          <p:cNvGrpSpPr>
            <a:grpSpLocks/>
          </p:cNvGrpSpPr>
          <p:nvPr/>
        </p:nvGrpSpPr>
        <p:grpSpPr bwMode="auto">
          <a:xfrm rot="5497058">
            <a:off x="541338" y="3211513"/>
            <a:ext cx="142875" cy="130175"/>
            <a:chOff x="6567" y="4942"/>
            <a:chExt cx="225" cy="204"/>
          </a:xfrm>
        </p:grpSpPr>
        <p:sp>
          <p:nvSpPr>
            <p:cNvPr id="32848" name="Line 47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49" name="Line 46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8" name="Group 39"/>
          <p:cNvGrpSpPr>
            <a:grpSpLocks/>
          </p:cNvGrpSpPr>
          <p:nvPr/>
        </p:nvGrpSpPr>
        <p:grpSpPr bwMode="auto">
          <a:xfrm rot="5497058">
            <a:off x="5022850" y="2520950"/>
            <a:ext cx="142875" cy="130175"/>
            <a:chOff x="6567" y="4942"/>
            <a:chExt cx="225" cy="204"/>
          </a:xfrm>
        </p:grpSpPr>
        <p:sp>
          <p:nvSpPr>
            <p:cNvPr id="32846" name="Line 41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47" name="Line 40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09" name="Group 36"/>
          <p:cNvGrpSpPr>
            <a:grpSpLocks/>
          </p:cNvGrpSpPr>
          <p:nvPr/>
        </p:nvGrpSpPr>
        <p:grpSpPr bwMode="auto">
          <a:xfrm rot="5497058">
            <a:off x="5022850" y="3130550"/>
            <a:ext cx="142875" cy="130175"/>
            <a:chOff x="6567" y="4942"/>
            <a:chExt cx="225" cy="204"/>
          </a:xfrm>
        </p:grpSpPr>
        <p:sp>
          <p:nvSpPr>
            <p:cNvPr id="32844" name="Line 38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45" name="Line 37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0" name="Group 30"/>
          <p:cNvGrpSpPr>
            <a:grpSpLocks/>
          </p:cNvGrpSpPr>
          <p:nvPr/>
        </p:nvGrpSpPr>
        <p:grpSpPr bwMode="auto">
          <a:xfrm rot="5497058">
            <a:off x="8018463" y="2305050"/>
            <a:ext cx="142875" cy="130175"/>
            <a:chOff x="6567" y="4942"/>
            <a:chExt cx="225" cy="204"/>
          </a:xfrm>
        </p:grpSpPr>
        <p:sp>
          <p:nvSpPr>
            <p:cNvPr id="32842" name="Line 32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43" name="Line 31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1" name="Group 27"/>
          <p:cNvGrpSpPr>
            <a:grpSpLocks/>
          </p:cNvGrpSpPr>
          <p:nvPr/>
        </p:nvGrpSpPr>
        <p:grpSpPr bwMode="auto">
          <a:xfrm rot="5497058">
            <a:off x="8018463" y="3146425"/>
            <a:ext cx="142875" cy="130175"/>
            <a:chOff x="6567" y="4942"/>
            <a:chExt cx="225" cy="204"/>
          </a:xfrm>
        </p:grpSpPr>
        <p:sp>
          <p:nvSpPr>
            <p:cNvPr id="32840" name="Line 29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41" name="Line 28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2" name="Group 21"/>
          <p:cNvGrpSpPr>
            <a:grpSpLocks/>
          </p:cNvGrpSpPr>
          <p:nvPr/>
        </p:nvGrpSpPr>
        <p:grpSpPr bwMode="auto">
          <a:xfrm rot="5497058">
            <a:off x="7208838" y="2111375"/>
            <a:ext cx="142875" cy="130175"/>
            <a:chOff x="6567" y="4942"/>
            <a:chExt cx="225" cy="204"/>
          </a:xfrm>
        </p:grpSpPr>
        <p:sp>
          <p:nvSpPr>
            <p:cNvPr id="32838" name="Line 23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9" name="Line 22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3" name="Group 18"/>
          <p:cNvGrpSpPr>
            <a:grpSpLocks/>
          </p:cNvGrpSpPr>
          <p:nvPr/>
        </p:nvGrpSpPr>
        <p:grpSpPr bwMode="auto">
          <a:xfrm rot="10544893">
            <a:off x="3429000" y="1828800"/>
            <a:ext cx="119063" cy="74613"/>
            <a:chOff x="6567" y="4942"/>
            <a:chExt cx="225" cy="204"/>
          </a:xfrm>
        </p:grpSpPr>
        <p:sp>
          <p:nvSpPr>
            <p:cNvPr id="32836" name="Line 20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7" name="Line 19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4" name="Group 15"/>
          <p:cNvGrpSpPr>
            <a:grpSpLocks/>
          </p:cNvGrpSpPr>
          <p:nvPr/>
        </p:nvGrpSpPr>
        <p:grpSpPr bwMode="auto">
          <a:xfrm rot="10544893">
            <a:off x="2262188" y="1779588"/>
            <a:ext cx="142875" cy="130175"/>
            <a:chOff x="6567" y="4942"/>
            <a:chExt cx="225" cy="204"/>
          </a:xfrm>
        </p:grpSpPr>
        <p:sp>
          <p:nvSpPr>
            <p:cNvPr id="32834" name="Line 17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5" name="Line 16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5" name="Group 12"/>
          <p:cNvGrpSpPr>
            <a:grpSpLocks/>
          </p:cNvGrpSpPr>
          <p:nvPr/>
        </p:nvGrpSpPr>
        <p:grpSpPr bwMode="auto">
          <a:xfrm rot="5497058">
            <a:off x="1589088" y="2174875"/>
            <a:ext cx="142875" cy="130175"/>
            <a:chOff x="6567" y="4942"/>
            <a:chExt cx="225" cy="204"/>
          </a:xfrm>
        </p:grpSpPr>
        <p:sp>
          <p:nvSpPr>
            <p:cNvPr id="32832" name="Line 14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3" name="Line 13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6" name="Group 9"/>
          <p:cNvGrpSpPr>
            <a:grpSpLocks/>
          </p:cNvGrpSpPr>
          <p:nvPr/>
        </p:nvGrpSpPr>
        <p:grpSpPr bwMode="auto">
          <a:xfrm rot="5497058">
            <a:off x="2779713" y="2498725"/>
            <a:ext cx="142875" cy="130175"/>
            <a:chOff x="6567" y="4942"/>
            <a:chExt cx="225" cy="204"/>
          </a:xfrm>
        </p:grpSpPr>
        <p:sp>
          <p:nvSpPr>
            <p:cNvPr id="32830" name="Line 11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31" name="Line 10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2817" name="Group 6"/>
          <p:cNvGrpSpPr>
            <a:grpSpLocks/>
          </p:cNvGrpSpPr>
          <p:nvPr/>
        </p:nvGrpSpPr>
        <p:grpSpPr bwMode="auto">
          <a:xfrm rot="5497058">
            <a:off x="2779713" y="3146425"/>
            <a:ext cx="142875" cy="130175"/>
            <a:chOff x="6567" y="4942"/>
            <a:chExt cx="225" cy="204"/>
          </a:xfrm>
        </p:grpSpPr>
        <p:sp>
          <p:nvSpPr>
            <p:cNvPr id="32828" name="Line 8"/>
            <p:cNvSpPr>
              <a:spLocks noChangeShapeType="1"/>
            </p:cNvSpPr>
            <p:nvPr/>
          </p:nvSpPr>
          <p:spPr bwMode="auto">
            <a:xfrm>
              <a:off x="6567" y="4942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9" name="Line 7"/>
            <p:cNvSpPr>
              <a:spLocks noChangeShapeType="1"/>
            </p:cNvSpPr>
            <p:nvPr/>
          </p:nvSpPr>
          <p:spPr bwMode="auto">
            <a:xfrm flipH="1">
              <a:off x="6567" y="5044"/>
              <a:ext cx="225" cy="102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2818" name="Rectangle 109"/>
          <p:cNvSpPr>
            <a:spLocks noChangeArrowheads="1"/>
          </p:cNvSpPr>
          <p:nvPr/>
        </p:nvSpPr>
        <p:spPr bwMode="auto">
          <a:xfrm>
            <a:off x="-23813" y="-103188"/>
            <a:ext cx="9144001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819" name="Rectangle 110"/>
          <p:cNvSpPr>
            <a:spLocks noChangeArrowheads="1"/>
          </p:cNvSpPr>
          <p:nvPr/>
        </p:nvSpPr>
        <p:spPr bwMode="auto">
          <a:xfrm>
            <a:off x="0" y="0"/>
            <a:ext cx="74676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b="1">
                <a:latin typeface="Arial" pitchFamily="34" charset="0"/>
              </a:rPr>
              <a:t>How to tackle Higher Tier trigonometry questions</a:t>
            </a:r>
          </a:p>
        </p:txBody>
      </p:sp>
      <p:grpSp>
        <p:nvGrpSpPr>
          <p:cNvPr id="51336" name="Group 136"/>
          <p:cNvGrpSpPr>
            <a:grpSpLocks/>
          </p:cNvGrpSpPr>
          <p:nvPr/>
        </p:nvGrpSpPr>
        <p:grpSpPr bwMode="auto">
          <a:xfrm>
            <a:off x="3048000" y="3352800"/>
            <a:ext cx="3119438" cy="1325563"/>
            <a:chOff x="2112" y="2112"/>
            <a:chExt cx="1965" cy="835"/>
          </a:xfrm>
        </p:grpSpPr>
        <p:sp>
          <p:nvSpPr>
            <p:cNvPr id="32824" name="Text Box 91"/>
            <p:cNvSpPr txBox="1">
              <a:spLocks noChangeArrowheads="1"/>
            </p:cNvSpPr>
            <p:nvPr/>
          </p:nvSpPr>
          <p:spPr bwMode="auto">
            <a:xfrm>
              <a:off x="2112" y="2112"/>
              <a:ext cx="1965" cy="835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GB" sz="1800" b="1">
                  <a:latin typeface="Tahoma" pitchFamily="34" charset="0"/>
                  <a:cs typeface="Times New Roman" pitchFamily="18" charset="0"/>
                </a:rPr>
                <a:t>Use this Sine rule if you are finding a side </a:t>
              </a:r>
            </a:p>
            <a:p>
              <a:pPr algn="ctr" eaLnBrk="1" hangingPunct="1"/>
              <a:r>
                <a:rPr lang="en-GB" sz="1800" b="1">
                  <a:latin typeface="Tahoma" pitchFamily="34" charset="0"/>
                  <a:cs typeface="Times New Roman" pitchFamily="18" charset="0"/>
                </a:rPr>
                <a:t>a      =       b     =     c</a:t>
              </a:r>
            </a:p>
            <a:p>
              <a:pPr algn="ctr"/>
              <a:r>
                <a:rPr lang="en-GB" sz="1800" b="1">
                  <a:latin typeface="Tahoma" pitchFamily="34" charset="0"/>
                  <a:cs typeface="Times New Roman" pitchFamily="18" charset="0"/>
                </a:rPr>
                <a:t>Sin A          Sin B      Sin C</a:t>
              </a:r>
              <a:r>
                <a:rPr lang="en-GB" sz="1400">
                  <a:latin typeface="Arial Condensed Bold" pitchFamily="34" charset="0"/>
                  <a:cs typeface="Times New Roman" pitchFamily="18" charset="0"/>
                </a:rPr>
                <a:t> </a:t>
              </a:r>
              <a:endParaRPr lang="en-GB"/>
            </a:p>
          </p:txBody>
        </p:sp>
        <p:sp>
          <p:nvSpPr>
            <p:cNvPr id="32825" name="Line 132"/>
            <p:cNvSpPr>
              <a:spLocks noChangeShapeType="1"/>
            </p:cNvSpPr>
            <p:nvPr/>
          </p:nvSpPr>
          <p:spPr bwMode="auto">
            <a:xfrm>
              <a:off x="2160" y="2640"/>
              <a:ext cx="43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6" name="Line 133"/>
            <p:cNvSpPr>
              <a:spLocks noChangeShapeType="1"/>
            </p:cNvSpPr>
            <p:nvPr/>
          </p:nvSpPr>
          <p:spPr bwMode="auto">
            <a:xfrm>
              <a:off x="2976" y="26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2827" name="Line 134"/>
            <p:cNvSpPr>
              <a:spLocks noChangeShapeType="1"/>
            </p:cNvSpPr>
            <p:nvPr/>
          </p:nvSpPr>
          <p:spPr bwMode="auto">
            <a:xfrm>
              <a:off x="3600" y="2640"/>
              <a:ext cx="38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335" name="Text Box 135"/>
          <p:cNvSpPr txBox="1">
            <a:spLocks noChangeArrowheads="1"/>
          </p:cNvSpPr>
          <p:nvPr/>
        </p:nvSpPr>
        <p:spPr bwMode="auto">
          <a:xfrm>
            <a:off x="3048000" y="4724400"/>
            <a:ext cx="3119438" cy="1325563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1800" b="1">
                <a:latin typeface="Tahoma" pitchFamily="34" charset="0"/>
                <a:cs typeface="Times New Roman" pitchFamily="18" charset="0"/>
              </a:rPr>
              <a:t>Use this Sine rule if you are finding an angle </a:t>
            </a:r>
          </a:p>
          <a:p>
            <a:pPr algn="ctr"/>
            <a:r>
              <a:rPr lang="en-GB" sz="1800" b="1" u="sng">
                <a:latin typeface="Tahoma" pitchFamily="34" charset="0"/>
                <a:cs typeface="Times New Roman" pitchFamily="18" charset="0"/>
              </a:rPr>
              <a:t>Sin A</a:t>
            </a:r>
            <a:r>
              <a:rPr lang="en-GB" sz="1800" b="1">
                <a:latin typeface="Tahoma" pitchFamily="34" charset="0"/>
                <a:cs typeface="Times New Roman" pitchFamily="18" charset="0"/>
              </a:rPr>
              <a:t>   =   </a:t>
            </a:r>
            <a:r>
              <a:rPr lang="en-GB" sz="1800" b="1" u="sng">
                <a:latin typeface="Tahoma" pitchFamily="34" charset="0"/>
                <a:cs typeface="Times New Roman" pitchFamily="18" charset="0"/>
              </a:rPr>
              <a:t>Sin B</a:t>
            </a:r>
            <a:r>
              <a:rPr lang="en-GB" sz="1800" b="1">
                <a:latin typeface="Tahoma" pitchFamily="34" charset="0"/>
                <a:cs typeface="Times New Roman" pitchFamily="18" charset="0"/>
              </a:rPr>
              <a:t>   =  </a:t>
            </a:r>
            <a:r>
              <a:rPr lang="en-GB" sz="1800" b="1" u="sng">
                <a:latin typeface="Tahoma" pitchFamily="34" charset="0"/>
                <a:cs typeface="Times New Roman" pitchFamily="18" charset="0"/>
              </a:rPr>
              <a:t>Sin C</a:t>
            </a:r>
          </a:p>
          <a:p>
            <a:pPr algn="ctr"/>
            <a:r>
              <a:rPr lang="en-GB" sz="1800" b="1">
                <a:latin typeface="Tahoma" pitchFamily="34" charset="0"/>
                <a:cs typeface="Times New Roman" pitchFamily="18" charset="0"/>
              </a:rPr>
              <a:t>a                 b              c</a:t>
            </a:r>
            <a:r>
              <a:rPr lang="en-GB" sz="1400" u="sng">
                <a:latin typeface="Arial Condensed Bold" pitchFamily="34" charset="0"/>
                <a:cs typeface="Times New Roman" pitchFamily="18" charset="0"/>
              </a:rPr>
              <a:t> </a:t>
            </a:r>
            <a:endParaRPr lang="en-GB" u="sng"/>
          </a:p>
        </p:txBody>
      </p:sp>
      <p:sp>
        <p:nvSpPr>
          <p:cNvPr id="32822" name="Line 137"/>
          <p:cNvSpPr>
            <a:spLocks noChangeShapeType="1"/>
          </p:cNvSpPr>
          <p:nvPr/>
        </p:nvSpPr>
        <p:spPr bwMode="auto">
          <a:xfrm>
            <a:off x="4724400" y="9144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2823" name="Line 138"/>
          <p:cNvSpPr>
            <a:spLocks noChangeShapeType="1"/>
          </p:cNvSpPr>
          <p:nvPr/>
        </p:nvSpPr>
        <p:spPr bwMode="auto">
          <a:xfrm>
            <a:off x="4648200" y="1447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513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513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513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513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51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51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51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51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51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51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51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0" fill="hold"/>
                                        <p:tgtEl>
                                          <p:spTgt spid="513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0" fill="hold"/>
                                        <p:tgtEl>
                                          <p:spTgt spid="513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51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51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51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512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512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0" fill="hold"/>
                                        <p:tgtEl>
                                          <p:spTgt spid="51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0" fill="hold"/>
                                        <p:tgtEl>
                                          <p:spTgt spid="51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51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512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512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0" fill="hold"/>
                                        <p:tgtEl>
                                          <p:spTgt spid="512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0" fill="hold"/>
                                        <p:tgtEl>
                                          <p:spTgt spid="512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0" fill="hold"/>
                                        <p:tgtEl>
                                          <p:spTgt spid="51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 nodeType="clickPar">
                      <p:stCondLst>
                        <p:cond delay="indefinite"/>
                      </p:stCondLst>
                      <p:childTnLst>
                        <p:par>
                          <p:cTn id="9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0" fill="hold"/>
                                        <p:tgtEl>
                                          <p:spTgt spid="51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0" fill="hold"/>
                                        <p:tgtEl>
                                          <p:spTgt spid="51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 nodeType="clickPar">
                      <p:stCondLst>
                        <p:cond delay="indefinite"/>
                      </p:stCondLst>
                      <p:childTnLst>
                        <p:par>
                          <p:cTn id="10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0" fill="hold"/>
                                        <p:tgtEl>
                                          <p:spTgt spid="51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0" fill="hold"/>
                                        <p:tgtEl>
                                          <p:spTgt spid="51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07" grpId="0" animBg="1" autoUpdateAnimBg="0"/>
      <p:bldP spid="51302" grpId="0" animBg="1" autoUpdateAnimBg="0"/>
      <p:bldP spid="51301" grpId="0" animBg="1" autoUpdateAnimBg="0"/>
      <p:bldP spid="51300" grpId="0" animBg="1" autoUpdateAnimBg="0"/>
      <p:bldP spid="51299" grpId="0" animBg="1" autoUpdateAnimBg="0"/>
      <p:bldP spid="51308" grpId="0" animBg="1" autoUpdateAnimBg="0"/>
      <p:bldP spid="51298" grpId="0" animBg="1" autoUpdateAnimBg="0"/>
      <p:bldP spid="51297" grpId="0" animBg="1" autoUpdateAnimBg="0"/>
      <p:bldP spid="51296" grpId="0" animBg="1" autoUpdateAnimBg="0"/>
      <p:bldP spid="51295" grpId="0" animBg="1" autoUpdateAnimBg="0"/>
      <p:bldP spid="51294" grpId="0" animBg="1" autoUpdateAnimBg="0"/>
      <p:bldP spid="51293" grpId="0" animBg="1" autoUpdateAnimBg="0"/>
      <p:bldP spid="51292" grpId="0" animBg="1" autoUpdateAnimBg="0"/>
      <p:bldP spid="51283" grpId="0" animBg="1" autoUpdateAnimBg="0"/>
      <p:bldP spid="51282" grpId="0" animBg="1" autoUpdateAnimBg="0"/>
      <p:bldP spid="51335" grpId="0" animBg="1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381000" y="2286000"/>
            <a:ext cx="3886200" cy="1600200"/>
          </a:xfrm>
          <a:prstGeom prst="rect">
            <a:avLst/>
          </a:prstGeom>
          <a:solidFill>
            <a:srgbClr val="FF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  <a:cs typeface="Times New Roman" pitchFamily="18" charset="0"/>
              </a:rPr>
              <a:t>Redraw triangles if they are cluttered with information or they are in a 3D diagram</a:t>
            </a:r>
            <a:endParaRPr lang="en-GB" b="1">
              <a:latin typeface="Tahoma" pitchFamily="34" charset="0"/>
            </a:endParaRPr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304800" y="4114800"/>
            <a:ext cx="4038600" cy="1600200"/>
          </a:xfrm>
          <a:prstGeom prst="rect">
            <a:avLst/>
          </a:prstGeom>
          <a:solidFill>
            <a:srgbClr val="66FF33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  <a:cs typeface="Times New Roman" pitchFamily="18" charset="0"/>
              </a:rPr>
              <a:t>Right angled triangles can be easily found in squares, rectangles and isosceles triangles</a:t>
            </a:r>
            <a:endParaRPr lang="en-GB" b="1">
              <a:latin typeface="Tahoma" pitchFamily="34" charset="0"/>
            </a:endParaRPr>
          </a:p>
        </p:txBody>
      </p:sp>
      <p:grpSp>
        <p:nvGrpSpPr>
          <p:cNvPr id="52231" name="Group 7"/>
          <p:cNvGrpSpPr>
            <a:grpSpLocks/>
          </p:cNvGrpSpPr>
          <p:nvPr/>
        </p:nvGrpSpPr>
        <p:grpSpPr bwMode="auto">
          <a:xfrm>
            <a:off x="4953000" y="457200"/>
            <a:ext cx="3581400" cy="1981200"/>
            <a:chOff x="3312" y="576"/>
            <a:chExt cx="2256" cy="1248"/>
          </a:xfrm>
        </p:grpSpPr>
        <p:sp>
          <p:nvSpPr>
            <p:cNvPr id="33799" name="Text Box 4"/>
            <p:cNvSpPr txBox="1">
              <a:spLocks noChangeArrowheads="1"/>
            </p:cNvSpPr>
            <p:nvPr/>
          </p:nvSpPr>
          <p:spPr bwMode="auto">
            <a:xfrm>
              <a:off x="3312" y="576"/>
              <a:ext cx="2256" cy="1248"/>
            </a:xfrm>
            <a:prstGeom prst="rect">
              <a:avLst/>
            </a:prstGeom>
            <a:solidFill>
              <a:schemeClr val="hlink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  <a:cs typeface="Times New Roman" pitchFamily="18" charset="0"/>
                </a:rPr>
                <a:t>Remember to use the</a:t>
              </a:r>
            </a:p>
            <a:p>
              <a:r>
                <a:rPr lang="en-GB" b="1">
                  <a:latin typeface="Tahoma" pitchFamily="34" charset="0"/>
                  <a:cs typeface="Times New Roman" pitchFamily="18" charset="0"/>
                </a:rPr>
                <a:t> </a:t>
              </a:r>
            </a:p>
            <a:p>
              <a:r>
                <a:rPr lang="en-GB" b="1">
                  <a:latin typeface="Tahoma" pitchFamily="34" charset="0"/>
                  <a:cs typeface="Times New Roman" pitchFamily="18" charset="0"/>
                </a:rPr>
                <a:t> </a:t>
              </a:r>
            </a:p>
            <a:p>
              <a:r>
                <a:rPr lang="en-GB" b="1">
                  <a:latin typeface="Tahoma" pitchFamily="34" charset="0"/>
                  <a:cs typeface="Times New Roman" pitchFamily="18" charset="0"/>
                </a:rPr>
                <a:t>Button when calculating an angle</a:t>
              </a:r>
              <a:endParaRPr lang="en-GB" b="1">
                <a:latin typeface="Tahoma" pitchFamily="34" charset="0"/>
              </a:endParaRPr>
            </a:p>
          </p:txBody>
        </p:sp>
        <p:sp>
          <p:nvSpPr>
            <p:cNvPr id="33800" name="Text Box 5"/>
            <p:cNvSpPr txBox="1">
              <a:spLocks noChangeArrowheads="1"/>
            </p:cNvSpPr>
            <p:nvPr/>
          </p:nvSpPr>
          <p:spPr bwMode="auto">
            <a:xfrm>
              <a:off x="3840" y="912"/>
              <a:ext cx="876" cy="317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en-GB" b="1">
                  <a:latin typeface="Tahoma" pitchFamily="34" charset="0"/>
                  <a:cs typeface="Times New Roman" pitchFamily="18" charset="0"/>
                </a:rPr>
                <a:t>Shift</a:t>
              </a:r>
              <a:endParaRPr lang="en-GB" b="1">
                <a:latin typeface="Tahoma" pitchFamily="34" charset="0"/>
              </a:endParaRPr>
            </a:p>
          </p:txBody>
        </p:sp>
      </p:grpSp>
      <p:sp>
        <p:nvSpPr>
          <p:cNvPr id="52232" name="Text Box 8"/>
          <p:cNvSpPr txBox="1">
            <a:spLocks noChangeArrowheads="1"/>
          </p:cNvSpPr>
          <p:nvPr/>
        </p:nvSpPr>
        <p:spPr bwMode="auto">
          <a:xfrm>
            <a:off x="4648200" y="2819400"/>
            <a:ext cx="4191000" cy="3048000"/>
          </a:xfrm>
          <a:prstGeom prst="rect">
            <a:avLst/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  <a:cs typeface="Times New Roman" pitchFamily="18" charset="0"/>
              </a:rPr>
              <a:t>The ambiguous case only occurs for sine rule questions when you are given the following information Angle Side Side in that order (ASS) which should be easy to remember</a:t>
            </a:r>
            <a:endParaRPr lang="en-GB" b="1">
              <a:latin typeface="Tahoma" pitchFamily="34" charset="0"/>
            </a:endParaRPr>
          </a:p>
        </p:txBody>
      </p:sp>
      <p:sp>
        <p:nvSpPr>
          <p:cNvPr id="33798" name="Rectangle 9"/>
          <p:cNvSpPr>
            <a:spLocks noChangeArrowheads="1"/>
          </p:cNvSpPr>
          <p:nvPr/>
        </p:nvSpPr>
        <p:spPr bwMode="auto">
          <a:xfrm>
            <a:off x="533400" y="381000"/>
            <a:ext cx="2438400" cy="831850"/>
          </a:xfrm>
          <a:prstGeom prst="rect">
            <a:avLst/>
          </a:prstGeom>
          <a:solidFill>
            <a:schemeClr val="tx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GB" b="1">
                <a:solidFill>
                  <a:schemeClr val="bg1"/>
                </a:solidFill>
                <a:latin typeface="Tahoma" pitchFamily="34" charset="0"/>
              </a:rPr>
              <a:t>Extra tips for trig questions</a:t>
            </a:r>
            <a:endParaRPr lang="en-GB" b="1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222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22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223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5223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26" grpId="0" animBg="1" autoUpdateAnimBg="0"/>
      <p:bldP spid="52227" grpId="0" animBg="1" autoUpdateAnimBg="0"/>
      <p:bldP spid="52232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1623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Circle angle theorems</a:t>
            </a:r>
          </a:p>
        </p:txBody>
      </p:sp>
      <p:sp>
        <p:nvSpPr>
          <p:cNvPr id="34819" name="Oval 3"/>
          <p:cNvSpPr>
            <a:spLocks noChangeArrowheads="1"/>
          </p:cNvSpPr>
          <p:nvPr/>
        </p:nvSpPr>
        <p:spPr bwMode="auto">
          <a:xfrm>
            <a:off x="152400" y="1447800"/>
            <a:ext cx="4648200" cy="4800600"/>
          </a:xfrm>
          <a:prstGeom prst="ellipse">
            <a:avLst/>
          </a:prstGeom>
          <a:solidFill>
            <a:srgbClr val="FFCCFF"/>
          </a:solidFill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4267200" y="304800"/>
            <a:ext cx="4078288" cy="83185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Rule 1 - Any angle in a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	    semi-circle is 90</a:t>
            </a:r>
            <a:r>
              <a:rPr lang="en-GB" b="1" baseline="30000">
                <a:latin typeface="Tahoma" pitchFamily="34" charset="0"/>
              </a:rPr>
              <a:t>0</a:t>
            </a:r>
          </a:p>
        </p:txBody>
      </p:sp>
      <p:sp>
        <p:nvSpPr>
          <p:cNvPr id="34821" name="Line 5"/>
          <p:cNvSpPr>
            <a:spLocks noChangeShapeType="1"/>
          </p:cNvSpPr>
          <p:nvPr/>
        </p:nvSpPr>
        <p:spPr bwMode="auto">
          <a:xfrm>
            <a:off x="2438400" y="3886200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2209800" y="3810000"/>
            <a:ext cx="3984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200" b="1">
                <a:latin typeface="Tahoma" pitchFamily="34" charset="0"/>
              </a:rPr>
              <a:t>c</a:t>
            </a:r>
          </a:p>
        </p:txBody>
      </p:sp>
      <p:sp>
        <p:nvSpPr>
          <p:cNvPr id="34823" name="Line 7"/>
          <p:cNvSpPr>
            <a:spLocks noChangeShapeType="1"/>
          </p:cNvSpPr>
          <p:nvPr/>
        </p:nvSpPr>
        <p:spPr bwMode="auto">
          <a:xfrm>
            <a:off x="609600" y="2362200"/>
            <a:ext cx="3657600" cy="3048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4" name="Line 8"/>
          <p:cNvSpPr>
            <a:spLocks noChangeShapeType="1"/>
          </p:cNvSpPr>
          <p:nvPr/>
        </p:nvSpPr>
        <p:spPr bwMode="auto">
          <a:xfrm>
            <a:off x="609600" y="2438400"/>
            <a:ext cx="2057400" cy="3810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5" name="Line 9"/>
          <p:cNvSpPr>
            <a:spLocks noChangeShapeType="1"/>
          </p:cNvSpPr>
          <p:nvPr/>
        </p:nvSpPr>
        <p:spPr bwMode="auto">
          <a:xfrm flipV="1">
            <a:off x="2667000" y="5410200"/>
            <a:ext cx="1600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6" name="Line 10"/>
          <p:cNvSpPr>
            <a:spLocks noChangeShapeType="1"/>
          </p:cNvSpPr>
          <p:nvPr/>
        </p:nvSpPr>
        <p:spPr bwMode="auto">
          <a:xfrm flipV="1">
            <a:off x="609600" y="1524000"/>
            <a:ext cx="24384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7" name="Line 11"/>
          <p:cNvSpPr>
            <a:spLocks noChangeShapeType="1"/>
          </p:cNvSpPr>
          <p:nvPr/>
        </p:nvSpPr>
        <p:spPr bwMode="auto">
          <a:xfrm>
            <a:off x="3048000" y="1524000"/>
            <a:ext cx="1219200" cy="3886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8" name="Line 12"/>
          <p:cNvSpPr>
            <a:spLocks noChangeShapeType="1"/>
          </p:cNvSpPr>
          <p:nvPr/>
        </p:nvSpPr>
        <p:spPr bwMode="auto">
          <a:xfrm>
            <a:off x="609600" y="2362200"/>
            <a:ext cx="381000" cy="3352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29" name="Line 13"/>
          <p:cNvSpPr>
            <a:spLocks noChangeShapeType="1"/>
          </p:cNvSpPr>
          <p:nvPr/>
        </p:nvSpPr>
        <p:spPr bwMode="auto">
          <a:xfrm flipV="1">
            <a:off x="990600" y="5410200"/>
            <a:ext cx="327660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0" name="Line 14"/>
          <p:cNvSpPr>
            <a:spLocks noChangeShapeType="1"/>
          </p:cNvSpPr>
          <p:nvPr/>
        </p:nvSpPr>
        <p:spPr bwMode="auto">
          <a:xfrm>
            <a:off x="685800" y="2438400"/>
            <a:ext cx="4038600" cy="205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1" name="Line 15"/>
          <p:cNvSpPr>
            <a:spLocks noChangeShapeType="1"/>
          </p:cNvSpPr>
          <p:nvPr/>
        </p:nvSpPr>
        <p:spPr bwMode="auto">
          <a:xfrm flipH="1">
            <a:off x="4267200" y="4495800"/>
            <a:ext cx="457200" cy="838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4832" name="Text Box 16"/>
          <p:cNvSpPr txBox="1">
            <a:spLocks noChangeArrowheads="1"/>
          </p:cNvSpPr>
          <p:nvPr/>
        </p:nvSpPr>
        <p:spPr bwMode="auto">
          <a:xfrm>
            <a:off x="3200400" y="1066800"/>
            <a:ext cx="4968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b="1">
                <a:latin typeface="Tahoma" pitchFamily="34" charset="0"/>
              </a:rPr>
              <a:t>A</a:t>
            </a:r>
          </a:p>
        </p:txBody>
      </p:sp>
      <p:sp>
        <p:nvSpPr>
          <p:cNvPr id="34833" name="Text Box 17"/>
          <p:cNvSpPr txBox="1">
            <a:spLocks noChangeArrowheads="1"/>
          </p:cNvSpPr>
          <p:nvPr/>
        </p:nvSpPr>
        <p:spPr bwMode="auto">
          <a:xfrm>
            <a:off x="2590800" y="6216650"/>
            <a:ext cx="5302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b="1">
                <a:latin typeface="Tahoma" pitchFamily="34" charset="0"/>
              </a:rPr>
              <a:t>D</a:t>
            </a:r>
          </a:p>
        </p:txBody>
      </p:sp>
      <p:sp>
        <p:nvSpPr>
          <p:cNvPr id="34834" name="Text Box 18"/>
          <p:cNvSpPr txBox="1">
            <a:spLocks noChangeArrowheads="1"/>
          </p:cNvSpPr>
          <p:nvPr/>
        </p:nvSpPr>
        <p:spPr bwMode="auto">
          <a:xfrm>
            <a:off x="4343400" y="5334000"/>
            <a:ext cx="48895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b="1">
                <a:latin typeface="Tahoma" pitchFamily="34" charset="0"/>
              </a:rPr>
              <a:t>C</a:t>
            </a:r>
          </a:p>
        </p:txBody>
      </p:sp>
      <p:sp>
        <p:nvSpPr>
          <p:cNvPr id="34835" name="Text Box 19"/>
          <p:cNvSpPr txBox="1">
            <a:spLocks noChangeArrowheads="1"/>
          </p:cNvSpPr>
          <p:nvPr/>
        </p:nvSpPr>
        <p:spPr bwMode="auto">
          <a:xfrm>
            <a:off x="0" y="1828800"/>
            <a:ext cx="44926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b="1">
                <a:latin typeface="Tahoma" pitchFamily="34" charset="0"/>
              </a:rPr>
              <a:t>F</a:t>
            </a:r>
          </a:p>
        </p:txBody>
      </p:sp>
      <p:sp>
        <p:nvSpPr>
          <p:cNvPr id="34836" name="Text Box 20"/>
          <p:cNvSpPr txBox="1">
            <a:spLocks noChangeArrowheads="1"/>
          </p:cNvSpPr>
          <p:nvPr/>
        </p:nvSpPr>
        <p:spPr bwMode="auto">
          <a:xfrm>
            <a:off x="4953000" y="4267200"/>
            <a:ext cx="4968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b="1">
                <a:latin typeface="Tahoma" pitchFamily="34" charset="0"/>
              </a:rPr>
              <a:t>B</a:t>
            </a:r>
          </a:p>
        </p:txBody>
      </p:sp>
      <p:sp>
        <p:nvSpPr>
          <p:cNvPr id="34837" name="Text Box 21"/>
          <p:cNvSpPr txBox="1">
            <a:spLocks noChangeArrowheads="1"/>
          </p:cNvSpPr>
          <p:nvPr/>
        </p:nvSpPr>
        <p:spPr bwMode="auto">
          <a:xfrm>
            <a:off x="533400" y="5715000"/>
            <a:ext cx="46513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 b="1">
                <a:latin typeface="Tahoma" pitchFamily="34" charset="0"/>
              </a:rPr>
              <a:t>E</a:t>
            </a:r>
          </a:p>
        </p:txBody>
      </p:sp>
      <p:sp>
        <p:nvSpPr>
          <p:cNvPr id="34838" name="Text Box 22"/>
          <p:cNvSpPr txBox="1">
            <a:spLocks noChangeArrowheads="1"/>
          </p:cNvSpPr>
          <p:nvPr/>
        </p:nvSpPr>
        <p:spPr bwMode="auto">
          <a:xfrm>
            <a:off x="5867400" y="2743200"/>
            <a:ext cx="2327275" cy="1196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Which angles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are equal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to 90</a:t>
            </a:r>
            <a:r>
              <a:rPr lang="en-GB" b="1" baseline="30000">
                <a:latin typeface="Tahoma" pitchFamily="34" charset="0"/>
              </a:rPr>
              <a:t>0 </a:t>
            </a:r>
            <a:r>
              <a:rPr lang="en-GB" b="1">
                <a:latin typeface="Tahoma" pitchFamily="34" charset="0"/>
              </a:rPr>
              <a:t>?</a:t>
            </a:r>
          </a:p>
        </p:txBody>
      </p:sp>
    </p:spTree>
  </p:cSld>
  <p:clrMapOvr>
    <a:masterClrMapping/>
  </p:clrMapOvr>
  <p:transition>
    <p:random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1623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Circle angle theorems</a:t>
            </a:r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304800" y="914400"/>
            <a:ext cx="6418263" cy="83185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Rule 2 - 	Angles in the same segment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		are equal</a:t>
            </a:r>
            <a:endParaRPr lang="en-GB" b="1" baseline="30000">
              <a:latin typeface="Tahoma" pitchFamily="34" charset="0"/>
            </a:endParaRPr>
          </a:p>
        </p:txBody>
      </p:sp>
      <p:grpSp>
        <p:nvGrpSpPr>
          <p:cNvPr id="39940" name="Group 4"/>
          <p:cNvGrpSpPr>
            <a:grpSpLocks/>
          </p:cNvGrpSpPr>
          <p:nvPr/>
        </p:nvGrpSpPr>
        <p:grpSpPr bwMode="auto">
          <a:xfrm>
            <a:off x="4267200" y="1981200"/>
            <a:ext cx="4419600" cy="4419600"/>
            <a:chOff x="1536" y="1248"/>
            <a:chExt cx="2784" cy="2784"/>
          </a:xfrm>
        </p:grpSpPr>
        <p:sp>
          <p:nvSpPr>
            <p:cNvPr id="35847" name="Oval 5"/>
            <p:cNvSpPr>
              <a:spLocks noChangeArrowheads="1"/>
            </p:cNvSpPr>
            <p:nvPr/>
          </p:nvSpPr>
          <p:spPr bwMode="auto">
            <a:xfrm>
              <a:off x="1536" y="1248"/>
              <a:ext cx="2784" cy="2784"/>
            </a:xfrm>
            <a:prstGeom prst="ellipse">
              <a:avLst/>
            </a:prstGeom>
            <a:solidFill>
              <a:srgbClr val="FFCC66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5848" name="Line 6"/>
            <p:cNvSpPr>
              <a:spLocks noChangeShapeType="1"/>
            </p:cNvSpPr>
            <p:nvPr/>
          </p:nvSpPr>
          <p:spPr bwMode="auto">
            <a:xfrm flipV="1">
              <a:off x="1824" y="1440"/>
              <a:ext cx="384" cy="206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49" name="Line 7"/>
            <p:cNvSpPr>
              <a:spLocks noChangeShapeType="1"/>
            </p:cNvSpPr>
            <p:nvPr/>
          </p:nvSpPr>
          <p:spPr bwMode="auto">
            <a:xfrm>
              <a:off x="2208" y="1440"/>
              <a:ext cx="2064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0" name="Line 8"/>
            <p:cNvSpPr>
              <a:spLocks noChangeShapeType="1"/>
            </p:cNvSpPr>
            <p:nvPr/>
          </p:nvSpPr>
          <p:spPr bwMode="auto">
            <a:xfrm flipV="1">
              <a:off x="1824" y="1248"/>
              <a:ext cx="1344" cy="22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1" name="Line 9"/>
            <p:cNvSpPr>
              <a:spLocks noChangeShapeType="1"/>
            </p:cNvSpPr>
            <p:nvPr/>
          </p:nvSpPr>
          <p:spPr bwMode="auto">
            <a:xfrm>
              <a:off x="3168" y="1248"/>
              <a:ext cx="1104" cy="100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2" name="Line 10"/>
            <p:cNvSpPr>
              <a:spLocks noChangeShapeType="1"/>
            </p:cNvSpPr>
            <p:nvPr/>
          </p:nvSpPr>
          <p:spPr bwMode="auto">
            <a:xfrm>
              <a:off x="1824" y="3504"/>
              <a:ext cx="1824" cy="33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3" name="Line 11"/>
            <p:cNvSpPr>
              <a:spLocks noChangeShapeType="1"/>
            </p:cNvSpPr>
            <p:nvPr/>
          </p:nvSpPr>
          <p:spPr bwMode="auto">
            <a:xfrm flipV="1">
              <a:off x="3648" y="2208"/>
              <a:ext cx="624" cy="16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4" name="Line 12"/>
            <p:cNvSpPr>
              <a:spLocks noChangeShapeType="1"/>
            </p:cNvSpPr>
            <p:nvPr/>
          </p:nvSpPr>
          <p:spPr bwMode="auto">
            <a:xfrm>
              <a:off x="1824" y="3504"/>
              <a:ext cx="816" cy="48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5855" name="Line 13"/>
            <p:cNvSpPr>
              <a:spLocks noChangeShapeType="1"/>
            </p:cNvSpPr>
            <p:nvPr/>
          </p:nvSpPr>
          <p:spPr bwMode="auto">
            <a:xfrm flipV="1">
              <a:off x="2640" y="2256"/>
              <a:ext cx="1584" cy="17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9951" name="AutoShape 15"/>
          <p:cNvSpPr>
            <a:spLocks noChangeArrowheads="1"/>
          </p:cNvSpPr>
          <p:nvPr/>
        </p:nvSpPr>
        <p:spPr bwMode="auto">
          <a:xfrm>
            <a:off x="685800" y="3733800"/>
            <a:ext cx="3200400" cy="838200"/>
          </a:xfrm>
          <a:prstGeom prst="wedgeRoundRectCallout">
            <a:avLst>
              <a:gd name="adj1" fmla="val -67856"/>
              <a:gd name="adj2" fmla="val 22973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b="1">
                <a:latin typeface="Tahoma" pitchFamily="34" charset="0"/>
              </a:rPr>
              <a:t>Which angles are equal here?</a:t>
            </a:r>
          </a:p>
        </p:txBody>
      </p:sp>
      <p:sp>
        <p:nvSpPr>
          <p:cNvPr id="39953" name="Text Box 17"/>
          <p:cNvSpPr txBox="1">
            <a:spLocks noChangeArrowheads="1"/>
          </p:cNvSpPr>
          <p:nvPr/>
        </p:nvSpPr>
        <p:spPr bwMode="auto">
          <a:xfrm>
            <a:off x="6965950" y="6278563"/>
            <a:ext cx="217805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200">
                <a:latin typeface="Tahoma" pitchFamily="34" charset="0"/>
              </a:rPr>
              <a:t>Big fish ?*!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99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9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995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51" grpId="0" animBg="1" autoUpdateAnimBg="0"/>
      <p:bldP spid="39953" grpId="0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0" y="0"/>
            <a:ext cx="31623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Circle angle theorems</a:t>
            </a:r>
          </a:p>
        </p:txBody>
      </p:sp>
      <p:sp>
        <p:nvSpPr>
          <p:cNvPr id="40975" name="Text Box 15"/>
          <p:cNvSpPr txBox="1">
            <a:spLocks noChangeArrowheads="1"/>
          </p:cNvSpPr>
          <p:nvPr/>
        </p:nvSpPr>
        <p:spPr bwMode="auto">
          <a:xfrm>
            <a:off x="304800" y="3505200"/>
            <a:ext cx="1984375" cy="406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An arrowhead</a:t>
            </a:r>
          </a:p>
        </p:txBody>
      </p:sp>
      <p:sp>
        <p:nvSpPr>
          <p:cNvPr id="40987" name="Text Box 27"/>
          <p:cNvSpPr txBox="1">
            <a:spLocks noChangeArrowheads="1"/>
          </p:cNvSpPr>
          <p:nvPr/>
        </p:nvSpPr>
        <p:spPr bwMode="auto">
          <a:xfrm>
            <a:off x="3733800" y="3505200"/>
            <a:ext cx="1571625" cy="406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A little fish</a:t>
            </a:r>
          </a:p>
        </p:txBody>
      </p:sp>
      <p:sp>
        <p:nvSpPr>
          <p:cNvPr id="41003" name="Text Box 43"/>
          <p:cNvSpPr txBox="1">
            <a:spLocks noChangeArrowheads="1"/>
          </p:cNvSpPr>
          <p:nvPr/>
        </p:nvSpPr>
        <p:spPr bwMode="auto">
          <a:xfrm>
            <a:off x="6464300" y="4876800"/>
            <a:ext cx="2679700" cy="13208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Look out for the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angle at the centre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being part of a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isosceles triangle</a:t>
            </a:r>
          </a:p>
        </p:txBody>
      </p:sp>
      <p:sp>
        <p:nvSpPr>
          <p:cNvPr id="41004" name="Text Box 44"/>
          <p:cNvSpPr txBox="1">
            <a:spLocks noChangeArrowheads="1"/>
          </p:cNvSpPr>
          <p:nvPr/>
        </p:nvSpPr>
        <p:spPr bwMode="auto">
          <a:xfrm>
            <a:off x="6426200" y="3505200"/>
            <a:ext cx="2717800" cy="406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A mini quadrilateral</a:t>
            </a:r>
          </a:p>
        </p:txBody>
      </p:sp>
      <p:sp>
        <p:nvSpPr>
          <p:cNvPr id="36871" name="Line 53"/>
          <p:cNvSpPr>
            <a:spLocks noChangeShapeType="1"/>
          </p:cNvSpPr>
          <p:nvPr/>
        </p:nvSpPr>
        <p:spPr bwMode="auto">
          <a:xfrm>
            <a:off x="3810000" y="4267200"/>
            <a:ext cx="0" cy="25908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72" name="Line 54"/>
          <p:cNvSpPr>
            <a:spLocks noChangeShapeType="1"/>
          </p:cNvSpPr>
          <p:nvPr/>
        </p:nvSpPr>
        <p:spPr bwMode="auto">
          <a:xfrm>
            <a:off x="3810000" y="4267200"/>
            <a:ext cx="53340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022" name="Text Box 62"/>
          <p:cNvSpPr txBox="1">
            <a:spLocks noChangeArrowheads="1"/>
          </p:cNvSpPr>
          <p:nvPr/>
        </p:nvSpPr>
        <p:spPr bwMode="auto">
          <a:xfrm>
            <a:off x="762000" y="6451600"/>
            <a:ext cx="1571625" cy="4064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Three radii</a:t>
            </a:r>
          </a:p>
        </p:txBody>
      </p:sp>
      <p:grpSp>
        <p:nvGrpSpPr>
          <p:cNvPr id="41028" name="Group 68"/>
          <p:cNvGrpSpPr>
            <a:grpSpLocks/>
          </p:cNvGrpSpPr>
          <p:nvPr/>
        </p:nvGrpSpPr>
        <p:grpSpPr bwMode="auto">
          <a:xfrm>
            <a:off x="4405313" y="0"/>
            <a:ext cx="4738687" cy="1016000"/>
            <a:chOff x="4848" y="1344"/>
            <a:chExt cx="2985" cy="640"/>
          </a:xfrm>
        </p:grpSpPr>
        <p:sp>
          <p:nvSpPr>
            <p:cNvPr id="36930" name="Text Box 3"/>
            <p:cNvSpPr txBox="1">
              <a:spLocks noChangeArrowheads="1"/>
            </p:cNvSpPr>
            <p:nvPr/>
          </p:nvSpPr>
          <p:spPr bwMode="auto">
            <a:xfrm>
              <a:off x="4848" y="1344"/>
              <a:ext cx="2985" cy="640"/>
            </a:xfrm>
            <a:prstGeom prst="rect">
              <a:avLst/>
            </a:prstGeom>
            <a:solidFill>
              <a:srgbClr val="CCCC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Rule 3 - The angle at the centre       </a:t>
              </a:r>
            </a:p>
            <a:p>
              <a:pPr eaLnBrk="1" hangingPunct="1"/>
              <a:r>
                <a:rPr lang="en-GB" sz="2000" b="1">
                  <a:latin typeface="Tahoma" pitchFamily="34" charset="0"/>
                </a:rPr>
                <a:t>	   is twice the angle at the </a:t>
              </a:r>
            </a:p>
            <a:p>
              <a:pPr eaLnBrk="1" hangingPunct="1"/>
              <a:r>
                <a:rPr lang="en-GB" sz="2000" b="1">
                  <a:latin typeface="Tahoma" pitchFamily="34" charset="0"/>
                </a:rPr>
                <a:t>	   circumference</a:t>
              </a:r>
              <a:endParaRPr lang="en-GB" sz="2000" b="1" baseline="30000">
                <a:latin typeface="Tahoma" pitchFamily="34" charset="0"/>
              </a:endParaRPr>
            </a:p>
          </p:txBody>
        </p:sp>
        <p:sp>
          <p:nvSpPr>
            <p:cNvPr id="36931" name="Oval 65"/>
            <p:cNvSpPr>
              <a:spLocks noChangeArrowheads="1"/>
            </p:cNvSpPr>
            <p:nvPr/>
          </p:nvSpPr>
          <p:spPr bwMode="auto">
            <a:xfrm>
              <a:off x="7488" y="144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32" name="Oval 67"/>
            <p:cNvSpPr>
              <a:spLocks noChangeArrowheads="1"/>
            </p:cNvSpPr>
            <p:nvPr/>
          </p:nvSpPr>
          <p:spPr bwMode="auto">
            <a:xfrm>
              <a:off x="6864" y="1824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39" name="Group 79"/>
          <p:cNvGrpSpPr>
            <a:grpSpLocks/>
          </p:cNvGrpSpPr>
          <p:nvPr/>
        </p:nvGrpSpPr>
        <p:grpSpPr bwMode="auto">
          <a:xfrm>
            <a:off x="3352800" y="1093788"/>
            <a:ext cx="2362200" cy="2286000"/>
            <a:chOff x="2112" y="689"/>
            <a:chExt cx="1488" cy="1440"/>
          </a:xfrm>
        </p:grpSpPr>
        <p:grpSp>
          <p:nvGrpSpPr>
            <p:cNvPr id="36921" name="Group 26"/>
            <p:cNvGrpSpPr>
              <a:grpSpLocks/>
            </p:cNvGrpSpPr>
            <p:nvPr/>
          </p:nvGrpSpPr>
          <p:grpSpPr bwMode="auto">
            <a:xfrm>
              <a:off x="2112" y="689"/>
              <a:ext cx="1488" cy="1440"/>
              <a:chOff x="2160" y="1056"/>
              <a:chExt cx="1488" cy="1536"/>
            </a:xfrm>
          </p:grpSpPr>
          <p:sp>
            <p:nvSpPr>
              <p:cNvPr id="36924" name="Oval 19"/>
              <p:cNvSpPr>
                <a:spLocks noChangeArrowheads="1"/>
              </p:cNvSpPr>
              <p:nvPr/>
            </p:nvSpPr>
            <p:spPr bwMode="auto">
              <a:xfrm>
                <a:off x="2160" y="1056"/>
                <a:ext cx="1488" cy="1536"/>
              </a:xfrm>
              <a:prstGeom prst="ellipse">
                <a:avLst/>
              </a:prstGeom>
              <a:solidFill>
                <a:srgbClr val="FFCCFF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25" name="Line 20"/>
              <p:cNvSpPr>
                <a:spLocks noChangeShapeType="1"/>
              </p:cNvSpPr>
              <p:nvPr/>
            </p:nvSpPr>
            <p:spPr bwMode="auto">
              <a:xfrm>
                <a:off x="2525" y="1164"/>
                <a:ext cx="340" cy="62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6" name="Line 21"/>
              <p:cNvSpPr>
                <a:spLocks noChangeShapeType="1"/>
              </p:cNvSpPr>
              <p:nvPr/>
            </p:nvSpPr>
            <p:spPr bwMode="auto">
              <a:xfrm flipV="1">
                <a:off x="2865" y="1649"/>
                <a:ext cx="783" cy="135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7" name="Line 22"/>
              <p:cNvSpPr>
                <a:spLocks noChangeShapeType="1"/>
              </p:cNvSpPr>
              <p:nvPr/>
            </p:nvSpPr>
            <p:spPr bwMode="auto">
              <a:xfrm>
                <a:off x="2525" y="1164"/>
                <a:ext cx="992" cy="1105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8" name="Line 23"/>
              <p:cNvSpPr>
                <a:spLocks noChangeShapeType="1"/>
              </p:cNvSpPr>
              <p:nvPr/>
            </p:nvSpPr>
            <p:spPr bwMode="auto">
              <a:xfrm flipH="1">
                <a:off x="3517" y="1649"/>
                <a:ext cx="105" cy="62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9" name="Text Box 24"/>
              <p:cNvSpPr txBox="1">
                <a:spLocks noChangeArrowheads="1"/>
              </p:cNvSpPr>
              <p:nvPr/>
            </p:nvSpPr>
            <p:spPr bwMode="auto">
              <a:xfrm>
                <a:off x="2736" y="1728"/>
                <a:ext cx="200" cy="26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 b="1">
                    <a:latin typeface="Tahoma" pitchFamily="34" charset="0"/>
                  </a:rPr>
                  <a:t>c</a:t>
                </a:r>
              </a:p>
            </p:txBody>
          </p:sp>
        </p:grpSp>
        <p:sp>
          <p:nvSpPr>
            <p:cNvPr id="36922" name="Oval 69"/>
            <p:cNvSpPr>
              <a:spLocks noChangeArrowheads="1"/>
            </p:cNvSpPr>
            <p:nvPr/>
          </p:nvSpPr>
          <p:spPr bwMode="auto">
            <a:xfrm>
              <a:off x="2784" y="124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23" name="Oval 73"/>
            <p:cNvSpPr>
              <a:spLocks noChangeArrowheads="1"/>
            </p:cNvSpPr>
            <p:nvPr/>
          </p:nvSpPr>
          <p:spPr bwMode="auto">
            <a:xfrm>
              <a:off x="3360" y="1632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40" name="Group 80"/>
          <p:cNvGrpSpPr>
            <a:grpSpLocks/>
          </p:cNvGrpSpPr>
          <p:nvPr/>
        </p:nvGrpSpPr>
        <p:grpSpPr bwMode="auto">
          <a:xfrm>
            <a:off x="6477000" y="1143000"/>
            <a:ext cx="2362200" cy="2286000"/>
            <a:chOff x="4080" y="720"/>
            <a:chExt cx="1488" cy="1440"/>
          </a:xfrm>
        </p:grpSpPr>
        <p:grpSp>
          <p:nvGrpSpPr>
            <p:cNvPr id="36912" name="Group 52"/>
            <p:cNvGrpSpPr>
              <a:grpSpLocks/>
            </p:cNvGrpSpPr>
            <p:nvPr/>
          </p:nvGrpSpPr>
          <p:grpSpPr bwMode="auto">
            <a:xfrm>
              <a:off x="4080" y="720"/>
              <a:ext cx="1488" cy="1440"/>
              <a:chOff x="4080" y="720"/>
              <a:chExt cx="1488" cy="1440"/>
            </a:xfrm>
          </p:grpSpPr>
          <p:sp>
            <p:nvSpPr>
              <p:cNvPr id="36915" name="Oval 46"/>
              <p:cNvSpPr>
                <a:spLocks noChangeArrowheads="1"/>
              </p:cNvSpPr>
              <p:nvPr/>
            </p:nvSpPr>
            <p:spPr bwMode="auto">
              <a:xfrm>
                <a:off x="4080" y="720"/>
                <a:ext cx="1488" cy="1440"/>
              </a:xfrm>
              <a:prstGeom prst="ellipse">
                <a:avLst/>
              </a:prstGeom>
              <a:solidFill>
                <a:srgbClr val="FFCCFF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16" name="Line 47"/>
              <p:cNvSpPr>
                <a:spLocks noChangeShapeType="1"/>
              </p:cNvSpPr>
              <p:nvPr/>
            </p:nvSpPr>
            <p:spPr bwMode="auto">
              <a:xfrm>
                <a:off x="4445" y="821"/>
                <a:ext cx="340" cy="58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7" name="Line 48"/>
              <p:cNvSpPr>
                <a:spLocks noChangeShapeType="1"/>
              </p:cNvSpPr>
              <p:nvPr/>
            </p:nvSpPr>
            <p:spPr bwMode="auto">
              <a:xfrm flipV="1">
                <a:off x="4785" y="1276"/>
                <a:ext cx="783" cy="127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8" name="Line 49"/>
              <p:cNvSpPr>
                <a:spLocks noChangeShapeType="1"/>
              </p:cNvSpPr>
              <p:nvPr/>
            </p:nvSpPr>
            <p:spPr bwMode="auto">
              <a:xfrm flipV="1">
                <a:off x="4445" y="816"/>
                <a:ext cx="691" cy="5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9" name="Line 50"/>
              <p:cNvSpPr>
                <a:spLocks noChangeShapeType="1"/>
              </p:cNvSpPr>
              <p:nvPr/>
            </p:nvSpPr>
            <p:spPr bwMode="auto">
              <a:xfrm>
                <a:off x="5145" y="816"/>
                <a:ext cx="375" cy="48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20" name="Text Box 51"/>
              <p:cNvSpPr txBox="1">
                <a:spLocks noChangeArrowheads="1"/>
              </p:cNvSpPr>
              <p:nvPr/>
            </p:nvSpPr>
            <p:spPr bwMode="auto">
              <a:xfrm>
                <a:off x="4752" y="1152"/>
                <a:ext cx="20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 b="1">
                    <a:latin typeface="Tahoma" pitchFamily="34" charset="0"/>
                  </a:rPr>
                  <a:t>c</a:t>
                </a:r>
              </a:p>
            </p:txBody>
          </p:sp>
        </p:grpSp>
        <p:sp>
          <p:nvSpPr>
            <p:cNvPr id="36913" name="Oval 66"/>
            <p:cNvSpPr>
              <a:spLocks noChangeArrowheads="1"/>
            </p:cNvSpPr>
            <p:nvPr/>
          </p:nvSpPr>
          <p:spPr bwMode="auto">
            <a:xfrm>
              <a:off x="4704" y="1440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914" name="Oval 74"/>
            <p:cNvSpPr>
              <a:spLocks noChangeArrowheads="1"/>
            </p:cNvSpPr>
            <p:nvPr/>
          </p:nvSpPr>
          <p:spPr bwMode="auto">
            <a:xfrm>
              <a:off x="5040" y="864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42" name="Group 82"/>
          <p:cNvGrpSpPr>
            <a:grpSpLocks/>
          </p:cNvGrpSpPr>
          <p:nvPr/>
        </p:nvGrpSpPr>
        <p:grpSpPr bwMode="auto">
          <a:xfrm>
            <a:off x="4114800" y="4343400"/>
            <a:ext cx="2286000" cy="2209800"/>
            <a:chOff x="2592" y="2736"/>
            <a:chExt cx="1440" cy="1392"/>
          </a:xfrm>
        </p:grpSpPr>
        <p:grpSp>
          <p:nvGrpSpPr>
            <p:cNvPr id="36896" name="Group 42"/>
            <p:cNvGrpSpPr>
              <a:grpSpLocks/>
            </p:cNvGrpSpPr>
            <p:nvPr/>
          </p:nvGrpSpPr>
          <p:grpSpPr bwMode="auto">
            <a:xfrm>
              <a:off x="2592" y="2736"/>
              <a:ext cx="1440" cy="1392"/>
              <a:chOff x="4128" y="1632"/>
              <a:chExt cx="1440" cy="1392"/>
            </a:xfrm>
          </p:grpSpPr>
          <p:sp>
            <p:nvSpPr>
              <p:cNvPr id="36899" name="Oval 28"/>
              <p:cNvSpPr>
                <a:spLocks noChangeArrowheads="1"/>
              </p:cNvSpPr>
              <p:nvPr/>
            </p:nvSpPr>
            <p:spPr bwMode="auto">
              <a:xfrm>
                <a:off x="4128" y="1632"/>
                <a:ext cx="1440" cy="1392"/>
              </a:xfrm>
              <a:prstGeom prst="ellipse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0" name="Line 29"/>
              <p:cNvSpPr>
                <a:spLocks noChangeShapeType="1"/>
              </p:cNvSpPr>
              <p:nvPr/>
            </p:nvSpPr>
            <p:spPr bwMode="auto">
              <a:xfrm flipV="1">
                <a:off x="4316" y="2343"/>
                <a:ext cx="532" cy="4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1" name="Line 30"/>
              <p:cNvSpPr>
                <a:spLocks noChangeShapeType="1"/>
              </p:cNvSpPr>
              <p:nvPr/>
            </p:nvSpPr>
            <p:spPr bwMode="auto">
              <a:xfrm flipH="1" flipV="1">
                <a:off x="4848" y="2343"/>
                <a:ext cx="532" cy="43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2" name="Line 31"/>
              <p:cNvSpPr>
                <a:spLocks noChangeShapeType="1"/>
              </p:cNvSpPr>
              <p:nvPr/>
            </p:nvSpPr>
            <p:spPr bwMode="auto">
              <a:xfrm>
                <a:off x="4535" y="2529"/>
                <a:ext cx="94" cy="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3" name="Line 32"/>
              <p:cNvSpPr>
                <a:spLocks noChangeShapeType="1"/>
              </p:cNvSpPr>
              <p:nvPr/>
            </p:nvSpPr>
            <p:spPr bwMode="auto">
              <a:xfrm>
                <a:off x="4566" y="2498"/>
                <a:ext cx="94" cy="6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4" name="Line 33"/>
              <p:cNvSpPr>
                <a:spLocks noChangeShapeType="1"/>
              </p:cNvSpPr>
              <p:nvPr/>
            </p:nvSpPr>
            <p:spPr bwMode="auto">
              <a:xfrm flipH="1">
                <a:off x="5036" y="2467"/>
                <a:ext cx="62" cy="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5" name="Line 34"/>
              <p:cNvSpPr>
                <a:spLocks noChangeShapeType="1"/>
              </p:cNvSpPr>
              <p:nvPr/>
            </p:nvSpPr>
            <p:spPr bwMode="auto">
              <a:xfrm flipH="1">
                <a:off x="5067" y="2498"/>
                <a:ext cx="94" cy="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6" name="Line 35"/>
              <p:cNvSpPr>
                <a:spLocks noChangeShapeType="1"/>
              </p:cNvSpPr>
              <p:nvPr/>
            </p:nvSpPr>
            <p:spPr bwMode="auto">
              <a:xfrm>
                <a:off x="4316" y="2807"/>
                <a:ext cx="109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07" name="Oval 36"/>
              <p:cNvSpPr>
                <a:spLocks noChangeArrowheads="1"/>
              </p:cNvSpPr>
              <p:nvPr/>
            </p:nvSpPr>
            <p:spPr bwMode="auto">
              <a:xfrm>
                <a:off x="4378" y="2715"/>
                <a:ext cx="63" cy="62"/>
              </a:xfrm>
              <a:prstGeom prst="ellipse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8" name="Oval 37"/>
              <p:cNvSpPr>
                <a:spLocks noChangeArrowheads="1"/>
              </p:cNvSpPr>
              <p:nvPr/>
            </p:nvSpPr>
            <p:spPr bwMode="auto">
              <a:xfrm>
                <a:off x="5255" y="2715"/>
                <a:ext cx="63" cy="62"/>
              </a:xfrm>
              <a:prstGeom prst="ellipse">
                <a:avLst/>
              </a:prstGeom>
              <a:solidFill>
                <a:srgbClr val="FFCCFF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909" name="Text Box 38"/>
              <p:cNvSpPr txBox="1">
                <a:spLocks noChangeArrowheads="1"/>
              </p:cNvSpPr>
              <p:nvPr/>
            </p:nvSpPr>
            <p:spPr bwMode="auto">
              <a:xfrm>
                <a:off x="4704" y="2160"/>
                <a:ext cx="20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 b="1">
                    <a:latin typeface="Tahoma" pitchFamily="34" charset="0"/>
                  </a:rPr>
                  <a:t>c</a:t>
                </a:r>
              </a:p>
            </p:txBody>
          </p:sp>
          <p:sp>
            <p:nvSpPr>
              <p:cNvPr id="36910" name="Line 39"/>
              <p:cNvSpPr>
                <a:spLocks noChangeShapeType="1"/>
              </p:cNvSpPr>
              <p:nvPr/>
            </p:nvSpPr>
            <p:spPr bwMode="auto">
              <a:xfrm flipH="1">
                <a:off x="4316" y="1725"/>
                <a:ext cx="156" cy="10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911" name="Line 40"/>
              <p:cNvSpPr>
                <a:spLocks noChangeShapeType="1"/>
              </p:cNvSpPr>
              <p:nvPr/>
            </p:nvSpPr>
            <p:spPr bwMode="auto">
              <a:xfrm>
                <a:off x="4472" y="1725"/>
                <a:ext cx="939" cy="108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6897" name="Oval 70"/>
            <p:cNvSpPr>
              <a:spLocks noChangeArrowheads="1"/>
            </p:cNvSpPr>
            <p:nvPr/>
          </p:nvSpPr>
          <p:spPr bwMode="auto">
            <a:xfrm>
              <a:off x="3264" y="3504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98" name="Oval 75"/>
            <p:cNvSpPr>
              <a:spLocks noChangeArrowheads="1"/>
            </p:cNvSpPr>
            <p:nvPr/>
          </p:nvSpPr>
          <p:spPr bwMode="auto">
            <a:xfrm>
              <a:off x="2928" y="2928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41" name="Group 81"/>
          <p:cNvGrpSpPr>
            <a:grpSpLocks/>
          </p:cNvGrpSpPr>
          <p:nvPr/>
        </p:nvGrpSpPr>
        <p:grpSpPr bwMode="auto">
          <a:xfrm>
            <a:off x="381000" y="4114800"/>
            <a:ext cx="2362200" cy="2286000"/>
            <a:chOff x="240" y="2592"/>
            <a:chExt cx="1488" cy="1440"/>
          </a:xfrm>
        </p:grpSpPr>
        <p:grpSp>
          <p:nvGrpSpPr>
            <p:cNvPr id="36888" name="Group 63"/>
            <p:cNvGrpSpPr>
              <a:grpSpLocks/>
            </p:cNvGrpSpPr>
            <p:nvPr/>
          </p:nvGrpSpPr>
          <p:grpSpPr bwMode="auto">
            <a:xfrm>
              <a:off x="240" y="2592"/>
              <a:ext cx="1488" cy="1440"/>
              <a:chOff x="240" y="2592"/>
              <a:chExt cx="1488" cy="1440"/>
            </a:xfrm>
          </p:grpSpPr>
          <p:sp>
            <p:nvSpPr>
              <p:cNvPr id="36891" name="Oval 56"/>
              <p:cNvSpPr>
                <a:spLocks noChangeArrowheads="1"/>
              </p:cNvSpPr>
              <p:nvPr/>
            </p:nvSpPr>
            <p:spPr bwMode="auto">
              <a:xfrm>
                <a:off x="240" y="2592"/>
                <a:ext cx="1488" cy="1440"/>
              </a:xfrm>
              <a:prstGeom prst="ellipse">
                <a:avLst/>
              </a:prstGeom>
              <a:solidFill>
                <a:srgbClr val="FFCCFF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6892" name="Line 58"/>
              <p:cNvSpPr>
                <a:spLocks noChangeShapeType="1"/>
              </p:cNvSpPr>
              <p:nvPr/>
            </p:nvSpPr>
            <p:spPr bwMode="auto">
              <a:xfrm>
                <a:off x="672" y="2688"/>
                <a:ext cx="624" cy="124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3" name="Line 59"/>
              <p:cNvSpPr>
                <a:spLocks noChangeShapeType="1"/>
              </p:cNvSpPr>
              <p:nvPr/>
            </p:nvSpPr>
            <p:spPr bwMode="auto">
              <a:xfrm flipV="1">
                <a:off x="432" y="3312"/>
                <a:ext cx="528" cy="5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4" name="Line 60"/>
              <p:cNvSpPr>
                <a:spLocks noChangeShapeType="1"/>
              </p:cNvSpPr>
              <p:nvPr/>
            </p:nvSpPr>
            <p:spPr bwMode="auto">
              <a:xfrm flipH="1">
                <a:off x="432" y="2688"/>
                <a:ext cx="240" cy="1152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6895" name="Text Box 61"/>
              <p:cNvSpPr txBox="1">
                <a:spLocks noChangeArrowheads="1"/>
              </p:cNvSpPr>
              <p:nvPr/>
            </p:nvSpPr>
            <p:spPr bwMode="auto">
              <a:xfrm>
                <a:off x="912" y="3024"/>
                <a:ext cx="200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CC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 b="1">
                    <a:latin typeface="Tahoma" pitchFamily="34" charset="0"/>
                  </a:rPr>
                  <a:t>c</a:t>
                </a:r>
              </a:p>
            </p:txBody>
          </p:sp>
        </p:grpSp>
        <p:sp>
          <p:nvSpPr>
            <p:cNvPr id="36889" name="Oval 71"/>
            <p:cNvSpPr>
              <a:spLocks noChangeArrowheads="1"/>
            </p:cNvSpPr>
            <p:nvPr/>
          </p:nvSpPr>
          <p:spPr bwMode="auto">
            <a:xfrm>
              <a:off x="912" y="3408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90" name="Oval 76"/>
            <p:cNvSpPr>
              <a:spLocks noChangeArrowheads="1"/>
            </p:cNvSpPr>
            <p:nvPr/>
          </p:nvSpPr>
          <p:spPr bwMode="auto">
            <a:xfrm>
              <a:off x="624" y="2832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1038" name="Group 78"/>
          <p:cNvGrpSpPr>
            <a:grpSpLocks/>
          </p:cNvGrpSpPr>
          <p:nvPr/>
        </p:nvGrpSpPr>
        <p:grpSpPr bwMode="auto">
          <a:xfrm>
            <a:off x="304800" y="1093788"/>
            <a:ext cx="2362200" cy="2362200"/>
            <a:chOff x="192" y="689"/>
            <a:chExt cx="1488" cy="1488"/>
          </a:xfrm>
        </p:grpSpPr>
        <p:sp>
          <p:nvSpPr>
            <p:cNvPr id="36880" name="Oval 4"/>
            <p:cNvSpPr>
              <a:spLocks noChangeArrowheads="1"/>
            </p:cNvSpPr>
            <p:nvPr/>
          </p:nvSpPr>
          <p:spPr bwMode="auto">
            <a:xfrm>
              <a:off x="192" y="689"/>
              <a:ext cx="1488" cy="1488"/>
            </a:xfrm>
            <a:prstGeom prst="ellipse">
              <a:avLst/>
            </a:prstGeom>
            <a:solidFill>
              <a:srgbClr val="FFCCFF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1" name="Line 5"/>
            <p:cNvSpPr>
              <a:spLocks noChangeShapeType="1"/>
            </p:cNvSpPr>
            <p:nvPr/>
          </p:nvSpPr>
          <p:spPr bwMode="auto">
            <a:xfrm flipV="1">
              <a:off x="495" y="1433"/>
              <a:ext cx="454" cy="6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2" name="Line 6"/>
            <p:cNvSpPr>
              <a:spLocks noChangeShapeType="1"/>
            </p:cNvSpPr>
            <p:nvPr/>
          </p:nvSpPr>
          <p:spPr bwMode="auto">
            <a:xfrm>
              <a:off x="949" y="1433"/>
              <a:ext cx="479" cy="57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3" name="Line 9"/>
            <p:cNvSpPr>
              <a:spLocks noChangeShapeType="1"/>
            </p:cNvSpPr>
            <p:nvPr/>
          </p:nvSpPr>
          <p:spPr bwMode="auto">
            <a:xfrm flipV="1">
              <a:off x="495" y="714"/>
              <a:ext cx="227" cy="133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4" name="Line 10"/>
            <p:cNvSpPr>
              <a:spLocks noChangeShapeType="1"/>
            </p:cNvSpPr>
            <p:nvPr/>
          </p:nvSpPr>
          <p:spPr bwMode="auto">
            <a:xfrm>
              <a:off x="722" y="714"/>
              <a:ext cx="706" cy="1289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6885" name="Text Box 16"/>
            <p:cNvSpPr txBox="1">
              <a:spLocks noChangeArrowheads="1"/>
            </p:cNvSpPr>
            <p:nvPr/>
          </p:nvSpPr>
          <p:spPr bwMode="auto">
            <a:xfrm>
              <a:off x="816" y="1265"/>
              <a:ext cx="20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Tahoma" pitchFamily="34" charset="0"/>
                </a:rPr>
                <a:t>c</a:t>
              </a:r>
            </a:p>
          </p:txBody>
        </p:sp>
        <p:sp>
          <p:nvSpPr>
            <p:cNvPr id="36886" name="Oval 72"/>
            <p:cNvSpPr>
              <a:spLocks noChangeArrowheads="1"/>
            </p:cNvSpPr>
            <p:nvPr/>
          </p:nvSpPr>
          <p:spPr bwMode="auto">
            <a:xfrm>
              <a:off x="912" y="1536"/>
              <a:ext cx="96" cy="96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6887" name="Oval 77"/>
            <p:cNvSpPr>
              <a:spLocks noChangeArrowheads="1"/>
            </p:cNvSpPr>
            <p:nvPr/>
          </p:nvSpPr>
          <p:spPr bwMode="auto">
            <a:xfrm>
              <a:off x="720" y="912"/>
              <a:ext cx="96" cy="96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1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41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097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41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41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410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410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410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410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410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4102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0" fill="hold"/>
                                        <p:tgtEl>
                                          <p:spTgt spid="410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0" fill="hold"/>
                                        <p:tgtEl>
                                          <p:spTgt spid="410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410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75" grpId="0" animBg="1" autoUpdateAnimBg="0"/>
      <p:bldP spid="40987" grpId="0" animBg="1" autoUpdateAnimBg="0"/>
      <p:bldP spid="41003" grpId="0" animBg="1" autoUpdateAnimBg="0"/>
      <p:bldP spid="41004" grpId="0" animBg="1" autoUpdateAnimBg="0"/>
      <p:bldP spid="41022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1623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Circle angle theorems</a:t>
            </a:r>
          </a:p>
        </p:txBody>
      </p:sp>
      <p:sp>
        <p:nvSpPr>
          <p:cNvPr id="37891" name="Text Box 3"/>
          <p:cNvSpPr txBox="1">
            <a:spLocks noChangeArrowheads="1"/>
          </p:cNvSpPr>
          <p:nvPr/>
        </p:nvSpPr>
        <p:spPr bwMode="auto">
          <a:xfrm>
            <a:off x="381000" y="838200"/>
            <a:ext cx="5775325" cy="83185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Rule 4 - Opposite angles in a cyclic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	    quadrilateral add up to 180</a:t>
            </a:r>
            <a:r>
              <a:rPr lang="en-GB" b="1" baseline="30000">
                <a:latin typeface="Tahoma" pitchFamily="34" charset="0"/>
              </a:rPr>
              <a:t>0</a:t>
            </a:r>
          </a:p>
        </p:txBody>
      </p:sp>
      <p:sp>
        <p:nvSpPr>
          <p:cNvPr id="41988" name="Oval 4"/>
          <p:cNvSpPr>
            <a:spLocks noChangeArrowheads="1"/>
          </p:cNvSpPr>
          <p:nvPr/>
        </p:nvSpPr>
        <p:spPr bwMode="auto">
          <a:xfrm>
            <a:off x="457200" y="1905000"/>
            <a:ext cx="4572000" cy="4495800"/>
          </a:xfrm>
          <a:prstGeom prst="ellipse">
            <a:avLst/>
          </a:prstGeom>
          <a:solidFill>
            <a:schemeClr val="accent1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Freeform 5"/>
          <p:cNvSpPr>
            <a:spLocks/>
          </p:cNvSpPr>
          <p:nvPr/>
        </p:nvSpPr>
        <p:spPr bwMode="auto">
          <a:xfrm>
            <a:off x="457200" y="1905000"/>
            <a:ext cx="4343400" cy="3581400"/>
          </a:xfrm>
          <a:custGeom>
            <a:avLst/>
            <a:gdLst>
              <a:gd name="T0" fmla="*/ 0 w 2736"/>
              <a:gd name="T1" fmla="*/ 2147483647 h 2256"/>
              <a:gd name="T2" fmla="*/ 2147483647 w 2736"/>
              <a:gd name="T3" fmla="*/ 0 h 2256"/>
              <a:gd name="T4" fmla="*/ 2147483647 w 2736"/>
              <a:gd name="T5" fmla="*/ 2147483647 h 2256"/>
              <a:gd name="T6" fmla="*/ 2147483647 w 2736"/>
              <a:gd name="T7" fmla="*/ 2147483647 h 2256"/>
              <a:gd name="T8" fmla="*/ 0 w 2736"/>
              <a:gd name="T9" fmla="*/ 2147483647 h 225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2736" h="2256">
                <a:moveTo>
                  <a:pt x="0" y="1200"/>
                </a:moveTo>
                <a:lnTo>
                  <a:pt x="1632" y="0"/>
                </a:lnTo>
                <a:lnTo>
                  <a:pt x="2736" y="768"/>
                </a:lnTo>
                <a:lnTo>
                  <a:pt x="2592" y="2256"/>
                </a:lnTo>
                <a:lnTo>
                  <a:pt x="0" y="1200"/>
                </a:lnTo>
                <a:close/>
              </a:path>
            </a:pathLst>
          </a:custGeom>
          <a:solidFill>
            <a:schemeClr val="accent1"/>
          </a:solidFill>
          <a:ln w="57150" cmpd="sng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0" name="Arc 6"/>
          <p:cNvSpPr>
            <a:spLocks/>
          </p:cNvSpPr>
          <p:nvPr/>
        </p:nvSpPr>
        <p:spPr bwMode="auto">
          <a:xfrm rot="1934200">
            <a:off x="914400" y="3429000"/>
            <a:ext cx="609600" cy="685800"/>
          </a:xfrm>
          <a:custGeom>
            <a:avLst/>
            <a:gdLst>
              <a:gd name="T0" fmla="*/ 0 w 21600"/>
              <a:gd name="T1" fmla="*/ 0 h 21630"/>
              <a:gd name="T2" fmla="*/ 485542646 w 21600"/>
              <a:gd name="T3" fmla="*/ 689412895 h 21630"/>
              <a:gd name="T4" fmla="*/ 0 w 21600"/>
              <a:gd name="T5" fmla="*/ 688456896 h 216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600" h="2163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09"/>
                  <a:pt x="21599" y="21619"/>
                  <a:pt x="21599" y="21629"/>
                </a:cubicBezTo>
              </a:path>
              <a:path w="21600" h="2163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cubicBezTo>
                  <a:pt x="21600" y="21609"/>
                  <a:pt x="21599" y="21619"/>
                  <a:pt x="21599" y="21629"/>
                </a:cubicBezTo>
                <a:lnTo>
                  <a:pt x="0" y="21600"/>
                </a:lnTo>
                <a:lnTo>
                  <a:pt x="-1" y="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Arc 7"/>
          <p:cNvSpPr>
            <a:spLocks/>
          </p:cNvSpPr>
          <p:nvPr/>
        </p:nvSpPr>
        <p:spPr bwMode="auto">
          <a:xfrm rot="7747086">
            <a:off x="2617788" y="1919288"/>
            <a:ext cx="673100" cy="685800"/>
          </a:xfrm>
          <a:custGeom>
            <a:avLst/>
            <a:gdLst>
              <a:gd name="T0" fmla="*/ 0 w 23824"/>
              <a:gd name="T1" fmla="*/ 3665209 h 21630"/>
              <a:gd name="T2" fmla="*/ 537290802 w 23824"/>
              <a:gd name="T3" fmla="*/ 689412895 h 21630"/>
              <a:gd name="T4" fmla="*/ 50156997 w 23824"/>
              <a:gd name="T5" fmla="*/ 688456896 h 216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3824" h="21630" fill="none" extrusionOk="0">
                <a:moveTo>
                  <a:pt x="-1" y="114"/>
                </a:moveTo>
                <a:cubicBezTo>
                  <a:pt x="738" y="38"/>
                  <a:pt x="1481" y="-1"/>
                  <a:pt x="2224" y="0"/>
                </a:cubicBezTo>
                <a:cubicBezTo>
                  <a:pt x="14153" y="0"/>
                  <a:pt x="23824" y="9670"/>
                  <a:pt x="23824" y="21600"/>
                </a:cubicBezTo>
                <a:cubicBezTo>
                  <a:pt x="23824" y="21609"/>
                  <a:pt x="23823" y="21619"/>
                  <a:pt x="23823" y="21629"/>
                </a:cubicBezTo>
              </a:path>
              <a:path w="23824" h="21630" stroke="0" extrusionOk="0">
                <a:moveTo>
                  <a:pt x="-1" y="114"/>
                </a:moveTo>
                <a:cubicBezTo>
                  <a:pt x="738" y="38"/>
                  <a:pt x="1481" y="-1"/>
                  <a:pt x="2224" y="0"/>
                </a:cubicBezTo>
                <a:cubicBezTo>
                  <a:pt x="14153" y="0"/>
                  <a:pt x="23824" y="9670"/>
                  <a:pt x="23824" y="21600"/>
                </a:cubicBezTo>
                <a:cubicBezTo>
                  <a:pt x="23824" y="21609"/>
                  <a:pt x="23823" y="21619"/>
                  <a:pt x="23823" y="21629"/>
                </a:cubicBezTo>
                <a:lnTo>
                  <a:pt x="2224" y="21600"/>
                </a:lnTo>
                <a:lnTo>
                  <a:pt x="-1" y="11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Arc 8"/>
          <p:cNvSpPr>
            <a:spLocks/>
          </p:cNvSpPr>
          <p:nvPr/>
        </p:nvSpPr>
        <p:spPr bwMode="auto">
          <a:xfrm rot="-10096943">
            <a:off x="4035425" y="2752725"/>
            <a:ext cx="760413" cy="685800"/>
          </a:xfrm>
          <a:custGeom>
            <a:avLst/>
            <a:gdLst>
              <a:gd name="T0" fmla="*/ 0 w 26912"/>
              <a:gd name="T1" fmla="*/ 21131740 h 21630"/>
              <a:gd name="T2" fmla="*/ 607094983 w 26912"/>
              <a:gd name="T3" fmla="*/ 689412895 h 21630"/>
              <a:gd name="T4" fmla="*/ 119830544 w 26912"/>
              <a:gd name="T5" fmla="*/ 688456896 h 2163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6912" h="21630" fill="none" extrusionOk="0">
                <a:moveTo>
                  <a:pt x="0" y="663"/>
                </a:moveTo>
                <a:cubicBezTo>
                  <a:pt x="1736" y="222"/>
                  <a:pt x="3520" y="-1"/>
                  <a:pt x="5312" y="0"/>
                </a:cubicBezTo>
                <a:cubicBezTo>
                  <a:pt x="17241" y="0"/>
                  <a:pt x="26912" y="9670"/>
                  <a:pt x="26912" y="21600"/>
                </a:cubicBezTo>
                <a:cubicBezTo>
                  <a:pt x="26912" y="21609"/>
                  <a:pt x="26911" y="21619"/>
                  <a:pt x="26911" y="21629"/>
                </a:cubicBezTo>
              </a:path>
              <a:path w="26912" h="21630" stroke="0" extrusionOk="0">
                <a:moveTo>
                  <a:pt x="0" y="663"/>
                </a:moveTo>
                <a:cubicBezTo>
                  <a:pt x="1736" y="222"/>
                  <a:pt x="3520" y="-1"/>
                  <a:pt x="5312" y="0"/>
                </a:cubicBezTo>
                <a:cubicBezTo>
                  <a:pt x="17241" y="0"/>
                  <a:pt x="26912" y="9670"/>
                  <a:pt x="26912" y="21600"/>
                </a:cubicBezTo>
                <a:cubicBezTo>
                  <a:pt x="26912" y="21609"/>
                  <a:pt x="26911" y="21619"/>
                  <a:pt x="26911" y="21629"/>
                </a:cubicBezTo>
                <a:lnTo>
                  <a:pt x="5312" y="21600"/>
                </a:lnTo>
                <a:lnTo>
                  <a:pt x="0" y="663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3" name="Arc 9"/>
          <p:cNvSpPr>
            <a:spLocks/>
          </p:cNvSpPr>
          <p:nvPr/>
        </p:nvSpPr>
        <p:spPr bwMode="auto">
          <a:xfrm rot="-4783087">
            <a:off x="3891757" y="4428331"/>
            <a:ext cx="673100" cy="836613"/>
          </a:xfrm>
          <a:custGeom>
            <a:avLst/>
            <a:gdLst>
              <a:gd name="T0" fmla="*/ 0 w 23824"/>
              <a:gd name="T1" fmla="*/ 3668063 h 26380"/>
              <a:gd name="T2" fmla="*/ 525202351 w 23824"/>
              <a:gd name="T3" fmla="*/ 841442109 h 26380"/>
              <a:gd name="T4" fmla="*/ 50156997 w 23824"/>
              <a:gd name="T5" fmla="*/ 688975098 h 2638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3824" h="26380" fill="none" extrusionOk="0">
                <a:moveTo>
                  <a:pt x="-1" y="114"/>
                </a:moveTo>
                <a:cubicBezTo>
                  <a:pt x="738" y="38"/>
                  <a:pt x="1481" y="-1"/>
                  <a:pt x="2224" y="0"/>
                </a:cubicBezTo>
                <a:cubicBezTo>
                  <a:pt x="14153" y="0"/>
                  <a:pt x="23824" y="9670"/>
                  <a:pt x="23824" y="21600"/>
                </a:cubicBezTo>
                <a:cubicBezTo>
                  <a:pt x="23824" y="23208"/>
                  <a:pt x="23644" y="24811"/>
                  <a:pt x="23288" y="26380"/>
                </a:cubicBezTo>
              </a:path>
              <a:path w="23824" h="26380" stroke="0" extrusionOk="0">
                <a:moveTo>
                  <a:pt x="-1" y="114"/>
                </a:moveTo>
                <a:cubicBezTo>
                  <a:pt x="738" y="38"/>
                  <a:pt x="1481" y="-1"/>
                  <a:pt x="2224" y="0"/>
                </a:cubicBezTo>
                <a:cubicBezTo>
                  <a:pt x="14153" y="0"/>
                  <a:pt x="23824" y="9670"/>
                  <a:pt x="23824" y="21600"/>
                </a:cubicBezTo>
                <a:cubicBezTo>
                  <a:pt x="23824" y="23208"/>
                  <a:pt x="23644" y="24811"/>
                  <a:pt x="23288" y="26380"/>
                </a:cubicBezTo>
                <a:lnTo>
                  <a:pt x="2224" y="21600"/>
                </a:lnTo>
                <a:lnTo>
                  <a:pt x="-1" y="114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4" name="Text Box 10"/>
          <p:cNvSpPr txBox="1">
            <a:spLocks noChangeArrowheads="1"/>
          </p:cNvSpPr>
          <p:nvPr/>
        </p:nvSpPr>
        <p:spPr bwMode="auto">
          <a:xfrm>
            <a:off x="3657600" y="4114800"/>
            <a:ext cx="454025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</a:rPr>
              <a:t>B</a:t>
            </a:r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3733800" y="2895600"/>
            <a:ext cx="458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</a:rPr>
              <a:t>C</a:t>
            </a:r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2667000" y="2362200"/>
            <a:ext cx="493713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</a:rPr>
              <a:t>D</a:t>
            </a:r>
          </a:p>
        </p:txBody>
      </p:sp>
      <p:sp>
        <p:nvSpPr>
          <p:cNvPr id="41997" name="Text Box 13"/>
          <p:cNvSpPr txBox="1">
            <a:spLocks noChangeArrowheads="1"/>
          </p:cNvSpPr>
          <p:nvPr/>
        </p:nvSpPr>
        <p:spPr bwMode="auto">
          <a:xfrm>
            <a:off x="1447800" y="3276600"/>
            <a:ext cx="458788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</a:rPr>
              <a:t>A</a:t>
            </a:r>
          </a:p>
        </p:txBody>
      </p:sp>
      <p:sp>
        <p:nvSpPr>
          <p:cNvPr id="41998" name="Text Box 14"/>
          <p:cNvSpPr txBox="1">
            <a:spLocks noChangeArrowheads="1"/>
          </p:cNvSpPr>
          <p:nvPr/>
        </p:nvSpPr>
        <p:spPr bwMode="auto">
          <a:xfrm>
            <a:off x="5562600" y="2743200"/>
            <a:ext cx="2895600" cy="6508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</a:rPr>
              <a:t>A + C = 180</a:t>
            </a:r>
            <a:r>
              <a:rPr lang="en-GB" sz="3600" baseline="30000">
                <a:latin typeface="Tahoma" pitchFamily="34" charset="0"/>
              </a:rPr>
              <a:t>0</a:t>
            </a:r>
          </a:p>
        </p:txBody>
      </p:sp>
      <p:sp>
        <p:nvSpPr>
          <p:cNvPr id="41999" name="Text Box 15"/>
          <p:cNvSpPr txBox="1">
            <a:spLocks noChangeArrowheads="1"/>
          </p:cNvSpPr>
          <p:nvPr/>
        </p:nvSpPr>
        <p:spPr bwMode="auto">
          <a:xfrm>
            <a:off x="5562600" y="4572000"/>
            <a:ext cx="2925763" cy="650875"/>
          </a:xfrm>
          <a:prstGeom prst="rect">
            <a:avLst/>
          </a:prstGeom>
          <a:solidFill>
            <a:srgbClr val="FFCC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600">
                <a:latin typeface="Tahoma" pitchFamily="34" charset="0"/>
              </a:rPr>
              <a:t>B + D = 180</a:t>
            </a:r>
            <a:r>
              <a:rPr lang="en-GB" sz="3600" baseline="30000">
                <a:latin typeface="Tahoma" pitchFamily="34" charset="0"/>
              </a:rPr>
              <a:t>0</a:t>
            </a:r>
          </a:p>
        </p:txBody>
      </p:sp>
      <p:sp>
        <p:nvSpPr>
          <p:cNvPr id="42000" name="Text Box 16"/>
          <p:cNvSpPr txBox="1">
            <a:spLocks noChangeArrowheads="1"/>
          </p:cNvSpPr>
          <p:nvPr/>
        </p:nvSpPr>
        <p:spPr bwMode="auto">
          <a:xfrm>
            <a:off x="6477000" y="3759200"/>
            <a:ext cx="7540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and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198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19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199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4199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4199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4199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4199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419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19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199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9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20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19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 animBg="1"/>
      <p:bldP spid="41989" grpId="0" animBg="1"/>
      <p:bldP spid="41990" grpId="0" animBg="1"/>
      <p:bldP spid="41991" grpId="0" animBg="1"/>
      <p:bldP spid="41992" grpId="0" animBg="1"/>
      <p:bldP spid="41993" grpId="0" animBg="1"/>
      <p:bldP spid="41994" grpId="0" autoUpdateAnimBg="0"/>
      <p:bldP spid="41995" grpId="0" autoUpdateAnimBg="0"/>
      <p:bldP spid="41996" grpId="0" autoUpdateAnimBg="0"/>
      <p:bldP spid="41997" grpId="0" autoUpdateAnimBg="0"/>
      <p:bldP spid="41998" grpId="0" animBg="1" autoUpdateAnimBg="0"/>
      <p:bldP spid="41999" grpId="0" animBg="1" autoUpdateAnimBg="0"/>
      <p:bldP spid="42000" grpId="0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1623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Circle angle theorems</a:t>
            </a:r>
          </a:p>
        </p:txBody>
      </p:sp>
      <p:sp>
        <p:nvSpPr>
          <p:cNvPr id="38915" name="Text Box 3"/>
          <p:cNvSpPr txBox="1">
            <a:spLocks noChangeArrowheads="1"/>
          </p:cNvSpPr>
          <p:nvPr/>
        </p:nvSpPr>
        <p:spPr bwMode="auto">
          <a:xfrm>
            <a:off x="304800" y="838200"/>
            <a:ext cx="6905625" cy="83185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Rule 5 - 	The angle between the tangent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		and the radius is 90</a:t>
            </a:r>
            <a:r>
              <a:rPr lang="en-GB" b="1" baseline="30000">
                <a:latin typeface="Tahoma" pitchFamily="34" charset="0"/>
              </a:rPr>
              <a:t>0</a:t>
            </a:r>
          </a:p>
        </p:txBody>
      </p:sp>
      <p:sp>
        <p:nvSpPr>
          <p:cNvPr id="29700" name="Oval 4"/>
          <p:cNvSpPr>
            <a:spLocks noChangeArrowheads="1"/>
          </p:cNvSpPr>
          <p:nvPr/>
        </p:nvSpPr>
        <p:spPr bwMode="auto">
          <a:xfrm>
            <a:off x="1905000" y="1981200"/>
            <a:ext cx="3581400" cy="3505200"/>
          </a:xfrm>
          <a:prstGeom prst="ellipse">
            <a:avLst/>
          </a:prstGeom>
          <a:solidFill>
            <a:srgbClr val="FFCC66"/>
          </a:solidFill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1" name="Line 5"/>
          <p:cNvSpPr>
            <a:spLocks noChangeShapeType="1"/>
          </p:cNvSpPr>
          <p:nvPr/>
        </p:nvSpPr>
        <p:spPr bwMode="auto">
          <a:xfrm flipV="1">
            <a:off x="2133600" y="4114800"/>
            <a:ext cx="5638800" cy="2057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2" name="Line 6"/>
          <p:cNvSpPr>
            <a:spLocks noChangeShapeType="1"/>
          </p:cNvSpPr>
          <p:nvPr/>
        </p:nvSpPr>
        <p:spPr bwMode="auto">
          <a:xfrm>
            <a:off x="838200" y="1981200"/>
            <a:ext cx="67056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3200400" y="3352800"/>
            <a:ext cx="398463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3200" b="1">
                <a:latin typeface="Tahoma" pitchFamily="34" charset="0"/>
              </a:rPr>
              <a:t>c</a:t>
            </a:r>
          </a:p>
        </p:txBody>
      </p:sp>
      <p:sp>
        <p:nvSpPr>
          <p:cNvPr id="29704" name="Line 8"/>
          <p:cNvSpPr>
            <a:spLocks noChangeShapeType="1"/>
          </p:cNvSpPr>
          <p:nvPr/>
        </p:nvSpPr>
        <p:spPr bwMode="auto">
          <a:xfrm>
            <a:off x="3657600" y="3657600"/>
            <a:ext cx="685800" cy="1676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5" name="Line 9"/>
          <p:cNvSpPr>
            <a:spLocks noChangeShapeType="1"/>
          </p:cNvSpPr>
          <p:nvPr/>
        </p:nvSpPr>
        <p:spPr bwMode="auto">
          <a:xfrm flipV="1">
            <a:off x="3657600" y="1981200"/>
            <a:ext cx="0" cy="1752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3657600" y="1981200"/>
            <a:ext cx="381000" cy="3810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 rot="-1224364">
            <a:off x="4267200" y="4876800"/>
            <a:ext cx="381000" cy="381000"/>
          </a:xfrm>
          <a:prstGeom prst="rect">
            <a:avLst/>
          </a:prstGeom>
          <a:solidFill>
            <a:schemeClr val="accent1"/>
          </a:solidFill>
          <a:ln w="5715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4740275" y="5305425"/>
            <a:ext cx="4403725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A tangent is a line which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rests on the outside of the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circle and touches it at one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point only</a:t>
            </a:r>
            <a:r>
              <a:rPr lang="en-GB">
                <a:latin typeface="Tahoma" pitchFamily="34" charset="0"/>
              </a:rPr>
              <a:t>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970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970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97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0" grpId="0" animBg="1"/>
      <p:bldP spid="29701" grpId="0" animBg="1"/>
      <p:bldP spid="29702" grpId="0" animBg="1"/>
      <p:bldP spid="29703" grpId="0" autoUpdateAnimBg="0"/>
      <p:bldP spid="29704" grpId="0" animBg="1"/>
      <p:bldP spid="29705" grpId="0" animBg="1"/>
      <p:bldP spid="29706" grpId="0" animBg="1"/>
      <p:bldP spid="29707" grpId="0" animBg="1"/>
      <p:bldP spid="29708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0" y="304800"/>
            <a:ext cx="31623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Circle angle theorems</a:t>
            </a:r>
          </a:p>
        </p:txBody>
      </p:sp>
      <p:sp>
        <p:nvSpPr>
          <p:cNvPr id="39939" name="Text Box 3"/>
          <p:cNvSpPr txBox="1">
            <a:spLocks noChangeArrowheads="1"/>
          </p:cNvSpPr>
          <p:nvPr/>
        </p:nvSpPr>
        <p:spPr bwMode="auto">
          <a:xfrm>
            <a:off x="3429000" y="304800"/>
            <a:ext cx="5383213" cy="1016000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Rule 6 - The angle between the tangent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	   and chord is equal to any angle </a:t>
            </a:r>
          </a:p>
          <a:p>
            <a:pPr eaLnBrk="1" hangingPunct="1"/>
            <a:r>
              <a:rPr lang="en-GB" sz="2000" b="1">
                <a:latin typeface="Tahoma" pitchFamily="34" charset="0"/>
              </a:rPr>
              <a:t>	   in the alternate segment</a:t>
            </a:r>
            <a:endParaRPr lang="en-GB" sz="2000" b="1" baseline="30000">
              <a:latin typeface="Tahoma" pitchFamily="34" charset="0"/>
            </a:endParaRPr>
          </a:p>
        </p:txBody>
      </p:sp>
      <p:grpSp>
        <p:nvGrpSpPr>
          <p:cNvPr id="39940" name="Group 19"/>
          <p:cNvGrpSpPr>
            <a:grpSpLocks/>
          </p:cNvGrpSpPr>
          <p:nvPr/>
        </p:nvGrpSpPr>
        <p:grpSpPr bwMode="auto">
          <a:xfrm>
            <a:off x="381000" y="914400"/>
            <a:ext cx="4038600" cy="2209800"/>
            <a:chOff x="768" y="1440"/>
            <a:chExt cx="4416" cy="2448"/>
          </a:xfrm>
        </p:grpSpPr>
        <p:sp>
          <p:nvSpPr>
            <p:cNvPr id="39977" name="Oval 4"/>
            <p:cNvSpPr>
              <a:spLocks noChangeArrowheads="1"/>
            </p:cNvSpPr>
            <p:nvPr/>
          </p:nvSpPr>
          <p:spPr bwMode="auto">
            <a:xfrm>
              <a:off x="768" y="1440"/>
              <a:ext cx="2256" cy="2208"/>
            </a:xfrm>
            <a:prstGeom prst="ellipse">
              <a:avLst/>
            </a:prstGeom>
            <a:solidFill>
              <a:srgbClr val="FFCCFF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8" name="Line 5"/>
            <p:cNvSpPr>
              <a:spLocks noChangeShapeType="1"/>
            </p:cNvSpPr>
            <p:nvPr/>
          </p:nvSpPr>
          <p:spPr bwMode="auto">
            <a:xfrm flipV="1">
              <a:off x="1200" y="2832"/>
              <a:ext cx="3984" cy="105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9" name="Line 6"/>
            <p:cNvSpPr>
              <a:spLocks noChangeShapeType="1"/>
            </p:cNvSpPr>
            <p:nvPr/>
          </p:nvSpPr>
          <p:spPr bwMode="auto">
            <a:xfrm flipV="1">
              <a:off x="2208" y="1872"/>
              <a:ext cx="576" cy="17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80" name="Arc 7"/>
            <p:cNvSpPr>
              <a:spLocks/>
            </p:cNvSpPr>
            <p:nvPr/>
          </p:nvSpPr>
          <p:spPr bwMode="auto">
            <a:xfrm>
              <a:off x="2352" y="3073"/>
              <a:ext cx="528" cy="575"/>
            </a:xfrm>
            <a:custGeom>
              <a:avLst/>
              <a:gdLst>
                <a:gd name="T0" fmla="*/ 0 w 19800"/>
                <a:gd name="T1" fmla="*/ 0 h 21570"/>
                <a:gd name="T2" fmla="*/ 0 w 19800"/>
                <a:gd name="T3" fmla="*/ 0 h 21570"/>
                <a:gd name="T4" fmla="*/ 0 w 19800"/>
                <a:gd name="T5" fmla="*/ 0 h 2157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9800" h="21570" fill="none" extrusionOk="0">
                  <a:moveTo>
                    <a:pt x="1129" y="-1"/>
                  </a:moveTo>
                  <a:cubicBezTo>
                    <a:pt x="9300" y="427"/>
                    <a:pt x="16529" y="5436"/>
                    <a:pt x="19799" y="12937"/>
                  </a:cubicBezTo>
                </a:path>
                <a:path w="19800" h="21570" stroke="0" extrusionOk="0">
                  <a:moveTo>
                    <a:pt x="1129" y="-1"/>
                  </a:moveTo>
                  <a:cubicBezTo>
                    <a:pt x="9300" y="427"/>
                    <a:pt x="16529" y="5436"/>
                    <a:pt x="19799" y="12937"/>
                  </a:cubicBezTo>
                  <a:lnTo>
                    <a:pt x="0" y="21570"/>
                  </a:lnTo>
                  <a:lnTo>
                    <a:pt x="1129" y="-1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81" name="Oval 8"/>
            <p:cNvSpPr>
              <a:spLocks noChangeArrowheads="1"/>
            </p:cNvSpPr>
            <p:nvPr/>
          </p:nvSpPr>
          <p:spPr bwMode="auto">
            <a:xfrm>
              <a:off x="2448" y="3264"/>
              <a:ext cx="192" cy="192"/>
            </a:xfrm>
            <a:prstGeom prst="ellipse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9982" name="Group 9"/>
            <p:cNvGrpSpPr>
              <a:grpSpLocks/>
            </p:cNvGrpSpPr>
            <p:nvPr/>
          </p:nvGrpSpPr>
          <p:grpSpPr bwMode="auto">
            <a:xfrm>
              <a:off x="1344" y="1584"/>
              <a:ext cx="1440" cy="2016"/>
              <a:chOff x="1344" y="1584"/>
              <a:chExt cx="1440" cy="2016"/>
            </a:xfrm>
          </p:grpSpPr>
          <p:sp>
            <p:nvSpPr>
              <p:cNvPr id="39988" name="Line 10"/>
              <p:cNvSpPr>
                <a:spLocks noChangeShapeType="1"/>
              </p:cNvSpPr>
              <p:nvPr/>
            </p:nvSpPr>
            <p:spPr bwMode="auto">
              <a:xfrm flipH="1" flipV="1">
                <a:off x="1344" y="1584"/>
                <a:ext cx="1440" cy="28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9" name="Line 11"/>
              <p:cNvSpPr>
                <a:spLocks noChangeShapeType="1"/>
              </p:cNvSpPr>
              <p:nvPr/>
            </p:nvSpPr>
            <p:spPr bwMode="auto">
              <a:xfrm>
                <a:off x="1344" y="1584"/>
                <a:ext cx="864" cy="201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90" name="Arc 12"/>
              <p:cNvSpPr>
                <a:spLocks/>
              </p:cNvSpPr>
              <p:nvPr/>
            </p:nvSpPr>
            <p:spPr bwMode="auto">
              <a:xfrm rot="5640613">
                <a:off x="1422" y="1654"/>
                <a:ext cx="522" cy="575"/>
              </a:xfrm>
              <a:custGeom>
                <a:avLst/>
                <a:gdLst>
                  <a:gd name="T0" fmla="*/ 0 w 19577"/>
                  <a:gd name="T1" fmla="*/ 0 h 21570"/>
                  <a:gd name="T2" fmla="*/ 0 w 19577"/>
                  <a:gd name="T3" fmla="*/ 0 h 21570"/>
                  <a:gd name="T4" fmla="*/ 0 w 19577"/>
                  <a:gd name="T5" fmla="*/ 0 h 215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577" h="21570" fill="none" extrusionOk="0">
                    <a:moveTo>
                      <a:pt x="1129" y="-1"/>
                    </a:moveTo>
                    <a:cubicBezTo>
                      <a:pt x="9106" y="417"/>
                      <a:pt x="16202" y="5203"/>
                      <a:pt x="19577" y="12443"/>
                    </a:cubicBezTo>
                  </a:path>
                  <a:path w="19577" h="21570" stroke="0" extrusionOk="0">
                    <a:moveTo>
                      <a:pt x="1129" y="-1"/>
                    </a:moveTo>
                    <a:cubicBezTo>
                      <a:pt x="9106" y="417"/>
                      <a:pt x="16202" y="5203"/>
                      <a:pt x="19577" y="12443"/>
                    </a:cubicBezTo>
                    <a:lnTo>
                      <a:pt x="0" y="21570"/>
                    </a:lnTo>
                    <a:lnTo>
                      <a:pt x="1129" y="-1"/>
                    </a:lnTo>
                    <a:close/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91" name="Oval 13"/>
              <p:cNvSpPr>
                <a:spLocks noChangeArrowheads="1"/>
              </p:cNvSpPr>
              <p:nvPr/>
            </p:nvSpPr>
            <p:spPr bwMode="auto">
              <a:xfrm>
                <a:off x="1584" y="1728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983" name="Group 14"/>
            <p:cNvGrpSpPr>
              <a:grpSpLocks/>
            </p:cNvGrpSpPr>
            <p:nvPr/>
          </p:nvGrpSpPr>
          <p:grpSpPr bwMode="auto">
            <a:xfrm>
              <a:off x="912" y="1872"/>
              <a:ext cx="1872" cy="1728"/>
              <a:chOff x="912" y="1872"/>
              <a:chExt cx="1872" cy="1728"/>
            </a:xfrm>
          </p:grpSpPr>
          <p:sp>
            <p:nvSpPr>
              <p:cNvPr id="39984" name="Line 15"/>
              <p:cNvSpPr>
                <a:spLocks noChangeShapeType="1"/>
              </p:cNvSpPr>
              <p:nvPr/>
            </p:nvSpPr>
            <p:spPr bwMode="auto">
              <a:xfrm flipH="1">
                <a:off x="912" y="1872"/>
                <a:ext cx="1872" cy="124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5" name="Line 16"/>
              <p:cNvSpPr>
                <a:spLocks noChangeShapeType="1"/>
              </p:cNvSpPr>
              <p:nvPr/>
            </p:nvSpPr>
            <p:spPr bwMode="auto">
              <a:xfrm>
                <a:off x="912" y="3120"/>
                <a:ext cx="1296" cy="48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9986" name="Arc 17"/>
              <p:cNvSpPr>
                <a:spLocks/>
              </p:cNvSpPr>
              <p:nvPr/>
            </p:nvSpPr>
            <p:spPr bwMode="auto">
              <a:xfrm rot="2842989">
                <a:off x="1126" y="2854"/>
                <a:ext cx="512" cy="575"/>
              </a:xfrm>
              <a:custGeom>
                <a:avLst/>
                <a:gdLst>
                  <a:gd name="T0" fmla="*/ 0 w 19193"/>
                  <a:gd name="T1" fmla="*/ 0 h 21570"/>
                  <a:gd name="T2" fmla="*/ 0 w 19193"/>
                  <a:gd name="T3" fmla="*/ 0 h 21570"/>
                  <a:gd name="T4" fmla="*/ 0 w 19193"/>
                  <a:gd name="T5" fmla="*/ 0 h 2157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19193" h="21570" fill="none" extrusionOk="0">
                    <a:moveTo>
                      <a:pt x="1129" y="-1"/>
                    </a:moveTo>
                    <a:cubicBezTo>
                      <a:pt x="8795" y="400"/>
                      <a:pt x="15672" y="4840"/>
                      <a:pt x="19193" y="11661"/>
                    </a:cubicBezTo>
                  </a:path>
                  <a:path w="19193" h="21570" stroke="0" extrusionOk="0">
                    <a:moveTo>
                      <a:pt x="1129" y="-1"/>
                    </a:moveTo>
                    <a:cubicBezTo>
                      <a:pt x="8795" y="400"/>
                      <a:pt x="15672" y="4840"/>
                      <a:pt x="19193" y="11661"/>
                    </a:cubicBezTo>
                    <a:lnTo>
                      <a:pt x="0" y="21570"/>
                    </a:lnTo>
                    <a:lnTo>
                      <a:pt x="1129" y="-1"/>
                    </a:lnTo>
                    <a:close/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987" name="Oval 18"/>
              <p:cNvSpPr>
                <a:spLocks noChangeArrowheads="1"/>
              </p:cNvSpPr>
              <p:nvPr/>
            </p:nvSpPr>
            <p:spPr bwMode="auto">
              <a:xfrm>
                <a:off x="1248" y="2976"/>
                <a:ext cx="192" cy="192"/>
              </a:xfrm>
              <a:prstGeom prst="ellipse">
                <a:avLst/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43028" name="Group 20"/>
          <p:cNvGrpSpPr>
            <a:grpSpLocks/>
          </p:cNvGrpSpPr>
          <p:nvPr/>
        </p:nvGrpSpPr>
        <p:grpSpPr bwMode="auto">
          <a:xfrm>
            <a:off x="0" y="3276600"/>
            <a:ext cx="4114800" cy="2286000"/>
            <a:chOff x="672" y="288"/>
            <a:chExt cx="2592" cy="1440"/>
          </a:xfrm>
        </p:grpSpPr>
        <p:sp>
          <p:nvSpPr>
            <p:cNvPr id="39972" name="Oval 21"/>
            <p:cNvSpPr>
              <a:spLocks noChangeArrowheads="1"/>
            </p:cNvSpPr>
            <p:nvPr/>
          </p:nvSpPr>
          <p:spPr bwMode="auto">
            <a:xfrm>
              <a:off x="816" y="432"/>
              <a:ext cx="1296" cy="1296"/>
            </a:xfrm>
            <a:prstGeom prst="ellipse">
              <a:avLst/>
            </a:prstGeom>
            <a:solidFill>
              <a:srgbClr val="FFCCFF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73" name="Line 22"/>
            <p:cNvSpPr>
              <a:spLocks noChangeShapeType="1"/>
            </p:cNvSpPr>
            <p:nvPr/>
          </p:nvSpPr>
          <p:spPr bwMode="auto">
            <a:xfrm flipV="1">
              <a:off x="672" y="288"/>
              <a:ext cx="2592" cy="19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4" name="Line 23"/>
            <p:cNvSpPr>
              <a:spLocks noChangeShapeType="1"/>
            </p:cNvSpPr>
            <p:nvPr/>
          </p:nvSpPr>
          <p:spPr bwMode="auto">
            <a:xfrm>
              <a:off x="1344" y="432"/>
              <a:ext cx="720" cy="86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5" name="Line 24"/>
            <p:cNvSpPr>
              <a:spLocks noChangeShapeType="1"/>
            </p:cNvSpPr>
            <p:nvPr/>
          </p:nvSpPr>
          <p:spPr bwMode="auto">
            <a:xfrm flipH="1">
              <a:off x="1440" y="1296"/>
              <a:ext cx="624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6" name="Line 25"/>
            <p:cNvSpPr>
              <a:spLocks noChangeShapeType="1"/>
            </p:cNvSpPr>
            <p:nvPr/>
          </p:nvSpPr>
          <p:spPr bwMode="auto">
            <a:xfrm flipH="1" flipV="1">
              <a:off x="1344" y="432"/>
              <a:ext cx="96" cy="129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34" name="Group 26"/>
          <p:cNvGrpSpPr>
            <a:grpSpLocks/>
          </p:cNvGrpSpPr>
          <p:nvPr/>
        </p:nvGrpSpPr>
        <p:grpSpPr bwMode="auto">
          <a:xfrm>
            <a:off x="2514600" y="4495800"/>
            <a:ext cx="4038600" cy="2057400"/>
            <a:chOff x="336" y="2736"/>
            <a:chExt cx="2544" cy="1296"/>
          </a:xfrm>
        </p:grpSpPr>
        <p:sp>
          <p:nvSpPr>
            <p:cNvPr id="39967" name="Oval 27"/>
            <p:cNvSpPr>
              <a:spLocks noChangeArrowheads="1"/>
            </p:cNvSpPr>
            <p:nvPr/>
          </p:nvSpPr>
          <p:spPr bwMode="auto">
            <a:xfrm>
              <a:off x="336" y="2736"/>
              <a:ext cx="1296" cy="1296"/>
            </a:xfrm>
            <a:prstGeom prst="ellipse">
              <a:avLst/>
            </a:prstGeom>
            <a:solidFill>
              <a:srgbClr val="99FFCC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8" name="Line 28"/>
            <p:cNvSpPr>
              <a:spLocks noChangeShapeType="1"/>
            </p:cNvSpPr>
            <p:nvPr/>
          </p:nvSpPr>
          <p:spPr bwMode="auto">
            <a:xfrm flipV="1">
              <a:off x="336" y="4032"/>
              <a:ext cx="2544" cy="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9" name="Line 29"/>
            <p:cNvSpPr>
              <a:spLocks noChangeShapeType="1"/>
            </p:cNvSpPr>
            <p:nvPr/>
          </p:nvSpPr>
          <p:spPr bwMode="auto">
            <a:xfrm>
              <a:off x="576" y="2880"/>
              <a:ext cx="432" cy="115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0" name="Line 30"/>
            <p:cNvSpPr>
              <a:spLocks noChangeShapeType="1"/>
            </p:cNvSpPr>
            <p:nvPr/>
          </p:nvSpPr>
          <p:spPr bwMode="auto">
            <a:xfrm flipH="1">
              <a:off x="384" y="2880"/>
              <a:ext cx="192" cy="72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71" name="Line 31"/>
            <p:cNvSpPr>
              <a:spLocks noChangeShapeType="1"/>
            </p:cNvSpPr>
            <p:nvPr/>
          </p:nvSpPr>
          <p:spPr bwMode="auto">
            <a:xfrm>
              <a:off x="384" y="3600"/>
              <a:ext cx="624" cy="432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40" name="Group 32"/>
          <p:cNvGrpSpPr>
            <a:grpSpLocks/>
          </p:cNvGrpSpPr>
          <p:nvPr/>
        </p:nvGrpSpPr>
        <p:grpSpPr bwMode="auto">
          <a:xfrm>
            <a:off x="4953000" y="2133600"/>
            <a:ext cx="2667000" cy="3429000"/>
            <a:chOff x="2784" y="816"/>
            <a:chExt cx="1680" cy="2160"/>
          </a:xfrm>
        </p:grpSpPr>
        <p:sp>
          <p:nvSpPr>
            <p:cNvPr id="39962" name="Oval 33"/>
            <p:cNvSpPr>
              <a:spLocks noChangeArrowheads="1"/>
            </p:cNvSpPr>
            <p:nvPr/>
          </p:nvSpPr>
          <p:spPr bwMode="auto">
            <a:xfrm>
              <a:off x="3168" y="816"/>
              <a:ext cx="1296" cy="1296"/>
            </a:xfrm>
            <a:prstGeom prst="ellipse">
              <a:avLst/>
            </a:prstGeom>
            <a:solidFill>
              <a:schemeClr val="hlink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63" name="Line 34"/>
            <p:cNvSpPr>
              <a:spLocks noChangeShapeType="1"/>
            </p:cNvSpPr>
            <p:nvPr/>
          </p:nvSpPr>
          <p:spPr bwMode="auto">
            <a:xfrm flipV="1">
              <a:off x="2784" y="816"/>
              <a:ext cx="528" cy="21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4" name="Line 35"/>
            <p:cNvSpPr>
              <a:spLocks noChangeShapeType="1"/>
            </p:cNvSpPr>
            <p:nvPr/>
          </p:nvSpPr>
          <p:spPr bwMode="auto">
            <a:xfrm>
              <a:off x="3168" y="1344"/>
              <a:ext cx="1296" cy="28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5" name="Line 36"/>
            <p:cNvSpPr>
              <a:spLocks noChangeShapeType="1"/>
            </p:cNvSpPr>
            <p:nvPr/>
          </p:nvSpPr>
          <p:spPr bwMode="auto">
            <a:xfrm flipV="1">
              <a:off x="3168" y="816"/>
              <a:ext cx="672" cy="528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6" name="Line 37"/>
            <p:cNvSpPr>
              <a:spLocks noChangeShapeType="1"/>
            </p:cNvSpPr>
            <p:nvPr/>
          </p:nvSpPr>
          <p:spPr bwMode="auto">
            <a:xfrm>
              <a:off x="3888" y="816"/>
              <a:ext cx="576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43046" name="Group 38"/>
          <p:cNvGrpSpPr>
            <a:grpSpLocks/>
          </p:cNvGrpSpPr>
          <p:nvPr/>
        </p:nvGrpSpPr>
        <p:grpSpPr bwMode="auto">
          <a:xfrm>
            <a:off x="6705600" y="3886200"/>
            <a:ext cx="2438400" cy="2971800"/>
            <a:chOff x="3984" y="2064"/>
            <a:chExt cx="1536" cy="1872"/>
          </a:xfrm>
        </p:grpSpPr>
        <p:sp>
          <p:nvSpPr>
            <p:cNvPr id="39957" name="Oval 39"/>
            <p:cNvSpPr>
              <a:spLocks noChangeArrowheads="1"/>
            </p:cNvSpPr>
            <p:nvPr/>
          </p:nvSpPr>
          <p:spPr bwMode="auto">
            <a:xfrm>
              <a:off x="3984" y="2640"/>
              <a:ext cx="1296" cy="1296"/>
            </a:xfrm>
            <a:prstGeom prst="ellipse">
              <a:avLst/>
            </a:prstGeom>
            <a:solidFill>
              <a:srgbClr val="FFCC66"/>
            </a:solidFill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958" name="Line 40"/>
            <p:cNvSpPr>
              <a:spLocks noChangeShapeType="1"/>
            </p:cNvSpPr>
            <p:nvPr/>
          </p:nvSpPr>
          <p:spPr bwMode="auto">
            <a:xfrm>
              <a:off x="4608" y="2064"/>
              <a:ext cx="912" cy="14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59" name="Line 41"/>
            <p:cNvSpPr>
              <a:spLocks noChangeShapeType="1"/>
            </p:cNvSpPr>
            <p:nvPr/>
          </p:nvSpPr>
          <p:spPr bwMode="auto">
            <a:xfrm flipH="1" flipV="1">
              <a:off x="4368" y="2688"/>
              <a:ext cx="768" cy="24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0" name="Line 42"/>
            <p:cNvSpPr>
              <a:spLocks noChangeShapeType="1"/>
            </p:cNvSpPr>
            <p:nvPr/>
          </p:nvSpPr>
          <p:spPr bwMode="auto">
            <a:xfrm>
              <a:off x="4368" y="2688"/>
              <a:ext cx="0" cy="120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961" name="Line 43"/>
            <p:cNvSpPr>
              <a:spLocks noChangeShapeType="1"/>
            </p:cNvSpPr>
            <p:nvPr/>
          </p:nvSpPr>
          <p:spPr bwMode="auto">
            <a:xfrm flipV="1">
              <a:off x="4368" y="2928"/>
              <a:ext cx="816" cy="960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3052" name="Text Box 44"/>
          <p:cNvSpPr txBox="1">
            <a:spLocks noChangeArrowheads="1"/>
          </p:cNvSpPr>
          <p:nvPr/>
        </p:nvSpPr>
        <p:spPr bwMode="auto">
          <a:xfrm>
            <a:off x="4876800" y="1752600"/>
            <a:ext cx="39401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Tahoma" pitchFamily="34" charset="0"/>
              </a:rPr>
              <a:t>Which angles are equal here?</a:t>
            </a:r>
          </a:p>
        </p:txBody>
      </p:sp>
      <p:sp>
        <p:nvSpPr>
          <p:cNvPr id="39946" name="Line 45"/>
          <p:cNvSpPr>
            <a:spLocks noChangeShapeType="1"/>
          </p:cNvSpPr>
          <p:nvPr/>
        </p:nvSpPr>
        <p:spPr bwMode="auto">
          <a:xfrm>
            <a:off x="0" y="3200400"/>
            <a:ext cx="47244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7" name="Line 46"/>
          <p:cNvSpPr>
            <a:spLocks noChangeShapeType="1"/>
          </p:cNvSpPr>
          <p:nvPr/>
        </p:nvSpPr>
        <p:spPr bwMode="auto">
          <a:xfrm flipV="1">
            <a:off x="4724400" y="1600200"/>
            <a:ext cx="0" cy="16002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9948" name="Line 47"/>
          <p:cNvSpPr>
            <a:spLocks noChangeShapeType="1"/>
          </p:cNvSpPr>
          <p:nvPr/>
        </p:nvSpPr>
        <p:spPr bwMode="auto">
          <a:xfrm>
            <a:off x="4724400" y="1600200"/>
            <a:ext cx="44196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3056" name="Oval 48"/>
          <p:cNvSpPr>
            <a:spLocks noChangeArrowheads="1"/>
          </p:cNvSpPr>
          <p:nvPr/>
        </p:nvSpPr>
        <p:spPr bwMode="auto">
          <a:xfrm>
            <a:off x="6553200" y="22098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7" name="Oval 49"/>
          <p:cNvSpPr>
            <a:spLocks noChangeArrowheads="1"/>
          </p:cNvSpPr>
          <p:nvPr/>
        </p:nvSpPr>
        <p:spPr bwMode="auto">
          <a:xfrm>
            <a:off x="8458200" y="5410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8" name="Oval 50"/>
          <p:cNvSpPr>
            <a:spLocks noChangeArrowheads="1"/>
          </p:cNvSpPr>
          <p:nvPr/>
        </p:nvSpPr>
        <p:spPr bwMode="auto">
          <a:xfrm>
            <a:off x="2667000" y="5791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59" name="Oval 51"/>
          <p:cNvSpPr>
            <a:spLocks noChangeArrowheads="1"/>
          </p:cNvSpPr>
          <p:nvPr/>
        </p:nvSpPr>
        <p:spPr bwMode="auto">
          <a:xfrm>
            <a:off x="3581400" y="6324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0" name="Oval 52"/>
          <p:cNvSpPr>
            <a:spLocks noChangeArrowheads="1"/>
          </p:cNvSpPr>
          <p:nvPr/>
        </p:nvSpPr>
        <p:spPr bwMode="auto">
          <a:xfrm>
            <a:off x="1905000" y="48006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1" name="Oval 53"/>
          <p:cNvSpPr>
            <a:spLocks noChangeArrowheads="1"/>
          </p:cNvSpPr>
          <p:nvPr/>
        </p:nvSpPr>
        <p:spPr bwMode="auto">
          <a:xfrm>
            <a:off x="838200" y="35052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2" name="Oval 54"/>
          <p:cNvSpPr>
            <a:spLocks noChangeArrowheads="1"/>
          </p:cNvSpPr>
          <p:nvPr/>
        </p:nvSpPr>
        <p:spPr bwMode="auto">
          <a:xfrm>
            <a:off x="5562600" y="3048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63" name="Oval 55"/>
          <p:cNvSpPr>
            <a:spLocks noChangeArrowheads="1"/>
          </p:cNvSpPr>
          <p:nvPr/>
        </p:nvSpPr>
        <p:spPr bwMode="auto">
          <a:xfrm>
            <a:off x="7315200" y="4953000"/>
            <a:ext cx="152400" cy="152400"/>
          </a:xfrm>
          <a:prstGeom prst="ellipse">
            <a:avLst/>
          </a:prstGeom>
          <a:solidFill>
            <a:schemeClr val="tx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3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302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303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30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430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30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30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3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0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30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30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30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30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30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3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3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30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30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52" grpId="0" autoUpdateAnimBg="0"/>
      <p:bldP spid="43056" grpId="0" animBg="1"/>
      <p:bldP spid="43057" grpId="0" animBg="1"/>
      <p:bldP spid="43058" grpId="0" animBg="1"/>
      <p:bldP spid="43059" grpId="0" animBg="1"/>
      <p:bldP spid="43060" grpId="0" animBg="1"/>
      <p:bldP spid="43061" grpId="0" animBg="1"/>
      <p:bldP spid="43062" grpId="0" animBg="1"/>
      <p:bldP spid="43063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31623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Circle angle theorems</a:t>
            </a:r>
          </a:p>
        </p:txBody>
      </p:sp>
      <p:sp>
        <p:nvSpPr>
          <p:cNvPr id="40963" name="Text Box 3"/>
          <p:cNvSpPr txBox="1">
            <a:spLocks noChangeArrowheads="1"/>
          </p:cNvSpPr>
          <p:nvPr/>
        </p:nvSpPr>
        <p:spPr bwMode="auto">
          <a:xfrm>
            <a:off x="304800" y="914400"/>
            <a:ext cx="7059613" cy="1196975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Tahoma" pitchFamily="34" charset="0"/>
              </a:rPr>
              <a:t>Rule 7 - 	Tangents from an external point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		are equal (this might create an </a:t>
            </a:r>
          </a:p>
          <a:p>
            <a:pPr eaLnBrk="1" hangingPunct="1"/>
            <a:r>
              <a:rPr lang="en-GB" b="1">
                <a:latin typeface="Tahoma" pitchFamily="34" charset="0"/>
              </a:rPr>
              <a:t>		isosceles triangle or kite)</a:t>
            </a:r>
            <a:endParaRPr lang="en-GB" b="1" baseline="30000">
              <a:latin typeface="Tahoma" pitchFamily="34" charset="0"/>
            </a:endParaRPr>
          </a:p>
        </p:txBody>
      </p:sp>
      <p:sp>
        <p:nvSpPr>
          <p:cNvPr id="44037" name="Oval 5"/>
          <p:cNvSpPr>
            <a:spLocks noChangeArrowheads="1"/>
          </p:cNvSpPr>
          <p:nvPr/>
        </p:nvSpPr>
        <p:spPr bwMode="auto">
          <a:xfrm>
            <a:off x="1600200" y="2514600"/>
            <a:ext cx="3810000" cy="36576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Line 6"/>
          <p:cNvSpPr>
            <a:spLocks noChangeShapeType="1"/>
          </p:cNvSpPr>
          <p:nvPr/>
        </p:nvSpPr>
        <p:spPr bwMode="auto">
          <a:xfrm flipV="1">
            <a:off x="4114800" y="4343400"/>
            <a:ext cx="4419600" cy="1752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flipH="1" flipV="1">
            <a:off x="4114800" y="2590800"/>
            <a:ext cx="4419600" cy="17526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0" name="Line 8"/>
          <p:cNvSpPr>
            <a:spLocks noChangeShapeType="1"/>
          </p:cNvSpPr>
          <p:nvPr/>
        </p:nvSpPr>
        <p:spPr bwMode="auto">
          <a:xfrm rot="517699">
            <a:off x="6248400" y="5029200"/>
            <a:ext cx="2286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1" name="Line 9"/>
          <p:cNvSpPr>
            <a:spLocks noChangeShapeType="1"/>
          </p:cNvSpPr>
          <p:nvPr/>
        </p:nvSpPr>
        <p:spPr bwMode="auto">
          <a:xfrm rot="3165910">
            <a:off x="6324600" y="3276600"/>
            <a:ext cx="228600" cy="3810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42" name="Oval 10"/>
          <p:cNvSpPr>
            <a:spLocks noChangeArrowheads="1"/>
          </p:cNvSpPr>
          <p:nvPr/>
        </p:nvSpPr>
        <p:spPr bwMode="auto">
          <a:xfrm>
            <a:off x="8458200" y="4267200"/>
            <a:ext cx="152400" cy="152400"/>
          </a:xfrm>
          <a:prstGeom prst="ellipse">
            <a:avLst/>
          </a:prstGeom>
          <a:solidFill>
            <a:schemeClr val="tx2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Line 11"/>
          <p:cNvSpPr>
            <a:spLocks noChangeShapeType="1"/>
          </p:cNvSpPr>
          <p:nvPr/>
        </p:nvSpPr>
        <p:spPr bwMode="auto">
          <a:xfrm>
            <a:off x="4114800" y="2590800"/>
            <a:ext cx="0" cy="3505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4044" name="Group 12"/>
          <p:cNvGrpSpPr>
            <a:grpSpLocks/>
          </p:cNvGrpSpPr>
          <p:nvPr/>
        </p:nvGrpSpPr>
        <p:grpSpPr bwMode="auto">
          <a:xfrm>
            <a:off x="3048000" y="2590800"/>
            <a:ext cx="1066800" cy="3505200"/>
            <a:chOff x="1920" y="1632"/>
            <a:chExt cx="672" cy="2208"/>
          </a:xfrm>
        </p:grpSpPr>
        <p:sp>
          <p:nvSpPr>
            <p:cNvPr id="40973" name="Line 13"/>
            <p:cNvSpPr>
              <a:spLocks noChangeShapeType="1"/>
            </p:cNvSpPr>
            <p:nvPr/>
          </p:nvSpPr>
          <p:spPr bwMode="auto">
            <a:xfrm flipH="1">
              <a:off x="2160" y="1632"/>
              <a:ext cx="432" cy="110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4" name="Line 14"/>
            <p:cNvSpPr>
              <a:spLocks noChangeShapeType="1"/>
            </p:cNvSpPr>
            <p:nvPr/>
          </p:nvSpPr>
          <p:spPr bwMode="auto">
            <a:xfrm>
              <a:off x="2160" y="2736"/>
              <a:ext cx="432" cy="1104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0975" name="Text Box 15"/>
            <p:cNvSpPr txBox="1">
              <a:spLocks noChangeArrowheads="1"/>
            </p:cNvSpPr>
            <p:nvPr/>
          </p:nvSpPr>
          <p:spPr bwMode="auto">
            <a:xfrm>
              <a:off x="1920" y="2544"/>
              <a:ext cx="251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 b="1">
                  <a:latin typeface="Tahoma" pitchFamily="34" charset="0"/>
                </a:rPr>
                <a:t>c</a:t>
              </a:r>
            </a:p>
          </p:txBody>
        </p:sp>
      </p:grpSp>
      <p:sp>
        <p:nvSpPr>
          <p:cNvPr id="44048" name="AutoShape 16"/>
          <p:cNvSpPr>
            <a:spLocks noChangeArrowheads="1"/>
          </p:cNvSpPr>
          <p:nvPr/>
        </p:nvSpPr>
        <p:spPr bwMode="auto">
          <a:xfrm>
            <a:off x="838200" y="685800"/>
            <a:ext cx="8077200" cy="5943600"/>
          </a:xfrm>
          <a:prstGeom prst="star32">
            <a:avLst>
              <a:gd name="adj" fmla="val 4634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Be prepared to justify </a:t>
            </a:r>
          </a:p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these circle theorems </a:t>
            </a:r>
          </a:p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by </a:t>
            </a:r>
            <a:r>
              <a:rPr lang="en-GB" sz="4000">
                <a:solidFill>
                  <a:srgbClr val="FF0000"/>
                </a:solidFill>
                <a:latin typeface="Arial" pitchFamily="34" charset="0"/>
              </a:rPr>
              <a:t>PROVING</a:t>
            </a:r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 that </a:t>
            </a:r>
          </a:p>
          <a:p>
            <a:pPr algn="ctr"/>
            <a:r>
              <a:rPr lang="en-GB" sz="4000">
                <a:solidFill>
                  <a:schemeClr val="bg1"/>
                </a:solidFill>
                <a:latin typeface="Arial" pitchFamily="34" charset="0"/>
              </a:rPr>
              <a:t>they work 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440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40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40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4403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0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440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440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projcto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4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440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7" grpId="0" animBg="1"/>
      <p:bldP spid="44038" grpId="0" animBg="1"/>
      <p:bldP spid="44039" grpId="0" animBg="1"/>
      <p:bldP spid="44040" grpId="0" animBg="1"/>
      <p:bldP spid="44041" grpId="0" animBg="1"/>
      <p:bldP spid="44042" grpId="0" animBg="1"/>
      <p:bldP spid="44043" grpId="0" animBg="1"/>
      <p:bldP spid="4404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838200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Area</a:t>
            </a:r>
          </a:p>
        </p:txBody>
      </p:sp>
      <p:sp>
        <p:nvSpPr>
          <p:cNvPr id="20483" name="AutoShape 3"/>
          <p:cNvSpPr>
            <a:spLocks noChangeArrowheads="1"/>
          </p:cNvSpPr>
          <p:nvPr/>
        </p:nvSpPr>
        <p:spPr bwMode="auto">
          <a:xfrm>
            <a:off x="2590800" y="228600"/>
            <a:ext cx="5867400" cy="838200"/>
          </a:xfrm>
          <a:prstGeom prst="wedgeRoundRectCallout">
            <a:avLst>
              <a:gd name="adj1" fmla="val 58306"/>
              <a:gd name="adj2" fmla="val -60227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What would you do to get the area of each of these shapes? 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Do them step by step!</a:t>
            </a:r>
          </a:p>
        </p:txBody>
      </p:sp>
      <p:grpSp>
        <p:nvGrpSpPr>
          <p:cNvPr id="20506" name="Group 26"/>
          <p:cNvGrpSpPr>
            <a:grpSpLocks/>
          </p:cNvGrpSpPr>
          <p:nvPr/>
        </p:nvGrpSpPr>
        <p:grpSpPr bwMode="auto">
          <a:xfrm>
            <a:off x="6324600" y="1143000"/>
            <a:ext cx="2438400" cy="2835275"/>
            <a:chOff x="3456" y="1488"/>
            <a:chExt cx="1536" cy="1786"/>
          </a:xfrm>
        </p:grpSpPr>
        <p:sp>
          <p:nvSpPr>
            <p:cNvPr id="5161" name="Text Box 12"/>
            <p:cNvSpPr txBox="1">
              <a:spLocks noChangeArrowheads="1"/>
            </p:cNvSpPr>
            <p:nvPr/>
          </p:nvSpPr>
          <p:spPr bwMode="auto">
            <a:xfrm>
              <a:off x="3456" y="1584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3.</a:t>
              </a:r>
            </a:p>
          </p:txBody>
        </p:sp>
        <p:grpSp>
          <p:nvGrpSpPr>
            <p:cNvPr id="5162" name="Group 20"/>
            <p:cNvGrpSpPr>
              <a:grpSpLocks/>
            </p:cNvGrpSpPr>
            <p:nvPr/>
          </p:nvGrpSpPr>
          <p:grpSpPr bwMode="auto">
            <a:xfrm>
              <a:off x="3744" y="1488"/>
              <a:ext cx="1248" cy="1786"/>
              <a:chOff x="3744" y="1488"/>
              <a:chExt cx="1248" cy="1786"/>
            </a:xfrm>
          </p:grpSpPr>
          <p:sp>
            <p:nvSpPr>
              <p:cNvPr id="5163" name="AutoShape 4"/>
              <p:cNvSpPr>
                <a:spLocks noChangeArrowheads="1"/>
              </p:cNvSpPr>
              <p:nvPr/>
            </p:nvSpPr>
            <p:spPr bwMode="auto">
              <a:xfrm>
                <a:off x="3744" y="1728"/>
                <a:ext cx="1248" cy="1248"/>
              </a:xfrm>
              <a:custGeom>
                <a:avLst/>
                <a:gdLst>
                  <a:gd name="T0" fmla="*/ 2 w 21600"/>
                  <a:gd name="T1" fmla="*/ 0 h 21600"/>
                  <a:gd name="T2" fmla="*/ 1 w 21600"/>
                  <a:gd name="T3" fmla="*/ 1 h 21600"/>
                  <a:gd name="T4" fmla="*/ 0 w 21600"/>
                  <a:gd name="T5" fmla="*/ 2 h 21600"/>
                  <a:gd name="T6" fmla="*/ 1 w 21600"/>
                  <a:gd name="T7" fmla="*/ 4 h 21600"/>
                  <a:gd name="T8" fmla="*/ 2 w 21600"/>
                  <a:gd name="T9" fmla="*/ 4 h 21600"/>
                  <a:gd name="T10" fmla="*/ 4 w 21600"/>
                  <a:gd name="T11" fmla="*/ 4 h 21600"/>
                  <a:gd name="T12" fmla="*/ 4 w 21600"/>
                  <a:gd name="T13" fmla="*/ 2 h 21600"/>
                  <a:gd name="T14" fmla="*/ 4 w 21600"/>
                  <a:gd name="T15" fmla="*/ 1 h 2160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3167 w 21600"/>
                  <a:gd name="T25" fmla="*/ 3167 h 21600"/>
                  <a:gd name="T26" fmla="*/ 18433 w 21600"/>
                  <a:gd name="T27" fmla="*/ 18433 h 2160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21600" h="21600">
                    <a:moveTo>
                      <a:pt x="0" y="10800"/>
                    </a:moveTo>
                    <a:cubicBezTo>
                      <a:pt x="0" y="4835"/>
                      <a:pt x="4835" y="0"/>
                      <a:pt x="10800" y="0"/>
                    </a:cubicBezTo>
                    <a:cubicBezTo>
                      <a:pt x="16765" y="0"/>
                      <a:pt x="21600" y="4835"/>
                      <a:pt x="21600" y="10800"/>
                    </a:cubicBezTo>
                    <a:cubicBezTo>
                      <a:pt x="21600" y="16765"/>
                      <a:pt x="16765" y="21600"/>
                      <a:pt x="10800" y="21600"/>
                    </a:cubicBezTo>
                    <a:cubicBezTo>
                      <a:pt x="4835" y="21600"/>
                      <a:pt x="0" y="16765"/>
                      <a:pt x="0" y="10800"/>
                    </a:cubicBezTo>
                    <a:close/>
                    <a:moveTo>
                      <a:pt x="3392" y="10800"/>
                    </a:moveTo>
                    <a:cubicBezTo>
                      <a:pt x="3392" y="14891"/>
                      <a:pt x="6709" y="18208"/>
                      <a:pt x="10800" y="18208"/>
                    </a:cubicBezTo>
                    <a:cubicBezTo>
                      <a:pt x="14891" y="18208"/>
                      <a:pt x="18208" y="14891"/>
                      <a:pt x="18208" y="10800"/>
                    </a:cubicBezTo>
                    <a:cubicBezTo>
                      <a:pt x="18208" y="6709"/>
                      <a:pt x="14891" y="3392"/>
                      <a:pt x="10800" y="3392"/>
                    </a:cubicBezTo>
                    <a:cubicBezTo>
                      <a:pt x="6709" y="3392"/>
                      <a:pt x="3392" y="6709"/>
                      <a:pt x="3392" y="10800"/>
                    </a:cubicBezTo>
                    <a:close/>
                  </a:path>
                </a:pathLst>
              </a:custGeom>
              <a:solidFill>
                <a:schemeClr val="accent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64" name="Text Box 5"/>
              <p:cNvSpPr txBox="1">
                <a:spLocks noChangeArrowheads="1"/>
              </p:cNvSpPr>
              <p:nvPr/>
            </p:nvSpPr>
            <p:spPr bwMode="auto">
              <a:xfrm>
                <a:off x="4176" y="3024"/>
                <a:ext cx="34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GB" sz="2000" b="1">
                    <a:latin typeface="Arial" pitchFamily="34" charset="0"/>
                  </a:rPr>
                  <a:t>6m</a:t>
                </a:r>
              </a:p>
            </p:txBody>
          </p:sp>
          <p:sp>
            <p:nvSpPr>
              <p:cNvPr id="5165" name="Line 6"/>
              <p:cNvSpPr>
                <a:spLocks noChangeShapeType="1"/>
              </p:cNvSpPr>
              <p:nvPr/>
            </p:nvSpPr>
            <p:spPr bwMode="auto">
              <a:xfrm>
                <a:off x="4464" y="3168"/>
                <a:ext cx="52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6" name="Line 7"/>
              <p:cNvSpPr>
                <a:spLocks noChangeShapeType="1"/>
              </p:cNvSpPr>
              <p:nvPr/>
            </p:nvSpPr>
            <p:spPr bwMode="auto">
              <a:xfrm flipH="1">
                <a:off x="3744" y="3168"/>
                <a:ext cx="432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7" name="Line 8"/>
              <p:cNvSpPr>
                <a:spLocks noChangeShapeType="1"/>
              </p:cNvSpPr>
              <p:nvPr/>
            </p:nvSpPr>
            <p:spPr bwMode="auto">
              <a:xfrm>
                <a:off x="3744" y="2304"/>
                <a:ext cx="0" cy="86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8" name="Line 9"/>
              <p:cNvSpPr>
                <a:spLocks noChangeShapeType="1"/>
              </p:cNvSpPr>
              <p:nvPr/>
            </p:nvSpPr>
            <p:spPr bwMode="auto">
              <a:xfrm>
                <a:off x="4992" y="2256"/>
                <a:ext cx="0" cy="912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69" name="Line 10"/>
              <p:cNvSpPr>
                <a:spLocks noChangeShapeType="1"/>
              </p:cNvSpPr>
              <p:nvPr/>
            </p:nvSpPr>
            <p:spPr bwMode="auto">
              <a:xfrm flipV="1">
                <a:off x="3936" y="1632"/>
                <a:ext cx="0" cy="720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0" name="Line 11"/>
              <p:cNvSpPr>
                <a:spLocks noChangeShapeType="1"/>
              </p:cNvSpPr>
              <p:nvPr/>
            </p:nvSpPr>
            <p:spPr bwMode="auto">
              <a:xfrm flipV="1">
                <a:off x="4800" y="1632"/>
                <a:ext cx="0" cy="816"/>
              </a:xfrm>
              <a:prstGeom prst="line">
                <a:avLst/>
              </a:prstGeom>
              <a:noFill/>
              <a:ln w="9525" cap="rnd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1" name="Text Box 13"/>
              <p:cNvSpPr txBox="1">
                <a:spLocks noChangeArrowheads="1"/>
              </p:cNvSpPr>
              <p:nvPr/>
            </p:nvSpPr>
            <p:spPr bwMode="auto">
              <a:xfrm>
                <a:off x="4176" y="1488"/>
                <a:ext cx="347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r>
                  <a:rPr lang="en-GB" sz="2000" b="1">
                    <a:latin typeface="Arial" pitchFamily="34" charset="0"/>
                  </a:rPr>
                  <a:t>4m</a:t>
                </a:r>
              </a:p>
            </p:txBody>
          </p:sp>
          <p:sp>
            <p:nvSpPr>
              <p:cNvPr id="5172" name="Line 18"/>
              <p:cNvSpPr>
                <a:spLocks noChangeShapeType="1"/>
              </p:cNvSpPr>
              <p:nvPr/>
            </p:nvSpPr>
            <p:spPr bwMode="auto">
              <a:xfrm>
                <a:off x="4464" y="1632"/>
                <a:ext cx="3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5173" name="Line 19"/>
              <p:cNvSpPr>
                <a:spLocks noChangeShapeType="1"/>
              </p:cNvSpPr>
              <p:nvPr/>
            </p:nvSpPr>
            <p:spPr bwMode="auto">
              <a:xfrm flipH="1">
                <a:off x="3936" y="1632"/>
                <a:ext cx="28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grpSp>
        <p:nvGrpSpPr>
          <p:cNvPr id="20513" name="Group 33"/>
          <p:cNvGrpSpPr>
            <a:grpSpLocks/>
          </p:cNvGrpSpPr>
          <p:nvPr/>
        </p:nvGrpSpPr>
        <p:grpSpPr bwMode="auto">
          <a:xfrm>
            <a:off x="4953000" y="4038600"/>
            <a:ext cx="3429000" cy="2454275"/>
            <a:chOff x="528" y="2400"/>
            <a:chExt cx="2160" cy="1546"/>
          </a:xfrm>
        </p:grpSpPr>
        <p:sp>
          <p:nvSpPr>
            <p:cNvPr id="5152" name="Text Box 14"/>
            <p:cNvSpPr txBox="1">
              <a:spLocks noChangeArrowheads="1"/>
            </p:cNvSpPr>
            <p:nvPr/>
          </p:nvSpPr>
          <p:spPr bwMode="auto">
            <a:xfrm>
              <a:off x="1248" y="3696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6m</a:t>
              </a:r>
            </a:p>
          </p:txBody>
        </p:sp>
        <p:sp>
          <p:nvSpPr>
            <p:cNvPr id="5153" name="Text Box 16"/>
            <p:cNvSpPr txBox="1">
              <a:spLocks noChangeArrowheads="1"/>
            </p:cNvSpPr>
            <p:nvPr/>
          </p:nvSpPr>
          <p:spPr bwMode="auto">
            <a:xfrm>
              <a:off x="2208" y="3024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1.5m</a:t>
              </a:r>
            </a:p>
          </p:txBody>
        </p:sp>
        <p:sp>
          <p:nvSpPr>
            <p:cNvPr id="5154" name="Text Box 23"/>
            <p:cNvSpPr txBox="1">
              <a:spLocks noChangeArrowheads="1"/>
            </p:cNvSpPr>
            <p:nvPr/>
          </p:nvSpPr>
          <p:spPr bwMode="auto">
            <a:xfrm>
              <a:off x="528" y="2496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5.</a:t>
              </a:r>
            </a:p>
          </p:txBody>
        </p:sp>
        <p:sp>
          <p:nvSpPr>
            <p:cNvPr id="5155" name="AutoShape 27"/>
            <p:cNvSpPr>
              <a:spLocks noChangeArrowheads="1"/>
            </p:cNvSpPr>
            <p:nvPr/>
          </p:nvSpPr>
          <p:spPr bwMode="auto">
            <a:xfrm>
              <a:off x="720" y="2640"/>
              <a:ext cx="1488" cy="1056"/>
            </a:xfrm>
            <a:prstGeom prst="plaque">
              <a:avLst>
                <a:gd name="adj" fmla="val 32481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56" name="Line 28"/>
            <p:cNvSpPr>
              <a:spLocks noChangeShapeType="1"/>
            </p:cNvSpPr>
            <p:nvPr/>
          </p:nvSpPr>
          <p:spPr bwMode="auto">
            <a:xfrm>
              <a:off x="1536" y="3840"/>
              <a:ext cx="67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7" name="Line 29"/>
            <p:cNvSpPr>
              <a:spLocks noChangeShapeType="1"/>
            </p:cNvSpPr>
            <p:nvPr/>
          </p:nvSpPr>
          <p:spPr bwMode="auto">
            <a:xfrm flipH="1">
              <a:off x="720" y="3840"/>
              <a:ext cx="57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8" name="Line 30"/>
            <p:cNvSpPr>
              <a:spLocks noChangeShapeType="1"/>
            </p:cNvSpPr>
            <p:nvPr/>
          </p:nvSpPr>
          <p:spPr bwMode="auto">
            <a:xfrm>
              <a:off x="720" y="3360"/>
              <a:ext cx="0" cy="48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59" name="Line 31"/>
            <p:cNvSpPr>
              <a:spLocks noChangeShapeType="1"/>
            </p:cNvSpPr>
            <p:nvPr/>
          </p:nvSpPr>
          <p:spPr bwMode="auto">
            <a:xfrm>
              <a:off x="2208" y="3264"/>
              <a:ext cx="0" cy="624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60" name="Text Box 32"/>
            <p:cNvSpPr txBox="1">
              <a:spLocks noChangeArrowheads="1"/>
            </p:cNvSpPr>
            <p:nvPr/>
          </p:nvSpPr>
          <p:spPr bwMode="auto">
            <a:xfrm>
              <a:off x="1248" y="2400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3m</a:t>
              </a:r>
            </a:p>
          </p:txBody>
        </p:sp>
      </p:grpSp>
      <p:grpSp>
        <p:nvGrpSpPr>
          <p:cNvPr id="20519" name="Group 39"/>
          <p:cNvGrpSpPr>
            <a:grpSpLocks/>
          </p:cNvGrpSpPr>
          <p:nvPr/>
        </p:nvGrpSpPr>
        <p:grpSpPr bwMode="auto">
          <a:xfrm>
            <a:off x="304800" y="838200"/>
            <a:ext cx="2836863" cy="3063875"/>
            <a:chOff x="144" y="2112"/>
            <a:chExt cx="1787" cy="1930"/>
          </a:xfrm>
        </p:grpSpPr>
        <p:sp>
          <p:nvSpPr>
            <p:cNvPr id="5146" name="Text Box 25"/>
            <p:cNvSpPr txBox="1">
              <a:spLocks noChangeArrowheads="1"/>
            </p:cNvSpPr>
            <p:nvPr/>
          </p:nvSpPr>
          <p:spPr bwMode="auto">
            <a:xfrm>
              <a:off x="144" y="2160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1.</a:t>
              </a:r>
            </a:p>
          </p:txBody>
        </p:sp>
        <p:sp>
          <p:nvSpPr>
            <p:cNvPr id="5147" name="Freeform 34"/>
            <p:cNvSpPr>
              <a:spLocks/>
            </p:cNvSpPr>
            <p:nvPr/>
          </p:nvSpPr>
          <p:spPr bwMode="auto">
            <a:xfrm>
              <a:off x="480" y="2352"/>
              <a:ext cx="1104" cy="1440"/>
            </a:xfrm>
            <a:custGeom>
              <a:avLst/>
              <a:gdLst>
                <a:gd name="T0" fmla="*/ 0 w 1104"/>
                <a:gd name="T1" fmla="*/ 0 h 1440"/>
                <a:gd name="T2" fmla="*/ 0 w 1104"/>
                <a:gd name="T3" fmla="*/ 1440 h 1440"/>
                <a:gd name="T4" fmla="*/ 1104 w 1104"/>
                <a:gd name="T5" fmla="*/ 1440 h 1440"/>
                <a:gd name="T6" fmla="*/ 1104 w 1104"/>
                <a:gd name="T7" fmla="*/ 960 h 1440"/>
                <a:gd name="T8" fmla="*/ 336 w 1104"/>
                <a:gd name="T9" fmla="*/ 960 h 1440"/>
                <a:gd name="T10" fmla="*/ 336 w 1104"/>
                <a:gd name="T11" fmla="*/ 0 h 1440"/>
                <a:gd name="T12" fmla="*/ 0 w 1104"/>
                <a:gd name="T13" fmla="*/ 0 h 1440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0" t="0" r="r" b="b"/>
              <a:pathLst>
                <a:path w="1104" h="1440">
                  <a:moveTo>
                    <a:pt x="0" y="0"/>
                  </a:moveTo>
                  <a:lnTo>
                    <a:pt x="0" y="1440"/>
                  </a:lnTo>
                  <a:lnTo>
                    <a:pt x="1104" y="1440"/>
                  </a:lnTo>
                  <a:lnTo>
                    <a:pt x="1104" y="960"/>
                  </a:lnTo>
                  <a:lnTo>
                    <a:pt x="336" y="960"/>
                  </a:lnTo>
                  <a:lnTo>
                    <a:pt x="336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8" name="Text Box 35"/>
            <p:cNvSpPr txBox="1">
              <a:spLocks noChangeArrowheads="1"/>
            </p:cNvSpPr>
            <p:nvPr/>
          </p:nvSpPr>
          <p:spPr bwMode="auto">
            <a:xfrm>
              <a:off x="144" y="2976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9m</a:t>
              </a:r>
            </a:p>
          </p:txBody>
        </p:sp>
        <p:sp>
          <p:nvSpPr>
            <p:cNvPr id="5149" name="Text Box 36"/>
            <p:cNvSpPr txBox="1">
              <a:spLocks noChangeArrowheads="1"/>
            </p:cNvSpPr>
            <p:nvPr/>
          </p:nvSpPr>
          <p:spPr bwMode="auto">
            <a:xfrm>
              <a:off x="480" y="2112"/>
              <a:ext cx="48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1.5m</a:t>
              </a:r>
            </a:p>
          </p:txBody>
        </p:sp>
        <p:sp>
          <p:nvSpPr>
            <p:cNvPr id="5150" name="Text Box 37"/>
            <p:cNvSpPr txBox="1">
              <a:spLocks noChangeArrowheads="1"/>
            </p:cNvSpPr>
            <p:nvPr/>
          </p:nvSpPr>
          <p:spPr bwMode="auto">
            <a:xfrm>
              <a:off x="1584" y="3408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2m</a:t>
              </a:r>
            </a:p>
          </p:txBody>
        </p:sp>
        <p:sp>
          <p:nvSpPr>
            <p:cNvPr id="5151" name="Text Box 38"/>
            <p:cNvSpPr txBox="1">
              <a:spLocks noChangeArrowheads="1"/>
            </p:cNvSpPr>
            <p:nvPr/>
          </p:nvSpPr>
          <p:spPr bwMode="auto">
            <a:xfrm>
              <a:off x="864" y="3792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8m</a:t>
              </a:r>
            </a:p>
          </p:txBody>
        </p:sp>
      </p:grpSp>
      <p:grpSp>
        <p:nvGrpSpPr>
          <p:cNvPr id="20533" name="Group 53"/>
          <p:cNvGrpSpPr>
            <a:grpSpLocks/>
          </p:cNvGrpSpPr>
          <p:nvPr/>
        </p:nvGrpSpPr>
        <p:grpSpPr bwMode="auto">
          <a:xfrm>
            <a:off x="3581400" y="1295400"/>
            <a:ext cx="2444750" cy="2209800"/>
            <a:chOff x="2256" y="720"/>
            <a:chExt cx="1540" cy="1392"/>
          </a:xfrm>
        </p:grpSpPr>
        <p:sp>
          <p:nvSpPr>
            <p:cNvPr id="5135" name="Text Box 24"/>
            <p:cNvSpPr txBox="1">
              <a:spLocks noChangeArrowheads="1"/>
            </p:cNvSpPr>
            <p:nvPr/>
          </p:nvSpPr>
          <p:spPr bwMode="auto">
            <a:xfrm>
              <a:off x="2256" y="768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2.</a:t>
              </a:r>
            </a:p>
          </p:txBody>
        </p:sp>
        <p:sp>
          <p:nvSpPr>
            <p:cNvPr id="5136" name="Freeform 41"/>
            <p:cNvSpPr>
              <a:spLocks/>
            </p:cNvSpPr>
            <p:nvPr/>
          </p:nvSpPr>
          <p:spPr bwMode="auto">
            <a:xfrm>
              <a:off x="2400" y="720"/>
              <a:ext cx="960" cy="1392"/>
            </a:xfrm>
            <a:custGeom>
              <a:avLst/>
              <a:gdLst>
                <a:gd name="T0" fmla="*/ 480 w 960"/>
                <a:gd name="T1" fmla="*/ 0 h 1392"/>
                <a:gd name="T2" fmla="*/ 0 w 960"/>
                <a:gd name="T3" fmla="*/ 480 h 1392"/>
                <a:gd name="T4" fmla="*/ 480 w 960"/>
                <a:gd name="T5" fmla="*/ 1392 h 1392"/>
                <a:gd name="T6" fmla="*/ 960 w 960"/>
                <a:gd name="T7" fmla="*/ 480 h 1392"/>
                <a:gd name="T8" fmla="*/ 480 w 960"/>
                <a:gd name="T9" fmla="*/ 0 h 1392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960" h="1392">
                  <a:moveTo>
                    <a:pt x="480" y="0"/>
                  </a:moveTo>
                  <a:lnTo>
                    <a:pt x="0" y="480"/>
                  </a:lnTo>
                  <a:lnTo>
                    <a:pt x="480" y="1392"/>
                  </a:lnTo>
                  <a:lnTo>
                    <a:pt x="960" y="480"/>
                  </a:lnTo>
                  <a:lnTo>
                    <a:pt x="480" y="0"/>
                  </a:lnTo>
                  <a:close/>
                </a:path>
              </a:pathLst>
            </a:cu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7" name="Line 42"/>
            <p:cNvSpPr>
              <a:spLocks noChangeShapeType="1"/>
            </p:cNvSpPr>
            <p:nvPr/>
          </p:nvSpPr>
          <p:spPr bwMode="auto">
            <a:xfrm>
              <a:off x="2880" y="720"/>
              <a:ext cx="0" cy="1392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8" name="Line 43"/>
            <p:cNvSpPr>
              <a:spLocks noChangeShapeType="1"/>
            </p:cNvSpPr>
            <p:nvPr/>
          </p:nvSpPr>
          <p:spPr bwMode="auto">
            <a:xfrm>
              <a:off x="2400" y="1200"/>
              <a:ext cx="96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9" name="Text Box 44"/>
            <p:cNvSpPr txBox="1">
              <a:spLocks noChangeArrowheads="1"/>
            </p:cNvSpPr>
            <p:nvPr/>
          </p:nvSpPr>
          <p:spPr bwMode="auto">
            <a:xfrm>
              <a:off x="2352" y="1536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7m</a:t>
              </a:r>
            </a:p>
          </p:txBody>
        </p:sp>
        <p:sp>
          <p:nvSpPr>
            <p:cNvPr id="5140" name="Text Box 45"/>
            <p:cNvSpPr txBox="1">
              <a:spLocks noChangeArrowheads="1"/>
            </p:cNvSpPr>
            <p:nvPr/>
          </p:nvSpPr>
          <p:spPr bwMode="auto">
            <a:xfrm>
              <a:off x="2544" y="1008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2m</a:t>
              </a:r>
            </a:p>
          </p:txBody>
        </p:sp>
        <p:sp>
          <p:nvSpPr>
            <p:cNvPr id="5141" name="Line 46"/>
            <p:cNvSpPr>
              <a:spLocks noChangeShapeType="1"/>
            </p:cNvSpPr>
            <p:nvPr/>
          </p:nvSpPr>
          <p:spPr bwMode="auto">
            <a:xfrm>
              <a:off x="2880" y="720"/>
              <a:ext cx="672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2" name="Line 47"/>
            <p:cNvSpPr>
              <a:spLocks noChangeShapeType="1"/>
            </p:cNvSpPr>
            <p:nvPr/>
          </p:nvSpPr>
          <p:spPr bwMode="auto">
            <a:xfrm>
              <a:off x="2880" y="2112"/>
              <a:ext cx="72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Line 48"/>
            <p:cNvSpPr>
              <a:spLocks noChangeShapeType="1"/>
            </p:cNvSpPr>
            <p:nvPr/>
          </p:nvSpPr>
          <p:spPr bwMode="auto">
            <a:xfrm>
              <a:off x="3504" y="1536"/>
              <a:ext cx="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4" name="Line 49"/>
            <p:cNvSpPr>
              <a:spLocks noChangeShapeType="1"/>
            </p:cNvSpPr>
            <p:nvPr/>
          </p:nvSpPr>
          <p:spPr bwMode="auto">
            <a:xfrm flipV="1">
              <a:off x="3504" y="720"/>
              <a:ext cx="0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45" name="Text Box 52"/>
            <p:cNvSpPr txBox="1">
              <a:spLocks noChangeArrowheads="1"/>
            </p:cNvSpPr>
            <p:nvPr/>
          </p:nvSpPr>
          <p:spPr bwMode="auto">
            <a:xfrm>
              <a:off x="3360" y="1248"/>
              <a:ext cx="43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10m</a:t>
              </a:r>
            </a:p>
          </p:txBody>
        </p:sp>
      </p:grpSp>
      <p:grpSp>
        <p:nvGrpSpPr>
          <p:cNvPr id="20539" name="Group 59"/>
          <p:cNvGrpSpPr>
            <a:grpSpLocks/>
          </p:cNvGrpSpPr>
          <p:nvPr/>
        </p:nvGrpSpPr>
        <p:grpSpPr bwMode="auto">
          <a:xfrm>
            <a:off x="1295400" y="4114800"/>
            <a:ext cx="2514600" cy="2209800"/>
            <a:chOff x="816" y="2592"/>
            <a:chExt cx="1584" cy="1392"/>
          </a:xfrm>
        </p:grpSpPr>
        <p:sp>
          <p:nvSpPr>
            <p:cNvPr id="5129" name="Text Box 22"/>
            <p:cNvSpPr txBox="1">
              <a:spLocks noChangeArrowheads="1"/>
            </p:cNvSpPr>
            <p:nvPr/>
          </p:nvSpPr>
          <p:spPr bwMode="auto">
            <a:xfrm>
              <a:off x="816" y="2592"/>
              <a:ext cx="249" cy="250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4.</a:t>
              </a:r>
            </a:p>
          </p:txBody>
        </p:sp>
        <p:sp>
          <p:nvSpPr>
            <p:cNvPr id="5130" name="Rectangle 54"/>
            <p:cNvSpPr>
              <a:spLocks noChangeArrowheads="1"/>
            </p:cNvSpPr>
            <p:nvPr/>
          </p:nvSpPr>
          <p:spPr bwMode="auto">
            <a:xfrm>
              <a:off x="1152" y="2688"/>
              <a:ext cx="1248" cy="1296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Oval 55"/>
            <p:cNvSpPr>
              <a:spLocks noChangeArrowheads="1"/>
            </p:cNvSpPr>
            <p:nvPr/>
          </p:nvSpPr>
          <p:spPr bwMode="auto">
            <a:xfrm>
              <a:off x="1152" y="2688"/>
              <a:ext cx="1248" cy="1296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Text Box 56"/>
            <p:cNvSpPr txBox="1">
              <a:spLocks noChangeArrowheads="1"/>
            </p:cNvSpPr>
            <p:nvPr/>
          </p:nvSpPr>
          <p:spPr bwMode="auto">
            <a:xfrm>
              <a:off x="1920" y="3216"/>
              <a:ext cx="347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r>
                <a:rPr lang="en-GB" sz="2000" b="1">
                  <a:latin typeface="Arial" pitchFamily="34" charset="0"/>
                </a:rPr>
                <a:t>6m</a:t>
              </a:r>
            </a:p>
          </p:txBody>
        </p:sp>
        <p:sp>
          <p:nvSpPr>
            <p:cNvPr id="5133" name="Line 57"/>
            <p:cNvSpPr>
              <a:spLocks noChangeShapeType="1"/>
            </p:cNvSpPr>
            <p:nvPr/>
          </p:nvSpPr>
          <p:spPr bwMode="auto">
            <a:xfrm flipH="1">
              <a:off x="1776" y="3360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134" name="Line 58"/>
            <p:cNvSpPr>
              <a:spLocks noChangeShapeType="1"/>
            </p:cNvSpPr>
            <p:nvPr/>
          </p:nvSpPr>
          <p:spPr bwMode="auto">
            <a:xfrm>
              <a:off x="2208" y="3360"/>
              <a:ext cx="192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2051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205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20506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20539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5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2051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3" grpId="0" animBg="1" autoUpdateAnimBg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1227138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Vectors</a:t>
            </a:r>
          </a:p>
        </p:txBody>
      </p:sp>
      <p:sp>
        <p:nvSpPr>
          <p:cNvPr id="30723" name="Text Box 3"/>
          <p:cNvSpPr txBox="1">
            <a:spLocks noChangeArrowheads="1"/>
          </p:cNvSpPr>
          <p:nvPr/>
        </p:nvSpPr>
        <p:spPr bwMode="auto">
          <a:xfrm>
            <a:off x="1981200" y="304800"/>
            <a:ext cx="5943600" cy="10668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en-GB" sz="2000" b="1">
                <a:latin typeface="Arial" pitchFamily="34" charset="0"/>
                <a:cs typeface="Times New Roman" pitchFamily="18" charset="0"/>
              </a:rPr>
              <a:t>Think of a vector as a “journey” from one place to another. A vector represents a “movement” and it has both magnitude (size) and direction </a:t>
            </a:r>
            <a:endParaRPr lang="en-GB" sz="2000" b="1">
              <a:latin typeface="Arial" pitchFamily="34" charset="0"/>
            </a:endParaRPr>
          </a:p>
        </p:txBody>
      </p:sp>
      <p:sp>
        <p:nvSpPr>
          <p:cNvPr id="30727" name="Text Box 7"/>
          <p:cNvSpPr txBox="1">
            <a:spLocks noChangeArrowheads="1"/>
          </p:cNvSpPr>
          <p:nvPr/>
        </p:nvSpPr>
        <p:spPr bwMode="auto">
          <a:xfrm>
            <a:off x="4191000" y="1524000"/>
            <a:ext cx="4419600" cy="762000"/>
          </a:xfrm>
          <a:prstGeom prst="rect">
            <a:avLst/>
          </a:prstGeom>
          <a:solidFill>
            <a:srgbClr val="FFCC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  <a:cs typeface="Times New Roman" pitchFamily="18" charset="0"/>
              </a:rPr>
              <a:t>A vector is shown as a line with an arrow on it</a:t>
            </a:r>
            <a:endParaRPr lang="en-GB" sz="2000" b="1">
              <a:latin typeface="Arial" pitchFamily="34" charset="0"/>
            </a:endParaRPr>
          </a:p>
        </p:txBody>
      </p:sp>
      <p:grpSp>
        <p:nvGrpSpPr>
          <p:cNvPr id="30730" name="Group 10"/>
          <p:cNvGrpSpPr>
            <a:grpSpLocks/>
          </p:cNvGrpSpPr>
          <p:nvPr/>
        </p:nvGrpSpPr>
        <p:grpSpPr bwMode="auto">
          <a:xfrm>
            <a:off x="4191000" y="2362200"/>
            <a:ext cx="4953000" cy="2362200"/>
            <a:chOff x="2640" y="1488"/>
            <a:chExt cx="3120" cy="1488"/>
          </a:xfrm>
        </p:grpSpPr>
        <p:sp>
          <p:nvSpPr>
            <p:cNvPr id="42040" name="Text Box 8"/>
            <p:cNvSpPr txBox="1">
              <a:spLocks noChangeArrowheads="1"/>
            </p:cNvSpPr>
            <p:nvPr/>
          </p:nvSpPr>
          <p:spPr bwMode="auto">
            <a:xfrm>
              <a:off x="2640" y="1488"/>
              <a:ext cx="3120" cy="1488"/>
            </a:xfrm>
            <a:prstGeom prst="rect">
              <a:avLst/>
            </a:prstGeom>
            <a:solidFill>
              <a:srgbClr val="FFCCC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  <a:cs typeface="Times New Roman" pitchFamily="18" charset="0"/>
                </a:rPr>
                <a:t>It can be labelled in two ways: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  <a:cs typeface="Times New Roman" pitchFamily="18" charset="0"/>
                </a:rPr>
                <a:t>Using a lower case bold letter (usually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a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or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b 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– this is the vector’s size)</a:t>
              </a:r>
            </a:p>
            <a:p>
              <a:pPr eaLnBrk="1" hangingPunct="1"/>
              <a:r>
                <a:rPr lang="en-GB" sz="2000" b="1">
                  <a:latin typeface="Arial" pitchFamily="34" charset="0"/>
                  <a:cs typeface="Times New Roman" pitchFamily="18" charset="0"/>
                </a:rPr>
                <a:t>Or using the starting point’s letter followed by the destination point’s letter with an arrow on top </a:t>
              </a:r>
            </a:p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latin typeface="Arial" pitchFamily="34" charset="0"/>
                  <a:cs typeface="Times New Roman" pitchFamily="18" charset="0"/>
                </a:rPr>
                <a:t>(e.g.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GF 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– this shows the direction). </a:t>
              </a:r>
              <a:endParaRPr lang="en-GB" sz="2000" b="1">
                <a:latin typeface="Arial" pitchFamily="34" charset="0"/>
              </a:endParaRPr>
            </a:p>
          </p:txBody>
        </p:sp>
        <p:sp>
          <p:nvSpPr>
            <p:cNvPr id="42041" name="Line 9"/>
            <p:cNvSpPr>
              <a:spLocks noChangeShapeType="1"/>
            </p:cNvSpPr>
            <p:nvPr/>
          </p:nvSpPr>
          <p:spPr bwMode="auto">
            <a:xfrm>
              <a:off x="3120" y="2736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37" name="Group 17"/>
          <p:cNvGrpSpPr>
            <a:grpSpLocks/>
          </p:cNvGrpSpPr>
          <p:nvPr/>
        </p:nvGrpSpPr>
        <p:grpSpPr bwMode="auto">
          <a:xfrm>
            <a:off x="381000" y="5181600"/>
            <a:ext cx="1143000" cy="609600"/>
            <a:chOff x="432" y="2400"/>
            <a:chExt cx="720" cy="384"/>
          </a:xfrm>
        </p:grpSpPr>
        <p:sp>
          <p:nvSpPr>
            <p:cNvPr id="42038" name="Text Box 15"/>
            <p:cNvSpPr txBox="1">
              <a:spLocks noChangeArrowheads="1"/>
            </p:cNvSpPr>
            <p:nvPr/>
          </p:nvSpPr>
          <p:spPr bwMode="auto">
            <a:xfrm>
              <a:off x="432" y="2400"/>
              <a:ext cx="720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XY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c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39" name="Line 16"/>
            <p:cNvSpPr>
              <a:spLocks noChangeShapeType="1"/>
            </p:cNvSpPr>
            <p:nvPr/>
          </p:nvSpPr>
          <p:spPr bwMode="auto">
            <a:xfrm>
              <a:off x="576" y="244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1" name="Group 21"/>
          <p:cNvGrpSpPr>
            <a:grpSpLocks/>
          </p:cNvGrpSpPr>
          <p:nvPr/>
        </p:nvGrpSpPr>
        <p:grpSpPr bwMode="auto">
          <a:xfrm>
            <a:off x="381000" y="5943600"/>
            <a:ext cx="1295400" cy="609600"/>
            <a:chOff x="432" y="2880"/>
            <a:chExt cx="816" cy="384"/>
          </a:xfrm>
        </p:grpSpPr>
        <p:sp>
          <p:nvSpPr>
            <p:cNvPr id="42036" name="Text Box 19"/>
            <p:cNvSpPr txBox="1">
              <a:spLocks noChangeArrowheads="1"/>
            </p:cNvSpPr>
            <p:nvPr/>
          </p:nvSpPr>
          <p:spPr bwMode="auto">
            <a:xfrm>
              <a:off x="432" y="2880"/>
              <a:ext cx="816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YX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- c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37" name="Line 20"/>
            <p:cNvSpPr>
              <a:spLocks noChangeShapeType="1"/>
            </p:cNvSpPr>
            <p:nvPr/>
          </p:nvSpPr>
          <p:spPr bwMode="auto">
            <a:xfrm>
              <a:off x="576" y="292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47" name="Group 27"/>
          <p:cNvGrpSpPr>
            <a:grpSpLocks/>
          </p:cNvGrpSpPr>
          <p:nvPr/>
        </p:nvGrpSpPr>
        <p:grpSpPr bwMode="auto">
          <a:xfrm>
            <a:off x="1981200" y="5181600"/>
            <a:ext cx="1143000" cy="609600"/>
            <a:chOff x="432" y="2400"/>
            <a:chExt cx="720" cy="384"/>
          </a:xfrm>
        </p:grpSpPr>
        <p:sp>
          <p:nvSpPr>
            <p:cNvPr id="42034" name="Text Box 28"/>
            <p:cNvSpPr txBox="1">
              <a:spLocks noChangeArrowheads="1"/>
            </p:cNvSpPr>
            <p:nvPr/>
          </p:nvSpPr>
          <p:spPr bwMode="auto">
            <a:xfrm>
              <a:off x="432" y="2400"/>
              <a:ext cx="720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 HL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c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35" name="Line 29"/>
            <p:cNvSpPr>
              <a:spLocks noChangeShapeType="1"/>
            </p:cNvSpPr>
            <p:nvPr/>
          </p:nvSpPr>
          <p:spPr bwMode="auto">
            <a:xfrm>
              <a:off x="576" y="244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50" name="Group 30"/>
          <p:cNvGrpSpPr>
            <a:grpSpLocks/>
          </p:cNvGrpSpPr>
          <p:nvPr/>
        </p:nvGrpSpPr>
        <p:grpSpPr bwMode="auto">
          <a:xfrm>
            <a:off x="1905000" y="5943600"/>
            <a:ext cx="1295400" cy="609600"/>
            <a:chOff x="432" y="2880"/>
            <a:chExt cx="816" cy="384"/>
          </a:xfrm>
        </p:grpSpPr>
        <p:sp>
          <p:nvSpPr>
            <p:cNvPr id="42032" name="Text Box 31"/>
            <p:cNvSpPr txBox="1">
              <a:spLocks noChangeArrowheads="1"/>
            </p:cNvSpPr>
            <p:nvPr/>
          </p:nvSpPr>
          <p:spPr bwMode="auto">
            <a:xfrm>
              <a:off x="432" y="2880"/>
              <a:ext cx="816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LH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- c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33" name="Line 32"/>
            <p:cNvSpPr>
              <a:spLocks noChangeShapeType="1"/>
            </p:cNvSpPr>
            <p:nvPr/>
          </p:nvSpPr>
          <p:spPr bwMode="auto">
            <a:xfrm>
              <a:off x="576" y="292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80" name="Group 60"/>
          <p:cNvGrpSpPr>
            <a:grpSpLocks/>
          </p:cNvGrpSpPr>
          <p:nvPr/>
        </p:nvGrpSpPr>
        <p:grpSpPr bwMode="auto">
          <a:xfrm>
            <a:off x="0" y="1447800"/>
            <a:ext cx="4002088" cy="3109913"/>
            <a:chOff x="0" y="912"/>
            <a:chExt cx="2521" cy="1959"/>
          </a:xfrm>
        </p:grpSpPr>
        <p:grpSp>
          <p:nvGrpSpPr>
            <p:cNvPr id="42014" name="Group 6"/>
            <p:cNvGrpSpPr>
              <a:grpSpLocks/>
            </p:cNvGrpSpPr>
            <p:nvPr/>
          </p:nvGrpSpPr>
          <p:grpSpPr bwMode="auto">
            <a:xfrm>
              <a:off x="432" y="1104"/>
              <a:ext cx="1872" cy="912"/>
              <a:chOff x="1680" y="1488"/>
              <a:chExt cx="1872" cy="912"/>
            </a:xfrm>
          </p:grpSpPr>
          <p:sp>
            <p:nvSpPr>
              <p:cNvPr id="42030" name="Line 4"/>
              <p:cNvSpPr>
                <a:spLocks noChangeShapeType="1"/>
              </p:cNvSpPr>
              <p:nvPr/>
            </p:nvSpPr>
            <p:spPr bwMode="auto">
              <a:xfrm flipV="1">
                <a:off x="1680" y="1872"/>
                <a:ext cx="1056" cy="5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31" name="Line 5"/>
              <p:cNvSpPr>
                <a:spLocks noChangeShapeType="1"/>
              </p:cNvSpPr>
              <p:nvPr/>
            </p:nvSpPr>
            <p:spPr bwMode="auto">
              <a:xfrm flipV="1">
                <a:off x="1968" y="1488"/>
                <a:ext cx="1584" cy="76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15" name="Text Box 11"/>
            <p:cNvSpPr txBox="1">
              <a:spLocks noChangeArrowheads="1"/>
            </p:cNvSpPr>
            <p:nvPr/>
          </p:nvSpPr>
          <p:spPr bwMode="auto">
            <a:xfrm>
              <a:off x="1200" y="1200"/>
              <a:ext cx="241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 b="1">
                  <a:latin typeface="Arial" pitchFamily="34" charset="0"/>
                </a:rPr>
                <a:t>c</a:t>
              </a:r>
            </a:p>
          </p:txBody>
        </p:sp>
        <p:sp>
          <p:nvSpPr>
            <p:cNvPr id="42016" name="Text Box 12"/>
            <p:cNvSpPr txBox="1">
              <a:spLocks noChangeArrowheads="1"/>
            </p:cNvSpPr>
            <p:nvPr/>
          </p:nvSpPr>
          <p:spPr bwMode="auto">
            <a:xfrm>
              <a:off x="2256" y="912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 b="1">
                  <a:latin typeface="Arial" pitchFamily="34" charset="0"/>
                </a:rPr>
                <a:t>Y</a:t>
              </a:r>
            </a:p>
          </p:txBody>
        </p:sp>
        <p:sp>
          <p:nvSpPr>
            <p:cNvPr id="42017" name="Text Box 13"/>
            <p:cNvSpPr txBox="1">
              <a:spLocks noChangeArrowheads="1"/>
            </p:cNvSpPr>
            <p:nvPr/>
          </p:nvSpPr>
          <p:spPr bwMode="auto">
            <a:xfrm>
              <a:off x="192" y="1728"/>
              <a:ext cx="265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 b="1">
                  <a:latin typeface="Arial" pitchFamily="34" charset="0"/>
                </a:rPr>
                <a:t>X</a:t>
              </a:r>
            </a:p>
          </p:txBody>
        </p:sp>
        <p:grpSp>
          <p:nvGrpSpPr>
            <p:cNvPr id="42018" name="Group 22"/>
            <p:cNvGrpSpPr>
              <a:grpSpLocks/>
            </p:cNvGrpSpPr>
            <p:nvPr/>
          </p:nvGrpSpPr>
          <p:grpSpPr bwMode="auto">
            <a:xfrm>
              <a:off x="288" y="1680"/>
              <a:ext cx="1872" cy="912"/>
              <a:chOff x="1680" y="1488"/>
              <a:chExt cx="1872" cy="912"/>
            </a:xfrm>
          </p:grpSpPr>
          <p:sp>
            <p:nvSpPr>
              <p:cNvPr id="42028" name="Line 23"/>
              <p:cNvSpPr>
                <a:spLocks noChangeShapeType="1"/>
              </p:cNvSpPr>
              <p:nvPr/>
            </p:nvSpPr>
            <p:spPr bwMode="auto">
              <a:xfrm flipV="1">
                <a:off x="1680" y="1872"/>
                <a:ext cx="1056" cy="5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9" name="Line 24"/>
              <p:cNvSpPr>
                <a:spLocks noChangeShapeType="1"/>
              </p:cNvSpPr>
              <p:nvPr/>
            </p:nvSpPr>
            <p:spPr bwMode="auto">
              <a:xfrm flipV="1">
                <a:off x="1968" y="1488"/>
                <a:ext cx="1584" cy="76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19" name="Text Box 25"/>
            <p:cNvSpPr txBox="1">
              <a:spLocks noChangeArrowheads="1"/>
            </p:cNvSpPr>
            <p:nvPr/>
          </p:nvSpPr>
          <p:spPr bwMode="auto">
            <a:xfrm>
              <a:off x="0" y="2544"/>
              <a:ext cx="278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 b="1">
                  <a:latin typeface="Arial" pitchFamily="34" charset="0"/>
                </a:rPr>
                <a:t>H</a:t>
              </a:r>
            </a:p>
          </p:txBody>
        </p:sp>
        <p:sp>
          <p:nvSpPr>
            <p:cNvPr id="42020" name="Text Box 26"/>
            <p:cNvSpPr txBox="1">
              <a:spLocks noChangeArrowheads="1"/>
            </p:cNvSpPr>
            <p:nvPr/>
          </p:nvSpPr>
          <p:spPr bwMode="auto">
            <a:xfrm>
              <a:off x="2112" y="1632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 b="1">
                  <a:latin typeface="Arial" pitchFamily="34" charset="0"/>
                </a:rPr>
                <a:t>L</a:t>
              </a:r>
            </a:p>
          </p:txBody>
        </p:sp>
        <p:grpSp>
          <p:nvGrpSpPr>
            <p:cNvPr id="42021" name="Group 33"/>
            <p:cNvGrpSpPr>
              <a:grpSpLocks/>
            </p:cNvGrpSpPr>
            <p:nvPr/>
          </p:nvGrpSpPr>
          <p:grpSpPr bwMode="auto">
            <a:xfrm>
              <a:off x="288" y="1968"/>
              <a:ext cx="192" cy="624"/>
              <a:chOff x="1680" y="1488"/>
              <a:chExt cx="1872" cy="912"/>
            </a:xfrm>
          </p:grpSpPr>
          <p:sp>
            <p:nvSpPr>
              <p:cNvPr id="42026" name="Line 34"/>
              <p:cNvSpPr>
                <a:spLocks noChangeShapeType="1"/>
              </p:cNvSpPr>
              <p:nvPr/>
            </p:nvSpPr>
            <p:spPr bwMode="auto">
              <a:xfrm flipV="1">
                <a:off x="1680" y="1872"/>
                <a:ext cx="1056" cy="5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7" name="Line 35"/>
              <p:cNvSpPr>
                <a:spLocks noChangeShapeType="1"/>
              </p:cNvSpPr>
              <p:nvPr/>
            </p:nvSpPr>
            <p:spPr bwMode="auto">
              <a:xfrm flipV="1">
                <a:off x="1968" y="1488"/>
                <a:ext cx="1584" cy="76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42022" name="Group 36"/>
            <p:cNvGrpSpPr>
              <a:grpSpLocks/>
            </p:cNvGrpSpPr>
            <p:nvPr/>
          </p:nvGrpSpPr>
          <p:grpSpPr bwMode="auto">
            <a:xfrm>
              <a:off x="2112" y="1104"/>
              <a:ext cx="192" cy="624"/>
              <a:chOff x="1680" y="1488"/>
              <a:chExt cx="1872" cy="912"/>
            </a:xfrm>
          </p:grpSpPr>
          <p:sp>
            <p:nvSpPr>
              <p:cNvPr id="42024" name="Line 37"/>
              <p:cNvSpPr>
                <a:spLocks noChangeShapeType="1"/>
              </p:cNvSpPr>
              <p:nvPr/>
            </p:nvSpPr>
            <p:spPr bwMode="auto">
              <a:xfrm flipV="1">
                <a:off x="1680" y="1872"/>
                <a:ext cx="1056" cy="52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2025" name="Line 38"/>
              <p:cNvSpPr>
                <a:spLocks noChangeShapeType="1"/>
              </p:cNvSpPr>
              <p:nvPr/>
            </p:nvSpPr>
            <p:spPr bwMode="auto">
              <a:xfrm flipV="1">
                <a:off x="1968" y="1488"/>
                <a:ext cx="1584" cy="768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2023" name="Text Box 39"/>
            <p:cNvSpPr txBox="1">
              <a:spLocks noChangeArrowheads="1"/>
            </p:cNvSpPr>
            <p:nvPr/>
          </p:nvSpPr>
          <p:spPr bwMode="auto">
            <a:xfrm>
              <a:off x="2208" y="1296"/>
              <a:ext cx="25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800" b="1">
                  <a:latin typeface="Arial" pitchFamily="34" charset="0"/>
                </a:rPr>
                <a:t>d</a:t>
              </a:r>
            </a:p>
          </p:txBody>
        </p:sp>
      </p:grpSp>
      <p:grpSp>
        <p:nvGrpSpPr>
          <p:cNvPr id="30760" name="Group 40"/>
          <p:cNvGrpSpPr>
            <a:grpSpLocks/>
          </p:cNvGrpSpPr>
          <p:nvPr/>
        </p:nvGrpSpPr>
        <p:grpSpPr bwMode="auto">
          <a:xfrm>
            <a:off x="3429000" y="5181600"/>
            <a:ext cx="1143000" cy="609600"/>
            <a:chOff x="432" y="2400"/>
            <a:chExt cx="720" cy="384"/>
          </a:xfrm>
        </p:grpSpPr>
        <p:sp>
          <p:nvSpPr>
            <p:cNvPr id="42012" name="Text Box 41"/>
            <p:cNvSpPr txBox="1">
              <a:spLocks noChangeArrowheads="1"/>
            </p:cNvSpPr>
            <p:nvPr/>
          </p:nvSpPr>
          <p:spPr bwMode="auto">
            <a:xfrm>
              <a:off x="432" y="2400"/>
              <a:ext cx="720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 LY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d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13" name="Line 42"/>
            <p:cNvSpPr>
              <a:spLocks noChangeShapeType="1"/>
            </p:cNvSpPr>
            <p:nvPr/>
          </p:nvSpPr>
          <p:spPr bwMode="auto">
            <a:xfrm>
              <a:off x="576" y="244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63" name="Group 43"/>
          <p:cNvGrpSpPr>
            <a:grpSpLocks/>
          </p:cNvGrpSpPr>
          <p:nvPr/>
        </p:nvGrpSpPr>
        <p:grpSpPr bwMode="auto">
          <a:xfrm>
            <a:off x="4876800" y="5181600"/>
            <a:ext cx="1143000" cy="609600"/>
            <a:chOff x="432" y="2400"/>
            <a:chExt cx="720" cy="384"/>
          </a:xfrm>
        </p:grpSpPr>
        <p:sp>
          <p:nvSpPr>
            <p:cNvPr id="42010" name="Text Box 44"/>
            <p:cNvSpPr txBox="1">
              <a:spLocks noChangeArrowheads="1"/>
            </p:cNvSpPr>
            <p:nvPr/>
          </p:nvSpPr>
          <p:spPr bwMode="auto">
            <a:xfrm>
              <a:off x="432" y="2400"/>
              <a:ext cx="720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 HX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d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11" name="Line 45"/>
            <p:cNvSpPr>
              <a:spLocks noChangeShapeType="1"/>
            </p:cNvSpPr>
            <p:nvPr/>
          </p:nvSpPr>
          <p:spPr bwMode="auto">
            <a:xfrm>
              <a:off x="576" y="244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66" name="Group 46"/>
          <p:cNvGrpSpPr>
            <a:grpSpLocks/>
          </p:cNvGrpSpPr>
          <p:nvPr/>
        </p:nvGrpSpPr>
        <p:grpSpPr bwMode="auto">
          <a:xfrm>
            <a:off x="3429000" y="5943600"/>
            <a:ext cx="1295400" cy="609600"/>
            <a:chOff x="432" y="2880"/>
            <a:chExt cx="816" cy="384"/>
          </a:xfrm>
        </p:grpSpPr>
        <p:sp>
          <p:nvSpPr>
            <p:cNvPr id="42008" name="Text Box 47"/>
            <p:cNvSpPr txBox="1">
              <a:spLocks noChangeArrowheads="1"/>
            </p:cNvSpPr>
            <p:nvPr/>
          </p:nvSpPr>
          <p:spPr bwMode="auto">
            <a:xfrm>
              <a:off x="432" y="2880"/>
              <a:ext cx="816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YL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- d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09" name="Line 48"/>
            <p:cNvSpPr>
              <a:spLocks noChangeShapeType="1"/>
            </p:cNvSpPr>
            <p:nvPr/>
          </p:nvSpPr>
          <p:spPr bwMode="auto">
            <a:xfrm>
              <a:off x="576" y="292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69" name="Group 49"/>
          <p:cNvGrpSpPr>
            <a:grpSpLocks/>
          </p:cNvGrpSpPr>
          <p:nvPr/>
        </p:nvGrpSpPr>
        <p:grpSpPr bwMode="auto">
          <a:xfrm>
            <a:off x="4876800" y="5943600"/>
            <a:ext cx="1295400" cy="609600"/>
            <a:chOff x="432" y="2880"/>
            <a:chExt cx="816" cy="384"/>
          </a:xfrm>
        </p:grpSpPr>
        <p:sp>
          <p:nvSpPr>
            <p:cNvPr id="42006" name="Text Box 50"/>
            <p:cNvSpPr txBox="1">
              <a:spLocks noChangeArrowheads="1"/>
            </p:cNvSpPr>
            <p:nvPr/>
          </p:nvSpPr>
          <p:spPr bwMode="auto">
            <a:xfrm>
              <a:off x="432" y="2880"/>
              <a:ext cx="816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XH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- d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07" name="Line 51"/>
            <p:cNvSpPr>
              <a:spLocks noChangeShapeType="1"/>
            </p:cNvSpPr>
            <p:nvPr/>
          </p:nvSpPr>
          <p:spPr bwMode="auto">
            <a:xfrm>
              <a:off x="576" y="2928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75" name="Group 55"/>
          <p:cNvGrpSpPr>
            <a:grpSpLocks/>
          </p:cNvGrpSpPr>
          <p:nvPr/>
        </p:nvGrpSpPr>
        <p:grpSpPr bwMode="auto">
          <a:xfrm>
            <a:off x="6400800" y="5181600"/>
            <a:ext cx="1600200" cy="609600"/>
            <a:chOff x="4032" y="3264"/>
            <a:chExt cx="1008" cy="384"/>
          </a:xfrm>
        </p:grpSpPr>
        <p:sp>
          <p:nvSpPr>
            <p:cNvPr id="42004" name="Text Box 53"/>
            <p:cNvSpPr txBox="1">
              <a:spLocks noChangeArrowheads="1"/>
            </p:cNvSpPr>
            <p:nvPr/>
          </p:nvSpPr>
          <p:spPr bwMode="auto">
            <a:xfrm>
              <a:off x="4032" y="3264"/>
              <a:ext cx="1008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 HY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c + d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05" name="Line 54"/>
            <p:cNvSpPr>
              <a:spLocks noChangeShapeType="1"/>
            </p:cNvSpPr>
            <p:nvPr/>
          </p:nvSpPr>
          <p:spPr bwMode="auto">
            <a:xfrm>
              <a:off x="4176" y="3312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0776" name="Group 56"/>
          <p:cNvGrpSpPr>
            <a:grpSpLocks/>
          </p:cNvGrpSpPr>
          <p:nvPr/>
        </p:nvGrpSpPr>
        <p:grpSpPr bwMode="auto">
          <a:xfrm>
            <a:off x="6400800" y="5943600"/>
            <a:ext cx="1600200" cy="609600"/>
            <a:chOff x="4032" y="3264"/>
            <a:chExt cx="1008" cy="384"/>
          </a:xfrm>
        </p:grpSpPr>
        <p:sp>
          <p:nvSpPr>
            <p:cNvPr id="42002" name="Text Box 57"/>
            <p:cNvSpPr txBox="1">
              <a:spLocks noChangeArrowheads="1"/>
            </p:cNvSpPr>
            <p:nvPr/>
          </p:nvSpPr>
          <p:spPr bwMode="auto">
            <a:xfrm>
              <a:off x="4032" y="3264"/>
              <a:ext cx="1008" cy="38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/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 b="1">
                <a:latin typeface="Arial" pitchFamily="34" charset="0"/>
                <a:cs typeface="Times New Roman" pitchFamily="18" charset="0"/>
              </a:endParaRPr>
            </a:p>
            <a:p>
              <a:pPr eaLnBrk="1" hangingPunct="1"/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  LX</a:t>
              </a:r>
              <a:r>
                <a:rPr lang="en-GB" sz="2000" b="1">
                  <a:latin typeface="Arial" pitchFamily="34" charset="0"/>
                  <a:cs typeface="Times New Roman" pitchFamily="18" charset="0"/>
                </a:rPr>
                <a:t> </a:t>
              </a:r>
              <a:r>
                <a:rPr lang="en-GB" sz="2000" b="1">
                  <a:solidFill>
                    <a:schemeClr val="accent2"/>
                  </a:solidFill>
                  <a:latin typeface="Arial" pitchFamily="34" charset="0"/>
                  <a:cs typeface="Times New Roman" pitchFamily="18" charset="0"/>
                </a:rPr>
                <a:t>= d – c </a:t>
              </a:r>
              <a:endParaRPr lang="en-GB" sz="2000" b="1">
                <a:solidFill>
                  <a:schemeClr val="accent2"/>
                </a:solidFill>
                <a:latin typeface="Arial" pitchFamily="34" charset="0"/>
              </a:endParaRPr>
            </a:p>
          </p:txBody>
        </p:sp>
        <p:sp>
          <p:nvSpPr>
            <p:cNvPr id="42003" name="Line 58"/>
            <p:cNvSpPr>
              <a:spLocks noChangeShapeType="1"/>
            </p:cNvSpPr>
            <p:nvPr/>
          </p:nvSpPr>
          <p:spPr bwMode="auto">
            <a:xfrm>
              <a:off x="4176" y="3312"/>
              <a:ext cx="192" cy="0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0779" name="Text Box 59"/>
          <p:cNvSpPr txBox="1">
            <a:spLocks noChangeArrowheads="1"/>
          </p:cNvSpPr>
          <p:nvPr/>
        </p:nvSpPr>
        <p:spPr bwMode="auto">
          <a:xfrm>
            <a:off x="277813" y="4724400"/>
            <a:ext cx="88661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>
                <a:latin typeface="Arial" pitchFamily="34" charset="0"/>
              </a:rPr>
              <a:t>Find in terms of c and d, the vectors XY, YX, HL, LH, LY, YL, HX, XH, HY, LX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07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07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mera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307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0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07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07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07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07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0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0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07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307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307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30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07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3" grpId="0" animBg="1" autoUpdateAnimBg="0"/>
      <p:bldP spid="30727" grpId="0" animBg="1" autoUpdateAnimBg="0"/>
      <p:bldP spid="30779" grpId="0" autoUpdateAnimBg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1227138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Vectors</a:t>
            </a:r>
          </a:p>
        </p:txBody>
      </p:sp>
      <p:grpSp>
        <p:nvGrpSpPr>
          <p:cNvPr id="31782" name="Group 38"/>
          <p:cNvGrpSpPr>
            <a:grpSpLocks/>
          </p:cNvGrpSpPr>
          <p:nvPr/>
        </p:nvGrpSpPr>
        <p:grpSpPr bwMode="auto">
          <a:xfrm>
            <a:off x="1066800" y="0"/>
            <a:ext cx="7186613" cy="4038600"/>
            <a:chOff x="672" y="0"/>
            <a:chExt cx="4527" cy="2544"/>
          </a:xfrm>
        </p:grpSpPr>
        <p:grpSp>
          <p:nvGrpSpPr>
            <p:cNvPr id="43053" name="Group 6"/>
            <p:cNvGrpSpPr>
              <a:grpSpLocks/>
            </p:cNvGrpSpPr>
            <p:nvPr/>
          </p:nvGrpSpPr>
          <p:grpSpPr bwMode="auto">
            <a:xfrm>
              <a:off x="912" y="192"/>
              <a:ext cx="4032" cy="2160"/>
              <a:chOff x="672" y="576"/>
              <a:chExt cx="4032" cy="2160"/>
            </a:xfrm>
          </p:grpSpPr>
          <p:sp>
            <p:nvSpPr>
              <p:cNvPr id="43060" name="Line 3"/>
              <p:cNvSpPr>
                <a:spLocks noChangeShapeType="1"/>
              </p:cNvSpPr>
              <p:nvPr/>
            </p:nvSpPr>
            <p:spPr bwMode="auto">
              <a:xfrm flipV="1">
                <a:off x="672" y="576"/>
                <a:ext cx="3168" cy="1584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1" name="Line 4"/>
              <p:cNvSpPr>
                <a:spLocks noChangeShapeType="1"/>
              </p:cNvSpPr>
              <p:nvPr/>
            </p:nvSpPr>
            <p:spPr bwMode="auto">
              <a:xfrm>
                <a:off x="672" y="2160"/>
                <a:ext cx="4032" cy="576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3062" name="Line 5"/>
              <p:cNvSpPr>
                <a:spLocks noChangeShapeType="1"/>
              </p:cNvSpPr>
              <p:nvPr/>
            </p:nvSpPr>
            <p:spPr bwMode="auto">
              <a:xfrm>
                <a:off x="3840" y="576"/>
                <a:ext cx="864" cy="2160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54" name="Line 7"/>
            <p:cNvSpPr>
              <a:spLocks noChangeShapeType="1"/>
            </p:cNvSpPr>
            <p:nvPr/>
          </p:nvSpPr>
          <p:spPr bwMode="auto">
            <a:xfrm>
              <a:off x="1728" y="1344"/>
              <a:ext cx="1968" cy="816"/>
            </a:xfrm>
            <a:prstGeom prst="lin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5" name="Text Box 8"/>
            <p:cNvSpPr txBox="1">
              <a:spLocks noChangeArrowheads="1"/>
            </p:cNvSpPr>
            <p:nvPr/>
          </p:nvSpPr>
          <p:spPr bwMode="auto">
            <a:xfrm>
              <a:off x="672" y="1632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P</a:t>
              </a:r>
            </a:p>
          </p:txBody>
        </p:sp>
        <p:sp>
          <p:nvSpPr>
            <p:cNvPr id="43056" name="Text Box 9"/>
            <p:cNvSpPr txBox="1">
              <a:spLocks noChangeArrowheads="1"/>
            </p:cNvSpPr>
            <p:nvPr/>
          </p:nvSpPr>
          <p:spPr bwMode="auto">
            <a:xfrm>
              <a:off x="3648" y="2160"/>
              <a:ext cx="26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Q</a:t>
              </a:r>
            </a:p>
          </p:txBody>
        </p:sp>
        <p:sp>
          <p:nvSpPr>
            <p:cNvPr id="43057" name="Text Box 10"/>
            <p:cNvSpPr txBox="1">
              <a:spLocks noChangeArrowheads="1"/>
            </p:cNvSpPr>
            <p:nvPr/>
          </p:nvSpPr>
          <p:spPr bwMode="auto">
            <a:xfrm>
              <a:off x="4944" y="2256"/>
              <a:ext cx="255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R</a:t>
              </a:r>
            </a:p>
          </p:txBody>
        </p:sp>
        <p:sp>
          <p:nvSpPr>
            <p:cNvPr id="43058" name="Text Box 11"/>
            <p:cNvSpPr txBox="1">
              <a:spLocks noChangeArrowheads="1"/>
            </p:cNvSpPr>
            <p:nvPr/>
          </p:nvSpPr>
          <p:spPr bwMode="auto">
            <a:xfrm>
              <a:off x="4080" y="0"/>
              <a:ext cx="244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S</a:t>
              </a:r>
            </a:p>
          </p:txBody>
        </p:sp>
        <p:sp>
          <p:nvSpPr>
            <p:cNvPr id="43059" name="Text Box 12"/>
            <p:cNvSpPr txBox="1">
              <a:spLocks noChangeArrowheads="1"/>
            </p:cNvSpPr>
            <p:nvPr/>
          </p:nvSpPr>
          <p:spPr bwMode="auto">
            <a:xfrm>
              <a:off x="1632" y="1008"/>
              <a:ext cx="233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T</a:t>
              </a:r>
            </a:p>
          </p:txBody>
        </p:sp>
      </p:grpSp>
      <p:grpSp>
        <p:nvGrpSpPr>
          <p:cNvPr id="31768" name="Group 24"/>
          <p:cNvGrpSpPr>
            <a:grpSpLocks/>
          </p:cNvGrpSpPr>
          <p:nvPr/>
        </p:nvGrpSpPr>
        <p:grpSpPr bwMode="auto">
          <a:xfrm>
            <a:off x="0" y="3886200"/>
            <a:ext cx="8942388" cy="1349375"/>
            <a:chOff x="0" y="2496"/>
            <a:chExt cx="5633" cy="850"/>
          </a:xfrm>
        </p:grpSpPr>
        <p:sp>
          <p:nvSpPr>
            <p:cNvPr id="43045" name="Text Box 13"/>
            <p:cNvSpPr txBox="1">
              <a:spLocks noChangeArrowheads="1"/>
            </p:cNvSpPr>
            <p:nvPr/>
          </p:nvSpPr>
          <p:spPr bwMode="auto">
            <a:xfrm>
              <a:off x="0" y="2521"/>
              <a:ext cx="5633" cy="82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Arial" pitchFamily="34" charset="0"/>
                </a:rPr>
                <a:t>If PS = </a:t>
              </a:r>
              <a:r>
                <a:rPr lang="en-GB" b="1">
                  <a:latin typeface="Arial" pitchFamily="34" charset="0"/>
                </a:rPr>
                <a:t>a</a:t>
              </a:r>
              <a:r>
                <a:rPr lang="en-GB">
                  <a:latin typeface="Arial" pitchFamily="34" charset="0"/>
                </a:rPr>
                <a:t> ,  PR = </a:t>
              </a:r>
              <a:r>
                <a:rPr lang="en-GB" b="1">
                  <a:latin typeface="Arial" pitchFamily="34" charset="0"/>
                </a:rPr>
                <a:t>b</a:t>
              </a:r>
              <a:r>
                <a:rPr lang="en-GB">
                  <a:latin typeface="Arial" pitchFamily="34" charset="0"/>
                </a:rPr>
                <a:t> ,  Q cuts the line PR in the ratio 2:1 and T cuts the line PS in the ratio 1:3, find the value of :</a:t>
              </a:r>
            </a:p>
            <a:p>
              <a:pPr eaLnBrk="1" hangingPunct="1"/>
              <a:endParaRPr lang="en-GB" sz="800">
                <a:latin typeface="Arial" pitchFamily="34" charset="0"/>
              </a:endParaRPr>
            </a:p>
            <a:p>
              <a:pPr eaLnBrk="1" hangingPunct="1"/>
              <a:r>
                <a:rPr lang="en-GB">
                  <a:latin typeface="Arial" pitchFamily="34" charset="0"/>
                </a:rPr>
                <a:t> (a) PT	(b) SR		(c) PQ		(d) QT		(e) QS</a:t>
              </a:r>
            </a:p>
          </p:txBody>
        </p:sp>
        <p:sp>
          <p:nvSpPr>
            <p:cNvPr id="43046" name="Line 16"/>
            <p:cNvSpPr>
              <a:spLocks noChangeShapeType="1"/>
            </p:cNvSpPr>
            <p:nvPr/>
          </p:nvSpPr>
          <p:spPr bwMode="auto">
            <a:xfrm>
              <a:off x="1056" y="249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7" name="Line 17"/>
            <p:cNvSpPr>
              <a:spLocks noChangeShapeType="1"/>
            </p:cNvSpPr>
            <p:nvPr/>
          </p:nvSpPr>
          <p:spPr bwMode="auto">
            <a:xfrm>
              <a:off x="240" y="2496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8" name="Line 18"/>
            <p:cNvSpPr>
              <a:spLocks noChangeShapeType="1"/>
            </p:cNvSpPr>
            <p:nvPr/>
          </p:nvSpPr>
          <p:spPr bwMode="auto">
            <a:xfrm>
              <a:off x="4992" y="3024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9" name="Line 19"/>
            <p:cNvSpPr>
              <a:spLocks noChangeShapeType="1"/>
            </p:cNvSpPr>
            <p:nvPr/>
          </p:nvSpPr>
          <p:spPr bwMode="auto">
            <a:xfrm>
              <a:off x="3840" y="3024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0" name="Line 20"/>
            <p:cNvSpPr>
              <a:spLocks noChangeShapeType="1"/>
            </p:cNvSpPr>
            <p:nvPr/>
          </p:nvSpPr>
          <p:spPr bwMode="auto">
            <a:xfrm>
              <a:off x="2640" y="3024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1" name="Line 21"/>
            <p:cNvSpPr>
              <a:spLocks noChangeShapeType="1"/>
            </p:cNvSpPr>
            <p:nvPr/>
          </p:nvSpPr>
          <p:spPr bwMode="auto">
            <a:xfrm>
              <a:off x="1536" y="3024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52" name="Line 22"/>
            <p:cNvSpPr>
              <a:spLocks noChangeShapeType="1"/>
            </p:cNvSpPr>
            <p:nvPr/>
          </p:nvSpPr>
          <p:spPr bwMode="auto">
            <a:xfrm>
              <a:off x="432" y="3024"/>
              <a:ext cx="192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75" name="Group 31"/>
          <p:cNvGrpSpPr>
            <a:grpSpLocks/>
          </p:cNvGrpSpPr>
          <p:nvPr/>
        </p:nvGrpSpPr>
        <p:grpSpPr bwMode="auto">
          <a:xfrm>
            <a:off x="0" y="5181600"/>
            <a:ext cx="4275138" cy="700088"/>
            <a:chOff x="192" y="3879"/>
            <a:chExt cx="2693" cy="441"/>
          </a:xfrm>
        </p:grpSpPr>
        <p:sp>
          <p:nvSpPr>
            <p:cNvPr id="43041" name="Text Box 26"/>
            <p:cNvSpPr txBox="1">
              <a:spLocks noChangeArrowheads="1"/>
            </p:cNvSpPr>
            <p:nvPr/>
          </p:nvSpPr>
          <p:spPr bwMode="auto">
            <a:xfrm>
              <a:off x="192" y="3879"/>
              <a:ext cx="2693" cy="441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>
                <a:latin typeface="Arial" pitchFamily="34" charset="0"/>
              </a:endParaRPr>
            </a:p>
            <a:p>
              <a:pPr eaLnBrk="1" hangingPunct="1">
                <a:buFontTx/>
                <a:buAutoNum type="alphaLcParenBoth"/>
              </a:pPr>
              <a:r>
                <a:rPr lang="en-GB">
                  <a:latin typeface="Arial" pitchFamily="34" charset="0"/>
                </a:rPr>
                <a:t>PT = ¼ PS    so   PT = ¼ </a:t>
              </a:r>
              <a:r>
                <a:rPr lang="en-GB" b="1">
                  <a:latin typeface="Arial" pitchFamily="34" charset="0"/>
                </a:rPr>
                <a:t>a</a:t>
              </a:r>
            </a:p>
            <a:p>
              <a:pPr eaLnBrk="1" hangingPunct="1"/>
              <a:endParaRPr lang="en-GB" sz="800" b="1">
                <a:latin typeface="Arial" pitchFamily="34" charset="0"/>
              </a:endParaRPr>
            </a:p>
          </p:txBody>
        </p:sp>
        <p:sp>
          <p:nvSpPr>
            <p:cNvPr id="43042" name="Line 27"/>
            <p:cNvSpPr>
              <a:spLocks noChangeShapeType="1"/>
            </p:cNvSpPr>
            <p:nvPr/>
          </p:nvSpPr>
          <p:spPr bwMode="auto">
            <a:xfrm>
              <a:off x="576" y="393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3" name="Line 28"/>
            <p:cNvSpPr>
              <a:spLocks noChangeShapeType="1"/>
            </p:cNvSpPr>
            <p:nvPr/>
          </p:nvSpPr>
          <p:spPr bwMode="auto">
            <a:xfrm>
              <a:off x="1200" y="393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4" name="Line 29"/>
            <p:cNvSpPr>
              <a:spLocks noChangeShapeType="1"/>
            </p:cNvSpPr>
            <p:nvPr/>
          </p:nvSpPr>
          <p:spPr bwMode="auto">
            <a:xfrm>
              <a:off x="2064" y="393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83" name="Group 39"/>
          <p:cNvGrpSpPr>
            <a:grpSpLocks/>
          </p:cNvGrpSpPr>
          <p:nvPr/>
        </p:nvGrpSpPr>
        <p:grpSpPr bwMode="auto">
          <a:xfrm>
            <a:off x="0" y="6034088"/>
            <a:ext cx="5189538" cy="823912"/>
            <a:chOff x="5376" y="1872"/>
            <a:chExt cx="3269" cy="519"/>
          </a:xfrm>
        </p:grpSpPr>
        <p:sp>
          <p:nvSpPr>
            <p:cNvPr id="43036" name="Text Box 33"/>
            <p:cNvSpPr txBox="1">
              <a:spLocks noChangeArrowheads="1"/>
            </p:cNvSpPr>
            <p:nvPr/>
          </p:nvSpPr>
          <p:spPr bwMode="auto">
            <a:xfrm>
              <a:off x="5376" y="1872"/>
              <a:ext cx="3269" cy="519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>
                <a:latin typeface="Arial" pitchFamily="34" charset="0"/>
              </a:endParaRPr>
            </a:p>
            <a:p>
              <a:pPr eaLnBrk="1" hangingPunct="1"/>
              <a:r>
                <a:rPr lang="en-GB">
                  <a:latin typeface="Arial" pitchFamily="34" charset="0"/>
                </a:rPr>
                <a:t>(b) SR = SP + PR    so   SR = </a:t>
              </a:r>
              <a:r>
                <a:rPr lang="en-GB" sz="3200">
                  <a:latin typeface="Arial" pitchFamily="34" charset="0"/>
                </a:rPr>
                <a:t>-</a:t>
              </a:r>
              <a:r>
                <a:rPr lang="en-GB" b="1">
                  <a:latin typeface="Arial" pitchFamily="34" charset="0"/>
                </a:rPr>
                <a:t> a </a:t>
              </a:r>
              <a:r>
                <a:rPr lang="en-GB">
                  <a:latin typeface="Arial" pitchFamily="34" charset="0"/>
                </a:rPr>
                <a:t>+</a:t>
              </a:r>
              <a:r>
                <a:rPr lang="en-GB" b="1">
                  <a:latin typeface="Arial" pitchFamily="34" charset="0"/>
                </a:rPr>
                <a:t> b</a:t>
              </a:r>
            </a:p>
            <a:p>
              <a:pPr eaLnBrk="1" hangingPunct="1"/>
              <a:endParaRPr lang="en-GB" sz="800" b="1">
                <a:latin typeface="Arial" pitchFamily="34" charset="0"/>
              </a:endParaRPr>
            </a:p>
          </p:txBody>
        </p:sp>
        <p:sp>
          <p:nvSpPr>
            <p:cNvPr id="43037" name="Line 34"/>
            <p:cNvSpPr>
              <a:spLocks noChangeShapeType="1"/>
            </p:cNvSpPr>
            <p:nvPr/>
          </p:nvSpPr>
          <p:spPr bwMode="auto">
            <a:xfrm>
              <a:off x="5760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8" name="Line 35"/>
            <p:cNvSpPr>
              <a:spLocks noChangeShapeType="1"/>
            </p:cNvSpPr>
            <p:nvPr/>
          </p:nvSpPr>
          <p:spPr bwMode="auto">
            <a:xfrm>
              <a:off x="6192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9" name="Line 36"/>
            <p:cNvSpPr>
              <a:spLocks noChangeShapeType="1"/>
            </p:cNvSpPr>
            <p:nvPr/>
          </p:nvSpPr>
          <p:spPr bwMode="auto">
            <a:xfrm>
              <a:off x="7536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40" name="Line 37"/>
            <p:cNvSpPr>
              <a:spLocks noChangeShapeType="1"/>
            </p:cNvSpPr>
            <p:nvPr/>
          </p:nvSpPr>
          <p:spPr bwMode="auto">
            <a:xfrm>
              <a:off x="6672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89" name="Group 45"/>
          <p:cNvGrpSpPr>
            <a:grpSpLocks/>
          </p:cNvGrpSpPr>
          <p:nvPr/>
        </p:nvGrpSpPr>
        <p:grpSpPr bwMode="auto">
          <a:xfrm>
            <a:off x="4648200" y="5181600"/>
            <a:ext cx="4311650" cy="701675"/>
            <a:chOff x="2928" y="3264"/>
            <a:chExt cx="2716" cy="442"/>
          </a:xfrm>
        </p:grpSpPr>
        <p:sp>
          <p:nvSpPr>
            <p:cNvPr id="43032" name="Text Box 41"/>
            <p:cNvSpPr txBox="1">
              <a:spLocks noChangeArrowheads="1"/>
            </p:cNvSpPr>
            <p:nvPr/>
          </p:nvSpPr>
          <p:spPr bwMode="auto">
            <a:xfrm>
              <a:off x="2928" y="3264"/>
              <a:ext cx="2716" cy="442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>
                <a:latin typeface="Arial" pitchFamily="34" charset="0"/>
              </a:endParaRPr>
            </a:p>
            <a:p>
              <a:pPr eaLnBrk="1" hangingPunct="1"/>
              <a:r>
                <a:rPr lang="en-GB">
                  <a:latin typeface="Arial" pitchFamily="34" charset="0"/>
                </a:rPr>
                <a:t>(c) PQ = 2/3 PR so PQ = 2/3 </a:t>
              </a:r>
              <a:r>
                <a:rPr lang="en-GB" b="1">
                  <a:latin typeface="Arial" pitchFamily="34" charset="0"/>
                </a:rPr>
                <a:t>b</a:t>
              </a:r>
            </a:p>
            <a:p>
              <a:pPr eaLnBrk="1" hangingPunct="1"/>
              <a:endParaRPr lang="en-GB" sz="800" b="1">
                <a:latin typeface="Arial" pitchFamily="34" charset="0"/>
              </a:endParaRPr>
            </a:p>
          </p:txBody>
        </p:sp>
        <p:sp>
          <p:nvSpPr>
            <p:cNvPr id="43033" name="Line 42"/>
            <p:cNvSpPr>
              <a:spLocks noChangeShapeType="1"/>
            </p:cNvSpPr>
            <p:nvPr/>
          </p:nvSpPr>
          <p:spPr bwMode="auto">
            <a:xfrm>
              <a:off x="3312" y="3321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4" name="Line 43"/>
            <p:cNvSpPr>
              <a:spLocks noChangeShapeType="1"/>
            </p:cNvSpPr>
            <p:nvPr/>
          </p:nvSpPr>
          <p:spPr bwMode="auto">
            <a:xfrm>
              <a:off x="4080" y="3312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5" name="Line 44"/>
            <p:cNvSpPr>
              <a:spLocks noChangeShapeType="1"/>
            </p:cNvSpPr>
            <p:nvPr/>
          </p:nvSpPr>
          <p:spPr bwMode="auto">
            <a:xfrm>
              <a:off x="4704" y="3312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791" name="Group 47"/>
          <p:cNvGrpSpPr>
            <a:grpSpLocks/>
          </p:cNvGrpSpPr>
          <p:nvPr/>
        </p:nvGrpSpPr>
        <p:grpSpPr bwMode="auto">
          <a:xfrm>
            <a:off x="3113088" y="6034088"/>
            <a:ext cx="6030912" cy="823912"/>
            <a:chOff x="5376" y="1872"/>
            <a:chExt cx="3799" cy="519"/>
          </a:xfrm>
        </p:grpSpPr>
        <p:sp>
          <p:nvSpPr>
            <p:cNvPr id="43027" name="Text Box 48"/>
            <p:cNvSpPr txBox="1">
              <a:spLocks noChangeArrowheads="1"/>
            </p:cNvSpPr>
            <p:nvPr/>
          </p:nvSpPr>
          <p:spPr bwMode="auto">
            <a:xfrm>
              <a:off x="5376" y="1872"/>
              <a:ext cx="3799" cy="519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>
                <a:latin typeface="Arial" pitchFamily="34" charset="0"/>
              </a:endParaRPr>
            </a:p>
            <a:p>
              <a:pPr eaLnBrk="1" hangingPunct="1"/>
              <a:r>
                <a:rPr lang="en-GB">
                  <a:latin typeface="Arial" pitchFamily="34" charset="0"/>
                </a:rPr>
                <a:t>(d) QT = QP + PT    so   QT = </a:t>
              </a:r>
              <a:r>
                <a:rPr lang="en-GB" sz="3200">
                  <a:latin typeface="Arial" pitchFamily="34" charset="0"/>
                </a:rPr>
                <a:t>-</a:t>
              </a:r>
              <a:r>
                <a:rPr lang="en-GB" b="1">
                  <a:latin typeface="Arial" pitchFamily="34" charset="0"/>
                </a:rPr>
                <a:t> </a:t>
              </a:r>
              <a:r>
                <a:rPr lang="en-GB">
                  <a:latin typeface="Arial" pitchFamily="34" charset="0"/>
                </a:rPr>
                <a:t>2/3 </a:t>
              </a:r>
              <a:r>
                <a:rPr lang="en-GB" b="1">
                  <a:latin typeface="Arial" pitchFamily="34" charset="0"/>
                </a:rPr>
                <a:t>b </a:t>
              </a:r>
              <a:r>
                <a:rPr lang="en-GB">
                  <a:latin typeface="Arial" pitchFamily="34" charset="0"/>
                </a:rPr>
                <a:t>+</a:t>
              </a:r>
              <a:r>
                <a:rPr lang="en-GB" b="1">
                  <a:latin typeface="Arial" pitchFamily="34" charset="0"/>
                </a:rPr>
                <a:t> ¼ a</a:t>
              </a:r>
            </a:p>
            <a:p>
              <a:pPr eaLnBrk="1" hangingPunct="1"/>
              <a:endParaRPr lang="en-GB" sz="800" b="1">
                <a:latin typeface="Arial" pitchFamily="34" charset="0"/>
              </a:endParaRPr>
            </a:p>
          </p:txBody>
        </p:sp>
        <p:sp>
          <p:nvSpPr>
            <p:cNvPr id="43028" name="Line 49"/>
            <p:cNvSpPr>
              <a:spLocks noChangeShapeType="1"/>
            </p:cNvSpPr>
            <p:nvPr/>
          </p:nvSpPr>
          <p:spPr bwMode="auto">
            <a:xfrm>
              <a:off x="5760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9" name="Line 50"/>
            <p:cNvSpPr>
              <a:spLocks noChangeShapeType="1"/>
            </p:cNvSpPr>
            <p:nvPr/>
          </p:nvSpPr>
          <p:spPr bwMode="auto">
            <a:xfrm>
              <a:off x="6192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0" name="Line 51"/>
            <p:cNvSpPr>
              <a:spLocks noChangeShapeType="1"/>
            </p:cNvSpPr>
            <p:nvPr/>
          </p:nvSpPr>
          <p:spPr bwMode="auto">
            <a:xfrm>
              <a:off x="7536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31" name="Line 52"/>
            <p:cNvSpPr>
              <a:spLocks noChangeShapeType="1"/>
            </p:cNvSpPr>
            <p:nvPr/>
          </p:nvSpPr>
          <p:spPr bwMode="auto">
            <a:xfrm>
              <a:off x="6672" y="2016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1812" name="Group 68"/>
          <p:cNvGrpSpPr>
            <a:grpSpLocks/>
          </p:cNvGrpSpPr>
          <p:nvPr/>
        </p:nvGrpSpPr>
        <p:grpSpPr bwMode="auto">
          <a:xfrm>
            <a:off x="685800" y="5303838"/>
            <a:ext cx="7412038" cy="1554162"/>
            <a:chOff x="4608" y="1344"/>
            <a:chExt cx="4669" cy="979"/>
          </a:xfrm>
        </p:grpSpPr>
        <p:sp>
          <p:nvSpPr>
            <p:cNvPr id="43018" name="Text Box 54"/>
            <p:cNvSpPr txBox="1">
              <a:spLocks noChangeArrowheads="1"/>
            </p:cNvSpPr>
            <p:nvPr/>
          </p:nvSpPr>
          <p:spPr bwMode="auto">
            <a:xfrm>
              <a:off x="4608" y="1344"/>
              <a:ext cx="4669" cy="979"/>
            </a:xfrm>
            <a:prstGeom prst="rect">
              <a:avLst/>
            </a:prstGeom>
            <a:solidFill>
              <a:srgbClr val="FFCCCC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marL="457200" indent="-4572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GB" sz="800">
                <a:latin typeface="Arial" pitchFamily="34" charset="0"/>
              </a:endParaRPr>
            </a:p>
            <a:p>
              <a:pPr eaLnBrk="1" hangingPunct="1"/>
              <a:r>
                <a:rPr lang="en-GB">
                  <a:latin typeface="Arial" pitchFamily="34" charset="0"/>
                </a:rPr>
                <a:t>(e) QS =QR + RS               so   QS =</a:t>
              </a:r>
              <a:r>
                <a:rPr lang="en-GB" sz="3200">
                  <a:latin typeface="Arial" pitchFamily="34" charset="0"/>
                </a:rPr>
                <a:t> </a:t>
              </a:r>
              <a:r>
                <a:rPr lang="en-GB">
                  <a:latin typeface="Arial" pitchFamily="34" charset="0"/>
                </a:rPr>
                <a:t>1/3 </a:t>
              </a:r>
              <a:r>
                <a:rPr lang="en-GB" b="1">
                  <a:latin typeface="Arial" pitchFamily="34" charset="0"/>
                </a:rPr>
                <a:t>b </a:t>
              </a:r>
              <a:r>
                <a:rPr lang="en-GB">
                  <a:latin typeface="Arial" pitchFamily="34" charset="0"/>
                </a:rPr>
                <a:t>–</a:t>
              </a:r>
              <a:r>
                <a:rPr lang="en-GB" b="1">
                  <a:latin typeface="Arial" pitchFamily="34" charset="0"/>
                </a:rPr>
                <a:t> </a:t>
              </a:r>
              <a:r>
                <a:rPr lang="en-GB">
                  <a:latin typeface="Arial" pitchFamily="34" charset="0"/>
                </a:rPr>
                <a:t>(–</a:t>
              </a:r>
              <a:r>
                <a:rPr lang="en-GB" b="1">
                  <a:latin typeface="Arial" pitchFamily="34" charset="0"/>
                </a:rPr>
                <a:t> a </a:t>
              </a:r>
              <a:r>
                <a:rPr lang="en-GB">
                  <a:latin typeface="Arial" pitchFamily="34" charset="0"/>
                </a:rPr>
                <a:t>+</a:t>
              </a:r>
              <a:r>
                <a:rPr lang="en-GB" b="1">
                  <a:latin typeface="Arial" pitchFamily="34" charset="0"/>
                </a:rPr>
                <a:t> b</a:t>
              </a:r>
              <a:r>
                <a:rPr lang="en-GB">
                  <a:latin typeface="Arial" pitchFamily="34" charset="0"/>
                </a:rPr>
                <a:t>)</a:t>
              </a:r>
            </a:p>
            <a:p>
              <a:pPr eaLnBrk="1" hangingPunct="1"/>
              <a:r>
                <a:rPr lang="en-GB">
                  <a:latin typeface="Arial" pitchFamily="34" charset="0"/>
                </a:rPr>
                <a:t>			                      </a:t>
              </a:r>
            </a:p>
            <a:p>
              <a:pPr eaLnBrk="1" hangingPunct="1"/>
              <a:r>
                <a:rPr lang="en-GB">
                  <a:latin typeface="Arial" pitchFamily="34" charset="0"/>
                </a:rPr>
                <a:t>					so   QS = -2/3 </a:t>
              </a:r>
              <a:r>
                <a:rPr lang="en-GB" b="1">
                  <a:latin typeface="Arial" pitchFamily="34" charset="0"/>
                </a:rPr>
                <a:t>b</a:t>
              </a:r>
              <a:r>
                <a:rPr lang="en-GB">
                  <a:latin typeface="Arial" pitchFamily="34" charset="0"/>
                </a:rPr>
                <a:t> + </a:t>
              </a:r>
              <a:r>
                <a:rPr lang="en-GB" b="1">
                  <a:latin typeface="Arial" pitchFamily="34" charset="0"/>
                </a:rPr>
                <a:t>a</a:t>
              </a:r>
            </a:p>
            <a:p>
              <a:pPr eaLnBrk="1" hangingPunct="1"/>
              <a:endParaRPr lang="en-GB" sz="800" b="1">
                <a:latin typeface="Arial" pitchFamily="34" charset="0"/>
              </a:endParaRPr>
            </a:p>
          </p:txBody>
        </p:sp>
        <p:sp>
          <p:nvSpPr>
            <p:cNvPr id="43019" name="Line 55"/>
            <p:cNvSpPr>
              <a:spLocks noChangeShapeType="1"/>
            </p:cNvSpPr>
            <p:nvPr/>
          </p:nvSpPr>
          <p:spPr bwMode="auto">
            <a:xfrm>
              <a:off x="4992" y="1488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0" name="Line 56"/>
            <p:cNvSpPr>
              <a:spLocks noChangeShapeType="1"/>
            </p:cNvSpPr>
            <p:nvPr/>
          </p:nvSpPr>
          <p:spPr bwMode="auto">
            <a:xfrm>
              <a:off x="5424" y="1488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1" name="Line 57"/>
            <p:cNvSpPr>
              <a:spLocks noChangeShapeType="1"/>
            </p:cNvSpPr>
            <p:nvPr/>
          </p:nvSpPr>
          <p:spPr bwMode="auto">
            <a:xfrm>
              <a:off x="7344" y="1488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43022" name="Line 58"/>
            <p:cNvSpPr>
              <a:spLocks noChangeShapeType="1"/>
            </p:cNvSpPr>
            <p:nvPr/>
          </p:nvSpPr>
          <p:spPr bwMode="auto">
            <a:xfrm>
              <a:off x="5904" y="1488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43023" name="Group 66"/>
            <p:cNvGrpSpPr>
              <a:grpSpLocks/>
            </p:cNvGrpSpPr>
            <p:nvPr/>
          </p:nvGrpSpPr>
          <p:grpSpPr bwMode="auto">
            <a:xfrm>
              <a:off x="4614" y="1776"/>
              <a:ext cx="2291" cy="519"/>
              <a:chOff x="5760" y="2448"/>
              <a:chExt cx="2291" cy="519"/>
            </a:xfrm>
          </p:grpSpPr>
          <p:sp>
            <p:nvSpPr>
              <p:cNvPr id="43025" name="Text Box 61"/>
              <p:cNvSpPr txBox="1">
                <a:spLocks noChangeArrowheads="1"/>
              </p:cNvSpPr>
              <p:nvPr/>
            </p:nvSpPr>
            <p:spPr bwMode="auto">
              <a:xfrm>
                <a:off x="5760" y="2448"/>
                <a:ext cx="2291" cy="519"/>
              </a:xfrm>
              <a:prstGeom prst="rect">
                <a:avLst/>
              </a:prstGeom>
              <a:solidFill>
                <a:schemeClr val="hlink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marL="457200" indent="-4572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GB" sz="800">
                  <a:latin typeface="Arial" pitchFamily="34" charset="0"/>
                </a:endParaRPr>
              </a:p>
              <a:p>
                <a:pPr eaLnBrk="1" hangingPunct="1"/>
                <a:r>
                  <a:rPr lang="en-GB">
                    <a:latin typeface="Arial" pitchFamily="34" charset="0"/>
                  </a:rPr>
                  <a:t>Remember   SR = </a:t>
                </a:r>
                <a:r>
                  <a:rPr lang="en-GB" sz="3200">
                    <a:latin typeface="Arial" pitchFamily="34" charset="0"/>
                  </a:rPr>
                  <a:t>-</a:t>
                </a:r>
                <a:r>
                  <a:rPr lang="en-GB" b="1">
                    <a:latin typeface="Arial" pitchFamily="34" charset="0"/>
                  </a:rPr>
                  <a:t> a </a:t>
                </a:r>
                <a:r>
                  <a:rPr lang="en-GB">
                    <a:latin typeface="Arial" pitchFamily="34" charset="0"/>
                  </a:rPr>
                  <a:t>+</a:t>
                </a:r>
                <a:r>
                  <a:rPr lang="en-GB" b="1">
                    <a:latin typeface="Arial" pitchFamily="34" charset="0"/>
                  </a:rPr>
                  <a:t> b</a:t>
                </a:r>
              </a:p>
              <a:p>
                <a:pPr eaLnBrk="1" hangingPunct="1"/>
                <a:endParaRPr lang="en-GB" sz="800" b="1">
                  <a:latin typeface="Arial" pitchFamily="34" charset="0"/>
                </a:endParaRPr>
              </a:p>
            </p:txBody>
          </p:sp>
          <p:sp>
            <p:nvSpPr>
              <p:cNvPr id="43026" name="Line 65"/>
              <p:cNvSpPr>
                <a:spLocks noChangeShapeType="1"/>
              </p:cNvSpPr>
              <p:nvPr/>
            </p:nvSpPr>
            <p:spPr bwMode="auto">
              <a:xfrm>
                <a:off x="6960" y="2592"/>
                <a:ext cx="195" cy="0"/>
              </a:xfrm>
              <a:prstGeom prst="line">
                <a:avLst/>
              </a:prstGeom>
              <a:noFill/>
              <a:ln w="28575">
                <a:solidFill>
                  <a:schemeClr val="tx2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3024" name="Line 67"/>
            <p:cNvSpPr>
              <a:spLocks noChangeShapeType="1"/>
            </p:cNvSpPr>
            <p:nvPr/>
          </p:nvSpPr>
          <p:spPr bwMode="auto">
            <a:xfrm>
              <a:off x="7392" y="1968"/>
              <a:ext cx="195" cy="0"/>
            </a:xfrm>
            <a:prstGeom prst="line">
              <a:avLst/>
            </a:prstGeom>
            <a:noFill/>
            <a:ln w="28575">
              <a:solidFill>
                <a:schemeClr val="tx2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178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17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8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18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gunshot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2262188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Area of triangle</a:t>
            </a:r>
          </a:p>
        </p:txBody>
      </p:sp>
      <p:sp>
        <p:nvSpPr>
          <p:cNvPr id="36868" name="AutoShape 4"/>
          <p:cNvSpPr>
            <a:spLocks noChangeArrowheads="1"/>
          </p:cNvSpPr>
          <p:nvPr/>
        </p:nvSpPr>
        <p:spPr bwMode="auto">
          <a:xfrm>
            <a:off x="2590800" y="228600"/>
            <a:ext cx="5943600" cy="1371600"/>
          </a:xfrm>
          <a:prstGeom prst="wedgeRoundRectCallout">
            <a:avLst>
              <a:gd name="adj1" fmla="val 56917"/>
              <a:gd name="adj2" fmla="val -56250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There is an alternative to the most common area of a triangle formula </a:t>
            </a:r>
            <a:r>
              <a:rPr lang="en-GB" sz="2000" b="1">
                <a:solidFill>
                  <a:schemeClr val="accent2"/>
                </a:solidFill>
                <a:latin typeface="Arial" pitchFamily="34" charset="0"/>
              </a:rPr>
              <a:t>A = (b x h)/2</a:t>
            </a:r>
            <a:r>
              <a:rPr lang="en-GB" sz="2000" b="1">
                <a:latin typeface="Arial" pitchFamily="34" charset="0"/>
              </a:rPr>
              <a:t> and it’s to be used when there are 2 sides and the included angle available.</a:t>
            </a:r>
            <a:endParaRPr lang="en-GB" sz="2000" b="1">
              <a:solidFill>
                <a:schemeClr val="accent2"/>
              </a:solidFill>
              <a:latin typeface="Arial" pitchFamily="34" charset="0"/>
            </a:endParaRPr>
          </a:p>
        </p:txBody>
      </p:sp>
      <p:sp>
        <p:nvSpPr>
          <p:cNvPr id="36869" name="Text Box 5"/>
          <p:cNvSpPr txBox="1">
            <a:spLocks noChangeArrowheads="1"/>
          </p:cNvSpPr>
          <p:nvPr/>
        </p:nvSpPr>
        <p:spPr bwMode="auto">
          <a:xfrm>
            <a:off x="5334000" y="2819400"/>
            <a:ext cx="2741613" cy="46672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Arial" pitchFamily="34" charset="0"/>
              </a:rPr>
              <a:t>Area = </a:t>
            </a:r>
            <a:r>
              <a:rPr lang="en-GB" b="1">
                <a:latin typeface="Arial" pitchFamily="34" charset="0"/>
                <a:cs typeface="Times New Roman" pitchFamily="18" charset="0"/>
              </a:rPr>
              <a:t>½ ab sin C</a:t>
            </a:r>
          </a:p>
        </p:txBody>
      </p:sp>
      <p:grpSp>
        <p:nvGrpSpPr>
          <p:cNvPr id="36870" name="Group 6"/>
          <p:cNvGrpSpPr>
            <a:grpSpLocks/>
          </p:cNvGrpSpPr>
          <p:nvPr/>
        </p:nvGrpSpPr>
        <p:grpSpPr bwMode="auto">
          <a:xfrm>
            <a:off x="0" y="2362200"/>
            <a:ext cx="5367338" cy="2060575"/>
            <a:chOff x="528" y="2544"/>
            <a:chExt cx="4868" cy="1604"/>
          </a:xfrm>
        </p:grpSpPr>
        <p:grpSp>
          <p:nvGrpSpPr>
            <p:cNvPr id="6164" name="Group 7"/>
            <p:cNvGrpSpPr>
              <a:grpSpLocks/>
            </p:cNvGrpSpPr>
            <p:nvPr/>
          </p:nvGrpSpPr>
          <p:grpSpPr bwMode="auto">
            <a:xfrm>
              <a:off x="816" y="2832"/>
              <a:ext cx="4128" cy="1008"/>
              <a:chOff x="816" y="2832"/>
              <a:chExt cx="4128" cy="1008"/>
            </a:xfrm>
          </p:grpSpPr>
          <p:sp>
            <p:nvSpPr>
              <p:cNvPr id="6176" name="Line 8"/>
              <p:cNvSpPr>
                <a:spLocks noChangeShapeType="1"/>
              </p:cNvSpPr>
              <p:nvPr/>
            </p:nvSpPr>
            <p:spPr bwMode="auto">
              <a:xfrm flipV="1">
                <a:off x="816" y="2832"/>
                <a:ext cx="2352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7" name="Line 9"/>
              <p:cNvSpPr>
                <a:spLocks noChangeShapeType="1"/>
              </p:cNvSpPr>
              <p:nvPr/>
            </p:nvSpPr>
            <p:spPr bwMode="auto">
              <a:xfrm>
                <a:off x="3168" y="2832"/>
                <a:ext cx="1776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8" name="Line 10"/>
              <p:cNvSpPr>
                <a:spLocks noChangeShapeType="1"/>
              </p:cNvSpPr>
              <p:nvPr/>
            </p:nvSpPr>
            <p:spPr bwMode="auto">
              <a:xfrm flipV="1">
                <a:off x="816" y="3840"/>
                <a:ext cx="4128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5" name="Arc 11"/>
            <p:cNvSpPr>
              <a:spLocks/>
            </p:cNvSpPr>
            <p:nvPr/>
          </p:nvSpPr>
          <p:spPr bwMode="auto">
            <a:xfrm>
              <a:off x="1440" y="3552"/>
              <a:ext cx="240" cy="288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6" name="Arc 12"/>
            <p:cNvSpPr>
              <a:spLocks/>
            </p:cNvSpPr>
            <p:nvPr/>
          </p:nvSpPr>
          <p:spPr bwMode="auto">
            <a:xfrm flipH="1">
              <a:off x="3936" y="3360"/>
              <a:ext cx="192" cy="4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7" name="Text Box 13"/>
            <p:cNvSpPr txBox="1">
              <a:spLocks noChangeArrowheads="1"/>
            </p:cNvSpPr>
            <p:nvPr/>
          </p:nvSpPr>
          <p:spPr bwMode="auto">
            <a:xfrm>
              <a:off x="3533" y="3471"/>
              <a:ext cx="153" cy="26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 baseline="30000">
                <a:latin typeface="Tahoma" pitchFamily="34" charset="0"/>
              </a:endParaRPr>
            </a:p>
          </p:txBody>
        </p:sp>
        <p:sp>
          <p:nvSpPr>
            <p:cNvPr id="6168" name="Text Box 14"/>
            <p:cNvSpPr txBox="1">
              <a:spLocks noChangeArrowheads="1"/>
            </p:cNvSpPr>
            <p:nvPr/>
          </p:nvSpPr>
          <p:spPr bwMode="auto">
            <a:xfrm>
              <a:off x="1613" y="3566"/>
              <a:ext cx="154" cy="26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en-US" b="1" baseline="30000">
                <a:latin typeface="Tahoma" pitchFamily="34" charset="0"/>
              </a:endParaRPr>
            </a:p>
          </p:txBody>
        </p:sp>
        <p:sp>
          <p:nvSpPr>
            <p:cNvPr id="6169" name="Text Box 15"/>
            <p:cNvSpPr txBox="1">
              <a:spLocks noChangeArrowheads="1"/>
            </p:cNvSpPr>
            <p:nvPr/>
          </p:nvSpPr>
          <p:spPr bwMode="auto">
            <a:xfrm>
              <a:off x="3889" y="3023"/>
              <a:ext cx="341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b</a:t>
              </a:r>
              <a:endParaRPr lang="en-GB" b="1" baseline="30000">
                <a:latin typeface="Tahoma" pitchFamily="34" charset="0"/>
              </a:endParaRPr>
            </a:p>
          </p:txBody>
        </p:sp>
        <p:sp>
          <p:nvSpPr>
            <p:cNvPr id="6170" name="Text Box 16"/>
            <p:cNvSpPr txBox="1">
              <a:spLocks noChangeArrowheads="1"/>
            </p:cNvSpPr>
            <p:nvPr/>
          </p:nvSpPr>
          <p:spPr bwMode="auto">
            <a:xfrm>
              <a:off x="2881" y="3792"/>
              <a:ext cx="312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c</a:t>
              </a:r>
              <a:endParaRPr lang="en-GB" b="1" baseline="30000">
                <a:latin typeface="Tahoma" pitchFamily="34" charset="0"/>
              </a:endParaRPr>
            </a:p>
          </p:txBody>
        </p:sp>
        <p:sp>
          <p:nvSpPr>
            <p:cNvPr id="6171" name="Arc 17"/>
            <p:cNvSpPr>
              <a:spLocks/>
            </p:cNvSpPr>
            <p:nvPr/>
          </p:nvSpPr>
          <p:spPr bwMode="auto">
            <a:xfrm rot="8131825">
              <a:off x="2928" y="2736"/>
              <a:ext cx="432" cy="4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72" name="Text Box 18"/>
            <p:cNvSpPr txBox="1">
              <a:spLocks noChangeArrowheads="1"/>
            </p:cNvSpPr>
            <p:nvPr/>
          </p:nvSpPr>
          <p:spPr bwMode="auto">
            <a:xfrm>
              <a:off x="1822" y="3072"/>
              <a:ext cx="333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a</a:t>
              </a:r>
              <a:endParaRPr lang="en-GB" b="1" baseline="30000">
                <a:latin typeface="Tahoma" pitchFamily="34" charset="0"/>
              </a:endParaRPr>
            </a:p>
          </p:txBody>
        </p:sp>
        <p:sp>
          <p:nvSpPr>
            <p:cNvPr id="6173" name="Text Box 19"/>
            <p:cNvSpPr txBox="1">
              <a:spLocks noChangeArrowheads="1"/>
            </p:cNvSpPr>
            <p:nvPr/>
          </p:nvSpPr>
          <p:spPr bwMode="auto">
            <a:xfrm>
              <a:off x="5041" y="3696"/>
              <a:ext cx="355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A</a:t>
              </a:r>
              <a:endParaRPr lang="en-GB" b="1" baseline="30000">
                <a:latin typeface="Tahoma" pitchFamily="34" charset="0"/>
              </a:endParaRPr>
            </a:p>
          </p:txBody>
        </p:sp>
        <p:sp>
          <p:nvSpPr>
            <p:cNvPr id="6174" name="Text Box 20"/>
            <p:cNvSpPr txBox="1">
              <a:spLocks noChangeArrowheads="1"/>
            </p:cNvSpPr>
            <p:nvPr/>
          </p:nvSpPr>
          <p:spPr bwMode="auto">
            <a:xfrm>
              <a:off x="3023" y="2544"/>
              <a:ext cx="352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C</a:t>
              </a:r>
              <a:endParaRPr lang="en-GB" b="1" baseline="30000">
                <a:latin typeface="Tahoma" pitchFamily="34" charset="0"/>
              </a:endParaRPr>
            </a:p>
          </p:txBody>
        </p:sp>
        <p:sp>
          <p:nvSpPr>
            <p:cNvPr id="6175" name="Text Box 21"/>
            <p:cNvSpPr txBox="1">
              <a:spLocks noChangeArrowheads="1"/>
            </p:cNvSpPr>
            <p:nvPr/>
          </p:nvSpPr>
          <p:spPr bwMode="auto">
            <a:xfrm>
              <a:off x="528" y="3696"/>
              <a:ext cx="357" cy="35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Tahoma" pitchFamily="34" charset="0"/>
                </a:rPr>
                <a:t>B</a:t>
              </a:r>
              <a:endParaRPr lang="en-GB" b="1" baseline="30000">
                <a:latin typeface="Tahoma" pitchFamily="34" charset="0"/>
              </a:endParaRPr>
            </a:p>
          </p:txBody>
        </p:sp>
      </p:grpSp>
      <p:sp>
        <p:nvSpPr>
          <p:cNvPr id="36887" name="Text Box 23"/>
          <p:cNvSpPr txBox="1">
            <a:spLocks noChangeArrowheads="1"/>
          </p:cNvSpPr>
          <p:nvPr/>
        </p:nvSpPr>
        <p:spPr bwMode="auto">
          <a:xfrm>
            <a:off x="0" y="1676400"/>
            <a:ext cx="9185275" cy="711200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First you need to know how to label a triangle. Use capitals for angles and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lower case letters for the sides opposite to them.</a:t>
            </a:r>
          </a:p>
        </p:txBody>
      </p:sp>
      <p:sp>
        <p:nvSpPr>
          <p:cNvPr id="36888" name="Text Box 24"/>
          <p:cNvSpPr txBox="1">
            <a:spLocks noChangeArrowheads="1"/>
          </p:cNvSpPr>
          <p:nvPr/>
        </p:nvSpPr>
        <p:spPr bwMode="auto">
          <a:xfrm>
            <a:off x="304800" y="5334000"/>
            <a:ext cx="4114800" cy="119697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>
                <a:latin typeface="Arial" pitchFamily="34" charset="0"/>
              </a:rPr>
              <a:t>Area = </a:t>
            </a:r>
            <a:r>
              <a:rPr lang="en-GB" b="1">
                <a:latin typeface="Arial" pitchFamily="34" charset="0"/>
                <a:cs typeface="Times New Roman" pitchFamily="18" charset="0"/>
              </a:rPr>
              <a:t>½ ab sin C</a:t>
            </a:r>
          </a:p>
          <a:p>
            <a:pPr eaLnBrk="1" hangingPunct="1"/>
            <a:r>
              <a:rPr lang="en-GB" b="1">
                <a:latin typeface="Arial" pitchFamily="34" charset="0"/>
                <a:cs typeface="Times New Roman" pitchFamily="18" charset="0"/>
              </a:rPr>
              <a:t>Area = 0.5 x 6.3 x 7 x sin 59</a:t>
            </a:r>
          </a:p>
          <a:p>
            <a:pPr eaLnBrk="1" hangingPunct="1"/>
            <a:r>
              <a:rPr lang="en-GB" b="1">
                <a:latin typeface="Arial" pitchFamily="34" charset="0"/>
                <a:cs typeface="Times New Roman" pitchFamily="18" charset="0"/>
              </a:rPr>
              <a:t>Area = 18.9 cm</a:t>
            </a:r>
            <a:r>
              <a:rPr lang="en-GB" b="1" baseline="30000">
                <a:latin typeface="Arial" pitchFamily="34" charset="0"/>
                <a:cs typeface="Times New Roman" pitchFamily="18" charset="0"/>
              </a:rPr>
              <a:t>2</a:t>
            </a:r>
          </a:p>
        </p:txBody>
      </p:sp>
      <p:grpSp>
        <p:nvGrpSpPr>
          <p:cNvPr id="36899" name="Group 35"/>
          <p:cNvGrpSpPr>
            <a:grpSpLocks/>
          </p:cNvGrpSpPr>
          <p:nvPr/>
        </p:nvGrpSpPr>
        <p:grpSpPr bwMode="auto">
          <a:xfrm>
            <a:off x="4800600" y="3581400"/>
            <a:ext cx="4343400" cy="2971800"/>
            <a:chOff x="3024" y="2256"/>
            <a:chExt cx="2736" cy="1872"/>
          </a:xfrm>
        </p:grpSpPr>
        <p:sp>
          <p:nvSpPr>
            <p:cNvPr id="6157" name="AutoShape 3"/>
            <p:cNvSpPr>
              <a:spLocks noChangeArrowheads="1"/>
            </p:cNvSpPr>
            <p:nvPr/>
          </p:nvSpPr>
          <p:spPr bwMode="auto">
            <a:xfrm>
              <a:off x="3312" y="2256"/>
              <a:ext cx="2448" cy="1872"/>
            </a:xfrm>
            <a:prstGeom prst="triangle">
              <a:avLst>
                <a:gd name="adj" fmla="val 31824"/>
              </a:avLst>
            </a:prstGeom>
            <a:solidFill>
              <a:schemeClr val="accent1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8" name="Arc 25"/>
            <p:cNvSpPr>
              <a:spLocks/>
            </p:cNvSpPr>
            <p:nvPr/>
          </p:nvSpPr>
          <p:spPr bwMode="auto">
            <a:xfrm>
              <a:off x="3504" y="3696"/>
              <a:ext cx="336" cy="432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59" name="Arc 26"/>
            <p:cNvSpPr>
              <a:spLocks/>
            </p:cNvSpPr>
            <p:nvPr/>
          </p:nvSpPr>
          <p:spPr bwMode="auto">
            <a:xfrm flipH="1">
              <a:off x="5040" y="3648"/>
              <a:ext cx="288" cy="480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160" name="Text Box 27"/>
            <p:cNvSpPr txBox="1">
              <a:spLocks noChangeArrowheads="1"/>
            </p:cNvSpPr>
            <p:nvPr/>
          </p:nvSpPr>
          <p:spPr bwMode="auto">
            <a:xfrm>
              <a:off x="3696" y="3552"/>
              <a:ext cx="4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67</a:t>
              </a:r>
              <a:r>
                <a:rPr lang="en-GB" b="1" baseline="30000">
                  <a:latin typeface="Arial" pitchFamily="34" charset="0"/>
                </a:rPr>
                <a:t>0</a:t>
              </a:r>
            </a:p>
          </p:txBody>
        </p:sp>
        <p:sp>
          <p:nvSpPr>
            <p:cNvPr id="6161" name="Text Box 28"/>
            <p:cNvSpPr txBox="1">
              <a:spLocks noChangeArrowheads="1"/>
            </p:cNvSpPr>
            <p:nvPr/>
          </p:nvSpPr>
          <p:spPr bwMode="auto">
            <a:xfrm>
              <a:off x="4704" y="3648"/>
              <a:ext cx="4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54</a:t>
              </a:r>
              <a:r>
                <a:rPr lang="en-GB" b="1" baseline="30000">
                  <a:latin typeface="Arial" pitchFamily="34" charset="0"/>
                </a:rPr>
                <a:t>0</a:t>
              </a:r>
            </a:p>
          </p:txBody>
        </p:sp>
        <p:sp>
          <p:nvSpPr>
            <p:cNvPr id="6162" name="Text Box 29"/>
            <p:cNvSpPr txBox="1">
              <a:spLocks noChangeArrowheads="1"/>
            </p:cNvSpPr>
            <p:nvPr/>
          </p:nvSpPr>
          <p:spPr bwMode="auto">
            <a:xfrm>
              <a:off x="4848" y="2880"/>
              <a:ext cx="50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7cm</a:t>
              </a:r>
              <a:endParaRPr lang="en-GB" b="1" baseline="30000">
                <a:latin typeface="Arial" pitchFamily="34" charset="0"/>
              </a:endParaRPr>
            </a:p>
          </p:txBody>
        </p:sp>
        <p:sp>
          <p:nvSpPr>
            <p:cNvPr id="6163" name="Text Box 30"/>
            <p:cNvSpPr txBox="1">
              <a:spLocks noChangeArrowheads="1"/>
            </p:cNvSpPr>
            <p:nvPr/>
          </p:nvSpPr>
          <p:spPr bwMode="auto">
            <a:xfrm>
              <a:off x="3024" y="3072"/>
              <a:ext cx="6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6.3cm</a:t>
              </a:r>
              <a:endParaRPr lang="en-GB" b="1" baseline="30000">
                <a:latin typeface="Arial" pitchFamily="34" charset="0"/>
              </a:endParaRPr>
            </a:p>
          </p:txBody>
        </p:sp>
      </p:grpSp>
      <p:sp>
        <p:nvSpPr>
          <p:cNvPr id="6153" name="Line 31"/>
          <p:cNvSpPr>
            <a:spLocks noChangeShapeType="1"/>
          </p:cNvSpPr>
          <p:nvPr/>
        </p:nvSpPr>
        <p:spPr bwMode="auto">
          <a:xfrm>
            <a:off x="0" y="4343400"/>
            <a:ext cx="57912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4" name="Line 32"/>
          <p:cNvSpPr>
            <a:spLocks noChangeShapeType="1"/>
          </p:cNvSpPr>
          <p:nvPr/>
        </p:nvSpPr>
        <p:spPr bwMode="auto">
          <a:xfrm flipV="1">
            <a:off x="5791200" y="3429000"/>
            <a:ext cx="0" cy="91440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155" name="Line 33"/>
          <p:cNvSpPr>
            <a:spLocks noChangeShapeType="1"/>
          </p:cNvSpPr>
          <p:nvPr/>
        </p:nvSpPr>
        <p:spPr bwMode="auto">
          <a:xfrm>
            <a:off x="5791200" y="3429000"/>
            <a:ext cx="3352800" cy="0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6898" name="Text Box 34"/>
          <p:cNvSpPr txBox="1">
            <a:spLocks noChangeArrowheads="1"/>
          </p:cNvSpPr>
          <p:nvPr/>
        </p:nvSpPr>
        <p:spPr bwMode="auto">
          <a:xfrm>
            <a:off x="0" y="4495800"/>
            <a:ext cx="4994275" cy="406400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The included angle = 180 – 67 – 54 = 59</a:t>
            </a:r>
            <a:r>
              <a:rPr lang="en-GB" sz="2000" b="1" baseline="30000">
                <a:latin typeface="Arial" pitchFamily="34" charset="0"/>
              </a:rPr>
              <a:t>0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3686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68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68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0" fill="hold"/>
                                        <p:tgtEl>
                                          <p:spTgt spid="368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36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6888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6888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6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68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68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68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368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68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6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animBg="1" autoUpdateAnimBg="0"/>
      <p:bldP spid="36869" grpId="0" animBg="1" autoUpdateAnimBg="0"/>
      <p:bldP spid="36887" grpId="0" animBg="1" autoUpdateAnimBg="0"/>
      <p:bldP spid="36888" grpId="0" build="p" animBg="1" autoUpdateAnimBg="0"/>
      <p:bldP spid="36898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4295775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Area and arc lengths of circles</a:t>
            </a:r>
          </a:p>
        </p:txBody>
      </p:sp>
      <p:sp>
        <p:nvSpPr>
          <p:cNvPr id="25604" name="Oval 4"/>
          <p:cNvSpPr>
            <a:spLocks noChangeArrowheads="1"/>
          </p:cNvSpPr>
          <p:nvPr/>
        </p:nvSpPr>
        <p:spPr bwMode="auto">
          <a:xfrm>
            <a:off x="0" y="762000"/>
            <a:ext cx="4724400" cy="4724400"/>
          </a:xfrm>
          <a:prstGeom prst="ellipse">
            <a:avLst/>
          </a:prstGeom>
          <a:solidFill>
            <a:srgbClr val="FFCCCC"/>
          </a:solidFill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4953000" y="355600"/>
            <a:ext cx="3733800" cy="1196975"/>
          </a:xfrm>
          <a:prstGeom prst="rect">
            <a:avLst/>
          </a:prstGeom>
          <a:solidFill>
            <a:srgbClr val="FFCC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 u="sng">
                <a:latin typeface="Arial" pitchFamily="34" charset="0"/>
              </a:rPr>
              <a:t>Circle</a:t>
            </a:r>
          </a:p>
          <a:p>
            <a:pPr eaLnBrk="1" hangingPunct="1"/>
            <a:r>
              <a:rPr lang="en-GB" b="1">
                <a:latin typeface="Arial" pitchFamily="34" charset="0"/>
              </a:rPr>
              <a:t>Area =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b="1">
                <a:latin typeface="Arial" pitchFamily="34" charset="0"/>
              </a:rPr>
              <a:t>x r</a:t>
            </a:r>
            <a:r>
              <a:rPr lang="en-GB" b="1" baseline="30000">
                <a:latin typeface="Arial" pitchFamily="34" charset="0"/>
              </a:rPr>
              <a:t>2</a:t>
            </a:r>
          </a:p>
          <a:p>
            <a:pPr eaLnBrk="1" hangingPunct="1"/>
            <a:r>
              <a:rPr lang="en-GB" b="1">
                <a:latin typeface="Arial" pitchFamily="34" charset="0"/>
              </a:rPr>
              <a:t>Circumference =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b="1">
                <a:latin typeface="Arial" pitchFamily="34" charset="0"/>
              </a:rPr>
              <a:t>x D</a:t>
            </a:r>
            <a:endParaRPr lang="en-GB" b="1" baseline="30000">
              <a:latin typeface="Arial" pitchFamily="34" charset="0"/>
            </a:endParaRPr>
          </a:p>
        </p:txBody>
      </p:sp>
      <p:sp>
        <p:nvSpPr>
          <p:cNvPr id="25617" name="Text Box 17"/>
          <p:cNvSpPr txBox="1">
            <a:spLocks noChangeArrowheads="1"/>
          </p:cNvSpPr>
          <p:nvPr/>
        </p:nvSpPr>
        <p:spPr bwMode="auto">
          <a:xfrm>
            <a:off x="4953000" y="1676400"/>
            <a:ext cx="3733800" cy="1927225"/>
          </a:xfrm>
          <a:prstGeom prst="rect">
            <a:avLst/>
          </a:prstGeom>
          <a:solidFill>
            <a:srgbClr val="CCCC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 u="sng">
                <a:latin typeface="Arial" pitchFamily="34" charset="0"/>
              </a:rPr>
              <a:t>Sector</a:t>
            </a:r>
          </a:p>
          <a:p>
            <a:pPr eaLnBrk="1" hangingPunct="1"/>
            <a:r>
              <a:rPr lang="en-GB" b="1">
                <a:latin typeface="Arial" pitchFamily="34" charset="0"/>
              </a:rPr>
              <a:t>Area = </a:t>
            </a:r>
            <a:r>
              <a:rPr lang="en-GB" b="1" u="sng">
                <a:latin typeface="Arial" pitchFamily="34" charset="0"/>
              </a:rPr>
              <a:t>  </a:t>
            </a:r>
            <a:r>
              <a:rPr lang="en-GB" b="1" u="sng">
                <a:sym typeface="Symbol" pitchFamily="18" charset="2"/>
              </a:rPr>
              <a:t></a:t>
            </a:r>
            <a:r>
              <a:rPr lang="en-GB" b="1" u="sng">
                <a:latin typeface="Arial" pitchFamily="34" charset="0"/>
              </a:rPr>
              <a:t>   </a:t>
            </a:r>
            <a:r>
              <a:rPr lang="en-GB" b="1">
                <a:latin typeface="Arial" pitchFamily="34" charset="0"/>
              </a:rPr>
              <a:t> x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b="1">
                <a:latin typeface="Arial" pitchFamily="34" charset="0"/>
              </a:rPr>
              <a:t>x r</a:t>
            </a:r>
            <a:r>
              <a:rPr lang="en-GB" b="1" baseline="30000">
                <a:latin typeface="Arial" pitchFamily="34" charset="0"/>
              </a:rPr>
              <a:t>2</a:t>
            </a:r>
          </a:p>
          <a:p>
            <a:pPr eaLnBrk="1" hangingPunct="1"/>
            <a:r>
              <a:rPr lang="en-GB" b="1">
                <a:latin typeface="Arial" pitchFamily="34" charset="0"/>
              </a:rPr>
              <a:t>	  360</a:t>
            </a:r>
          </a:p>
          <a:p>
            <a:pPr eaLnBrk="1" hangingPunct="1"/>
            <a:r>
              <a:rPr lang="en-GB" b="1">
                <a:latin typeface="Arial" pitchFamily="34" charset="0"/>
              </a:rPr>
              <a:t>Arc length = </a:t>
            </a:r>
            <a:r>
              <a:rPr lang="en-GB" b="1" u="sng">
                <a:latin typeface="Arial" pitchFamily="34" charset="0"/>
              </a:rPr>
              <a:t>  </a:t>
            </a:r>
            <a:r>
              <a:rPr lang="en-GB" b="1" u="sng">
                <a:sym typeface="Symbol" pitchFamily="18" charset="2"/>
              </a:rPr>
              <a:t></a:t>
            </a:r>
            <a:r>
              <a:rPr lang="en-GB" b="1" u="sng">
                <a:latin typeface="Arial" pitchFamily="34" charset="0"/>
              </a:rPr>
              <a:t>   </a:t>
            </a:r>
            <a:r>
              <a:rPr lang="en-GB" b="1">
                <a:latin typeface="Arial" pitchFamily="34" charset="0"/>
              </a:rPr>
              <a:t> x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b="1">
                <a:latin typeface="Arial" pitchFamily="34" charset="0"/>
              </a:rPr>
              <a:t>x D</a:t>
            </a:r>
            <a:endParaRPr lang="en-GB" b="1" baseline="30000">
              <a:latin typeface="Arial" pitchFamily="34" charset="0"/>
            </a:endParaRPr>
          </a:p>
          <a:p>
            <a:pPr eaLnBrk="1" hangingPunct="1"/>
            <a:r>
              <a:rPr lang="en-GB" b="1">
                <a:latin typeface="Arial" pitchFamily="34" charset="0"/>
              </a:rPr>
              <a:t>	           360</a:t>
            </a:r>
          </a:p>
        </p:txBody>
      </p:sp>
      <p:grpSp>
        <p:nvGrpSpPr>
          <p:cNvPr id="25620" name="Group 20"/>
          <p:cNvGrpSpPr>
            <a:grpSpLocks/>
          </p:cNvGrpSpPr>
          <p:nvPr/>
        </p:nvGrpSpPr>
        <p:grpSpPr bwMode="auto">
          <a:xfrm>
            <a:off x="2209800" y="836613"/>
            <a:ext cx="2438400" cy="2214562"/>
            <a:chOff x="1392" y="767"/>
            <a:chExt cx="1536" cy="1395"/>
          </a:xfrm>
        </p:grpSpPr>
        <p:grpSp>
          <p:nvGrpSpPr>
            <p:cNvPr id="7196" name="Group 16"/>
            <p:cNvGrpSpPr>
              <a:grpSpLocks/>
            </p:cNvGrpSpPr>
            <p:nvPr/>
          </p:nvGrpSpPr>
          <p:grpSpPr bwMode="auto">
            <a:xfrm>
              <a:off x="1392" y="767"/>
              <a:ext cx="1536" cy="1395"/>
              <a:chOff x="1392" y="767"/>
              <a:chExt cx="1536" cy="1395"/>
            </a:xfrm>
          </p:grpSpPr>
          <p:sp>
            <p:nvSpPr>
              <p:cNvPr id="7199" name="Arc 13"/>
              <p:cNvSpPr>
                <a:spLocks/>
              </p:cNvSpPr>
              <p:nvPr/>
            </p:nvSpPr>
            <p:spPr bwMode="auto">
              <a:xfrm>
                <a:off x="1392" y="767"/>
                <a:ext cx="1518" cy="1395"/>
              </a:xfrm>
              <a:custGeom>
                <a:avLst/>
                <a:gdLst>
                  <a:gd name="T0" fmla="*/ 2 w 20694"/>
                  <a:gd name="T1" fmla="*/ 0 h 20926"/>
                  <a:gd name="T2" fmla="*/ 8 w 20694"/>
                  <a:gd name="T3" fmla="*/ 4 h 20926"/>
                  <a:gd name="T4" fmla="*/ 0 w 20694"/>
                  <a:gd name="T5" fmla="*/ 6 h 20926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694" h="20926" fill="none" extrusionOk="0">
                    <a:moveTo>
                      <a:pt x="5354" y="0"/>
                    </a:moveTo>
                    <a:cubicBezTo>
                      <a:pt x="12700" y="1879"/>
                      <a:pt x="18521" y="7473"/>
                      <a:pt x="20694" y="14736"/>
                    </a:cubicBezTo>
                  </a:path>
                  <a:path w="20694" h="20926" stroke="0" extrusionOk="0">
                    <a:moveTo>
                      <a:pt x="5354" y="0"/>
                    </a:moveTo>
                    <a:cubicBezTo>
                      <a:pt x="12700" y="1879"/>
                      <a:pt x="18521" y="7473"/>
                      <a:pt x="20694" y="14736"/>
                    </a:cubicBezTo>
                    <a:lnTo>
                      <a:pt x="0" y="20926"/>
                    </a:lnTo>
                    <a:lnTo>
                      <a:pt x="5354" y="0"/>
                    </a:lnTo>
                    <a:close/>
                  </a:path>
                </a:pathLst>
              </a:custGeom>
              <a:solidFill>
                <a:srgbClr val="CCCC00"/>
              </a:solidFill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200" name="Line 14"/>
              <p:cNvSpPr>
                <a:spLocks noChangeShapeType="1"/>
              </p:cNvSpPr>
              <p:nvPr/>
            </p:nvSpPr>
            <p:spPr bwMode="auto">
              <a:xfrm flipH="1">
                <a:off x="1392" y="768"/>
                <a:ext cx="384" cy="139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201" name="Line 15"/>
              <p:cNvSpPr>
                <a:spLocks noChangeShapeType="1"/>
              </p:cNvSpPr>
              <p:nvPr/>
            </p:nvSpPr>
            <p:spPr bwMode="auto">
              <a:xfrm flipV="1">
                <a:off x="1392" y="1776"/>
                <a:ext cx="1536" cy="384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197" name="Arc 18"/>
            <p:cNvSpPr>
              <a:spLocks/>
            </p:cNvSpPr>
            <p:nvPr/>
          </p:nvSpPr>
          <p:spPr bwMode="auto">
            <a:xfrm>
              <a:off x="1536" y="1728"/>
              <a:ext cx="288" cy="336"/>
            </a:xfrm>
            <a:custGeom>
              <a:avLst/>
              <a:gdLst>
                <a:gd name="T0" fmla="*/ 0 w 21600"/>
                <a:gd name="T1" fmla="*/ 0 h 21600"/>
                <a:gd name="T2" fmla="*/ 0 w 21600"/>
                <a:gd name="T3" fmla="*/ 0 h 21600"/>
                <a:gd name="T4" fmla="*/ 0 w 21600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98" name="Text Box 19"/>
            <p:cNvSpPr txBox="1">
              <a:spLocks noChangeArrowheads="1"/>
            </p:cNvSpPr>
            <p:nvPr/>
          </p:nvSpPr>
          <p:spPr bwMode="auto">
            <a:xfrm>
              <a:off x="1680" y="1536"/>
              <a:ext cx="249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3200" b="1">
                  <a:sym typeface="Symbol" pitchFamily="18" charset="2"/>
                </a:rPr>
                <a:t></a:t>
              </a:r>
              <a:endParaRPr lang="en-GB" sz="3200" b="1"/>
            </a:p>
          </p:txBody>
        </p:sp>
      </p:grpSp>
      <p:sp>
        <p:nvSpPr>
          <p:cNvPr id="25658" name="Text Box 58"/>
          <p:cNvSpPr txBox="1">
            <a:spLocks noChangeArrowheads="1"/>
          </p:cNvSpPr>
          <p:nvPr/>
        </p:nvSpPr>
        <p:spPr bwMode="auto">
          <a:xfrm>
            <a:off x="0" y="6026150"/>
            <a:ext cx="5943600" cy="831850"/>
          </a:xfrm>
          <a:prstGeom prst="rect">
            <a:avLst/>
          </a:prstGeom>
          <a:solidFill>
            <a:srgbClr val="CC00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b="1" u="sng">
                <a:solidFill>
                  <a:schemeClr val="bg1"/>
                </a:solidFill>
                <a:latin typeface="Arial" pitchFamily="34" charset="0"/>
              </a:rPr>
              <a:t>Segment</a:t>
            </a:r>
          </a:p>
          <a:p>
            <a:pPr eaLnBrk="1" hangingPunct="1"/>
            <a:r>
              <a:rPr lang="en-GB" b="1">
                <a:solidFill>
                  <a:schemeClr val="bg1"/>
                </a:solidFill>
                <a:latin typeface="Arial" pitchFamily="34" charset="0"/>
              </a:rPr>
              <a:t>Area = Area of sector – area of triangle</a:t>
            </a:r>
          </a:p>
        </p:txBody>
      </p:sp>
      <p:grpSp>
        <p:nvGrpSpPr>
          <p:cNvPr id="25662" name="Group 62"/>
          <p:cNvGrpSpPr>
            <a:grpSpLocks/>
          </p:cNvGrpSpPr>
          <p:nvPr/>
        </p:nvGrpSpPr>
        <p:grpSpPr bwMode="auto">
          <a:xfrm>
            <a:off x="1752600" y="2895600"/>
            <a:ext cx="3597275" cy="2555875"/>
            <a:chOff x="1104" y="2064"/>
            <a:chExt cx="2266" cy="1610"/>
          </a:xfrm>
        </p:grpSpPr>
        <p:grpSp>
          <p:nvGrpSpPr>
            <p:cNvPr id="7178" name="Group 59"/>
            <p:cNvGrpSpPr>
              <a:grpSpLocks/>
            </p:cNvGrpSpPr>
            <p:nvPr/>
          </p:nvGrpSpPr>
          <p:grpSpPr bwMode="auto">
            <a:xfrm>
              <a:off x="1392" y="2064"/>
              <a:ext cx="1978" cy="1610"/>
              <a:chOff x="1392" y="2064"/>
              <a:chExt cx="1978" cy="1610"/>
            </a:xfrm>
          </p:grpSpPr>
          <p:sp>
            <p:nvSpPr>
              <p:cNvPr id="7180" name="Line 29"/>
              <p:cNvSpPr>
                <a:spLocks noChangeShapeType="1"/>
              </p:cNvSpPr>
              <p:nvPr/>
            </p:nvSpPr>
            <p:spPr bwMode="auto">
              <a:xfrm>
                <a:off x="1392" y="2155"/>
                <a:ext cx="720" cy="1392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1" name="Line 30"/>
              <p:cNvSpPr>
                <a:spLocks noChangeShapeType="1"/>
              </p:cNvSpPr>
              <p:nvPr/>
            </p:nvSpPr>
            <p:spPr bwMode="auto">
              <a:xfrm>
                <a:off x="1440" y="2155"/>
                <a:ext cx="1536" cy="288"/>
              </a:xfrm>
              <a:prstGeom prst="line">
                <a:avLst/>
              </a:prstGeom>
              <a:noFill/>
              <a:ln w="76200">
                <a:solidFill>
                  <a:schemeClr val="tx1"/>
                </a:solidFill>
                <a:prstDash val="sysDot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2" name="Arc 28"/>
              <p:cNvSpPr>
                <a:spLocks/>
              </p:cNvSpPr>
              <p:nvPr/>
            </p:nvSpPr>
            <p:spPr bwMode="auto">
              <a:xfrm rot="4994575">
                <a:off x="1541" y="2055"/>
                <a:ext cx="1452" cy="1469"/>
              </a:xfrm>
              <a:custGeom>
                <a:avLst/>
                <a:gdLst>
                  <a:gd name="T0" fmla="*/ 2 w 20414"/>
                  <a:gd name="T1" fmla="*/ 0 h 20659"/>
                  <a:gd name="T2" fmla="*/ 7 w 20414"/>
                  <a:gd name="T3" fmla="*/ 5 h 20659"/>
                  <a:gd name="T4" fmla="*/ 0 w 20414"/>
                  <a:gd name="T5" fmla="*/ 7 h 20659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0414" h="20659" fill="none" extrusionOk="0">
                    <a:moveTo>
                      <a:pt x="6307" y="0"/>
                    </a:moveTo>
                    <a:cubicBezTo>
                      <a:pt x="12913" y="2017"/>
                      <a:pt x="18156" y="7072"/>
                      <a:pt x="20413" y="13600"/>
                    </a:cubicBezTo>
                  </a:path>
                  <a:path w="20414" h="20659" stroke="0" extrusionOk="0">
                    <a:moveTo>
                      <a:pt x="6307" y="0"/>
                    </a:moveTo>
                    <a:cubicBezTo>
                      <a:pt x="12913" y="2017"/>
                      <a:pt x="18156" y="7072"/>
                      <a:pt x="20413" y="13600"/>
                    </a:cubicBezTo>
                    <a:lnTo>
                      <a:pt x="0" y="20659"/>
                    </a:lnTo>
                    <a:lnTo>
                      <a:pt x="6307" y="0"/>
                    </a:lnTo>
                    <a:close/>
                  </a:path>
                </a:pathLst>
              </a:custGeom>
              <a:noFill/>
              <a:ln w="762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FF6600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83" name="Line 32"/>
              <p:cNvSpPr>
                <a:spLocks noChangeShapeType="1"/>
              </p:cNvSpPr>
              <p:nvPr/>
            </p:nvSpPr>
            <p:spPr bwMode="auto">
              <a:xfrm flipV="1">
                <a:off x="2112" y="2443"/>
                <a:ext cx="816" cy="1104"/>
              </a:xfrm>
              <a:prstGeom prst="line">
                <a:avLst/>
              </a:prstGeom>
              <a:noFill/>
              <a:ln w="762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4" name="Line 37"/>
              <p:cNvSpPr>
                <a:spLocks noChangeShapeType="1"/>
              </p:cNvSpPr>
              <p:nvPr/>
            </p:nvSpPr>
            <p:spPr bwMode="auto">
              <a:xfrm>
                <a:off x="2256" y="3312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5" name="Line 38"/>
              <p:cNvSpPr>
                <a:spLocks noChangeShapeType="1"/>
              </p:cNvSpPr>
              <p:nvPr/>
            </p:nvSpPr>
            <p:spPr bwMode="auto">
              <a:xfrm>
                <a:off x="2352" y="321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6" name="Line 39"/>
              <p:cNvSpPr>
                <a:spLocks noChangeShapeType="1"/>
              </p:cNvSpPr>
              <p:nvPr/>
            </p:nvSpPr>
            <p:spPr bwMode="auto">
              <a:xfrm>
                <a:off x="2448" y="3120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7" name="Line 40"/>
              <p:cNvSpPr>
                <a:spLocks noChangeShapeType="1"/>
              </p:cNvSpPr>
              <p:nvPr/>
            </p:nvSpPr>
            <p:spPr bwMode="auto">
              <a:xfrm>
                <a:off x="2496" y="3024"/>
                <a:ext cx="240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8" name="Line 41"/>
              <p:cNvSpPr>
                <a:spLocks noChangeShapeType="1"/>
              </p:cNvSpPr>
              <p:nvPr/>
            </p:nvSpPr>
            <p:spPr bwMode="auto">
              <a:xfrm>
                <a:off x="2544" y="2928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89" name="Line 42"/>
              <p:cNvSpPr>
                <a:spLocks noChangeShapeType="1"/>
              </p:cNvSpPr>
              <p:nvPr/>
            </p:nvSpPr>
            <p:spPr bwMode="auto">
              <a:xfrm>
                <a:off x="2688" y="2832"/>
                <a:ext cx="144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0" name="Line 43"/>
              <p:cNvSpPr>
                <a:spLocks noChangeShapeType="1"/>
              </p:cNvSpPr>
              <p:nvPr/>
            </p:nvSpPr>
            <p:spPr bwMode="auto">
              <a:xfrm>
                <a:off x="2688" y="2736"/>
                <a:ext cx="192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1" name="Line 44"/>
              <p:cNvSpPr>
                <a:spLocks noChangeShapeType="1"/>
              </p:cNvSpPr>
              <p:nvPr/>
            </p:nvSpPr>
            <p:spPr bwMode="auto">
              <a:xfrm>
                <a:off x="2784" y="2592"/>
                <a:ext cx="96" cy="48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2" name="Line 45"/>
              <p:cNvSpPr>
                <a:spLocks noChangeShapeType="1"/>
              </p:cNvSpPr>
              <p:nvPr/>
            </p:nvSpPr>
            <p:spPr bwMode="auto">
              <a:xfrm>
                <a:off x="2256" y="3360"/>
                <a:ext cx="96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193" name="Arc 46"/>
              <p:cNvSpPr>
                <a:spLocks/>
              </p:cNvSpPr>
              <p:nvPr/>
            </p:nvSpPr>
            <p:spPr bwMode="auto">
              <a:xfrm rot="3551344">
                <a:off x="1656" y="2280"/>
                <a:ext cx="288" cy="432"/>
              </a:xfrm>
              <a:custGeom>
                <a:avLst/>
                <a:gdLst>
                  <a:gd name="T0" fmla="*/ 0 w 21600"/>
                  <a:gd name="T1" fmla="*/ 0 h 21600"/>
                  <a:gd name="T2" fmla="*/ 0 w 21600"/>
                  <a:gd name="T3" fmla="*/ 0 h 21600"/>
                  <a:gd name="T4" fmla="*/ 0 w 21600"/>
                  <a:gd name="T5" fmla="*/ 0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94" name="Text Box 47"/>
              <p:cNvSpPr txBox="1">
                <a:spLocks noChangeArrowheads="1"/>
              </p:cNvSpPr>
              <p:nvPr/>
            </p:nvSpPr>
            <p:spPr bwMode="auto">
              <a:xfrm>
                <a:off x="3254" y="3386"/>
                <a:ext cx="116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endParaRPr lang="en-US"/>
              </a:p>
            </p:txBody>
          </p:sp>
          <p:sp>
            <p:nvSpPr>
              <p:cNvPr id="7195" name="Text Box 55"/>
              <p:cNvSpPr txBox="1">
                <a:spLocks noChangeArrowheads="1"/>
              </p:cNvSpPr>
              <p:nvPr/>
            </p:nvSpPr>
            <p:spPr bwMode="auto">
              <a:xfrm>
                <a:off x="1872" y="2466"/>
                <a:ext cx="40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b="1">
                    <a:latin typeface="Arial" pitchFamily="34" charset="0"/>
                    <a:sym typeface="Symbol" pitchFamily="18" charset="2"/>
                  </a:rPr>
                  <a:t>54</a:t>
                </a:r>
                <a:r>
                  <a:rPr lang="en-GB" b="1" baseline="30000">
                    <a:latin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sp>
          <p:nvSpPr>
            <p:cNvPr id="7179" name="Text Box 61"/>
            <p:cNvSpPr txBox="1">
              <a:spLocks noChangeArrowheads="1"/>
            </p:cNvSpPr>
            <p:nvPr/>
          </p:nvSpPr>
          <p:spPr bwMode="auto">
            <a:xfrm>
              <a:off x="1104" y="2784"/>
              <a:ext cx="66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b="1">
                  <a:latin typeface="Arial" pitchFamily="34" charset="0"/>
                </a:rPr>
                <a:t>4.8cm</a:t>
              </a:r>
            </a:p>
          </p:txBody>
        </p:sp>
      </p:grpSp>
      <p:sp>
        <p:nvSpPr>
          <p:cNvPr id="25663" name="Text Box 63"/>
          <p:cNvSpPr txBox="1">
            <a:spLocks noChangeArrowheads="1"/>
          </p:cNvSpPr>
          <p:nvPr/>
        </p:nvSpPr>
        <p:spPr bwMode="auto">
          <a:xfrm>
            <a:off x="4457700" y="3886200"/>
            <a:ext cx="4686300" cy="2530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Area sector = 54/360 x 3.14 x 4.8 x 4.8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                     = 10.85184cm</a:t>
            </a:r>
            <a:r>
              <a:rPr lang="en-GB" sz="2000" b="1" baseline="30000">
                <a:latin typeface="Arial" pitchFamily="34" charset="0"/>
              </a:rPr>
              <a:t>2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Area triangle = 0.5 x 4.8 x 4.8 x sin 54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                       = 9.31988cm</a:t>
            </a:r>
            <a:r>
              <a:rPr lang="en-GB" sz="2000" b="1" baseline="30000">
                <a:latin typeface="Arial" pitchFamily="34" charset="0"/>
              </a:rPr>
              <a:t>2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Area segment = 10.85184 – 9.31988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		= 1.54cm</a:t>
            </a:r>
            <a:r>
              <a:rPr lang="en-GB" sz="2000" b="1" baseline="30000">
                <a:latin typeface="Arial" pitchFamily="34" charset="0"/>
              </a:rPr>
              <a:t>2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Arc length = 54/360 x 3.14 x 9.6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	                = 4.52 cm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56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562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0" fill="hold"/>
                                        <p:tgtEl>
                                          <p:spTgt spid="256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2566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 fill="hold"/>
                                        <p:tgtEl>
                                          <p:spTgt spid="256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75"/>
                                        <p:tgtEl>
                                          <p:spTgt spid="256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75"/>
                                        <p:tgtEl>
                                          <p:spTgt spid="256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75"/>
                                        <p:tgtEl>
                                          <p:spTgt spid="256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75"/>
                                        <p:tgtEl>
                                          <p:spTgt spid="256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75"/>
                                        <p:tgtEl>
                                          <p:spTgt spid="256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75"/>
                                        <p:tgtEl>
                                          <p:spTgt spid="256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75"/>
                                        <p:tgtEl>
                                          <p:spTgt spid="256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75"/>
                                        <p:tgtEl>
                                          <p:spTgt spid="256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4" grpId="0" animBg="1" autoUpdateAnimBg="0"/>
      <p:bldP spid="25605" grpId="0" animBg="1" autoUpdateAnimBg="0"/>
      <p:bldP spid="25617" grpId="0" animBg="1" autoUpdateAnimBg="0"/>
      <p:bldP spid="25658" grpId="0" animBg="1" autoUpdateAnimBg="0"/>
      <p:bldP spid="2566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4805363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Volume and surface area of solids</a:t>
            </a:r>
          </a:p>
        </p:txBody>
      </p:sp>
      <p:sp>
        <p:nvSpPr>
          <p:cNvPr id="26627" name="AutoShape 3"/>
          <p:cNvSpPr>
            <a:spLocks noChangeArrowheads="1"/>
          </p:cNvSpPr>
          <p:nvPr/>
        </p:nvSpPr>
        <p:spPr bwMode="auto">
          <a:xfrm>
            <a:off x="304800" y="5791200"/>
            <a:ext cx="8229600" cy="1066800"/>
          </a:xfrm>
          <a:prstGeom prst="wedgeRoundRectCallout">
            <a:avLst>
              <a:gd name="adj1" fmla="val 56153"/>
              <a:gd name="adj2" fmla="val 34079"/>
              <a:gd name="adj3" fmla="val 16667"/>
            </a:avLst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GB" sz="2000" b="1">
                <a:latin typeface="Arial" pitchFamily="34" charset="0"/>
              </a:rPr>
              <a:t>The formulae for spheres, pyramids (where used) and cones are given in the exam. However, you need to learn how to calculate the volume and surface area of a cylinder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228600" y="809625"/>
            <a:ext cx="8829675" cy="7016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AutoNum type="arabicPeriod"/>
            </a:pPr>
            <a:r>
              <a:rPr lang="en-GB" sz="2000" b="1">
                <a:latin typeface="Arial" pitchFamily="34" charset="0"/>
              </a:rPr>
              <a:t>Calculate the volume and surface area of a cylinder with a height of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	5cm and a diameter at the end of 6cm</a:t>
            </a:r>
          </a:p>
        </p:txBody>
      </p:sp>
      <p:grpSp>
        <p:nvGrpSpPr>
          <p:cNvPr id="26630" name="Group 6"/>
          <p:cNvGrpSpPr>
            <a:grpSpLocks/>
          </p:cNvGrpSpPr>
          <p:nvPr/>
        </p:nvGrpSpPr>
        <p:grpSpPr bwMode="auto">
          <a:xfrm>
            <a:off x="304800" y="1676400"/>
            <a:ext cx="1143000" cy="2209800"/>
            <a:chOff x="576" y="912"/>
            <a:chExt cx="1104" cy="2592"/>
          </a:xfrm>
        </p:grpSpPr>
        <p:sp>
          <p:nvSpPr>
            <p:cNvPr id="8220" name="AutoShape 7"/>
            <p:cNvSpPr>
              <a:spLocks noChangeArrowheads="1"/>
            </p:cNvSpPr>
            <p:nvPr/>
          </p:nvSpPr>
          <p:spPr bwMode="auto">
            <a:xfrm>
              <a:off x="576" y="912"/>
              <a:ext cx="1104" cy="2592"/>
            </a:xfrm>
            <a:prstGeom prst="can">
              <a:avLst>
                <a:gd name="adj" fmla="val 58696"/>
              </a:avLst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21" name="Oval 8"/>
            <p:cNvSpPr>
              <a:spLocks noChangeArrowheads="1"/>
            </p:cNvSpPr>
            <p:nvPr/>
          </p:nvSpPr>
          <p:spPr bwMode="auto">
            <a:xfrm>
              <a:off x="576" y="2880"/>
              <a:ext cx="1104" cy="624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2133600" y="1752600"/>
            <a:ext cx="3146425" cy="1066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Volume =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 x h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3.14 x 3 x 3 x 5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141.3 cm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3</a:t>
            </a:r>
            <a:endParaRPr lang="en-GB" sz="2000" b="1" baseline="30000">
              <a:latin typeface="Arial" pitchFamily="34" charset="0"/>
            </a:endParaRPr>
          </a:p>
        </p:txBody>
      </p:sp>
      <p:grpSp>
        <p:nvGrpSpPr>
          <p:cNvPr id="26638" name="Group 14"/>
          <p:cNvGrpSpPr>
            <a:grpSpLocks/>
          </p:cNvGrpSpPr>
          <p:nvPr/>
        </p:nvGrpSpPr>
        <p:grpSpPr bwMode="auto">
          <a:xfrm>
            <a:off x="6096000" y="1905000"/>
            <a:ext cx="2667000" cy="3429000"/>
            <a:chOff x="3840" y="1200"/>
            <a:chExt cx="1680" cy="2160"/>
          </a:xfrm>
        </p:grpSpPr>
        <p:sp>
          <p:nvSpPr>
            <p:cNvPr id="8217" name="Oval 11"/>
            <p:cNvSpPr>
              <a:spLocks noChangeArrowheads="1"/>
            </p:cNvSpPr>
            <p:nvPr/>
          </p:nvSpPr>
          <p:spPr bwMode="auto">
            <a:xfrm>
              <a:off x="4416" y="1200"/>
              <a:ext cx="528" cy="48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8" name="Oval 12"/>
            <p:cNvSpPr>
              <a:spLocks noChangeArrowheads="1"/>
            </p:cNvSpPr>
            <p:nvPr/>
          </p:nvSpPr>
          <p:spPr bwMode="auto">
            <a:xfrm>
              <a:off x="4416" y="2880"/>
              <a:ext cx="528" cy="480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219" name="Rectangle 13"/>
            <p:cNvSpPr>
              <a:spLocks noChangeArrowheads="1"/>
            </p:cNvSpPr>
            <p:nvPr/>
          </p:nvSpPr>
          <p:spPr bwMode="auto">
            <a:xfrm>
              <a:off x="3840" y="1680"/>
              <a:ext cx="1680" cy="1200"/>
            </a:xfrm>
            <a:prstGeom prst="rect">
              <a:avLst/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6639" name="Text Box 15"/>
          <p:cNvSpPr txBox="1">
            <a:spLocks noChangeArrowheads="1"/>
          </p:cNvSpPr>
          <p:nvPr/>
        </p:nvSpPr>
        <p:spPr bwMode="auto">
          <a:xfrm>
            <a:off x="1066800" y="4191000"/>
            <a:ext cx="4708525" cy="143192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Surface area =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+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 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+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(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D x h)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endParaRPr lang="en-GB" sz="2000" b="1">
              <a:latin typeface="Arial" pitchFamily="34" charset="0"/>
              <a:sym typeface="Symbol" pitchFamily="18" charset="2"/>
            </a:endParaRP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</a:t>
            </a:r>
            <a:r>
              <a:rPr lang="en-GB" sz="2000" b="1">
                <a:latin typeface="Arial" pitchFamily="34" charset="0"/>
              </a:rPr>
              <a:t>=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3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+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3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 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+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(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 sz="2000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6 x 5)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endParaRPr lang="en-GB" sz="2000" b="1">
              <a:latin typeface="Arial" pitchFamily="34" charset="0"/>
              <a:sym typeface="Symbol" pitchFamily="18" charset="2"/>
            </a:endParaRP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56.52 + 90.2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150.72 cm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</a:p>
        </p:txBody>
      </p:sp>
      <p:grpSp>
        <p:nvGrpSpPr>
          <p:cNvPr id="26642" name="Group 18"/>
          <p:cNvGrpSpPr>
            <a:grpSpLocks/>
          </p:cNvGrpSpPr>
          <p:nvPr/>
        </p:nvGrpSpPr>
        <p:grpSpPr bwMode="auto">
          <a:xfrm>
            <a:off x="6096000" y="2743200"/>
            <a:ext cx="2590800" cy="457200"/>
            <a:chOff x="3840" y="1728"/>
            <a:chExt cx="1632" cy="288"/>
          </a:xfrm>
        </p:grpSpPr>
        <p:sp>
          <p:nvSpPr>
            <p:cNvPr id="8215" name="Text Box 16"/>
            <p:cNvSpPr txBox="1">
              <a:spLocks noChangeArrowheads="1"/>
            </p:cNvSpPr>
            <p:nvPr/>
          </p:nvSpPr>
          <p:spPr bwMode="auto">
            <a:xfrm>
              <a:off x="4368" y="1728"/>
              <a:ext cx="39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>
                  <a:latin typeface="Arial" pitchFamily="34" charset="0"/>
                  <a:sym typeface="Symbol" pitchFamily="18" charset="2"/>
                </a:rPr>
                <a:t> </a:t>
              </a:r>
              <a:r>
                <a:rPr lang="en-GB" sz="2000" b="1">
                  <a:latin typeface="Arial" pitchFamily="34" charset="0"/>
                  <a:sym typeface="Symbol" pitchFamily="18" charset="2"/>
                </a:rPr>
                <a:t>D</a:t>
              </a:r>
            </a:p>
          </p:txBody>
        </p:sp>
        <p:sp>
          <p:nvSpPr>
            <p:cNvPr id="8216" name="Line 17"/>
            <p:cNvSpPr>
              <a:spLocks noChangeShapeType="1"/>
            </p:cNvSpPr>
            <p:nvPr/>
          </p:nvSpPr>
          <p:spPr bwMode="auto">
            <a:xfrm>
              <a:off x="3840" y="1776"/>
              <a:ext cx="1632" cy="0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6643" name="Text Box 19"/>
          <p:cNvSpPr txBox="1">
            <a:spLocks noChangeArrowheads="1"/>
          </p:cNvSpPr>
          <p:nvPr/>
        </p:nvSpPr>
        <p:spPr bwMode="auto">
          <a:xfrm>
            <a:off x="7086600" y="20574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</a:p>
        </p:txBody>
      </p:sp>
      <p:sp>
        <p:nvSpPr>
          <p:cNvPr id="26644" name="Text Box 20"/>
          <p:cNvSpPr txBox="1">
            <a:spLocks noChangeArrowheads="1"/>
          </p:cNvSpPr>
          <p:nvPr/>
        </p:nvSpPr>
        <p:spPr bwMode="auto">
          <a:xfrm>
            <a:off x="7086600" y="47244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</a:p>
        </p:txBody>
      </p:sp>
      <p:grpSp>
        <p:nvGrpSpPr>
          <p:cNvPr id="26647" name="Group 23"/>
          <p:cNvGrpSpPr>
            <a:grpSpLocks/>
          </p:cNvGrpSpPr>
          <p:nvPr/>
        </p:nvGrpSpPr>
        <p:grpSpPr bwMode="auto">
          <a:xfrm>
            <a:off x="5638800" y="2590800"/>
            <a:ext cx="381000" cy="1981200"/>
            <a:chOff x="3552" y="1632"/>
            <a:chExt cx="240" cy="1248"/>
          </a:xfrm>
        </p:grpSpPr>
        <p:sp>
          <p:nvSpPr>
            <p:cNvPr id="8213" name="Line 21"/>
            <p:cNvSpPr>
              <a:spLocks noChangeShapeType="1"/>
            </p:cNvSpPr>
            <p:nvPr/>
          </p:nvSpPr>
          <p:spPr bwMode="auto">
            <a:xfrm flipH="1">
              <a:off x="3744" y="1632"/>
              <a:ext cx="0" cy="1248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4" name="Text Box 22"/>
            <p:cNvSpPr txBox="1">
              <a:spLocks noChangeArrowheads="1"/>
            </p:cNvSpPr>
            <p:nvPr/>
          </p:nvSpPr>
          <p:spPr bwMode="auto">
            <a:xfrm>
              <a:off x="3552" y="2160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>
                  <a:latin typeface="Arial" pitchFamily="34" charset="0"/>
                </a:rPr>
                <a:t>5</a:t>
              </a:r>
            </a:p>
          </p:txBody>
        </p:sp>
      </p:grpSp>
      <p:grpSp>
        <p:nvGrpSpPr>
          <p:cNvPr id="26651" name="Group 27"/>
          <p:cNvGrpSpPr>
            <a:grpSpLocks/>
          </p:cNvGrpSpPr>
          <p:nvPr/>
        </p:nvGrpSpPr>
        <p:grpSpPr bwMode="auto">
          <a:xfrm>
            <a:off x="1600200" y="1905000"/>
            <a:ext cx="381000" cy="1676400"/>
            <a:chOff x="1008" y="1200"/>
            <a:chExt cx="240" cy="1056"/>
          </a:xfrm>
        </p:grpSpPr>
        <p:sp>
          <p:nvSpPr>
            <p:cNvPr id="8211" name="Line 25"/>
            <p:cNvSpPr>
              <a:spLocks noChangeShapeType="1"/>
            </p:cNvSpPr>
            <p:nvPr/>
          </p:nvSpPr>
          <p:spPr bwMode="auto">
            <a:xfrm flipH="1">
              <a:off x="1008" y="1200"/>
              <a:ext cx="0" cy="1056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2" name="Text Box 26"/>
            <p:cNvSpPr txBox="1">
              <a:spLocks noChangeArrowheads="1"/>
            </p:cNvSpPr>
            <p:nvPr/>
          </p:nvSpPr>
          <p:spPr bwMode="auto">
            <a:xfrm>
              <a:off x="1008" y="158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>
                  <a:latin typeface="Arial" pitchFamily="34" charset="0"/>
                </a:rPr>
                <a:t>5</a:t>
              </a:r>
            </a:p>
          </p:txBody>
        </p:sp>
      </p:grpSp>
      <p:grpSp>
        <p:nvGrpSpPr>
          <p:cNvPr id="26657" name="Group 33"/>
          <p:cNvGrpSpPr>
            <a:grpSpLocks/>
          </p:cNvGrpSpPr>
          <p:nvPr/>
        </p:nvGrpSpPr>
        <p:grpSpPr bwMode="auto">
          <a:xfrm>
            <a:off x="381000" y="3657600"/>
            <a:ext cx="1066800" cy="549275"/>
            <a:chOff x="240" y="2304"/>
            <a:chExt cx="672" cy="346"/>
          </a:xfrm>
        </p:grpSpPr>
        <p:sp>
          <p:nvSpPr>
            <p:cNvPr id="8209" name="Line 30"/>
            <p:cNvSpPr>
              <a:spLocks noChangeShapeType="1"/>
            </p:cNvSpPr>
            <p:nvPr/>
          </p:nvSpPr>
          <p:spPr bwMode="auto">
            <a:xfrm>
              <a:off x="240" y="2304"/>
              <a:ext cx="672" cy="0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0" name="Text Box 31"/>
            <p:cNvSpPr txBox="1">
              <a:spLocks noChangeArrowheads="1"/>
            </p:cNvSpPr>
            <p:nvPr/>
          </p:nvSpPr>
          <p:spPr bwMode="auto">
            <a:xfrm>
              <a:off x="432" y="2400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  <a:sym typeface="Symbol" pitchFamily="18" charset="2"/>
                </a:rPr>
                <a:t>6</a:t>
              </a:r>
            </a:p>
          </p:txBody>
        </p:sp>
      </p:grpSp>
      <p:sp>
        <p:nvSpPr>
          <p:cNvPr id="8207" name="Line 34"/>
          <p:cNvSpPr>
            <a:spLocks noChangeShapeType="1"/>
          </p:cNvSpPr>
          <p:nvPr/>
        </p:nvSpPr>
        <p:spPr bwMode="auto">
          <a:xfrm>
            <a:off x="0" y="4114800"/>
            <a:ext cx="55626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8208" name="Line 35"/>
          <p:cNvSpPr>
            <a:spLocks noChangeShapeType="1"/>
          </p:cNvSpPr>
          <p:nvPr/>
        </p:nvSpPr>
        <p:spPr bwMode="auto">
          <a:xfrm flipV="1">
            <a:off x="5562600" y="1600200"/>
            <a:ext cx="0" cy="25146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75"/>
                                        <p:tgtEl>
                                          <p:spTgt spid="266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2663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266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2665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663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663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66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6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6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6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266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663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664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66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0" dur="500"/>
                                        <p:tgtEl>
                                          <p:spTgt spid="266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664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663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2663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 nodeType="clickPar">
                      <p:stCondLst>
                        <p:cond delay="indefinite"/>
                      </p:stCondLst>
                      <p:childTnLst>
                        <p:par>
                          <p:cTn id="8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26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266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266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266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66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66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 nodeType="clickPar">
                      <p:stCondLst>
                        <p:cond delay="indefinite"/>
                      </p:stCondLst>
                      <p:childTnLst>
                        <p:par>
                          <p:cTn id="1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266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266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animBg="1" autoUpdateAnimBg="0"/>
      <p:bldP spid="26628" grpId="0" animBg="1" autoUpdateAnimBg="0"/>
      <p:bldP spid="26634" grpId="0" build="p" animBg="1" autoUpdateAnimBg="0"/>
      <p:bldP spid="26639" grpId="0" build="p" animBg="1" autoUpdateAnimBg="0"/>
      <p:bldP spid="26643" grpId="0" autoUpdateAnimBg="0"/>
      <p:bldP spid="26644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4805363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Volume and surface area of solids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228600" y="809625"/>
            <a:ext cx="8450263" cy="7016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2.	Calculate the volume and surface area of a cone with a height of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	7cm and a diameter at the end of 8cm</a:t>
            </a:r>
          </a:p>
        </p:txBody>
      </p:sp>
      <p:sp>
        <p:nvSpPr>
          <p:cNvPr id="49160" name="Text Box 8"/>
          <p:cNvSpPr txBox="1">
            <a:spLocks noChangeArrowheads="1"/>
          </p:cNvSpPr>
          <p:nvPr/>
        </p:nvSpPr>
        <p:spPr bwMode="auto">
          <a:xfrm>
            <a:off x="2133600" y="1752600"/>
            <a:ext cx="3736975" cy="1066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Volume = 1/3 (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 x h)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</a:t>
            </a:r>
            <a:r>
              <a:rPr lang="en-GB" sz="2000" b="1">
                <a:latin typeface="Arial" pitchFamily="34" charset="0"/>
              </a:rPr>
              <a:t>1/3 (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3.14 x 4 x 4 x 7)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117.2 cm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49165" name="Text Box 13"/>
          <p:cNvSpPr txBox="1">
            <a:spLocks noChangeArrowheads="1"/>
          </p:cNvSpPr>
          <p:nvPr/>
        </p:nvSpPr>
        <p:spPr bwMode="auto">
          <a:xfrm>
            <a:off x="2590800" y="5060950"/>
            <a:ext cx="5110163" cy="179705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Curved surface area =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 L 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Total surface area =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 L +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endParaRPr lang="en-GB" sz="2000" b="1">
              <a:latin typeface="Arial" pitchFamily="34" charset="0"/>
              <a:sym typeface="Symbol" pitchFamily="18" charset="2"/>
            </a:endParaRP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</a:t>
            </a:r>
            <a:r>
              <a:rPr lang="en-GB" sz="2000" b="1">
                <a:latin typeface="Arial" pitchFamily="34" charset="0"/>
              </a:rPr>
              <a:t>= (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3.14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4 x 8.06)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+ (3.14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4 x 4)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101.2336 + 50.24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151.47 cm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</a:p>
        </p:txBody>
      </p:sp>
      <p:grpSp>
        <p:nvGrpSpPr>
          <p:cNvPr id="49174" name="Group 22"/>
          <p:cNvGrpSpPr>
            <a:grpSpLocks/>
          </p:cNvGrpSpPr>
          <p:nvPr/>
        </p:nvGrpSpPr>
        <p:grpSpPr bwMode="auto">
          <a:xfrm>
            <a:off x="1600200" y="1676400"/>
            <a:ext cx="381000" cy="1676400"/>
            <a:chOff x="1008" y="1200"/>
            <a:chExt cx="240" cy="1056"/>
          </a:xfrm>
        </p:grpSpPr>
        <p:sp>
          <p:nvSpPr>
            <p:cNvPr id="9243" name="Line 23"/>
            <p:cNvSpPr>
              <a:spLocks noChangeShapeType="1"/>
            </p:cNvSpPr>
            <p:nvPr/>
          </p:nvSpPr>
          <p:spPr bwMode="auto">
            <a:xfrm flipH="1">
              <a:off x="1008" y="1200"/>
              <a:ext cx="0" cy="1056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4" name="Text Box 24"/>
            <p:cNvSpPr txBox="1">
              <a:spLocks noChangeArrowheads="1"/>
            </p:cNvSpPr>
            <p:nvPr/>
          </p:nvSpPr>
          <p:spPr bwMode="auto">
            <a:xfrm>
              <a:off x="1008" y="158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>
                  <a:latin typeface="Arial" pitchFamily="34" charset="0"/>
                </a:rPr>
                <a:t>7</a:t>
              </a:r>
            </a:p>
          </p:txBody>
        </p:sp>
      </p:grpSp>
      <p:grpSp>
        <p:nvGrpSpPr>
          <p:cNvPr id="49184" name="Group 32"/>
          <p:cNvGrpSpPr>
            <a:grpSpLocks/>
          </p:cNvGrpSpPr>
          <p:nvPr/>
        </p:nvGrpSpPr>
        <p:grpSpPr bwMode="auto">
          <a:xfrm>
            <a:off x="381000" y="2819400"/>
            <a:ext cx="1066800" cy="396875"/>
            <a:chOff x="240" y="1776"/>
            <a:chExt cx="672" cy="250"/>
          </a:xfrm>
        </p:grpSpPr>
        <p:sp>
          <p:nvSpPr>
            <p:cNvPr id="9241" name="Line 26"/>
            <p:cNvSpPr>
              <a:spLocks noChangeShapeType="1"/>
            </p:cNvSpPr>
            <p:nvPr/>
          </p:nvSpPr>
          <p:spPr bwMode="auto">
            <a:xfrm>
              <a:off x="240" y="2016"/>
              <a:ext cx="672" cy="0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2" name="Text Box 27"/>
            <p:cNvSpPr txBox="1">
              <a:spLocks noChangeArrowheads="1"/>
            </p:cNvSpPr>
            <p:nvPr/>
          </p:nvSpPr>
          <p:spPr bwMode="auto">
            <a:xfrm>
              <a:off x="480" y="1776"/>
              <a:ext cx="20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GB" sz="2000" b="1">
                  <a:latin typeface="Arial" pitchFamily="34" charset="0"/>
                  <a:sym typeface="Symbol" pitchFamily="18" charset="2"/>
                </a:rPr>
                <a:t>8</a:t>
              </a:r>
            </a:p>
          </p:txBody>
        </p:sp>
      </p:grpSp>
      <p:grpSp>
        <p:nvGrpSpPr>
          <p:cNvPr id="49180" name="Group 28"/>
          <p:cNvGrpSpPr>
            <a:grpSpLocks/>
          </p:cNvGrpSpPr>
          <p:nvPr/>
        </p:nvGrpSpPr>
        <p:grpSpPr bwMode="auto">
          <a:xfrm rot="10729011">
            <a:off x="304800" y="1752600"/>
            <a:ext cx="1181100" cy="1771650"/>
            <a:chOff x="2639" y="2927"/>
            <a:chExt cx="744" cy="1116"/>
          </a:xfrm>
        </p:grpSpPr>
        <p:sp>
          <p:nvSpPr>
            <p:cNvPr id="9238" name="Oval 29"/>
            <p:cNvSpPr>
              <a:spLocks noChangeArrowheads="1"/>
            </p:cNvSpPr>
            <p:nvPr/>
          </p:nvSpPr>
          <p:spPr bwMode="auto">
            <a:xfrm rot="-10544725">
              <a:off x="2663" y="2927"/>
              <a:ext cx="720" cy="465"/>
            </a:xfrm>
            <a:prstGeom prst="ellips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239" name="Line 30"/>
            <p:cNvSpPr>
              <a:spLocks noChangeShapeType="1"/>
            </p:cNvSpPr>
            <p:nvPr/>
          </p:nvSpPr>
          <p:spPr bwMode="auto">
            <a:xfrm rot="11055275" flipV="1">
              <a:off x="3001" y="3169"/>
              <a:ext cx="358" cy="874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40" name="Line 31"/>
            <p:cNvSpPr>
              <a:spLocks noChangeShapeType="1"/>
            </p:cNvSpPr>
            <p:nvPr/>
          </p:nvSpPr>
          <p:spPr bwMode="auto">
            <a:xfrm rot="5767109" flipV="1">
              <a:off x="2441" y="3449"/>
              <a:ext cx="768" cy="372"/>
            </a:xfrm>
            <a:prstGeom prst="line">
              <a:avLst/>
            </a:prstGeom>
            <a:noFill/>
            <a:ln w="762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9185" name="Text Box 33"/>
          <p:cNvSpPr txBox="1">
            <a:spLocks noChangeArrowheads="1"/>
          </p:cNvSpPr>
          <p:nvPr/>
        </p:nvSpPr>
        <p:spPr bwMode="auto">
          <a:xfrm>
            <a:off x="2590800" y="3657600"/>
            <a:ext cx="2100263" cy="13112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Slant height (L)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=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(7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 + 4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)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= 65</a:t>
            </a:r>
            <a:r>
              <a:rPr lang="en-GB" sz="2000" b="1">
                <a:latin typeface="Arial" pitchFamily="34" charset="0"/>
              </a:rPr>
              <a:t> 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= 8.06 cm</a:t>
            </a:r>
            <a:endParaRPr lang="en-GB" sz="2000" b="1" baseline="30000">
              <a:latin typeface="Arial" pitchFamily="34" charset="0"/>
              <a:sym typeface="Symbol" pitchFamily="18" charset="2"/>
            </a:endParaRPr>
          </a:p>
        </p:txBody>
      </p:sp>
      <p:sp>
        <p:nvSpPr>
          <p:cNvPr id="9226" name="Line 34"/>
          <p:cNvSpPr>
            <a:spLocks noChangeShapeType="1"/>
          </p:cNvSpPr>
          <p:nvPr/>
        </p:nvSpPr>
        <p:spPr bwMode="auto">
          <a:xfrm>
            <a:off x="0" y="35814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9170" name="Text Box 18"/>
          <p:cNvSpPr txBox="1">
            <a:spLocks noChangeArrowheads="1"/>
          </p:cNvSpPr>
          <p:nvPr/>
        </p:nvSpPr>
        <p:spPr bwMode="auto">
          <a:xfrm>
            <a:off x="990600" y="5638800"/>
            <a:ext cx="625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</a:p>
        </p:txBody>
      </p:sp>
      <p:grpSp>
        <p:nvGrpSpPr>
          <p:cNvPr id="49195" name="Group 43"/>
          <p:cNvGrpSpPr>
            <a:grpSpLocks/>
          </p:cNvGrpSpPr>
          <p:nvPr/>
        </p:nvGrpSpPr>
        <p:grpSpPr bwMode="auto">
          <a:xfrm>
            <a:off x="533400" y="4191000"/>
            <a:ext cx="1524000" cy="2133600"/>
            <a:chOff x="4032" y="2256"/>
            <a:chExt cx="960" cy="1344"/>
          </a:xfrm>
        </p:grpSpPr>
        <p:sp>
          <p:nvSpPr>
            <p:cNvPr id="9233" name="Oval 36"/>
            <p:cNvSpPr>
              <a:spLocks noChangeArrowheads="1"/>
            </p:cNvSpPr>
            <p:nvPr/>
          </p:nvSpPr>
          <p:spPr bwMode="auto">
            <a:xfrm>
              <a:off x="4272" y="3072"/>
              <a:ext cx="528" cy="52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234" name="Group 41"/>
            <p:cNvGrpSpPr>
              <a:grpSpLocks/>
            </p:cNvGrpSpPr>
            <p:nvPr/>
          </p:nvGrpSpPr>
          <p:grpSpPr bwMode="auto">
            <a:xfrm rot="8254624">
              <a:off x="4032" y="2256"/>
              <a:ext cx="960" cy="1056"/>
              <a:chOff x="3504" y="2496"/>
              <a:chExt cx="960" cy="1056"/>
            </a:xfrm>
          </p:grpSpPr>
          <p:sp>
            <p:nvSpPr>
              <p:cNvPr id="9235" name="Arc 38"/>
              <p:cNvSpPr>
                <a:spLocks/>
              </p:cNvSpPr>
              <p:nvPr/>
            </p:nvSpPr>
            <p:spPr bwMode="auto">
              <a:xfrm>
                <a:off x="3504" y="2496"/>
                <a:ext cx="960" cy="1056"/>
              </a:xfrm>
              <a:custGeom>
                <a:avLst/>
                <a:gdLst>
                  <a:gd name="T0" fmla="*/ 0 w 21600"/>
                  <a:gd name="T1" fmla="*/ 0 h 21600"/>
                  <a:gd name="T2" fmla="*/ 2 w 21600"/>
                  <a:gd name="T3" fmla="*/ 3 h 21600"/>
                  <a:gd name="T4" fmla="*/ 0 w 21600"/>
                  <a:gd name="T5" fmla="*/ 3 h 21600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lnTo>
                      <a:pt x="-1" y="0"/>
                    </a:lnTo>
                    <a:close/>
                  </a:path>
                </a:pathLst>
              </a:cu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9236" name="Line 39"/>
              <p:cNvSpPr>
                <a:spLocks noChangeShapeType="1"/>
              </p:cNvSpPr>
              <p:nvPr/>
            </p:nvSpPr>
            <p:spPr bwMode="auto">
              <a:xfrm>
                <a:off x="3504" y="2496"/>
                <a:ext cx="0" cy="105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9237" name="Line 40"/>
              <p:cNvSpPr>
                <a:spLocks noChangeShapeType="1"/>
              </p:cNvSpPr>
              <p:nvPr/>
            </p:nvSpPr>
            <p:spPr bwMode="auto">
              <a:xfrm>
                <a:off x="3504" y="3552"/>
                <a:ext cx="960" cy="0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49194" name="Text Box 42"/>
          <p:cNvSpPr txBox="1">
            <a:spLocks noChangeArrowheads="1"/>
          </p:cNvSpPr>
          <p:nvPr/>
        </p:nvSpPr>
        <p:spPr bwMode="auto">
          <a:xfrm>
            <a:off x="838200" y="4572000"/>
            <a:ext cx="758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 L</a:t>
            </a:r>
            <a:endParaRPr lang="en-GB" sz="2000" b="1" baseline="30000">
              <a:latin typeface="Arial" pitchFamily="34" charset="0"/>
              <a:sym typeface="Symbol" pitchFamily="18" charset="2"/>
            </a:endParaRPr>
          </a:p>
        </p:txBody>
      </p:sp>
      <p:grpSp>
        <p:nvGrpSpPr>
          <p:cNvPr id="49199" name="Group 47"/>
          <p:cNvGrpSpPr>
            <a:grpSpLocks/>
          </p:cNvGrpSpPr>
          <p:nvPr/>
        </p:nvGrpSpPr>
        <p:grpSpPr bwMode="auto">
          <a:xfrm>
            <a:off x="1828800" y="3581400"/>
            <a:ext cx="381000" cy="1676400"/>
            <a:chOff x="1152" y="2256"/>
            <a:chExt cx="240" cy="1056"/>
          </a:xfrm>
        </p:grpSpPr>
        <p:sp>
          <p:nvSpPr>
            <p:cNvPr id="9231" name="Line 45"/>
            <p:cNvSpPr>
              <a:spLocks noChangeShapeType="1"/>
            </p:cNvSpPr>
            <p:nvPr/>
          </p:nvSpPr>
          <p:spPr bwMode="auto">
            <a:xfrm rot="19139242" flipH="1">
              <a:off x="1200" y="2256"/>
              <a:ext cx="1" cy="1056"/>
            </a:xfrm>
            <a:prstGeom prst="line">
              <a:avLst/>
            </a:prstGeom>
            <a:noFill/>
            <a:ln w="38100">
              <a:solidFill>
                <a:srgbClr val="CC0099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9232" name="Text Box 46"/>
            <p:cNvSpPr txBox="1">
              <a:spLocks noChangeArrowheads="1"/>
            </p:cNvSpPr>
            <p:nvPr/>
          </p:nvSpPr>
          <p:spPr bwMode="auto">
            <a:xfrm>
              <a:off x="1152" y="2544"/>
              <a:ext cx="240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000" b="1">
                  <a:latin typeface="Arial" pitchFamily="34" charset="0"/>
                </a:rPr>
                <a:t>L</a:t>
              </a:r>
            </a:p>
          </p:txBody>
        </p:sp>
      </p:grp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49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4918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4917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500"/>
                                        <p:tgtEl>
                                          <p:spTgt spid="4918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6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916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9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49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4919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4919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918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18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9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1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9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918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49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918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49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918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0" dur="500"/>
                                        <p:tgtEl>
                                          <p:spTgt spid="4917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8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5" dur="500"/>
                                        <p:tgtEl>
                                          <p:spTgt spid="4919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9165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9165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49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4916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 nodeType="clickPar">
                      <p:stCondLst>
                        <p:cond delay="indefinite"/>
                      </p:stCondLst>
                      <p:childTnLst>
                        <p:par>
                          <p:cTn id="10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49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916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9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9" dur="500" fill="hold"/>
                                        <p:tgtEl>
                                          <p:spTgt spid="4916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1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9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916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0" dur="500" fill="hold"/>
                                        <p:tgtEl>
                                          <p:spTgt spid="49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4916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6" grpId="0" animBg="1" autoUpdateAnimBg="0"/>
      <p:bldP spid="49160" grpId="0" build="p" animBg="1" autoUpdateAnimBg="0"/>
      <p:bldP spid="49165" grpId="0" build="p" animBg="1" autoUpdateAnimBg="0"/>
      <p:bldP spid="49185" grpId="0" build="p" animBg="1" autoUpdateAnimBg="0"/>
      <p:bldP spid="49170" grpId="0" autoUpdateAnimBg="0"/>
      <p:bldP spid="4919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228600" y="228600"/>
            <a:ext cx="4805363" cy="466725"/>
          </a:xfrm>
          <a:prstGeom prst="rect">
            <a:avLst/>
          </a:prstGeom>
          <a:solidFill>
            <a:schemeClr val="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>
                <a:latin typeface="Arial" pitchFamily="34" charset="0"/>
              </a:rPr>
              <a:t>Volume and surface area of solids</a:t>
            </a:r>
          </a:p>
        </p:txBody>
      </p:sp>
      <p:sp>
        <p:nvSpPr>
          <p:cNvPr id="50179" name="Text Box 3"/>
          <p:cNvSpPr txBox="1">
            <a:spLocks noChangeArrowheads="1"/>
          </p:cNvSpPr>
          <p:nvPr/>
        </p:nvSpPr>
        <p:spPr bwMode="auto">
          <a:xfrm>
            <a:off x="228600" y="809625"/>
            <a:ext cx="8675688" cy="70167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AutoNum type="arabicPeriod" startAt="3"/>
            </a:pPr>
            <a:r>
              <a:rPr lang="en-GB" sz="2000" b="1">
                <a:latin typeface="Arial" pitchFamily="34" charset="0"/>
              </a:rPr>
              <a:t>Calculate the volume and surface area of a sphere with a diameter </a:t>
            </a:r>
          </a:p>
          <a:p>
            <a:pPr eaLnBrk="1" hangingPunct="1"/>
            <a:r>
              <a:rPr lang="en-GB" sz="2000" b="1">
                <a:latin typeface="Arial" pitchFamily="34" charset="0"/>
              </a:rPr>
              <a:t>	of 10cm.</a:t>
            </a:r>
          </a:p>
        </p:txBody>
      </p:sp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3352800" y="1600200"/>
            <a:ext cx="3736975" cy="1066800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Volume = 4/3 ( 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3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)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</a:t>
            </a:r>
            <a:r>
              <a:rPr lang="en-GB" sz="2000" b="1">
                <a:latin typeface="Arial" pitchFamily="34" charset="0"/>
              </a:rPr>
              <a:t>4/3 (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3.14 x 5 x 5 x 5)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523.3 cm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3</a:t>
            </a:r>
          </a:p>
        </p:txBody>
      </p:sp>
      <p:sp>
        <p:nvSpPr>
          <p:cNvPr id="50181" name="Text Box 5"/>
          <p:cNvSpPr txBox="1">
            <a:spLocks noChangeArrowheads="1"/>
          </p:cNvSpPr>
          <p:nvPr/>
        </p:nvSpPr>
        <p:spPr bwMode="auto">
          <a:xfrm>
            <a:off x="3352800" y="2743200"/>
            <a:ext cx="3495675" cy="1127125"/>
          </a:xfrm>
          <a:prstGeom prst="rect">
            <a:avLst/>
          </a:prstGeom>
          <a:solidFill>
            <a:srgbClr val="FFCC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marL="457200" indent="-4572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GB" sz="2000" b="1">
                <a:latin typeface="Arial" pitchFamily="34" charset="0"/>
              </a:rPr>
              <a:t>Curved surface area =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4</a:t>
            </a:r>
            <a:r>
              <a:rPr lang="en-GB">
                <a:latin typeface="Arial" pitchFamily="34" charset="0"/>
                <a:sym typeface="Symbol" pitchFamily="18" charset="2"/>
              </a:rPr>
              <a:t>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r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  <a:endParaRPr lang="en-GB" sz="2000" b="1">
              <a:latin typeface="Arial" pitchFamily="34" charset="0"/>
              <a:sym typeface="Symbol" pitchFamily="18" charset="2"/>
            </a:endParaRP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</a:t>
            </a:r>
            <a:r>
              <a:rPr lang="en-GB" sz="2000" b="1">
                <a:latin typeface="Arial" pitchFamily="34" charset="0"/>
              </a:rPr>
              <a:t>= 4 x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3.14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x</a:t>
            </a:r>
            <a:r>
              <a:rPr lang="en-GB">
                <a:latin typeface="Arial" pitchFamily="34" charset="0"/>
                <a:sym typeface="Symbol" pitchFamily="18" charset="2"/>
              </a:rPr>
              <a:t> </a:t>
            </a:r>
            <a:r>
              <a:rPr lang="en-GB" sz="2000" b="1">
                <a:latin typeface="Arial" pitchFamily="34" charset="0"/>
                <a:sym typeface="Symbol" pitchFamily="18" charset="2"/>
              </a:rPr>
              <a:t>5 x 5</a:t>
            </a:r>
          </a:p>
          <a:p>
            <a:pPr eaLnBrk="1" hangingPunct="1"/>
            <a:r>
              <a:rPr lang="en-GB" sz="2000" b="1">
                <a:latin typeface="Arial" pitchFamily="34" charset="0"/>
                <a:sym typeface="Symbol" pitchFamily="18" charset="2"/>
              </a:rPr>
              <a:t>		 = 314 cm</a:t>
            </a:r>
            <a:r>
              <a:rPr lang="en-GB" sz="2000" b="1" baseline="30000">
                <a:latin typeface="Arial" pitchFamily="34" charset="0"/>
                <a:sym typeface="Symbol" pitchFamily="18" charset="2"/>
              </a:rPr>
              <a:t>2</a:t>
            </a:r>
          </a:p>
        </p:txBody>
      </p:sp>
      <p:grpSp>
        <p:nvGrpSpPr>
          <p:cNvPr id="50210" name="Group 34"/>
          <p:cNvGrpSpPr>
            <a:grpSpLocks/>
          </p:cNvGrpSpPr>
          <p:nvPr/>
        </p:nvGrpSpPr>
        <p:grpSpPr bwMode="auto">
          <a:xfrm>
            <a:off x="381000" y="1600200"/>
            <a:ext cx="2209800" cy="2209800"/>
            <a:chOff x="240" y="1008"/>
            <a:chExt cx="1392" cy="1392"/>
          </a:xfrm>
        </p:grpSpPr>
        <p:grpSp>
          <p:nvGrpSpPr>
            <p:cNvPr id="10248" name="Group 9"/>
            <p:cNvGrpSpPr>
              <a:grpSpLocks/>
            </p:cNvGrpSpPr>
            <p:nvPr/>
          </p:nvGrpSpPr>
          <p:grpSpPr bwMode="auto">
            <a:xfrm>
              <a:off x="240" y="1440"/>
              <a:ext cx="672" cy="250"/>
              <a:chOff x="240" y="1776"/>
              <a:chExt cx="672" cy="250"/>
            </a:xfrm>
          </p:grpSpPr>
          <p:sp>
            <p:nvSpPr>
              <p:cNvPr id="10254" name="Line 10"/>
              <p:cNvSpPr>
                <a:spLocks noChangeShapeType="1"/>
              </p:cNvSpPr>
              <p:nvPr/>
            </p:nvSpPr>
            <p:spPr bwMode="auto">
              <a:xfrm>
                <a:off x="240" y="2016"/>
                <a:ext cx="672" cy="0"/>
              </a:xfrm>
              <a:prstGeom prst="line">
                <a:avLst/>
              </a:prstGeom>
              <a:noFill/>
              <a:ln w="38100">
                <a:solidFill>
                  <a:srgbClr val="CC0099"/>
                </a:solidFill>
                <a:round/>
                <a:headEnd type="triangle" w="med" len="med"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255" name="Text Box 11"/>
              <p:cNvSpPr txBox="1">
                <a:spLocks noChangeArrowheads="1"/>
              </p:cNvSpPr>
              <p:nvPr/>
            </p:nvSpPr>
            <p:spPr bwMode="auto">
              <a:xfrm>
                <a:off x="480" y="1776"/>
                <a:ext cx="205" cy="25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GB" sz="2000" b="1">
                    <a:latin typeface="Arial" pitchFamily="34" charset="0"/>
                    <a:sym typeface="Symbol" pitchFamily="18" charset="2"/>
                  </a:rPr>
                  <a:t>5</a:t>
                </a:r>
              </a:p>
            </p:txBody>
          </p:sp>
        </p:grpSp>
        <p:sp>
          <p:nvSpPr>
            <p:cNvPr id="10249" name="Oval 29"/>
            <p:cNvSpPr>
              <a:spLocks noChangeArrowheads="1"/>
            </p:cNvSpPr>
            <p:nvPr/>
          </p:nvSpPr>
          <p:spPr bwMode="auto">
            <a:xfrm>
              <a:off x="240" y="1008"/>
              <a:ext cx="1392" cy="1392"/>
            </a:xfrm>
            <a:prstGeom prst="ellipse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0" name="Arc 30"/>
            <p:cNvSpPr>
              <a:spLocks/>
            </p:cNvSpPr>
            <p:nvPr/>
          </p:nvSpPr>
          <p:spPr bwMode="auto">
            <a:xfrm>
              <a:off x="912" y="1296"/>
              <a:ext cx="407" cy="432"/>
            </a:xfrm>
            <a:custGeom>
              <a:avLst/>
              <a:gdLst>
                <a:gd name="T0" fmla="*/ 0 w 18322"/>
                <a:gd name="T1" fmla="*/ 0 h 21600"/>
                <a:gd name="T2" fmla="*/ 0 w 18322"/>
                <a:gd name="T3" fmla="*/ 0 h 21600"/>
                <a:gd name="T4" fmla="*/ 0 w 18322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22" h="21600" fill="none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</a:path>
                <a:path w="18322" h="21600" stroke="0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1" name="Arc 31"/>
            <p:cNvSpPr>
              <a:spLocks/>
            </p:cNvSpPr>
            <p:nvPr/>
          </p:nvSpPr>
          <p:spPr bwMode="auto">
            <a:xfrm>
              <a:off x="960" y="1200"/>
              <a:ext cx="407" cy="432"/>
            </a:xfrm>
            <a:custGeom>
              <a:avLst/>
              <a:gdLst>
                <a:gd name="T0" fmla="*/ 0 w 18322"/>
                <a:gd name="T1" fmla="*/ 0 h 21600"/>
                <a:gd name="T2" fmla="*/ 0 w 18322"/>
                <a:gd name="T3" fmla="*/ 0 h 21600"/>
                <a:gd name="T4" fmla="*/ 0 w 18322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22" h="21600" fill="none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</a:path>
                <a:path w="18322" h="21600" stroke="0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2" name="Arc 32"/>
            <p:cNvSpPr>
              <a:spLocks/>
            </p:cNvSpPr>
            <p:nvPr/>
          </p:nvSpPr>
          <p:spPr bwMode="auto">
            <a:xfrm rot="5400000">
              <a:off x="732" y="1140"/>
              <a:ext cx="407" cy="432"/>
            </a:xfrm>
            <a:custGeom>
              <a:avLst/>
              <a:gdLst>
                <a:gd name="T0" fmla="*/ 0 w 18322"/>
                <a:gd name="T1" fmla="*/ 0 h 21600"/>
                <a:gd name="T2" fmla="*/ 0 w 18322"/>
                <a:gd name="T3" fmla="*/ 0 h 21600"/>
                <a:gd name="T4" fmla="*/ 0 w 18322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22" h="21600" fill="none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</a:path>
                <a:path w="18322" h="21600" stroke="0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53" name="Arc 33"/>
            <p:cNvSpPr>
              <a:spLocks/>
            </p:cNvSpPr>
            <p:nvPr/>
          </p:nvSpPr>
          <p:spPr bwMode="auto">
            <a:xfrm rot="5400000">
              <a:off x="828" y="1140"/>
              <a:ext cx="407" cy="432"/>
            </a:xfrm>
            <a:custGeom>
              <a:avLst/>
              <a:gdLst>
                <a:gd name="T0" fmla="*/ 0 w 18322"/>
                <a:gd name="T1" fmla="*/ 0 h 21600"/>
                <a:gd name="T2" fmla="*/ 0 w 18322"/>
                <a:gd name="T3" fmla="*/ 0 h 21600"/>
                <a:gd name="T4" fmla="*/ 0 w 18322"/>
                <a:gd name="T5" fmla="*/ 0 h 216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18322" h="21600" fill="none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</a:path>
                <a:path w="18322" h="21600" stroke="0" extrusionOk="0">
                  <a:moveTo>
                    <a:pt x="-1" y="0"/>
                  </a:moveTo>
                  <a:cubicBezTo>
                    <a:pt x="7451" y="0"/>
                    <a:pt x="14376" y="3840"/>
                    <a:pt x="18322" y="10160"/>
                  </a:cubicBezTo>
                  <a:lnTo>
                    <a:pt x="0" y="21600"/>
                  </a:lnTo>
                  <a:lnTo>
                    <a:pt x="-1" y="0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50212" name="AutoShape 36"/>
          <p:cNvSpPr>
            <a:spLocks noChangeArrowheads="1"/>
          </p:cNvSpPr>
          <p:nvPr/>
        </p:nvSpPr>
        <p:spPr bwMode="auto">
          <a:xfrm>
            <a:off x="0" y="3505200"/>
            <a:ext cx="9448800" cy="3352800"/>
          </a:xfrm>
          <a:prstGeom prst="irregularSeal1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 b="1">
                <a:latin typeface="Arial" pitchFamily="34" charset="0"/>
              </a:rPr>
              <a:t>Watch out for questions where the surface </a:t>
            </a:r>
          </a:p>
          <a:p>
            <a:pPr algn="ctr"/>
            <a:r>
              <a:rPr lang="en-GB" sz="2000" b="1">
                <a:latin typeface="Arial" pitchFamily="34" charset="0"/>
              </a:rPr>
              <a:t>area or volume have been given and you are </a:t>
            </a:r>
          </a:p>
          <a:p>
            <a:pPr algn="ctr"/>
            <a:r>
              <a:rPr lang="en-GB" sz="2000" b="1">
                <a:latin typeface="Arial" pitchFamily="34" charset="0"/>
              </a:rPr>
              <a:t>working backwards to find the radius.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0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5021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0180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0180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01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01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01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0181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0181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01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501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0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01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0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79" grpId="0" animBg="1" autoUpdateAnimBg="0"/>
      <p:bldP spid="50180" grpId="0" build="p" animBg="1" autoUpdateAnimBg="0"/>
      <p:bldP spid="50181" grpId="0" build="p" animBg="1" autoUpdateAnimBg="0"/>
      <p:bldP spid="50212" grpId="0" animBg="1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1119</TotalTime>
  <Words>3055</Words>
  <Application>Microsoft Office PowerPoint</Application>
  <PresentationFormat>On-screen Show (4:3)</PresentationFormat>
  <Paragraphs>876</Paragraphs>
  <Slides>41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9" baseType="lpstr">
      <vt:lpstr>Times New Roman</vt:lpstr>
      <vt:lpstr>Arial</vt:lpstr>
      <vt:lpstr>Calibri</vt:lpstr>
      <vt:lpstr>Comic Sans MS</vt:lpstr>
      <vt:lpstr>Tahoma</vt:lpstr>
      <vt:lpstr>Symbol</vt:lpstr>
      <vt:lpstr>Arial Condensed Bold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Brendan Coe</dc:creator>
  <cp:lastModifiedBy>Teacher E-Solutions</cp:lastModifiedBy>
  <cp:revision>33</cp:revision>
  <dcterms:created xsi:type="dcterms:W3CDTF">2001-04-22T20:45:35Z</dcterms:created>
  <dcterms:modified xsi:type="dcterms:W3CDTF">2019-01-18T17:11:16Z</dcterms:modified>
</cp:coreProperties>
</file>