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FF"/>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F2C77FB3-339C-4B8B-8630-C20F7B5EE042}" type="slidenum">
              <a:rPr lang="en-GB"/>
              <a:pPr>
                <a:defRPr/>
              </a:pPr>
              <a:t>‹#›</a:t>
            </a:fld>
            <a:endParaRPr lang="en-GB"/>
          </a:p>
        </p:txBody>
      </p:sp>
    </p:spTree>
    <p:extLst>
      <p:ext uri="{BB962C8B-B14F-4D97-AF65-F5344CB8AC3E}">
        <p14:creationId xmlns:p14="http://schemas.microsoft.com/office/powerpoint/2010/main" val="24140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59EB5ED-4EA1-493F-B2AF-52BF6A7C14D2}" type="slidenum">
              <a:rPr lang="en-GB"/>
              <a:pPr>
                <a:defRPr/>
              </a:pPr>
              <a:t>‹#›</a:t>
            </a:fld>
            <a:endParaRPr lang="en-GB"/>
          </a:p>
        </p:txBody>
      </p:sp>
    </p:spTree>
    <p:extLst>
      <p:ext uri="{BB962C8B-B14F-4D97-AF65-F5344CB8AC3E}">
        <p14:creationId xmlns:p14="http://schemas.microsoft.com/office/powerpoint/2010/main" val="3041221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FF2F4A6-F5DF-4770-B78C-494EEF58EFEC}" type="slidenum">
              <a:rPr lang="en-GB"/>
              <a:pPr>
                <a:defRPr/>
              </a:pPr>
              <a:t>‹#›</a:t>
            </a:fld>
            <a:endParaRPr lang="en-GB"/>
          </a:p>
        </p:txBody>
      </p:sp>
    </p:spTree>
    <p:extLst>
      <p:ext uri="{BB962C8B-B14F-4D97-AF65-F5344CB8AC3E}">
        <p14:creationId xmlns:p14="http://schemas.microsoft.com/office/powerpoint/2010/main" val="2010980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44AEAB1-E528-44D3-A993-87486DF10C26}" type="slidenum">
              <a:rPr lang="en-GB"/>
              <a:pPr>
                <a:defRPr/>
              </a:pPr>
              <a:t>‹#›</a:t>
            </a:fld>
            <a:endParaRPr lang="en-GB"/>
          </a:p>
        </p:txBody>
      </p:sp>
    </p:spTree>
    <p:extLst>
      <p:ext uri="{BB962C8B-B14F-4D97-AF65-F5344CB8AC3E}">
        <p14:creationId xmlns:p14="http://schemas.microsoft.com/office/powerpoint/2010/main" val="3816137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CA1E0BB-1DD9-4FF6-BC4F-74B8BF344E44}" type="slidenum">
              <a:rPr lang="en-GB"/>
              <a:pPr>
                <a:defRPr/>
              </a:pPr>
              <a:t>‹#›</a:t>
            </a:fld>
            <a:endParaRPr lang="en-GB"/>
          </a:p>
        </p:txBody>
      </p:sp>
    </p:spTree>
    <p:extLst>
      <p:ext uri="{BB962C8B-B14F-4D97-AF65-F5344CB8AC3E}">
        <p14:creationId xmlns:p14="http://schemas.microsoft.com/office/powerpoint/2010/main" val="941678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5F628CE-B5D0-4E95-9F0C-F91A8DE1E7B2}" type="slidenum">
              <a:rPr lang="en-GB"/>
              <a:pPr>
                <a:defRPr/>
              </a:pPr>
              <a:t>‹#›</a:t>
            </a:fld>
            <a:endParaRPr lang="en-GB"/>
          </a:p>
        </p:txBody>
      </p:sp>
    </p:spTree>
    <p:extLst>
      <p:ext uri="{BB962C8B-B14F-4D97-AF65-F5344CB8AC3E}">
        <p14:creationId xmlns:p14="http://schemas.microsoft.com/office/powerpoint/2010/main" val="1152692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39CF2632-0011-4F17-87EC-9691B2D2BD8D}" type="slidenum">
              <a:rPr lang="en-GB"/>
              <a:pPr>
                <a:defRPr/>
              </a:pPr>
              <a:t>‹#›</a:t>
            </a:fld>
            <a:endParaRPr lang="en-GB"/>
          </a:p>
        </p:txBody>
      </p:sp>
    </p:spTree>
    <p:extLst>
      <p:ext uri="{BB962C8B-B14F-4D97-AF65-F5344CB8AC3E}">
        <p14:creationId xmlns:p14="http://schemas.microsoft.com/office/powerpoint/2010/main" val="3346244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71289EE0-ABC6-440E-94A3-53C0428F6E17}" type="slidenum">
              <a:rPr lang="en-GB"/>
              <a:pPr>
                <a:defRPr/>
              </a:pPr>
              <a:t>‹#›</a:t>
            </a:fld>
            <a:endParaRPr lang="en-GB"/>
          </a:p>
        </p:txBody>
      </p:sp>
    </p:spTree>
    <p:extLst>
      <p:ext uri="{BB962C8B-B14F-4D97-AF65-F5344CB8AC3E}">
        <p14:creationId xmlns:p14="http://schemas.microsoft.com/office/powerpoint/2010/main" val="178967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507A105-3201-4B88-8948-68E28303F102}" type="slidenum">
              <a:rPr lang="en-GB"/>
              <a:pPr>
                <a:defRPr/>
              </a:pPr>
              <a:t>‹#›</a:t>
            </a:fld>
            <a:endParaRPr lang="en-GB"/>
          </a:p>
        </p:txBody>
      </p:sp>
    </p:spTree>
    <p:extLst>
      <p:ext uri="{BB962C8B-B14F-4D97-AF65-F5344CB8AC3E}">
        <p14:creationId xmlns:p14="http://schemas.microsoft.com/office/powerpoint/2010/main" val="2618876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7FBB7B5-0ED7-40B7-98A7-FC8D80A00297}" type="slidenum">
              <a:rPr lang="en-GB"/>
              <a:pPr>
                <a:defRPr/>
              </a:pPr>
              <a:t>‹#›</a:t>
            </a:fld>
            <a:endParaRPr lang="en-GB"/>
          </a:p>
        </p:txBody>
      </p:sp>
    </p:spTree>
    <p:extLst>
      <p:ext uri="{BB962C8B-B14F-4D97-AF65-F5344CB8AC3E}">
        <p14:creationId xmlns:p14="http://schemas.microsoft.com/office/powerpoint/2010/main" val="1815677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FD8F030-8443-4BC2-961D-EE96E0765E52}" type="slidenum">
              <a:rPr lang="en-GB"/>
              <a:pPr>
                <a:defRPr/>
              </a:pPr>
              <a:t>‹#›</a:t>
            </a:fld>
            <a:endParaRPr lang="en-GB"/>
          </a:p>
        </p:txBody>
      </p:sp>
    </p:spTree>
    <p:extLst>
      <p:ext uri="{BB962C8B-B14F-4D97-AF65-F5344CB8AC3E}">
        <p14:creationId xmlns:p14="http://schemas.microsoft.com/office/powerpoint/2010/main" val="2748678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FF00"/>
            </a:gs>
            <a:gs pos="100000">
              <a:srgbClr val="00CCFF"/>
            </a:gs>
          </a:gsLst>
          <a:path path="rect">
            <a:fillToRect r="100000" b="10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a:defRPr/>
            </a:pPr>
            <a:fld id="{989F3B94-9449-4DB3-BC9A-1EEA20892347}"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slideLayout" Target="../slideLayouts/slideLayout7.xml"/><Relationship Id="rId4" Type="http://schemas.openxmlformats.org/officeDocument/2006/relationships/hyperlink" Target="http://www.bbc.co.uk/schools/ks2bitesize/science/tests/friction.s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WordArt 4"/>
          <p:cNvSpPr>
            <a:spLocks noChangeArrowheads="1" noChangeShapeType="1" noTextEdit="1"/>
          </p:cNvSpPr>
          <p:nvPr/>
        </p:nvSpPr>
        <p:spPr bwMode="auto">
          <a:xfrm>
            <a:off x="2627313" y="404813"/>
            <a:ext cx="3841750" cy="3321050"/>
          </a:xfrm>
          <a:prstGeom prst="rect">
            <a:avLst/>
          </a:prstGeom>
        </p:spPr>
        <p:txBody>
          <a:bodyPr wrap="none" fromWordArt="1">
            <a:prstTxWarp prst="textSlantUp">
              <a:avLst>
                <a:gd name="adj" fmla="val 55556"/>
              </a:avLst>
            </a:prstTxWarp>
          </a:bodyPr>
          <a:lstStyle/>
          <a:p>
            <a:pPr algn="ctr"/>
            <a:r>
              <a:rPr lang="en-US" sz="3600" kern="10">
                <a:ln w="38100">
                  <a:solidFill>
                    <a:srgbClr val="000000"/>
                  </a:solidFill>
                  <a:round/>
                  <a:headEnd/>
                  <a:tailEnd/>
                </a:ln>
                <a:solidFill>
                  <a:schemeClr val="bg1"/>
                </a:solidFill>
                <a:latin typeface="Arial Black"/>
              </a:rPr>
              <a:t>Friction</a:t>
            </a:r>
          </a:p>
        </p:txBody>
      </p:sp>
      <p:pic>
        <p:nvPicPr>
          <p:cNvPr id="2053" name="Picture 5" descr="j0404129"/>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1863" y="3860800"/>
            <a:ext cx="2549525" cy="2549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descr="j023758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188" y="4195763"/>
            <a:ext cx="3313112" cy="205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2052"/>
                                        </p:tgtEl>
                                        <p:attrNameLst>
                                          <p:attrName>style.visibility</p:attrName>
                                        </p:attrNameLst>
                                      </p:cBhvr>
                                      <p:to>
                                        <p:strVal val="visible"/>
                                      </p:to>
                                    </p:set>
                                    <p:anim to="" calcmode="lin" valueType="num">
                                      <p:cBhvr>
                                        <p:cTn id="7" dur="1" fill="hold"/>
                                        <p:tgtEl>
                                          <p:spTgt spid="2052"/>
                                        </p:tgtEl>
                                        <p:attrNameLst>
                                          <p:attrName/>
                                        </p:attrNameLst>
                                      </p:cBhvr>
                                    </p:anim>
                                  </p:childTnLst>
                                </p:cTn>
                              </p:par>
                            </p:childTnLst>
                          </p:cTn>
                        </p:par>
                        <p:par>
                          <p:cTn id="8" fill="hold" nodeType="afterGroup">
                            <p:stCondLst>
                              <p:cond delay="0"/>
                            </p:stCondLst>
                            <p:childTnLst>
                              <p:par>
                                <p:cTn id="9" presetID="24" presetClass="entr" presetSubtype="0" fill="hold" nodeType="afterEffect">
                                  <p:stCondLst>
                                    <p:cond delay="0"/>
                                  </p:stCondLst>
                                  <p:childTnLst>
                                    <p:set>
                                      <p:cBhvr>
                                        <p:cTn id="10" dur="1" fill="hold">
                                          <p:stCondLst>
                                            <p:cond delay="0"/>
                                          </p:stCondLst>
                                        </p:cTn>
                                        <p:tgtEl>
                                          <p:spTgt spid="2054"/>
                                        </p:tgtEl>
                                        <p:attrNameLst>
                                          <p:attrName>style.visibility</p:attrName>
                                        </p:attrNameLst>
                                      </p:cBhvr>
                                      <p:to>
                                        <p:strVal val="visible"/>
                                      </p:to>
                                    </p:set>
                                    <p:anim to="" calcmode="lin" valueType="num">
                                      <p:cBhvr>
                                        <p:cTn id="11" dur="1" fill="hold"/>
                                        <p:tgtEl>
                                          <p:spTgt spid="2054"/>
                                        </p:tgtEl>
                                        <p:attrNameLst>
                                          <p:attrName/>
                                        </p:attrNameLst>
                                      </p:cBhvr>
                                    </p:anim>
                                  </p:childTnLst>
                                </p:cTn>
                              </p:par>
                            </p:childTnLst>
                          </p:cTn>
                        </p:par>
                        <p:par>
                          <p:cTn id="12" fill="hold" nodeType="afterGroup">
                            <p:stCondLst>
                              <p:cond delay="0"/>
                            </p:stCondLst>
                            <p:childTnLst>
                              <p:par>
                                <p:cTn id="13" presetID="24" presetClass="entr" presetSubtype="0" fill="hold" nodeType="afterEffect">
                                  <p:stCondLst>
                                    <p:cond delay="0"/>
                                  </p:stCondLst>
                                  <p:childTnLst>
                                    <p:set>
                                      <p:cBhvr>
                                        <p:cTn id="14" dur="1" fill="hold">
                                          <p:stCondLst>
                                            <p:cond delay="0"/>
                                          </p:stCondLst>
                                        </p:cTn>
                                        <p:tgtEl>
                                          <p:spTgt spid="2053"/>
                                        </p:tgtEl>
                                        <p:attrNameLst>
                                          <p:attrName>style.visibility</p:attrName>
                                        </p:attrNameLst>
                                      </p:cBhvr>
                                      <p:to>
                                        <p:strVal val="visible"/>
                                      </p:to>
                                    </p:set>
                                    <p:anim to="" calcmode="lin" valueType="num">
                                      <p:cBhvr>
                                        <p:cTn id="15" dur="1" fill="hold"/>
                                        <p:tgtEl>
                                          <p:spTgt spid="205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WordArt 4"/>
          <p:cNvSpPr>
            <a:spLocks noChangeArrowheads="1" noChangeShapeType="1" noTextEdit="1"/>
          </p:cNvSpPr>
          <p:nvPr/>
        </p:nvSpPr>
        <p:spPr bwMode="auto">
          <a:xfrm>
            <a:off x="1331913" y="260350"/>
            <a:ext cx="6696075" cy="792163"/>
          </a:xfrm>
          <a:prstGeom prst="rect">
            <a:avLst/>
          </a:prstGeom>
        </p:spPr>
        <p:txBody>
          <a:bodyPr wrap="none" fromWordArt="1">
            <a:prstTxWarp prst="textPlain">
              <a:avLst>
                <a:gd name="adj" fmla="val 50000"/>
              </a:avLst>
            </a:prstTxWarp>
          </a:bodyPr>
          <a:lstStyle/>
          <a:p>
            <a:pPr algn="ctr"/>
            <a:r>
              <a:rPr lang="en-US" sz="3600" kern="10">
                <a:ln w="25400">
                  <a:solidFill>
                    <a:srgbClr val="000000"/>
                  </a:solidFill>
                  <a:round/>
                  <a:headEnd/>
                  <a:tailEnd/>
                </a:ln>
                <a:solidFill>
                  <a:srgbClr val="FFFFFF"/>
                </a:solidFill>
                <a:latin typeface="Arial Black"/>
              </a:rPr>
              <a:t>Air Resistance</a:t>
            </a:r>
          </a:p>
        </p:txBody>
      </p:sp>
      <p:sp>
        <p:nvSpPr>
          <p:cNvPr id="10245" name="Text Box 5"/>
          <p:cNvSpPr txBox="1">
            <a:spLocks noChangeArrowheads="1"/>
          </p:cNvSpPr>
          <p:nvPr/>
        </p:nvSpPr>
        <p:spPr bwMode="auto">
          <a:xfrm>
            <a:off x="684213" y="1700213"/>
            <a:ext cx="7416800" cy="222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buFontTx/>
              <a:buChar char="•"/>
            </a:pPr>
            <a:r>
              <a:rPr lang="en-GB" sz="2800">
                <a:latin typeface="Comic Sans MS" pitchFamily="66" charset="0"/>
              </a:rPr>
              <a:t>  Some shapes, known as streamlined shapes, cause less air resistance than others. Aeroplanes and cars are streamlined, so that they move through the air as easily as possible. </a:t>
            </a:r>
          </a:p>
        </p:txBody>
      </p:sp>
      <p:pic>
        <p:nvPicPr>
          <p:cNvPr id="10246" name="Picture 6" descr="j013941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80063" y="4132263"/>
            <a:ext cx="3087687" cy="240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7" descr="j029558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4406900"/>
            <a:ext cx="3024187" cy="1970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 to="" calcmode="lin" valueType="num">
                                      <p:cBhvr>
                                        <p:cTn id="7" dur="1" fill="hold"/>
                                        <p:tgtEl>
                                          <p:spTgt spid="10244"/>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0245"/>
                                        </p:tgtEl>
                                        <p:attrNameLst>
                                          <p:attrName>style.visibility</p:attrName>
                                        </p:attrNameLst>
                                      </p:cBhvr>
                                      <p:to>
                                        <p:strVal val="visible"/>
                                      </p:to>
                                    </p:set>
                                    <p:anim to="" calcmode="lin" valueType="num">
                                      <p:cBhvr>
                                        <p:cTn id="12" dur="1" fill="hold"/>
                                        <p:tgtEl>
                                          <p:spTgt spid="10245"/>
                                        </p:tgtEl>
                                        <p:attrNameLst>
                                          <p:attrName/>
                                        </p:attrNameLst>
                                      </p:cBhvr>
                                    </p:anim>
                                  </p:childTnLst>
                                </p:cTn>
                              </p:par>
                            </p:childTnLst>
                          </p:cTn>
                        </p:par>
                        <p:par>
                          <p:cTn id="13" fill="hold" nodeType="afterGroup">
                            <p:stCondLst>
                              <p:cond delay="0"/>
                            </p:stCondLst>
                            <p:childTnLst>
                              <p:par>
                                <p:cTn id="14" presetID="24" presetClass="entr" presetSubtype="0" fill="hold" nodeType="afterEffect">
                                  <p:stCondLst>
                                    <p:cond delay="0"/>
                                  </p:stCondLst>
                                  <p:childTnLst>
                                    <p:set>
                                      <p:cBhvr>
                                        <p:cTn id="15" dur="1" fill="hold">
                                          <p:stCondLst>
                                            <p:cond delay="0"/>
                                          </p:stCondLst>
                                        </p:cTn>
                                        <p:tgtEl>
                                          <p:spTgt spid="10247"/>
                                        </p:tgtEl>
                                        <p:attrNameLst>
                                          <p:attrName>style.visibility</p:attrName>
                                        </p:attrNameLst>
                                      </p:cBhvr>
                                      <p:to>
                                        <p:strVal val="visible"/>
                                      </p:to>
                                    </p:set>
                                    <p:anim to="" calcmode="lin" valueType="num">
                                      <p:cBhvr>
                                        <p:cTn id="16" dur="1" fill="hold"/>
                                        <p:tgtEl>
                                          <p:spTgt spid="10247"/>
                                        </p:tgtEl>
                                        <p:attrNameLst>
                                          <p:attrName/>
                                        </p:attrNameLst>
                                      </p:cBhvr>
                                    </p:anim>
                                  </p:childTnLst>
                                </p:cTn>
                              </p:par>
                            </p:childTnLst>
                          </p:cTn>
                        </p:par>
                        <p:par>
                          <p:cTn id="17" fill="hold" nodeType="afterGroup">
                            <p:stCondLst>
                              <p:cond delay="0"/>
                            </p:stCondLst>
                            <p:childTnLst>
                              <p:par>
                                <p:cTn id="18" presetID="24" presetClass="entr" presetSubtype="0" fill="hold" nodeType="afterEffect">
                                  <p:stCondLst>
                                    <p:cond delay="0"/>
                                  </p:stCondLst>
                                  <p:childTnLst>
                                    <p:set>
                                      <p:cBhvr>
                                        <p:cTn id="19" dur="1" fill="hold">
                                          <p:stCondLst>
                                            <p:cond delay="0"/>
                                          </p:stCondLst>
                                        </p:cTn>
                                        <p:tgtEl>
                                          <p:spTgt spid="10246"/>
                                        </p:tgtEl>
                                        <p:attrNameLst>
                                          <p:attrName>style.visibility</p:attrName>
                                        </p:attrNameLst>
                                      </p:cBhvr>
                                      <p:to>
                                        <p:strVal val="visible"/>
                                      </p:to>
                                    </p:set>
                                    <p:anim to="" calcmode="lin" valueType="num">
                                      <p:cBhvr>
                                        <p:cTn id="20" dur="1" fill="hold"/>
                                        <p:tgtEl>
                                          <p:spTgt spid="10246"/>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nimBg="1"/>
      <p:bldP spid="1024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4"/>
          <p:cNvSpPr>
            <a:spLocks noChangeArrowheads="1" noChangeShapeType="1" noTextEdit="1"/>
          </p:cNvSpPr>
          <p:nvPr/>
        </p:nvSpPr>
        <p:spPr bwMode="auto">
          <a:xfrm>
            <a:off x="1116013" y="1773238"/>
            <a:ext cx="7127875" cy="2951162"/>
          </a:xfrm>
          <a:prstGeom prst="rect">
            <a:avLst/>
          </a:prstGeom>
        </p:spPr>
        <p:txBody>
          <a:bodyPr wrap="none" fromWordArt="1">
            <a:prstTxWarp prst="textPlain">
              <a:avLst>
                <a:gd name="adj" fmla="val 50000"/>
              </a:avLst>
            </a:prstTxWarp>
          </a:bodyPr>
          <a:lstStyle/>
          <a:p>
            <a:pPr algn="ctr"/>
            <a:r>
              <a:rPr lang="en-US" sz="3600" kern="10">
                <a:ln w="38100">
                  <a:solidFill>
                    <a:srgbClr val="000000"/>
                  </a:solidFill>
                  <a:round/>
                  <a:headEnd/>
                  <a:tailEnd/>
                </a:ln>
                <a:solidFill>
                  <a:srgbClr val="FFFFFF"/>
                </a:solidFill>
                <a:latin typeface="Arial Black"/>
              </a:rPr>
              <a:t>Quiz Time!!</a:t>
            </a:r>
          </a:p>
        </p:txBody>
      </p:sp>
      <p:pic>
        <p:nvPicPr>
          <p:cNvPr id="12291" name="Picture 5" descr="j04344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0"/>
            <a:ext cx="1625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2" name="Picture 6" descr="j04344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08850" y="4797425"/>
            <a:ext cx="1625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7" descr="j042446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4941888"/>
            <a:ext cx="1974850" cy="169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Picture 8" descr="j042446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7050" y="0"/>
            <a:ext cx="1974850" cy="169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5" name="Text Box 9"/>
          <p:cNvSpPr txBox="1">
            <a:spLocks noChangeArrowheads="1"/>
          </p:cNvSpPr>
          <p:nvPr/>
        </p:nvSpPr>
        <p:spPr bwMode="auto">
          <a:xfrm>
            <a:off x="3348038" y="5516563"/>
            <a:ext cx="20161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en-GB" sz="2400">
                <a:latin typeface="Comic Sans MS" pitchFamily="66" charset="0"/>
                <a:hlinkClick r:id="rId4"/>
              </a:rPr>
              <a:t>Quiz</a:t>
            </a:r>
            <a:endParaRPr lang="en-GB" sz="2400">
              <a:latin typeface="Comic Sans MS" pitchFamily="66" charset="0"/>
            </a:endParaRPr>
          </a:p>
        </p:txBody>
      </p:sp>
      <p:sp>
        <p:nvSpPr>
          <p:cNvPr id="12296" name="Rectangle 10"/>
          <p:cNvSpPr>
            <a:spLocks noChangeArrowheads="1"/>
          </p:cNvSpPr>
          <p:nvPr/>
        </p:nvSpPr>
        <p:spPr bwMode="auto">
          <a:xfrm>
            <a:off x="3924300" y="5589588"/>
            <a:ext cx="935038" cy="360362"/>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WordArt 4"/>
          <p:cNvSpPr>
            <a:spLocks noChangeArrowheads="1" noChangeShapeType="1" noTextEdit="1"/>
          </p:cNvSpPr>
          <p:nvPr/>
        </p:nvSpPr>
        <p:spPr bwMode="auto">
          <a:xfrm>
            <a:off x="2051050" y="333375"/>
            <a:ext cx="5041900" cy="647700"/>
          </a:xfrm>
          <a:prstGeom prst="rect">
            <a:avLst/>
          </a:prstGeom>
        </p:spPr>
        <p:txBody>
          <a:bodyPr wrap="none" fromWordArt="1">
            <a:prstTxWarp prst="textPlain">
              <a:avLst>
                <a:gd name="adj" fmla="val 50000"/>
              </a:avLst>
            </a:prstTxWarp>
          </a:bodyPr>
          <a:lstStyle/>
          <a:p>
            <a:pPr algn="ctr"/>
            <a:r>
              <a:rPr lang="en-US" sz="3600" kern="10">
                <a:ln w="25400">
                  <a:solidFill>
                    <a:srgbClr val="000000"/>
                  </a:solidFill>
                  <a:round/>
                  <a:headEnd/>
                  <a:tailEnd/>
                </a:ln>
                <a:solidFill>
                  <a:srgbClr val="FFFFFF"/>
                </a:solidFill>
                <a:latin typeface="Arial Black"/>
              </a:rPr>
              <a:t>Today's L.O.</a:t>
            </a:r>
          </a:p>
        </p:txBody>
      </p:sp>
      <p:sp>
        <p:nvSpPr>
          <p:cNvPr id="12293" name="Text Box 5"/>
          <p:cNvSpPr txBox="1">
            <a:spLocks noChangeArrowheads="1"/>
          </p:cNvSpPr>
          <p:nvPr/>
        </p:nvSpPr>
        <p:spPr bwMode="auto">
          <a:xfrm>
            <a:off x="611188" y="1700213"/>
            <a:ext cx="7921625" cy="15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buFontTx/>
              <a:buChar char="•"/>
            </a:pPr>
            <a:r>
              <a:rPr lang="en-US" sz="3200">
                <a:latin typeface="Comic Sans MS" pitchFamily="66" charset="0"/>
              </a:rPr>
              <a:t>  To take part in a range of activities to explore the world around them, and ask questions and suggest answers (E)</a:t>
            </a:r>
            <a:endParaRPr lang="en-GB" sz="320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anim to="" calcmode="lin" valueType="num">
                                      <p:cBhvr>
                                        <p:cTn id="7" dur="1" fill="hold"/>
                                        <p:tgtEl>
                                          <p:spTgt spid="1229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12293"/>
                                        </p:tgtEl>
                                        <p:attrNameLst>
                                          <p:attrName>style.visibility</p:attrName>
                                        </p:attrNameLst>
                                      </p:cBhvr>
                                      <p:to>
                                        <p:strVal val="visible"/>
                                      </p:to>
                                    </p:set>
                                    <p:anim to="" calcmode="lin" valueType="num">
                                      <p:cBhvr>
                                        <p:cTn id="12" dur="1" fill="hold"/>
                                        <p:tgtEl>
                                          <p:spTgt spid="1229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animBg="1"/>
      <p:bldP spid="1229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WordArt 6"/>
          <p:cNvSpPr>
            <a:spLocks noChangeArrowheads="1" noChangeShapeType="1" noTextEdit="1"/>
          </p:cNvSpPr>
          <p:nvPr/>
        </p:nvSpPr>
        <p:spPr bwMode="auto">
          <a:xfrm>
            <a:off x="2051050" y="333375"/>
            <a:ext cx="5041900" cy="647700"/>
          </a:xfrm>
          <a:prstGeom prst="rect">
            <a:avLst/>
          </a:prstGeom>
        </p:spPr>
        <p:txBody>
          <a:bodyPr wrap="none" fromWordArt="1">
            <a:prstTxWarp prst="textPlain">
              <a:avLst>
                <a:gd name="adj" fmla="val 50000"/>
              </a:avLst>
            </a:prstTxWarp>
          </a:bodyPr>
          <a:lstStyle/>
          <a:p>
            <a:pPr algn="ctr"/>
            <a:r>
              <a:rPr lang="en-US" sz="3600" kern="10">
                <a:ln w="25400">
                  <a:solidFill>
                    <a:srgbClr val="000000"/>
                  </a:solidFill>
                  <a:round/>
                  <a:headEnd/>
                  <a:tailEnd/>
                </a:ln>
                <a:solidFill>
                  <a:srgbClr val="FFFFFF"/>
                </a:solidFill>
                <a:latin typeface="Arial Black"/>
              </a:rPr>
              <a:t>What is Friction?</a:t>
            </a:r>
          </a:p>
        </p:txBody>
      </p:sp>
      <p:sp>
        <p:nvSpPr>
          <p:cNvPr id="3079" name="Text Box 7"/>
          <p:cNvSpPr txBox="1">
            <a:spLocks noChangeArrowheads="1"/>
          </p:cNvSpPr>
          <p:nvPr/>
        </p:nvSpPr>
        <p:spPr bwMode="auto">
          <a:xfrm>
            <a:off x="684213" y="1196975"/>
            <a:ext cx="80645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buFontTx/>
              <a:buChar char="•"/>
            </a:pPr>
            <a:r>
              <a:rPr lang="en-GB" sz="2800">
                <a:latin typeface="Comic Sans MS" pitchFamily="66" charset="0"/>
              </a:rPr>
              <a:t>  Friction is a force between two surfaces that are sliding, or trying to slide across one another, for example when you try to push a toy car along the floor.</a:t>
            </a:r>
            <a:r>
              <a:rPr lang="en-GB"/>
              <a:t> </a:t>
            </a:r>
          </a:p>
        </p:txBody>
      </p:sp>
      <p:sp>
        <p:nvSpPr>
          <p:cNvPr id="3080" name="Text Box 8"/>
          <p:cNvSpPr txBox="1">
            <a:spLocks noChangeArrowheads="1"/>
          </p:cNvSpPr>
          <p:nvPr/>
        </p:nvSpPr>
        <p:spPr bwMode="auto">
          <a:xfrm>
            <a:off x="755650" y="3357563"/>
            <a:ext cx="727392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buFontTx/>
              <a:buChar char="•"/>
            </a:pPr>
            <a:r>
              <a:rPr lang="en-GB" sz="2800">
                <a:latin typeface="Comic Sans MS" pitchFamily="66" charset="0"/>
              </a:rPr>
              <a:t>  Friction always works in the direction opposite from the direction the object is moving, or trying to move. It always slows a moving object down.</a:t>
            </a:r>
            <a:r>
              <a:rPr lang="en-GB"/>
              <a:t> </a:t>
            </a:r>
          </a:p>
        </p:txBody>
      </p:sp>
      <p:pic>
        <p:nvPicPr>
          <p:cNvPr id="3081" name="Picture 9" descr="j042418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3663" y="4652963"/>
            <a:ext cx="1635125" cy="185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14"/>
          <p:cNvGrpSpPr>
            <a:grpSpLocks/>
          </p:cNvGrpSpPr>
          <p:nvPr/>
        </p:nvGrpSpPr>
        <p:grpSpPr bwMode="auto">
          <a:xfrm>
            <a:off x="7596188" y="4941888"/>
            <a:ext cx="1152525" cy="503237"/>
            <a:chOff x="4785" y="3113"/>
            <a:chExt cx="726" cy="317"/>
          </a:xfrm>
        </p:grpSpPr>
        <p:sp>
          <p:nvSpPr>
            <p:cNvPr id="4106" name="Line 10"/>
            <p:cNvSpPr>
              <a:spLocks noChangeShapeType="1"/>
            </p:cNvSpPr>
            <p:nvPr/>
          </p:nvSpPr>
          <p:spPr bwMode="auto">
            <a:xfrm>
              <a:off x="4830" y="3430"/>
              <a:ext cx="681" cy="0"/>
            </a:xfrm>
            <a:prstGeom prst="line">
              <a:avLst/>
            </a:prstGeom>
            <a:noFill/>
            <a:ln w="25400">
              <a:solidFill>
                <a:schemeClr val="tx1"/>
              </a:solidFill>
              <a:round/>
              <a:headEnd/>
              <a:tailEnd type="stealth" w="lg" len="lg"/>
            </a:ln>
            <a:extLst>
              <a:ext uri="{909E8E84-426E-40DD-AFC4-6F175D3DCCD1}">
                <a14:hiddenFill xmlns:a14="http://schemas.microsoft.com/office/drawing/2010/main">
                  <a:noFill/>
                </a14:hiddenFill>
              </a:ext>
            </a:extLst>
          </p:spPr>
          <p:txBody>
            <a:bodyPr/>
            <a:lstStyle/>
            <a:p>
              <a:endParaRPr lang="en-US"/>
            </a:p>
          </p:txBody>
        </p:sp>
        <p:sp>
          <p:nvSpPr>
            <p:cNvPr id="4107" name="Text Box 11"/>
            <p:cNvSpPr txBox="1">
              <a:spLocks noChangeArrowheads="1"/>
            </p:cNvSpPr>
            <p:nvPr/>
          </p:nvSpPr>
          <p:spPr bwMode="auto">
            <a:xfrm>
              <a:off x="4785" y="3113"/>
              <a:ext cx="68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t>Moving</a:t>
              </a:r>
            </a:p>
          </p:txBody>
        </p:sp>
      </p:grpSp>
      <p:grpSp>
        <p:nvGrpSpPr>
          <p:cNvPr id="3" name="Group 15"/>
          <p:cNvGrpSpPr>
            <a:grpSpLocks/>
          </p:cNvGrpSpPr>
          <p:nvPr/>
        </p:nvGrpSpPr>
        <p:grpSpPr bwMode="auto">
          <a:xfrm>
            <a:off x="6156325" y="6491288"/>
            <a:ext cx="2232025" cy="366712"/>
            <a:chOff x="3878" y="4089"/>
            <a:chExt cx="1406" cy="231"/>
          </a:xfrm>
        </p:grpSpPr>
        <p:sp>
          <p:nvSpPr>
            <p:cNvPr id="4104" name="Line 12"/>
            <p:cNvSpPr>
              <a:spLocks noChangeShapeType="1"/>
            </p:cNvSpPr>
            <p:nvPr/>
          </p:nvSpPr>
          <p:spPr bwMode="auto">
            <a:xfrm flipH="1">
              <a:off x="3878" y="4110"/>
              <a:ext cx="1406" cy="0"/>
            </a:xfrm>
            <a:prstGeom prst="line">
              <a:avLst/>
            </a:prstGeom>
            <a:noFill/>
            <a:ln w="25400">
              <a:solidFill>
                <a:schemeClr val="tx1"/>
              </a:solidFill>
              <a:round/>
              <a:headEnd/>
              <a:tailEnd type="stealth" w="lg" len="lg"/>
            </a:ln>
            <a:extLst>
              <a:ext uri="{909E8E84-426E-40DD-AFC4-6F175D3DCCD1}">
                <a14:hiddenFill xmlns:a14="http://schemas.microsoft.com/office/drawing/2010/main">
                  <a:noFill/>
                </a14:hiddenFill>
              </a:ext>
            </a:extLst>
          </p:spPr>
          <p:txBody>
            <a:bodyPr/>
            <a:lstStyle/>
            <a:p>
              <a:endParaRPr lang="en-US"/>
            </a:p>
          </p:txBody>
        </p:sp>
        <p:sp>
          <p:nvSpPr>
            <p:cNvPr id="4105" name="Text Box 13"/>
            <p:cNvSpPr txBox="1">
              <a:spLocks noChangeArrowheads="1"/>
            </p:cNvSpPr>
            <p:nvPr/>
          </p:nvSpPr>
          <p:spPr bwMode="auto">
            <a:xfrm>
              <a:off x="4195" y="4089"/>
              <a:ext cx="68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t>Friction</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078"/>
                                        </p:tgtEl>
                                        <p:attrNameLst>
                                          <p:attrName>style.visibility</p:attrName>
                                        </p:attrNameLst>
                                      </p:cBhvr>
                                      <p:to>
                                        <p:strVal val="visible"/>
                                      </p:to>
                                    </p:set>
                                    <p:anim to="" calcmode="lin" valueType="num">
                                      <p:cBhvr>
                                        <p:cTn id="7" dur="1" fill="hold"/>
                                        <p:tgtEl>
                                          <p:spTgt spid="3078"/>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079"/>
                                        </p:tgtEl>
                                        <p:attrNameLst>
                                          <p:attrName>style.visibility</p:attrName>
                                        </p:attrNameLst>
                                      </p:cBhvr>
                                      <p:to>
                                        <p:strVal val="visible"/>
                                      </p:to>
                                    </p:set>
                                    <p:anim to="" calcmode="lin" valueType="num">
                                      <p:cBhvr>
                                        <p:cTn id="12" dur="1" fill="hold"/>
                                        <p:tgtEl>
                                          <p:spTgt spid="3079"/>
                                        </p:tgtEl>
                                        <p:attrNameLst>
                                          <p:attrName/>
                                        </p:attrNameLst>
                                      </p:cBhvr>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080"/>
                                        </p:tgtEl>
                                        <p:attrNameLst>
                                          <p:attrName>style.visibility</p:attrName>
                                        </p:attrNameLst>
                                      </p:cBhvr>
                                      <p:to>
                                        <p:strVal val="visible"/>
                                      </p:to>
                                    </p:set>
                                    <p:anim to="" calcmode="lin" valueType="num">
                                      <p:cBhvr>
                                        <p:cTn id="17" dur="1" fill="hold"/>
                                        <p:tgtEl>
                                          <p:spTgt spid="3080"/>
                                        </p:tgtEl>
                                        <p:attrNameLst>
                                          <p:attrName/>
                                        </p:attrNameLst>
                                      </p:cBhvr>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4" presetClass="entr" presetSubtype="0" fill="hold" nodeType="clickEffect">
                                  <p:stCondLst>
                                    <p:cond delay="0"/>
                                  </p:stCondLst>
                                  <p:childTnLst>
                                    <p:set>
                                      <p:cBhvr>
                                        <p:cTn id="21" dur="1" fill="hold">
                                          <p:stCondLst>
                                            <p:cond delay="0"/>
                                          </p:stCondLst>
                                        </p:cTn>
                                        <p:tgtEl>
                                          <p:spTgt spid="3081"/>
                                        </p:tgtEl>
                                        <p:attrNameLst>
                                          <p:attrName>style.visibility</p:attrName>
                                        </p:attrNameLst>
                                      </p:cBhvr>
                                      <p:to>
                                        <p:strVal val="visible"/>
                                      </p:to>
                                    </p:set>
                                    <p:anim to="" calcmode="lin" valueType="num">
                                      <p:cBhvr>
                                        <p:cTn id="22" dur="1" fill="hold"/>
                                        <p:tgtEl>
                                          <p:spTgt spid="3081"/>
                                        </p:tgtEl>
                                        <p:attrNameLst>
                                          <p:attrName/>
                                        </p:attrNameLst>
                                      </p:cBhvr>
                                    </p:anim>
                                  </p:childTnLst>
                                </p:cTn>
                              </p:par>
                            </p:childTnLst>
                          </p:cTn>
                        </p:par>
                        <p:par>
                          <p:cTn id="23" fill="hold" nodeType="afterGroup">
                            <p:stCondLst>
                              <p:cond delay="0"/>
                            </p:stCondLst>
                            <p:childTnLst>
                              <p:par>
                                <p:cTn id="24" presetID="24" presetClass="entr" presetSubtype="0" fill="hold" nodeType="afterEffect">
                                  <p:stCondLst>
                                    <p:cond delay="0"/>
                                  </p:stCondLst>
                                  <p:childTnLst>
                                    <p:set>
                                      <p:cBhvr>
                                        <p:cTn id="25" dur="1" fill="hold">
                                          <p:stCondLst>
                                            <p:cond delay="0"/>
                                          </p:stCondLst>
                                        </p:cTn>
                                        <p:tgtEl>
                                          <p:spTgt spid="2"/>
                                        </p:tgtEl>
                                        <p:attrNameLst>
                                          <p:attrName>style.visibility</p:attrName>
                                        </p:attrNameLst>
                                      </p:cBhvr>
                                      <p:to>
                                        <p:strVal val="visible"/>
                                      </p:to>
                                    </p:set>
                                    <p:anim to="" calcmode="lin" valueType="num">
                                      <p:cBhvr>
                                        <p:cTn id="26" dur="1" fill="hold"/>
                                        <p:tgtEl>
                                          <p:spTgt spid="2"/>
                                        </p:tgtEl>
                                        <p:attrNameLst>
                                          <p:attrName/>
                                        </p:attrNameLst>
                                      </p:cBhvr>
                                    </p:anim>
                                  </p:childTnLst>
                                </p:cTn>
                              </p:par>
                            </p:childTnLst>
                          </p:cTn>
                        </p:par>
                        <p:par>
                          <p:cTn id="27" fill="hold" nodeType="afterGroup">
                            <p:stCondLst>
                              <p:cond delay="0"/>
                            </p:stCondLst>
                            <p:childTnLst>
                              <p:par>
                                <p:cTn id="28" presetID="24" presetClass="entr" presetSubtype="0" fill="hold" nodeType="afterEffect">
                                  <p:stCondLst>
                                    <p:cond delay="0"/>
                                  </p:stCondLst>
                                  <p:childTnLst>
                                    <p:set>
                                      <p:cBhvr>
                                        <p:cTn id="29" dur="1" fill="hold">
                                          <p:stCondLst>
                                            <p:cond delay="0"/>
                                          </p:stCondLst>
                                        </p:cTn>
                                        <p:tgtEl>
                                          <p:spTgt spid="3"/>
                                        </p:tgtEl>
                                        <p:attrNameLst>
                                          <p:attrName>style.visibility</p:attrName>
                                        </p:attrNameLst>
                                      </p:cBhvr>
                                      <p:to>
                                        <p:strVal val="visible"/>
                                      </p:to>
                                    </p:set>
                                    <p:anim to="" calcmode="lin" valueType="num">
                                      <p:cBhvr>
                                        <p:cTn id="30" dur="1" fill="hold"/>
                                        <p:tgtEl>
                                          <p:spTgt spid="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animBg="1"/>
      <p:bldP spid="3079" grpId="0"/>
      <p:bldP spid="308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WordArt 4"/>
          <p:cNvSpPr>
            <a:spLocks noChangeArrowheads="1" noChangeShapeType="1" noTextEdit="1"/>
          </p:cNvSpPr>
          <p:nvPr/>
        </p:nvSpPr>
        <p:spPr bwMode="auto">
          <a:xfrm>
            <a:off x="2051050" y="333375"/>
            <a:ext cx="5041900" cy="647700"/>
          </a:xfrm>
          <a:prstGeom prst="rect">
            <a:avLst/>
          </a:prstGeom>
        </p:spPr>
        <p:txBody>
          <a:bodyPr wrap="none" fromWordArt="1">
            <a:prstTxWarp prst="textPlain">
              <a:avLst>
                <a:gd name="adj" fmla="val 50000"/>
              </a:avLst>
            </a:prstTxWarp>
          </a:bodyPr>
          <a:lstStyle/>
          <a:p>
            <a:pPr algn="ctr"/>
            <a:r>
              <a:rPr lang="en-US" sz="3600" kern="10">
                <a:ln w="25400">
                  <a:solidFill>
                    <a:srgbClr val="000000"/>
                  </a:solidFill>
                  <a:round/>
                  <a:headEnd/>
                  <a:tailEnd/>
                </a:ln>
                <a:solidFill>
                  <a:srgbClr val="FFFFFF"/>
                </a:solidFill>
                <a:latin typeface="Arial Black"/>
              </a:rPr>
              <a:t>What is Friction?</a:t>
            </a:r>
          </a:p>
        </p:txBody>
      </p:sp>
      <p:sp>
        <p:nvSpPr>
          <p:cNvPr id="4101" name="Text Box 5"/>
          <p:cNvSpPr txBox="1">
            <a:spLocks noChangeArrowheads="1"/>
          </p:cNvSpPr>
          <p:nvPr/>
        </p:nvSpPr>
        <p:spPr bwMode="auto">
          <a:xfrm>
            <a:off x="250825" y="1268413"/>
            <a:ext cx="864235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buFontTx/>
              <a:buChar char="•"/>
            </a:pPr>
            <a:r>
              <a:rPr lang="en-GB" sz="2400">
                <a:latin typeface="Comic Sans MS" pitchFamily="66" charset="0"/>
              </a:rPr>
              <a:t>  The amount of friction depends on the materials from which the two surfaces are made. The rougher the surface, the more friction is produced. For example, you would have to push a book harder to get it moving on a carpet than you would on a wooden floor. This is because there is more friction between the carpet and the book than there is between the wood and the book.</a:t>
            </a:r>
            <a:r>
              <a:rPr lang="en-GB"/>
              <a:t> </a:t>
            </a:r>
          </a:p>
        </p:txBody>
      </p:sp>
      <p:pic>
        <p:nvPicPr>
          <p:cNvPr id="4102" name="Picture 6" descr="j040618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00" y="4292600"/>
            <a:ext cx="2170113" cy="230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100"/>
                                        </p:tgtEl>
                                        <p:attrNameLst>
                                          <p:attrName>style.visibility</p:attrName>
                                        </p:attrNameLst>
                                      </p:cBhvr>
                                      <p:to>
                                        <p:strVal val="visible"/>
                                      </p:to>
                                    </p:set>
                                    <p:anim to="" calcmode="lin" valueType="num">
                                      <p:cBhvr>
                                        <p:cTn id="7" dur="1" fill="hold"/>
                                        <p:tgtEl>
                                          <p:spTgt spid="4100"/>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4101"/>
                                        </p:tgtEl>
                                        <p:attrNameLst>
                                          <p:attrName>style.visibility</p:attrName>
                                        </p:attrNameLst>
                                      </p:cBhvr>
                                      <p:to>
                                        <p:strVal val="visible"/>
                                      </p:to>
                                    </p:set>
                                    <p:anim to="" calcmode="lin" valueType="num">
                                      <p:cBhvr>
                                        <p:cTn id="12" dur="1" fill="hold"/>
                                        <p:tgtEl>
                                          <p:spTgt spid="4101"/>
                                        </p:tgtEl>
                                        <p:attrNameLst>
                                          <p:attrName/>
                                        </p:attrNameLst>
                                      </p:cBhvr>
                                    </p:anim>
                                  </p:childTnLst>
                                </p:cTn>
                              </p:par>
                            </p:childTnLst>
                          </p:cTn>
                        </p:par>
                        <p:par>
                          <p:cTn id="13" fill="hold" nodeType="afterGroup">
                            <p:stCondLst>
                              <p:cond delay="0"/>
                            </p:stCondLst>
                            <p:childTnLst>
                              <p:par>
                                <p:cTn id="14" presetID="24" presetClass="entr" presetSubtype="0" fill="hold" nodeType="afterEffect">
                                  <p:stCondLst>
                                    <p:cond delay="0"/>
                                  </p:stCondLst>
                                  <p:childTnLst>
                                    <p:set>
                                      <p:cBhvr>
                                        <p:cTn id="15" dur="1" fill="hold">
                                          <p:stCondLst>
                                            <p:cond delay="0"/>
                                          </p:stCondLst>
                                        </p:cTn>
                                        <p:tgtEl>
                                          <p:spTgt spid="4102"/>
                                        </p:tgtEl>
                                        <p:attrNameLst>
                                          <p:attrName>style.visibility</p:attrName>
                                        </p:attrNameLst>
                                      </p:cBhvr>
                                      <p:to>
                                        <p:strVal val="visible"/>
                                      </p:to>
                                    </p:set>
                                    <p:anim to="" calcmode="lin" valueType="num">
                                      <p:cBhvr>
                                        <p:cTn id="16" dur="1" fill="hold"/>
                                        <p:tgtEl>
                                          <p:spTgt spid="410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animBg="1"/>
      <p:bldP spid="410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WordArt 4"/>
          <p:cNvSpPr>
            <a:spLocks noChangeArrowheads="1" noChangeShapeType="1" noTextEdit="1"/>
          </p:cNvSpPr>
          <p:nvPr/>
        </p:nvSpPr>
        <p:spPr bwMode="auto">
          <a:xfrm>
            <a:off x="2051050" y="333375"/>
            <a:ext cx="5041900" cy="647700"/>
          </a:xfrm>
          <a:prstGeom prst="rect">
            <a:avLst/>
          </a:prstGeom>
        </p:spPr>
        <p:txBody>
          <a:bodyPr wrap="none" fromWordArt="1">
            <a:prstTxWarp prst="textPlain">
              <a:avLst>
                <a:gd name="adj" fmla="val 50000"/>
              </a:avLst>
            </a:prstTxWarp>
          </a:bodyPr>
          <a:lstStyle/>
          <a:p>
            <a:pPr algn="ctr"/>
            <a:r>
              <a:rPr lang="en-US" sz="3600" kern="10">
                <a:ln w="25400">
                  <a:solidFill>
                    <a:srgbClr val="000000"/>
                  </a:solidFill>
                  <a:round/>
                  <a:headEnd/>
                  <a:tailEnd/>
                </a:ln>
                <a:solidFill>
                  <a:srgbClr val="FFFFFF"/>
                </a:solidFill>
                <a:latin typeface="Arial Black"/>
              </a:rPr>
              <a:t>What is Friction?</a:t>
            </a:r>
          </a:p>
        </p:txBody>
      </p:sp>
      <p:sp>
        <p:nvSpPr>
          <p:cNvPr id="5125" name="Text Box 5"/>
          <p:cNvSpPr txBox="1">
            <a:spLocks noChangeArrowheads="1"/>
          </p:cNvSpPr>
          <p:nvPr/>
        </p:nvSpPr>
        <p:spPr bwMode="auto">
          <a:xfrm>
            <a:off x="827088" y="1484313"/>
            <a:ext cx="7200900"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buFontTx/>
              <a:buChar char="•"/>
            </a:pPr>
            <a:r>
              <a:rPr lang="en-GB" sz="2800">
                <a:latin typeface="Comic Sans MS" pitchFamily="66" charset="0"/>
              </a:rPr>
              <a:t>  Friction also produces heat. For example, if you rub your hands together quickly, they get warmer. </a:t>
            </a:r>
          </a:p>
        </p:txBody>
      </p:sp>
      <p:pic>
        <p:nvPicPr>
          <p:cNvPr id="5126" name="Picture 6" descr="j04298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1863" y="3500438"/>
            <a:ext cx="2263775" cy="2874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7" descr="j009724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3429000"/>
            <a:ext cx="1998662" cy="298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5124"/>
                                        </p:tgtEl>
                                        <p:attrNameLst>
                                          <p:attrName>style.visibility</p:attrName>
                                        </p:attrNameLst>
                                      </p:cBhvr>
                                      <p:to>
                                        <p:strVal val="visible"/>
                                      </p:to>
                                    </p:set>
                                    <p:anim to="" calcmode="lin" valueType="num">
                                      <p:cBhvr>
                                        <p:cTn id="7" dur="1" fill="hold"/>
                                        <p:tgtEl>
                                          <p:spTgt spid="5124"/>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31" presetClass="entr" presetSubtype="0" fill="hold" grpId="0" nodeType="clickEffect">
                                  <p:stCondLst>
                                    <p:cond delay="0"/>
                                  </p:stCondLst>
                                  <p:iterate type="lt">
                                    <p:tmPct val="5000"/>
                                  </p:iterate>
                                  <p:childTnLst>
                                    <p:set>
                                      <p:cBhvr>
                                        <p:cTn id="11" dur="1" fill="hold">
                                          <p:stCondLst>
                                            <p:cond delay="0"/>
                                          </p:stCondLst>
                                        </p:cTn>
                                        <p:tgtEl>
                                          <p:spTgt spid="5125"/>
                                        </p:tgtEl>
                                        <p:attrNameLst>
                                          <p:attrName>style.visibility</p:attrName>
                                        </p:attrNameLst>
                                      </p:cBhvr>
                                      <p:to>
                                        <p:strVal val="visible"/>
                                      </p:to>
                                    </p:set>
                                    <p:anim calcmode="lin" valueType="num">
                                      <p:cBhvr>
                                        <p:cTn id="12" dur="1000" fill="hold"/>
                                        <p:tgtEl>
                                          <p:spTgt spid="5125"/>
                                        </p:tgtEl>
                                        <p:attrNameLst>
                                          <p:attrName>ppt_w</p:attrName>
                                        </p:attrNameLst>
                                      </p:cBhvr>
                                      <p:tavLst>
                                        <p:tav tm="0">
                                          <p:val>
                                            <p:fltVal val="0"/>
                                          </p:val>
                                        </p:tav>
                                        <p:tav tm="100000">
                                          <p:val>
                                            <p:strVal val="#ppt_w"/>
                                          </p:val>
                                        </p:tav>
                                      </p:tavLst>
                                    </p:anim>
                                    <p:anim calcmode="lin" valueType="num">
                                      <p:cBhvr>
                                        <p:cTn id="13" dur="1000" fill="hold"/>
                                        <p:tgtEl>
                                          <p:spTgt spid="5125"/>
                                        </p:tgtEl>
                                        <p:attrNameLst>
                                          <p:attrName>ppt_h</p:attrName>
                                        </p:attrNameLst>
                                      </p:cBhvr>
                                      <p:tavLst>
                                        <p:tav tm="0">
                                          <p:val>
                                            <p:fltVal val="0"/>
                                          </p:val>
                                        </p:tav>
                                        <p:tav tm="100000">
                                          <p:val>
                                            <p:strVal val="#ppt_h"/>
                                          </p:val>
                                        </p:tav>
                                      </p:tavLst>
                                    </p:anim>
                                    <p:anim calcmode="lin" valueType="num">
                                      <p:cBhvr>
                                        <p:cTn id="14" dur="1000" fill="hold"/>
                                        <p:tgtEl>
                                          <p:spTgt spid="5125"/>
                                        </p:tgtEl>
                                        <p:attrNameLst>
                                          <p:attrName>style.rotation</p:attrName>
                                        </p:attrNameLst>
                                      </p:cBhvr>
                                      <p:tavLst>
                                        <p:tav tm="0">
                                          <p:val>
                                            <p:fltVal val="90"/>
                                          </p:val>
                                        </p:tav>
                                        <p:tav tm="100000">
                                          <p:val>
                                            <p:fltVal val="0"/>
                                          </p:val>
                                        </p:tav>
                                      </p:tavLst>
                                    </p:anim>
                                    <p:animEffect transition="in" filter="fade">
                                      <p:cBhvr>
                                        <p:cTn id="15" dur="1000"/>
                                        <p:tgtEl>
                                          <p:spTgt spid="5125"/>
                                        </p:tgtEl>
                                      </p:cBhvr>
                                    </p:animEffect>
                                  </p:childTnLst>
                                </p:cTn>
                              </p:par>
                            </p:childTnLst>
                          </p:cTn>
                        </p:par>
                        <p:par>
                          <p:cTn id="16" fill="hold" nodeType="afterGroup">
                            <p:stCondLst>
                              <p:cond delay="5100"/>
                            </p:stCondLst>
                            <p:childTnLst>
                              <p:par>
                                <p:cTn id="17" presetID="24" presetClass="entr" presetSubtype="0" fill="hold" nodeType="afterEffect">
                                  <p:stCondLst>
                                    <p:cond delay="0"/>
                                  </p:stCondLst>
                                  <p:childTnLst>
                                    <p:set>
                                      <p:cBhvr>
                                        <p:cTn id="18" dur="1" fill="hold">
                                          <p:stCondLst>
                                            <p:cond delay="0"/>
                                          </p:stCondLst>
                                        </p:cTn>
                                        <p:tgtEl>
                                          <p:spTgt spid="5126"/>
                                        </p:tgtEl>
                                        <p:attrNameLst>
                                          <p:attrName>style.visibility</p:attrName>
                                        </p:attrNameLst>
                                      </p:cBhvr>
                                      <p:to>
                                        <p:strVal val="visible"/>
                                      </p:to>
                                    </p:set>
                                    <p:anim to="" calcmode="lin" valueType="num">
                                      <p:cBhvr>
                                        <p:cTn id="19" dur="1" fill="hold"/>
                                        <p:tgtEl>
                                          <p:spTgt spid="5126"/>
                                        </p:tgtEl>
                                        <p:attrNameLst>
                                          <p:attrName/>
                                        </p:attrNameLst>
                                      </p:cBhvr>
                                    </p:anim>
                                  </p:childTnLst>
                                </p:cTn>
                              </p:par>
                            </p:childTnLst>
                          </p:cTn>
                        </p:par>
                        <p:par>
                          <p:cTn id="20" fill="hold" nodeType="afterGroup">
                            <p:stCondLst>
                              <p:cond delay="5100"/>
                            </p:stCondLst>
                            <p:childTnLst>
                              <p:par>
                                <p:cTn id="21" presetID="24" presetClass="entr" presetSubtype="0" fill="hold" nodeType="afterEffect">
                                  <p:stCondLst>
                                    <p:cond delay="0"/>
                                  </p:stCondLst>
                                  <p:childTnLst>
                                    <p:set>
                                      <p:cBhvr>
                                        <p:cTn id="22" dur="1" fill="hold">
                                          <p:stCondLst>
                                            <p:cond delay="0"/>
                                          </p:stCondLst>
                                        </p:cTn>
                                        <p:tgtEl>
                                          <p:spTgt spid="5127"/>
                                        </p:tgtEl>
                                        <p:attrNameLst>
                                          <p:attrName>style.visibility</p:attrName>
                                        </p:attrNameLst>
                                      </p:cBhvr>
                                      <p:to>
                                        <p:strVal val="visible"/>
                                      </p:to>
                                    </p:set>
                                    <p:anim to="" calcmode="lin" valueType="num">
                                      <p:cBhvr>
                                        <p:cTn id="23" dur="1" fill="hold"/>
                                        <p:tgtEl>
                                          <p:spTgt spid="5127"/>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nimBg="1"/>
      <p:bldP spid="51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WordArt 4"/>
          <p:cNvSpPr>
            <a:spLocks noChangeArrowheads="1" noChangeShapeType="1" noTextEdit="1"/>
          </p:cNvSpPr>
          <p:nvPr/>
        </p:nvSpPr>
        <p:spPr bwMode="auto">
          <a:xfrm>
            <a:off x="1331913" y="260350"/>
            <a:ext cx="6840537" cy="1944688"/>
          </a:xfrm>
          <a:prstGeom prst="rect">
            <a:avLst/>
          </a:prstGeom>
        </p:spPr>
        <p:txBody>
          <a:bodyPr wrap="none" fromWordArt="1">
            <a:prstTxWarp prst="textPlain">
              <a:avLst>
                <a:gd name="adj" fmla="val 50000"/>
              </a:avLst>
            </a:prstTxWarp>
          </a:bodyPr>
          <a:lstStyle/>
          <a:p>
            <a:pPr algn="ctr"/>
            <a:r>
              <a:rPr lang="en-US" sz="3600" kern="10">
                <a:ln w="25400">
                  <a:solidFill>
                    <a:srgbClr val="000000"/>
                  </a:solidFill>
                  <a:round/>
                  <a:headEnd/>
                  <a:tailEnd/>
                </a:ln>
                <a:solidFill>
                  <a:srgbClr val="FFFFFF"/>
                </a:solidFill>
                <a:latin typeface="Arial Black"/>
              </a:rPr>
              <a:t>Useful Friction </a:t>
            </a:r>
          </a:p>
          <a:p>
            <a:pPr algn="ctr"/>
            <a:r>
              <a:rPr lang="en-US" sz="3600" kern="10">
                <a:ln w="25400">
                  <a:solidFill>
                    <a:srgbClr val="000000"/>
                  </a:solidFill>
                  <a:round/>
                  <a:headEnd/>
                  <a:tailEnd/>
                </a:ln>
                <a:solidFill>
                  <a:srgbClr val="FFFFFF"/>
                </a:solidFill>
                <a:latin typeface="Arial Black"/>
              </a:rPr>
              <a:t>and </a:t>
            </a:r>
          </a:p>
          <a:p>
            <a:pPr algn="ctr"/>
            <a:r>
              <a:rPr lang="en-US" sz="3600" kern="10">
                <a:ln w="25400">
                  <a:solidFill>
                    <a:srgbClr val="000000"/>
                  </a:solidFill>
                  <a:round/>
                  <a:headEnd/>
                  <a:tailEnd/>
                </a:ln>
                <a:solidFill>
                  <a:srgbClr val="FFFFFF"/>
                </a:solidFill>
                <a:latin typeface="Arial Black"/>
              </a:rPr>
              <a:t>Reducing Friction.</a:t>
            </a:r>
          </a:p>
        </p:txBody>
      </p:sp>
      <p:sp>
        <p:nvSpPr>
          <p:cNvPr id="6149" name="Text Box 5"/>
          <p:cNvSpPr txBox="1">
            <a:spLocks noChangeArrowheads="1"/>
          </p:cNvSpPr>
          <p:nvPr/>
        </p:nvSpPr>
        <p:spPr bwMode="auto">
          <a:xfrm>
            <a:off x="611188" y="2636838"/>
            <a:ext cx="7993062"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buFontTx/>
              <a:buChar char="•"/>
            </a:pPr>
            <a:r>
              <a:rPr lang="en-GB" sz="2800">
                <a:latin typeface="Comic Sans MS" pitchFamily="66" charset="0"/>
              </a:rPr>
              <a:t>  Friction can be a useful force because it prevents our shoes slipping on the pavement when we walk and stops car tyres skidding on the road.</a:t>
            </a:r>
            <a:r>
              <a:rPr lang="en-GB"/>
              <a:t> </a:t>
            </a:r>
          </a:p>
        </p:txBody>
      </p:sp>
      <p:pic>
        <p:nvPicPr>
          <p:cNvPr id="6150" name="Picture 6" descr="j04041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7763" y="4292600"/>
            <a:ext cx="2117725" cy="211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7" descr="j01394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4481513"/>
            <a:ext cx="2736850" cy="191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anim to="" calcmode="lin" valueType="num">
                                      <p:cBhvr>
                                        <p:cTn id="7" dur="1" fill="hold"/>
                                        <p:tgtEl>
                                          <p:spTgt spid="6148"/>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6149"/>
                                        </p:tgtEl>
                                        <p:attrNameLst>
                                          <p:attrName>style.visibility</p:attrName>
                                        </p:attrNameLst>
                                      </p:cBhvr>
                                      <p:to>
                                        <p:strVal val="visible"/>
                                      </p:to>
                                    </p:set>
                                    <p:anim to="" calcmode="lin" valueType="num">
                                      <p:cBhvr>
                                        <p:cTn id="12" dur="1" fill="hold"/>
                                        <p:tgtEl>
                                          <p:spTgt spid="6149"/>
                                        </p:tgtEl>
                                        <p:attrNameLst>
                                          <p:attrName/>
                                        </p:attrNameLst>
                                      </p:cBhvr>
                                    </p:anim>
                                  </p:childTnLst>
                                </p:cTn>
                              </p:par>
                            </p:childTnLst>
                          </p:cTn>
                        </p:par>
                        <p:par>
                          <p:cTn id="13" fill="hold" nodeType="afterGroup">
                            <p:stCondLst>
                              <p:cond delay="0"/>
                            </p:stCondLst>
                            <p:childTnLst>
                              <p:par>
                                <p:cTn id="14" presetID="24" presetClass="entr" presetSubtype="0" fill="hold" nodeType="afterEffect">
                                  <p:stCondLst>
                                    <p:cond delay="0"/>
                                  </p:stCondLst>
                                  <p:childTnLst>
                                    <p:set>
                                      <p:cBhvr>
                                        <p:cTn id="15" dur="1" fill="hold">
                                          <p:stCondLst>
                                            <p:cond delay="0"/>
                                          </p:stCondLst>
                                        </p:cTn>
                                        <p:tgtEl>
                                          <p:spTgt spid="6151"/>
                                        </p:tgtEl>
                                        <p:attrNameLst>
                                          <p:attrName>style.visibility</p:attrName>
                                        </p:attrNameLst>
                                      </p:cBhvr>
                                      <p:to>
                                        <p:strVal val="visible"/>
                                      </p:to>
                                    </p:set>
                                    <p:anim to="" calcmode="lin" valueType="num">
                                      <p:cBhvr>
                                        <p:cTn id="16" dur="1" fill="hold"/>
                                        <p:tgtEl>
                                          <p:spTgt spid="6151"/>
                                        </p:tgtEl>
                                        <p:attrNameLst>
                                          <p:attrName/>
                                        </p:attrNameLst>
                                      </p:cBhvr>
                                    </p:anim>
                                  </p:childTnLst>
                                </p:cTn>
                              </p:par>
                            </p:childTnLst>
                          </p:cTn>
                        </p:par>
                        <p:par>
                          <p:cTn id="17" fill="hold" nodeType="afterGroup">
                            <p:stCondLst>
                              <p:cond delay="0"/>
                            </p:stCondLst>
                            <p:childTnLst>
                              <p:par>
                                <p:cTn id="18" presetID="24" presetClass="entr" presetSubtype="0" fill="hold" nodeType="afterEffect">
                                  <p:stCondLst>
                                    <p:cond delay="0"/>
                                  </p:stCondLst>
                                  <p:childTnLst>
                                    <p:set>
                                      <p:cBhvr>
                                        <p:cTn id="19" dur="1" fill="hold">
                                          <p:stCondLst>
                                            <p:cond delay="0"/>
                                          </p:stCondLst>
                                        </p:cTn>
                                        <p:tgtEl>
                                          <p:spTgt spid="6150"/>
                                        </p:tgtEl>
                                        <p:attrNameLst>
                                          <p:attrName>style.visibility</p:attrName>
                                        </p:attrNameLst>
                                      </p:cBhvr>
                                      <p:to>
                                        <p:strVal val="visible"/>
                                      </p:to>
                                    </p:set>
                                    <p:anim to="" calcmode="lin" valueType="num">
                                      <p:cBhvr>
                                        <p:cTn id="20" dur="1" fill="hold"/>
                                        <p:tgtEl>
                                          <p:spTgt spid="6150"/>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P spid="614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WordArt 4"/>
          <p:cNvSpPr>
            <a:spLocks noChangeArrowheads="1" noChangeShapeType="1" noTextEdit="1"/>
          </p:cNvSpPr>
          <p:nvPr/>
        </p:nvSpPr>
        <p:spPr bwMode="auto">
          <a:xfrm>
            <a:off x="1331913" y="260350"/>
            <a:ext cx="6840537" cy="1944688"/>
          </a:xfrm>
          <a:prstGeom prst="rect">
            <a:avLst/>
          </a:prstGeom>
        </p:spPr>
        <p:txBody>
          <a:bodyPr wrap="none" fromWordArt="1">
            <a:prstTxWarp prst="textPlain">
              <a:avLst>
                <a:gd name="adj" fmla="val 50000"/>
              </a:avLst>
            </a:prstTxWarp>
          </a:bodyPr>
          <a:lstStyle/>
          <a:p>
            <a:pPr algn="ctr"/>
            <a:r>
              <a:rPr lang="en-US" sz="3600" kern="10">
                <a:ln w="25400">
                  <a:solidFill>
                    <a:srgbClr val="000000"/>
                  </a:solidFill>
                  <a:round/>
                  <a:headEnd/>
                  <a:tailEnd/>
                </a:ln>
                <a:solidFill>
                  <a:srgbClr val="FFFFFF"/>
                </a:solidFill>
                <a:latin typeface="Arial Black"/>
              </a:rPr>
              <a:t>Useful Friction </a:t>
            </a:r>
          </a:p>
          <a:p>
            <a:pPr algn="ctr"/>
            <a:r>
              <a:rPr lang="en-US" sz="3600" kern="10">
                <a:ln w="25400">
                  <a:solidFill>
                    <a:srgbClr val="000000"/>
                  </a:solidFill>
                  <a:round/>
                  <a:headEnd/>
                  <a:tailEnd/>
                </a:ln>
                <a:solidFill>
                  <a:srgbClr val="FFFFFF"/>
                </a:solidFill>
                <a:latin typeface="Arial Black"/>
              </a:rPr>
              <a:t>and </a:t>
            </a:r>
          </a:p>
          <a:p>
            <a:pPr algn="ctr"/>
            <a:r>
              <a:rPr lang="en-US" sz="3600" kern="10">
                <a:ln w="25400">
                  <a:solidFill>
                    <a:srgbClr val="000000"/>
                  </a:solidFill>
                  <a:round/>
                  <a:headEnd/>
                  <a:tailEnd/>
                </a:ln>
                <a:solidFill>
                  <a:srgbClr val="FFFFFF"/>
                </a:solidFill>
                <a:latin typeface="Arial Black"/>
              </a:rPr>
              <a:t>Reducing Friction.</a:t>
            </a:r>
          </a:p>
        </p:txBody>
      </p:sp>
      <p:sp>
        <p:nvSpPr>
          <p:cNvPr id="7173" name="Text Box 5"/>
          <p:cNvSpPr txBox="1">
            <a:spLocks noChangeArrowheads="1"/>
          </p:cNvSpPr>
          <p:nvPr/>
        </p:nvSpPr>
        <p:spPr bwMode="auto">
          <a:xfrm>
            <a:off x="395288" y="2636838"/>
            <a:ext cx="8280400"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buFontTx/>
              <a:buChar char="•"/>
            </a:pPr>
            <a:r>
              <a:rPr lang="en-GB" sz="2800">
                <a:latin typeface="Comic Sans MS" pitchFamily="66" charset="0"/>
              </a:rPr>
              <a:t>  Ice causes very little friction, which is why it is easy to slip over on an icy day. But this is a good thing for ice skating and sledging. </a:t>
            </a:r>
          </a:p>
        </p:txBody>
      </p:sp>
      <p:pic>
        <p:nvPicPr>
          <p:cNvPr id="7174" name="Picture 6" descr="j039678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4076700"/>
            <a:ext cx="1895475" cy="2493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7" descr="j039745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4888" y="4154488"/>
            <a:ext cx="2619375" cy="236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7172"/>
                                        </p:tgtEl>
                                        <p:attrNameLst>
                                          <p:attrName>style.visibility</p:attrName>
                                        </p:attrNameLst>
                                      </p:cBhvr>
                                      <p:to>
                                        <p:strVal val="visible"/>
                                      </p:to>
                                    </p:set>
                                    <p:anim to="" calcmode="lin" valueType="num">
                                      <p:cBhvr>
                                        <p:cTn id="7" dur="1" fill="hold"/>
                                        <p:tgtEl>
                                          <p:spTgt spid="7172"/>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7173"/>
                                        </p:tgtEl>
                                        <p:attrNameLst>
                                          <p:attrName>style.visibility</p:attrName>
                                        </p:attrNameLst>
                                      </p:cBhvr>
                                      <p:to>
                                        <p:strVal val="visible"/>
                                      </p:to>
                                    </p:set>
                                    <p:anim to="" calcmode="lin" valueType="num">
                                      <p:cBhvr>
                                        <p:cTn id="12" dur="1" fill="hold"/>
                                        <p:tgtEl>
                                          <p:spTgt spid="7173"/>
                                        </p:tgtEl>
                                        <p:attrNameLst>
                                          <p:attrName/>
                                        </p:attrNameLst>
                                      </p:cBhvr>
                                    </p:anim>
                                  </p:childTnLst>
                                </p:cTn>
                              </p:par>
                            </p:childTnLst>
                          </p:cTn>
                        </p:par>
                        <p:par>
                          <p:cTn id="13" fill="hold" nodeType="afterGroup">
                            <p:stCondLst>
                              <p:cond delay="0"/>
                            </p:stCondLst>
                            <p:childTnLst>
                              <p:par>
                                <p:cTn id="14" presetID="24" presetClass="entr" presetSubtype="0" fill="hold" nodeType="afterEffect">
                                  <p:stCondLst>
                                    <p:cond delay="0"/>
                                  </p:stCondLst>
                                  <p:childTnLst>
                                    <p:set>
                                      <p:cBhvr>
                                        <p:cTn id="15" dur="1" fill="hold">
                                          <p:stCondLst>
                                            <p:cond delay="0"/>
                                          </p:stCondLst>
                                        </p:cTn>
                                        <p:tgtEl>
                                          <p:spTgt spid="7174"/>
                                        </p:tgtEl>
                                        <p:attrNameLst>
                                          <p:attrName>style.visibility</p:attrName>
                                        </p:attrNameLst>
                                      </p:cBhvr>
                                      <p:to>
                                        <p:strVal val="visible"/>
                                      </p:to>
                                    </p:set>
                                    <p:anim to="" calcmode="lin" valueType="num">
                                      <p:cBhvr>
                                        <p:cTn id="16" dur="1" fill="hold"/>
                                        <p:tgtEl>
                                          <p:spTgt spid="7174"/>
                                        </p:tgtEl>
                                        <p:attrNameLst>
                                          <p:attrName/>
                                        </p:attrNameLst>
                                      </p:cBhvr>
                                    </p:anim>
                                  </p:childTnLst>
                                </p:cTn>
                              </p:par>
                            </p:childTnLst>
                          </p:cTn>
                        </p:par>
                        <p:par>
                          <p:cTn id="17" fill="hold" nodeType="afterGroup">
                            <p:stCondLst>
                              <p:cond delay="0"/>
                            </p:stCondLst>
                            <p:childTnLst>
                              <p:par>
                                <p:cTn id="18" presetID="24" presetClass="entr" presetSubtype="0" fill="hold" nodeType="afterEffect">
                                  <p:stCondLst>
                                    <p:cond delay="0"/>
                                  </p:stCondLst>
                                  <p:childTnLst>
                                    <p:set>
                                      <p:cBhvr>
                                        <p:cTn id="19" dur="1" fill="hold">
                                          <p:stCondLst>
                                            <p:cond delay="0"/>
                                          </p:stCondLst>
                                        </p:cTn>
                                        <p:tgtEl>
                                          <p:spTgt spid="7175"/>
                                        </p:tgtEl>
                                        <p:attrNameLst>
                                          <p:attrName>style.visibility</p:attrName>
                                        </p:attrNameLst>
                                      </p:cBhvr>
                                      <p:to>
                                        <p:strVal val="visible"/>
                                      </p:to>
                                    </p:set>
                                    <p:anim to="" calcmode="lin" valueType="num">
                                      <p:cBhvr>
                                        <p:cTn id="20" dur="1" fill="hold"/>
                                        <p:tgtEl>
                                          <p:spTgt spid="7175"/>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animBg="1"/>
      <p:bldP spid="717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WordArt 4"/>
          <p:cNvSpPr>
            <a:spLocks noChangeArrowheads="1" noChangeShapeType="1" noTextEdit="1"/>
          </p:cNvSpPr>
          <p:nvPr/>
        </p:nvSpPr>
        <p:spPr bwMode="auto">
          <a:xfrm>
            <a:off x="1331913" y="260350"/>
            <a:ext cx="6840537" cy="1944688"/>
          </a:xfrm>
          <a:prstGeom prst="rect">
            <a:avLst/>
          </a:prstGeom>
        </p:spPr>
        <p:txBody>
          <a:bodyPr wrap="none" fromWordArt="1">
            <a:prstTxWarp prst="textPlain">
              <a:avLst>
                <a:gd name="adj" fmla="val 50000"/>
              </a:avLst>
            </a:prstTxWarp>
          </a:bodyPr>
          <a:lstStyle/>
          <a:p>
            <a:pPr algn="ctr"/>
            <a:r>
              <a:rPr lang="en-US" sz="3600" kern="10">
                <a:ln w="25400">
                  <a:solidFill>
                    <a:srgbClr val="000000"/>
                  </a:solidFill>
                  <a:round/>
                  <a:headEnd/>
                  <a:tailEnd/>
                </a:ln>
                <a:solidFill>
                  <a:srgbClr val="FFFFFF"/>
                </a:solidFill>
                <a:latin typeface="Arial Black"/>
              </a:rPr>
              <a:t>Useful Friction </a:t>
            </a:r>
          </a:p>
          <a:p>
            <a:pPr algn="ctr"/>
            <a:r>
              <a:rPr lang="en-US" sz="3600" kern="10">
                <a:ln w="25400">
                  <a:solidFill>
                    <a:srgbClr val="000000"/>
                  </a:solidFill>
                  <a:round/>
                  <a:headEnd/>
                  <a:tailEnd/>
                </a:ln>
                <a:solidFill>
                  <a:srgbClr val="FFFFFF"/>
                </a:solidFill>
                <a:latin typeface="Arial Black"/>
              </a:rPr>
              <a:t>and </a:t>
            </a:r>
          </a:p>
          <a:p>
            <a:pPr algn="ctr"/>
            <a:r>
              <a:rPr lang="en-US" sz="3600" kern="10">
                <a:ln w="25400">
                  <a:solidFill>
                    <a:srgbClr val="000000"/>
                  </a:solidFill>
                  <a:round/>
                  <a:headEnd/>
                  <a:tailEnd/>
                </a:ln>
                <a:solidFill>
                  <a:srgbClr val="FFFFFF"/>
                </a:solidFill>
                <a:latin typeface="Arial Black"/>
              </a:rPr>
              <a:t>Reducing Friction.</a:t>
            </a:r>
          </a:p>
        </p:txBody>
      </p:sp>
      <p:sp>
        <p:nvSpPr>
          <p:cNvPr id="8197" name="Text Box 5"/>
          <p:cNvSpPr txBox="1">
            <a:spLocks noChangeArrowheads="1"/>
          </p:cNvSpPr>
          <p:nvPr/>
        </p:nvSpPr>
        <p:spPr bwMode="auto">
          <a:xfrm>
            <a:off x="395288" y="2852738"/>
            <a:ext cx="8424862" cy="3081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buFontTx/>
              <a:buChar char="•"/>
            </a:pPr>
            <a:r>
              <a:rPr lang="en-GB" sz="2800">
                <a:latin typeface="Comic Sans MS" pitchFamily="66" charset="0"/>
              </a:rPr>
              <a:t>  Sometimes we want to reduce friction. For example, moving parts inside a car engine are lubricated with oil, to reduce friction between them. The oil holds the surfaces apart, and can flow between them. The reduced friction means there is less wear on the metal, and less heat produced.</a:t>
            </a:r>
            <a:r>
              <a:rPr lang="en-GB"/>
              <a:t> </a:t>
            </a:r>
          </a:p>
        </p:txBody>
      </p:sp>
      <p:pic>
        <p:nvPicPr>
          <p:cNvPr id="8198" name="Picture 6" descr="j039634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588" y="5516563"/>
            <a:ext cx="1189037" cy="118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 to="" calcmode="lin" valueType="num">
                                      <p:cBhvr>
                                        <p:cTn id="7" dur="1" fill="hold"/>
                                        <p:tgtEl>
                                          <p:spTgt spid="8196"/>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8197"/>
                                        </p:tgtEl>
                                        <p:attrNameLst>
                                          <p:attrName>style.visibility</p:attrName>
                                        </p:attrNameLst>
                                      </p:cBhvr>
                                      <p:to>
                                        <p:strVal val="visible"/>
                                      </p:to>
                                    </p:set>
                                    <p:anim to="" calcmode="lin" valueType="num">
                                      <p:cBhvr>
                                        <p:cTn id="12" dur="1" fill="hold"/>
                                        <p:tgtEl>
                                          <p:spTgt spid="8197"/>
                                        </p:tgtEl>
                                        <p:attrNameLst>
                                          <p:attrName/>
                                        </p:attrNameLst>
                                      </p:cBhvr>
                                    </p:anim>
                                  </p:childTnLst>
                                </p:cTn>
                              </p:par>
                            </p:childTnLst>
                          </p:cTn>
                        </p:par>
                        <p:par>
                          <p:cTn id="13" fill="hold" nodeType="afterGroup">
                            <p:stCondLst>
                              <p:cond delay="0"/>
                            </p:stCondLst>
                            <p:childTnLst>
                              <p:par>
                                <p:cTn id="14" presetID="24" presetClass="entr" presetSubtype="0" fill="hold" nodeType="afterEffect">
                                  <p:stCondLst>
                                    <p:cond delay="0"/>
                                  </p:stCondLst>
                                  <p:childTnLst>
                                    <p:set>
                                      <p:cBhvr>
                                        <p:cTn id="15" dur="1" fill="hold">
                                          <p:stCondLst>
                                            <p:cond delay="0"/>
                                          </p:stCondLst>
                                        </p:cTn>
                                        <p:tgtEl>
                                          <p:spTgt spid="8198"/>
                                        </p:tgtEl>
                                        <p:attrNameLst>
                                          <p:attrName>style.visibility</p:attrName>
                                        </p:attrNameLst>
                                      </p:cBhvr>
                                      <p:to>
                                        <p:strVal val="visible"/>
                                      </p:to>
                                    </p:set>
                                    <p:anim to="" calcmode="lin" valueType="num">
                                      <p:cBhvr>
                                        <p:cTn id="16" dur="1" fill="hold"/>
                                        <p:tgtEl>
                                          <p:spTgt spid="819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animBg="1"/>
      <p:bldP spid="819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WordArt 4"/>
          <p:cNvSpPr>
            <a:spLocks noChangeArrowheads="1" noChangeShapeType="1" noTextEdit="1"/>
          </p:cNvSpPr>
          <p:nvPr/>
        </p:nvSpPr>
        <p:spPr bwMode="auto">
          <a:xfrm>
            <a:off x="1331913" y="260350"/>
            <a:ext cx="6696075" cy="792163"/>
          </a:xfrm>
          <a:prstGeom prst="rect">
            <a:avLst/>
          </a:prstGeom>
        </p:spPr>
        <p:txBody>
          <a:bodyPr wrap="none" fromWordArt="1">
            <a:prstTxWarp prst="textPlain">
              <a:avLst>
                <a:gd name="adj" fmla="val 50000"/>
              </a:avLst>
            </a:prstTxWarp>
          </a:bodyPr>
          <a:lstStyle/>
          <a:p>
            <a:pPr algn="ctr"/>
            <a:r>
              <a:rPr lang="en-US" sz="3600" kern="10">
                <a:ln w="25400">
                  <a:solidFill>
                    <a:srgbClr val="000000"/>
                  </a:solidFill>
                  <a:round/>
                  <a:headEnd/>
                  <a:tailEnd/>
                </a:ln>
                <a:solidFill>
                  <a:srgbClr val="FFFFFF"/>
                </a:solidFill>
                <a:latin typeface="Arial Black"/>
              </a:rPr>
              <a:t>Air Resistance</a:t>
            </a:r>
          </a:p>
        </p:txBody>
      </p:sp>
      <p:sp>
        <p:nvSpPr>
          <p:cNvPr id="9221" name="Text Box 5"/>
          <p:cNvSpPr txBox="1">
            <a:spLocks noChangeArrowheads="1"/>
          </p:cNvSpPr>
          <p:nvPr/>
        </p:nvSpPr>
        <p:spPr bwMode="auto">
          <a:xfrm>
            <a:off x="611188" y="1412875"/>
            <a:ext cx="7921625" cy="265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buFontTx/>
              <a:buChar char="•"/>
            </a:pPr>
            <a:r>
              <a:rPr lang="en-GB" sz="2800">
                <a:latin typeface="Comic Sans MS" pitchFamily="66" charset="0"/>
              </a:rPr>
              <a:t>  Air resistance is a type of friction between air and another material. When an aeroplane flies through the air, for example, air particles hit the aeroplane, making it more difficult for the aeroplane to move through the air.</a:t>
            </a:r>
            <a:r>
              <a:rPr lang="en-GB"/>
              <a:t> </a:t>
            </a:r>
          </a:p>
        </p:txBody>
      </p:sp>
      <p:pic>
        <p:nvPicPr>
          <p:cNvPr id="9222" name="Picture 6" descr="j023427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113" y="3933825"/>
            <a:ext cx="3384550" cy="275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 to="" calcmode="lin" valueType="num">
                                      <p:cBhvr>
                                        <p:cTn id="7" dur="1" fill="hold"/>
                                        <p:tgtEl>
                                          <p:spTgt spid="9220"/>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9221"/>
                                        </p:tgtEl>
                                        <p:attrNameLst>
                                          <p:attrName>style.visibility</p:attrName>
                                        </p:attrNameLst>
                                      </p:cBhvr>
                                      <p:to>
                                        <p:strVal val="visible"/>
                                      </p:to>
                                    </p:set>
                                    <p:anim to="" calcmode="lin" valueType="num">
                                      <p:cBhvr>
                                        <p:cTn id="12" dur="1" fill="hold"/>
                                        <p:tgtEl>
                                          <p:spTgt spid="9221"/>
                                        </p:tgtEl>
                                        <p:attrNameLst>
                                          <p:attrName/>
                                        </p:attrNameLst>
                                      </p:cBhvr>
                                    </p:anim>
                                  </p:childTnLst>
                                </p:cTn>
                              </p:par>
                            </p:childTnLst>
                          </p:cTn>
                        </p:par>
                        <p:par>
                          <p:cTn id="13" fill="hold" nodeType="afterGroup">
                            <p:stCondLst>
                              <p:cond delay="0"/>
                            </p:stCondLst>
                            <p:childTnLst>
                              <p:par>
                                <p:cTn id="14" presetID="24" presetClass="entr" presetSubtype="0" fill="hold" nodeType="afterEffect">
                                  <p:stCondLst>
                                    <p:cond delay="0"/>
                                  </p:stCondLst>
                                  <p:childTnLst>
                                    <p:set>
                                      <p:cBhvr>
                                        <p:cTn id="15" dur="1" fill="hold">
                                          <p:stCondLst>
                                            <p:cond delay="0"/>
                                          </p:stCondLst>
                                        </p:cTn>
                                        <p:tgtEl>
                                          <p:spTgt spid="9222"/>
                                        </p:tgtEl>
                                        <p:attrNameLst>
                                          <p:attrName>style.visibility</p:attrName>
                                        </p:attrNameLst>
                                      </p:cBhvr>
                                      <p:to>
                                        <p:strVal val="visible"/>
                                      </p:to>
                                    </p:set>
                                    <p:anim to="" calcmode="lin" valueType="num">
                                      <p:cBhvr>
                                        <p:cTn id="16" dur="1" fill="hold"/>
                                        <p:tgtEl>
                                          <p:spTgt spid="922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nimBg="1"/>
      <p:bldP spid="9221"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72</TotalTime>
  <Words>427</Words>
  <Application>Microsoft Office PowerPoint</Application>
  <PresentationFormat>On-screen Show (4:3)</PresentationFormat>
  <Paragraphs>30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Comic Sans MS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Teacher E-Solutions</cp:lastModifiedBy>
  <cp:revision>7</cp:revision>
  <dcterms:created xsi:type="dcterms:W3CDTF">2008-06-29T18:39:05Z</dcterms:created>
  <dcterms:modified xsi:type="dcterms:W3CDTF">2019-01-18T17:16:41Z</dcterms:modified>
</cp:coreProperties>
</file>