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79149-D198-4131-B690-E06D179B06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74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9593A-647B-4614-BD87-A3AA0B89D7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93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234EC-48AB-4423-9BE6-CC0E44B394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59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E1AEB-D42A-49F1-8D19-AFA9DCBC27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0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F0519-CEC5-4B7C-AF2D-1F98C067E5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01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7720F-7DA9-4B39-8408-432EB61CCF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3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20CA8-0453-4D6E-8813-9EAB48F856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79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9EBF2-1A97-4F26-A631-B28FABDA8A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42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98B22-A63F-41E1-B6A5-1D92EDE62E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96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6136C-C408-48AA-8365-9C9E699204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1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B321-F73C-4DEE-BAE5-D35AE15FDB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6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E141A6F-3E32-4B74-9A8C-EE9A8893CB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Gases around us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takes the shape of the container?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and liquids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and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 only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takes the shape of the container?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and liquids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and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 only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4864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state do we smell?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and liquids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and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 only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58674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state do we smell?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and liquids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and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only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Gases only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791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an important fuel?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natural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791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an important fuel?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natural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5410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gas is needed for breathing?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natural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5410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gas is needed for breathing?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natural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029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Name the light non-flammable gas used in balloons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natural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029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Name the light non-flammable gas used in balloons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natural 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state of matter is easily squashed?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none of them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410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Name the flammable gas which was used in air ships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nitrogen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hydrogen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55626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Name the flammable gas which was used in air ships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nitrogen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hydrogen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7150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gas produces the fizz in lemonade?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hydrogen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54864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gas produces the fizz in lemonade?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hydrogen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evaporation?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8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838200" y="2667000"/>
            <a:ext cx="6648450" cy="914400"/>
            <a:chOff x="576" y="384"/>
            <a:chExt cx="4188" cy="576"/>
          </a:xfrm>
        </p:grpSpPr>
        <p:sp>
          <p:nvSpPr>
            <p:cNvPr id="40990" name="Rectangle 29"/>
            <p:cNvSpPr>
              <a:spLocks noChangeArrowheads="1"/>
            </p:cNvSpPr>
            <p:nvPr/>
          </p:nvSpPr>
          <p:spPr bwMode="auto">
            <a:xfrm>
              <a:off x="576" y="384"/>
              <a:ext cx="418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4800" b="1" baseline="10000">
                  <a:solidFill>
                    <a:srgbClr val="FF9900"/>
                  </a:solidFill>
                  <a:latin typeface="Arial" pitchFamily="34" charset="0"/>
                </a:rPr>
                <a:t>A </a:t>
              </a:r>
              <a:r>
                <a:rPr lang="en-US" sz="5400">
                  <a:latin typeface="Arial" pitchFamily="34" charset="0"/>
                </a:rPr>
                <a:t> </a:t>
              </a:r>
              <a:r>
                <a:rPr lang="en-GB" sz="5400">
                  <a:solidFill>
                    <a:schemeClr val="bg1"/>
                  </a:solidFill>
                  <a:latin typeface="Arial" pitchFamily="34" charset="0"/>
                </a:rPr>
                <a:t>solid               liquid</a:t>
              </a:r>
              <a:endParaRPr lang="en-US" sz="54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40991" name="Line 30"/>
            <p:cNvSpPr>
              <a:spLocks noChangeShapeType="1"/>
            </p:cNvSpPr>
            <p:nvPr/>
          </p:nvSpPr>
          <p:spPr bwMode="auto">
            <a:xfrm>
              <a:off x="2016" y="720"/>
              <a:ext cx="1536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838200" y="3657600"/>
            <a:ext cx="6648450" cy="914400"/>
            <a:chOff x="576" y="384"/>
            <a:chExt cx="4188" cy="576"/>
          </a:xfrm>
        </p:grpSpPr>
        <p:sp>
          <p:nvSpPr>
            <p:cNvPr id="40988" name="Rectangle 32"/>
            <p:cNvSpPr>
              <a:spLocks noChangeArrowheads="1"/>
            </p:cNvSpPr>
            <p:nvPr/>
          </p:nvSpPr>
          <p:spPr bwMode="auto">
            <a:xfrm>
              <a:off x="576" y="384"/>
              <a:ext cx="418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4800" b="1" baseline="10000">
                  <a:solidFill>
                    <a:srgbClr val="FF9900"/>
                  </a:solidFill>
                  <a:latin typeface="Arial" pitchFamily="34" charset="0"/>
                </a:rPr>
                <a:t>B</a:t>
              </a:r>
              <a:r>
                <a:rPr lang="en-US" sz="4800" b="1" baseline="10000">
                  <a:solidFill>
                    <a:srgbClr val="FF9900"/>
                  </a:solidFill>
                  <a:latin typeface="Arial" pitchFamily="34" charset="0"/>
                </a:rPr>
                <a:t> </a:t>
              </a:r>
              <a:r>
                <a:rPr lang="en-US" sz="5400">
                  <a:latin typeface="Arial" pitchFamily="34" charset="0"/>
                </a:rPr>
                <a:t> </a:t>
              </a:r>
              <a:r>
                <a:rPr lang="en-GB" sz="5400">
                  <a:solidFill>
                    <a:schemeClr val="bg1"/>
                  </a:solidFill>
                  <a:latin typeface="Arial" pitchFamily="34" charset="0"/>
                </a:rPr>
                <a:t>liquid               solid</a:t>
              </a:r>
              <a:endParaRPr lang="en-US" sz="54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40989" name="Line 33"/>
            <p:cNvSpPr>
              <a:spLocks noChangeShapeType="1"/>
            </p:cNvSpPr>
            <p:nvPr/>
          </p:nvSpPr>
          <p:spPr bwMode="auto">
            <a:xfrm>
              <a:off x="2016" y="720"/>
              <a:ext cx="1536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914400" y="5638800"/>
            <a:ext cx="6343650" cy="914400"/>
            <a:chOff x="576" y="384"/>
            <a:chExt cx="3996" cy="576"/>
          </a:xfrm>
        </p:grpSpPr>
        <p:sp>
          <p:nvSpPr>
            <p:cNvPr id="40986" name="Rectangle 35"/>
            <p:cNvSpPr>
              <a:spLocks noChangeArrowheads="1"/>
            </p:cNvSpPr>
            <p:nvPr/>
          </p:nvSpPr>
          <p:spPr bwMode="auto">
            <a:xfrm>
              <a:off x="576" y="384"/>
              <a:ext cx="399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4800" b="1" baseline="10000">
                  <a:solidFill>
                    <a:srgbClr val="FF9900"/>
                  </a:solidFill>
                  <a:latin typeface="Arial" pitchFamily="34" charset="0"/>
                </a:rPr>
                <a:t>D</a:t>
              </a:r>
              <a:r>
                <a:rPr lang="en-US" sz="4800" b="1" baseline="10000">
                  <a:solidFill>
                    <a:srgbClr val="FF9900"/>
                  </a:solidFill>
                  <a:latin typeface="Arial" pitchFamily="34" charset="0"/>
                </a:rPr>
                <a:t> </a:t>
              </a:r>
              <a:r>
                <a:rPr lang="en-US" sz="5400">
                  <a:latin typeface="Arial" pitchFamily="34" charset="0"/>
                </a:rPr>
                <a:t> </a:t>
              </a:r>
              <a:r>
                <a:rPr lang="en-GB" sz="5400">
                  <a:solidFill>
                    <a:schemeClr val="bg1"/>
                  </a:solidFill>
                  <a:latin typeface="Arial" pitchFamily="34" charset="0"/>
                </a:rPr>
                <a:t>liquid               gas</a:t>
              </a:r>
              <a:endParaRPr lang="en-US" sz="54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40987" name="Line 36"/>
            <p:cNvSpPr>
              <a:spLocks noChangeShapeType="1"/>
            </p:cNvSpPr>
            <p:nvPr/>
          </p:nvSpPr>
          <p:spPr bwMode="auto">
            <a:xfrm>
              <a:off x="2016" y="720"/>
              <a:ext cx="1536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838200" y="4648200"/>
            <a:ext cx="7140575" cy="914400"/>
            <a:chOff x="576" y="384"/>
            <a:chExt cx="4498" cy="576"/>
          </a:xfrm>
        </p:grpSpPr>
        <p:sp>
          <p:nvSpPr>
            <p:cNvPr id="40984" name="Rectangle 38"/>
            <p:cNvSpPr>
              <a:spLocks noChangeArrowheads="1"/>
            </p:cNvSpPr>
            <p:nvPr/>
          </p:nvSpPr>
          <p:spPr bwMode="auto">
            <a:xfrm>
              <a:off x="576" y="384"/>
              <a:ext cx="449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4800" b="1" baseline="10000">
                  <a:solidFill>
                    <a:srgbClr val="FF9900"/>
                  </a:solidFill>
                  <a:latin typeface="Arial" pitchFamily="34" charset="0"/>
                </a:rPr>
                <a:t>C</a:t>
              </a:r>
              <a:r>
                <a:rPr lang="en-US" sz="4800" b="1" baseline="10000">
                  <a:solidFill>
                    <a:srgbClr val="FF9900"/>
                  </a:solidFill>
                  <a:latin typeface="Arial" pitchFamily="34" charset="0"/>
                </a:rPr>
                <a:t> </a:t>
              </a:r>
              <a:r>
                <a:rPr lang="en-GB" sz="4800" b="1" baseline="10000">
                  <a:solidFill>
                    <a:srgbClr val="FF9900"/>
                  </a:solidFill>
                  <a:latin typeface="Arial" pitchFamily="34" charset="0"/>
                </a:rPr>
                <a:t>  </a:t>
              </a:r>
              <a:r>
                <a:rPr lang="en-GB" sz="5400">
                  <a:solidFill>
                    <a:schemeClr val="bg1"/>
                  </a:solidFill>
                  <a:latin typeface="Arial" pitchFamily="34" charset="0"/>
                </a:rPr>
                <a:t>gas                   liquid</a:t>
              </a:r>
              <a:endParaRPr lang="en-US" sz="54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40985" name="Line 39"/>
            <p:cNvSpPr>
              <a:spLocks noChangeShapeType="1"/>
            </p:cNvSpPr>
            <p:nvPr/>
          </p:nvSpPr>
          <p:spPr bwMode="auto">
            <a:xfrm>
              <a:off x="2016" y="720"/>
              <a:ext cx="1536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state of matter is easily squashed?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none of them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evaporation?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002" name="Group 37"/>
          <p:cNvGrpSpPr>
            <a:grpSpLocks/>
          </p:cNvGrpSpPr>
          <p:nvPr/>
        </p:nvGrpSpPr>
        <p:grpSpPr bwMode="auto">
          <a:xfrm>
            <a:off x="838200" y="2667000"/>
            <a:ext cx="7140575" cy="3886200"/>
            <a:chOff x="528" y="1680"/>
            <a:chExt cx="4498" cy="2448"/>
          </a:xfrm>
        </p:grpSpPr>
        <p:grpSp>
          <p:nvGrpSpPr>
            <p:cNvPr id="42003" name="Group 38"/>
            <p:cNvGrpSpPr>
              <a:grpSpLocks/>
            </p:cNvGrpSpPr>
            <p:nvPr/>
          </p:nvGrpSpPr>
          <p:grpSpPr bwMode="auto">
            <a:xfrm>
              <a:off x="528" y="1680"/>
              <a:ext cx="4188" cy="576"/>
              <a:chOff x="576" y="384"/>
              <a:chExt cx="4188" cy="576"/>
            </a:xfrm>
          </p:grpSpPr>
          <p:sp>
            <p:nvSpPr>
              <p:cNvPr id="42013" name="Rectangle 39"/>
              <p:cNvSpPr>
                <a:spLocks noChangeArrowheads="1"/>
              </p:cNvSpPr>
              <p:nvPr/>
            </p:nvSpPr>
            <p:spPr bwMode="auto">
              <a:xfrm>
                <a:off x="576" y="384"/>
                <a:ext cx="4188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4800" b="1" baseline="10000">
                    <a:solidFill>
                      <a:srgbClr val="FF9900"/>
                    </a:solidFill>
                    <a:latin typeface="Arial" pitchFamily="34" charset="0"/>
                  </a:rPr>
                  <a:t>A </a:t>
                </a:r>
                <a:r>
                  <a:rPr lang="en-US" sz="5400">
                    <a:latin typeface="Arial" pitchFamily="34" charset="0"/>
                  </a:rPr>
                  <a:t> </a:t>
                </a:r>
                <a:r>
                  <a:rPr lang="en-GB" sz="5400">
                    <a:solidFill>
                      <a:schemeClr val="bg1"/>
                    </a:solidFill>
                    <a:latin typeface="Arial" pitchFamily="34" charset="0"/>
                  </a:rPr>
                  <a:t>solid               liquid</a:t>
                </a:r>
                <a:endParaRPr lang="en-US" sz="5400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42014" name="Line 40"/>
              <p:cNvSpPr>
                <a:spLocks noChangeShapeType="1"/>
              </p:cNvSpPr>
              <p:nvPr/>
            </p:nvSpPr>
            <p:spPr bwMode="auto">
              <a:xfrm>
                <a:off x="2016" y="720"/>
                <a:ext cx="1536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04" name="Group 41"/>
            <p:cNvGrpSpPr>
              <a:grpSpLocks/>
            </p:cNvGrpSpPr>
            <p:nvPr/>
          </p:nvGrpSpPr>
          <p:grpSpPr bwMode="auto">
            <a:xfrm>
              <a:off x="528" y="2304"/>
              <a:ext cx="4188" cy="576"/>
              <a:chOff x="576" y="384"/>
              <a:chExt cx="4188" cy="576"/>
            </a:xfrm>
          </p:grpSpPr>
          <p:sp>
            <p:nvSpPr>
              <p:cNvPr id="42011" name="Rectangle 42"/>
              <p:cNvSpPr>
                <a:spLocks noChangeArrowheads="1"/>
              </p:cNvSpPr>
              <p:nvPr/>
            </p:nvSpPr>
            <p:spPr bwMode="auto">
              <a:xfrm>
                <a:off x="576" y="384"/>
                <a:ext cx="4188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GB" sz="4800" b="1" baseline="10000">
                    <a:solidFill>
                      <a:srgbClr val="FF9900"/>
                    </a:solidFill>
                    <a:latin typeface="Arial" pitchFamily="34" charset="0"/>
                  </a:rPr>
                  <a:t>B</a:t>
                </a:r>
                <a:r>
                  <a:rPr lang="en-US" sz="4800" b="1" baseline="10000">
                    <a:solidFill>
                      <a:srgbClr val="FF9900"/>
                    </a:solidFill>
                    <a:latin typeface="Arial" pitchFamily="34" charset="0"/>
                  </a:rPr>
                  <a:t> </a:t>
                </a:r>
                <a:r>
                  <a:rPr lang="en-US" sz="5400">
                    <a:latin typeface="Arial" pitchFamily="34" charset="0"/>
                  </a:rPr>
                  <a:t> </a:t>
                </a:r>
                <a:r>
                  <a:rPr lang="en-GB" sz="5400">
                    <a:solidFill>
                      <a:schemeClr val="bg1"/>
                    </a:solidFill>
                    <a:latin typeface="Arial" pitchFamily="34" charset="0"/>
                  </a:rPr>
                  <a:t>liquid               solid</a:t>
                </a:r>
                <a:endParaRPr lang="en-US" sz="5400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42012" name="Line 43"/>
              <p:cNvSpPr>
                <a:spLocks noChangeShapeType="1"/>
              </p:cNvSpPr>
              <p:nvPr/>
            </p:nvSpPr>
            <p:spPr bwMode="auto">
              <a:xfrm>
                <a:off x="2016" y="720"/>
                <a:ext cx="1536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05" name="Group 44"/>
            <p:cNvGrpSpPr>
              <a:grpSpLocks/>
            </p:cNvGrpSpPr>
            <p:nvPr/>
          </p:nvGrpSpPr>
          <p:grpSpPr bwMode="auto">
            <a:xfrm>
              <a:off x="576" y="3552"/>
              <a:ext cx="3996" cy="576"/>
              <a:chOff x="576" y="384"/>
              <a:chExt cx="3996" cy="576"/>
            </a:xfrm>
          </p:grpSpPr>
          <p:sp>
            <p:nvSpPr>
              <p:cNvPr id="42009" name="Rectangle 45"/>
              <p:cNvSpPr>
                <a:spLocks noChangeArrowheads="1"/>
              </p:cNvSpPr>
              <p:nvPr/>
            </p:nvSpPr>
            <p:spPr bwMode="auto">
              <a:xfrm>
                <a:off x="576" y="384"/>
                <a:ext cx="399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GB" sz="4800" b="1" baseline="10000">
                    <a:solidFill>
                      <a:srgbClr val="FF9900"/>
                    </a:solidFill>
                    <a:latin typeface="Arial" pitchFamily="34" charset="0"/>
                  </a:rPr>
                  <a:t>D</a:t>
                </a:r>
                <a:r>
                  <a:rPr lang="en-US" sz="4800" b="1" baseline="10000">
                    <a:solidFill>
                      <a:srgbClr val="FF9900"/>
                    </a:solidFill>
                    <a:latin typeface="Arial" pitchFamily="34" charset="0"/>
                  </a:rPr>
                  <a:t> </a:t>
                </a:r>
                <a:r>
                  <a:rPr lang="en-US" sz="5400">
                    <a:latin typeface="Arial" pitchFamily="34" charset="0"/>
                  </a:rPr>
                  <a:t> </a:t>
                </a:r>
                <a:r>
                  <a:rPr lang="en-GB" sz="5400">
                    <a:solidFill>
                      <a:schemeClr val="bg1"/>
                    </a:solidFill>
                    <a:latin typeface="Arial" pitchFamily="34" charset="0"/>
                  </a:rPr>
                  <a:t>liquid               gas</a:t>
                </a:r>
                <a:endParaRPr lang="en-US" sz="5400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42010" name="Line 46"/>
              <p:cNvSpPr>
                <a:spLocks noChangeShapeType="1"/>
              </p:cNvSpPr>
              <p:nvPr/>
            </p:nvSpPr>
            <p:spPr bwMode="auto">
              <a:xfrm>
                <a:off x="2016" y="720"/>
                <a:ext cx="1536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06" name="Group 47"/>
            <p:cNvGrpSpPr>
              <a:grpSpLocks/>
            </p:cNvGrpSpPr>
            <p:nvPr/>
          </p:nvGrpSpPr>
          <p:grpSpPr bwMode="auto">
            <a:xfrm>
              <a:off x="528" y="2928"/>
              <a:ext cx="4498" cy="576"/>
              <a:chOff x="576" y="384"/>
              <a:chExt cx="4498" cy="576"/>
            </a:xfrm>
          </p:grpSpPr>
          <p:sp>
            <p:nvSpPr>
              <p:cNvPr id="42007" name="Rectangle 48"/>
              <p:cNvSpPr>
                <a:spLocks noChangeArrowheads="1"/>
              </p:cNvSpPr>
              <p:nvPr/>
            </p:nvSpPr>
            <p:spPr bwMode="auto">
              <a:xfrm>
                <a:off x="576" y="384"/>
                <a:ext cx="4498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GB" sz="4800" b="1" baseline="10000">
                    <a:solidFill>
                      <a:srgbClr val="FF9900"/>
                    </a:solidFill>
                    <a:latin typeface="Arial" pitchFamily="34" charset="0"/>
                  </a:rPr>
                  <a:t>C</a:t>
                </a:r>
                <a:r>
                  <a:rPr lang="en-US" sz="4800" b="1" baseline="10000">
                    <a:solidFill>
                      <a:srgbClr val="FF9900"/>
                    </a:solidFill>
                    <a:latin typeface="Arial" pitchFamily="34" charset="0"/>
                  </a:rPr>
                  <a:t> </a:t>
                </a:r>
                <a:r>
                  <a:rPr lang="en-GB" sz="4800" b="1" baseline="10000">
                    <a:solidFill>
                      <a:srgbClr val="FF9900"/>
                    </a:solidFill>
                    <a:latin typeface="Arial" pitchFamily="34" charset="0"/>
                  </a:rPr>
                  <a:t>  </a:t>
                </a:r>
                <a:r>
                  <a:rPr lang="en-GB" sz="5400">
                    <a:solidFill>
                      <a:schemeClr val="bg1"/>
                    </a:solidFill>
                    <a:latin typeface="Arial" pitchFamily="34" charset="0"/>
                  </a:rPr>
                  <a:t>gas                   liquid</a:t>
                </a:r>
                <a:endParaRPr lang="en-US" sz="5400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42008" name="Line 49"/>
              <p:cNvSpPr>
                <a:spLocks noChangeShapeType="1"/>
              </p:cNvSpPr>
              <p:nvPr/>
            </p:nvSpPr>
            <p:spPr bwMode="auto">
              <a:xfrm>
                <a:off x="2016" y="720"/>
                <a:ext cx="1536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evaporation occurs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particles vibrate faster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particles stop moving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particles break free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particles move in lines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evaporation occurs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particles vibrate faster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particles stop moving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particles break free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particles move in lines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conditions are best for drying washing?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cold air with a fan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warm air in a box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warm air with a fan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cold air in a box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conditions are best for drying washing?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cold air with a fan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warm air in a box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warm air with a fan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cold air in a box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process is the reverse of evaporation?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Boiling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process is the reverse of evaporation?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Boiling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2484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is </a:t>
            </a:r>
            <a:r>
              <a:rPr lang="en-GB" smtClean="0">
                <a:solidFill>
                  <a:srgbClr val="FF0066"/>
                </a:solidFill>
                <a:latin typeface="Arial" pitchFamily="34" charset="0"/>
              </a:rPr>
              <a:t>not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 true about soil with lots of air?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soil is hard to dig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soil drains better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animals can breathe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D</a:t>
            </a:r>
            <a:r>
              <a:rPr lang="en-GB" sz="5400" b="1" baseline="10000" smtClean="0">
                <a:solidFill>
                  <a:srgbClr val="FF9900"/>
                </a:solidFill>
                <a:latin typeface="Arial" pitchFamily="34" charset="0"/>
              </a:rPr>
              <a:t> 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plant roots grow well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b="1" baseline="10000" smtClean="0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172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is </a:t>
            </a:r>
            <a:r>
              <a:rPr lang="en-GB" smtClean="0">
                <a:solidFill>
                  <a:srgbClr val="FF0066"/>
                </a:solidFill>
                <a:latin typeface="Arial" pitchFamily="34" charset="0"/>
              </a:rPr>
              <a:t>not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 true about soil with lots of air?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soil is hard to dig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soil drains better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animals can breathe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D</a:t>
            </a:r>
            <a:r>
              <a:rPr lang="en-GB" sz="5400" b="1" baseline="10000" smtClean="0">
                <a:solidFill>
                  <a:srgbClr val="FF9900"/>
                </a:solidFill>
                <a:latin typeface="Arial" pitchFamily="34" charset="0"/>
              </a:rPr>
              <a:t> 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plant roots grow well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3340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was the name of the airship which caught fire?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Himalaya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Hindenburg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Helicopter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Hamburg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52578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was the name of the airship which caught fire?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Himalaya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Hindenburg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Helicopter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Hamburg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flow?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and liquids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and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and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All three states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flow?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and liquids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Liquids and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Solids and gases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All three states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66"/>
      </a:dk1>
      <a:lt1>
        <a:srgbClr val="FFFF00"/>
      </a:lt1>
      <a:dk2>
        <a:srgbClr val="000000"/>
      </a:dk2>
      <a:lt2>
        <a:srgbClr val="808080"/>
      </a:lt2>
      <a:accent1>
        <a:srgbClr val="008000"/>
      </a:accent1>
      <a:accent2>
        <a:srgbClr val="3333CC"/>
      </a:accent2>
      <a:accent3>
        <a:srgbClr val="FFFFAA"/>
      </a:accent3>
      <a:accent4>
        <a:srgbClr val="000056"/>
      </a:accent4>
      <a:accent5>
        <a:srgbClr val="AAC0A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688</Words>
  <Application>Microsoft Office PowerPoint</Application>
  <PresentationFormat>On-screen Show (4:3)</PresentationFormat>
  <Paragraphs>182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9" baseType="lpstr">
      <vt:lpstr>Comic Sans MS</vt:lpstr>
      <vt:lpstr>Arial</vt:lpstr>
      <vt:lpstr>Calibri</vt:lpstr>
      <vt:lpstr>Times New Roman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Which state of matter is easily squashed? </vt:lpstr>
      <vt:lpstr>Which state of matter is easily squashed?</vt:lpstr>
      <vt:lpstr>£100</vt:lpstr>
      <vt:lpstr>Question 2</vt:lpstr>
      <vt:lpstr>Which of these flow?</vt:lpstr>
      <vt:lpstr>Which of these flow?</vt:lpstr>
      <vt:lpstr>£200</vt:lpstr>
      <vt:lpstr>Question 3</vt:lpstr>
      <vt:lpstr>Which of these takes the shape of the container?</vt:lpstr>
      <vt:lpstr>Which of these takes the shape of the container?</vt:lpstr>
      <vt:lpstr>£300</vt:lpstr>
      <vt:lpstr>Question 4</vt:lpstr>
      <vt:lpstr>What state do we smell?</vt:lpstr>
      <vt:lpstr>What state do we smell?</vt:lpstr>
      <vt:lpstr>£500</vt:lpstr>
      <vt:lpstr>Question 5</vt:lpstr>
      <vt:lpstr>Which of these is an important fuel?</vt:lpstr>
      <vt:lpstr>Which of these is an important fuel?</vt:lpstr>
      <vt:lpstr>£1,000</vt:lpstr>
      <vt:lpstr>Question 6</vt:lpstr>
      <vt:lpstr>Which gas is needed for breathing?</vt:lpstr>
      <vt:lpstr>Which gas is needed for breathing?</vt:lpstr>
      <vt:lpstr>£2,000</vt:lpstr>
      <vt:lpstr>Question 7</vt:lpstr>
      <vt:lpstr>Name the light non-flammable gas used in balloons</vt:lpstr>
      <vt:lpstr>Name the light non-flammable gas used in balloons</vt:lpstr>
      <vt:lpstr>£4,000</vt:lpstr>
      <vt:lpstr>Question 8</vt:lpstr>
      <vt:lpstr>Name the flammable gas which was used in air ships</vt:lpstr>
      <vt:lpstr>Name the flammable gas which was used in air ships</vt:lpstr>
      <vt:lpstr>£8,000</vt:lpstr>
      <vt:lpstr>Question 9</vt:lpstr>
      <vt:lpstr>Which gas produces the fizz in lemonade?</vt:lpstr>
      <vt:lpstr>Which gas produces the fizz in lemonade?</vt:lpstr>
      <vt:lpstr>£16,000</vt:lpstr>
      <vt:lpstr>Question 10</vt:lpstr>
      <vt:lpstr>Which of these is evaporation?</vt:lpstr>
      <vt:lpstr>Which of these is evaporation?</vt:lpstr>
      <vt:lpstr>£32,000</vt:lpstr>
      <vt:lpstr>Question 11</vt:lpstr>
      <vt:lpstr>When evaporation occurs</vt:lpstr>
      <vt:lpstr>When evaporation occurs</vt:lpstr>
      <vt:lpstr>£64,000</vt:lpstr>
      <vt:lpstr>Question 12</vt:lpstr>
      <vt:lpstr>Which conditions are best for drying washing?</vt:lpstr>
      <vt:lpstr>Which conditions are best for drying washing?</vt:lpstr>
      <vt:lpstr>£125,000</vt:lpstr>
      <vt:lpstr>Question 13</vt:lpstr>
      <vt:lpstr>Which process is the reverse of evaporation?</vt:lpstr>
      <vt:lpstr>Which process is the reverse of evaporation?</vt:lpstr>
      <vt:lpstr>£250,000</vt:lpstr>
      <vt:lpstr>Question 14</vt:lpstr>
      <vt:lpstr>Which is not true about soil with lots of air?</vt:lpstr>
      <vt:lpstr>Which is not true about soil with lots of air?</vt:lpstr>
      <vt:lpstr>£500,000</vt:lpstr>
      <vt:lpstr>Question 15</vt:lpstr>
      <vt:lpstr>What was the name of the airship which caught fire?</vt:lpstr>
      <vt:lpstr>What was the name of the airship which caught fire?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29</cp:revision>
  <dcterms:created xsi:type="dcterms:W3CDTF">2003-05-20T13:35:24Z</dcterms:created>
  <dcterms:modified xsi:type="dcterms:W3CDTF">2019-01-18T17:16:46Z</dcterms:modified>
</cp:coreProperties>
</file>