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175"/>
  </p:notesMasterIdLst>
  <p:handoutMasterIdLst>
    <p:handoutMasterId r:id="rId176"/>
  </p:handoutMasterIdLst>
  <p:sldIdLst>
    <p:sldId id="398" r:id="rId2"/>
    <p:sldId id="397" r:id="rId3"/>
    <p:sldId id="399" r:id="rId4"/>
    <p:sldId id="458" r:id="rId5"/>
    <p:sldId id="465" r:id="rId6"/>
    <p:sldId id="457" r:id="rId7"/>
    <p:sldId id="477" r:id="rId8"/>
    <p:sldId id="464" r:id="rId9"/>
    <p:sldId id="257" r:id="rId10"/>
    <p:sldId id="476" r:id="rId11"/>
    <p:sldId id="461" r:id="rId12"/>
    <p:sldId id="401" r:id="rId13"/>
    <p:sldId id="460" r:id="rId14"/>
    <p:sldId id="459" r:id="rId15"/>
    <p:sldId id="402" r:id="rId16"/>
    <p:sldId id="475" r:id="rId17"/>
    <p:sldId id="403" r:id="rId18"/>
    <p:sldId id="466" r:id="rId19"/>
    <p:sldId id="462" r:id="rId20"/>
    <p:sldId id="467" r:id="rId21"/>
    <p:sldId id="463" r:id="rId22"/>
    <p:sldId id="468" r:id="rId23"/>
    <p:sldId id="404" r:id="rId24"/>
    <p:sldId id="261" r:id="rId25"/>
    <p:sldId id="406" r:id="rId26"/>
    <p:sldId id="469" r:id="rId27"/>
    <p:sldId id="470" r:id="rId28"/>
    <p:sldId id="473" r:id="rId29"/>
    <p:sldId id="472" r:id="rId30"/>
    <p:sldId id="471" r:id="rId31"/>
    <p:sldId id="262" r:id="rId32"/>
    <p:sldId id="474" r:id="rId33"/>
    <p:sldId id="517" r:id="rId34"/>
    <p:sldId id="264" r:id="rId35"/>
    <p:sldId id="409" r:id="rId36"/>
    <p:sldId id="478" r:id="rId37"/>
    <p:sldId id="479" r:id="rId38"/>
    <p:sldId id="266" r:id="rId39"/>
    <p:sldId id="518" r:id="rId40"/>
    <p:sldId id="480" r:id="rId41"/>
    <p:sldId id="515" r:id="rId42"/>
    <p:sldId id="481" r:id="rId43"/>
    <p:sldId id="410" r:id="rId44"/>
    <p:sldId id="483" r:id="rId45"/>
    <p:sldId id="268" r:id="rId46"/>
    <p:sldId id="482" r:id="rId47"/>
    <p:sldId id="484" r:id="rId48"/>
    <p:sldId id="485" r:id="rId49"/>
    <p:sldId id="486" r:id="rId50"/>
    <p:sldId id="412" r:id="rId51"/>
    <p:sldId id="514" r:id="rId52"/>
    <p:sldId id="487" r:id="rId53"/>
    <p:sldId id="272" r:id="rId54"/>
    <p:sldId id="273" r:id="rId55"/>
    <p:sldId id="488" r:id="rId56"/>
    <p:sldId id="489" r:id="rId57"/>
    <p:sldId id="491" r:id="rId58"/>
    <p:sldId id="490" r:id="rId59"/>
    <p:sldId id="492" r:id="rId60"/>
    <p:sldId id="275" r:id="rId61"/>
    <p:sldId id="493" r:id="rId62"/>
    <p:sldId id="494" r:id="rId63"/>
    <p:sldId id="415" r:id="rId64"/>
    <p:sldId id="495" r:id="rId65"/>
    <p:sldId id="496" r:id="rId66"/>
    <p:sldId id="498" r:id="rId67"/>
    <p:sldId id="499" r:id="rId68"/>
    <p:sldId id="279" r:id="rId69"/>
    <p:sldId id="500" r:id="rId70"/>
    <p:sldId id="501" r:id="rId71"/>
    <p:sldId id="280" r:id="rId72"/>
    <p:sldId id="519" r:id="rId73"/>
    <p:sldId id="284" r:id="rId74"/>
    <p:sldId id="502" r:id="rId75"/>
    <p:sldId id="505" r:id="rId76"/>
    <p:sldId id="506" r:id="rId77"/>
    <p:sldId id="504" r:id="rId78"/>
    <p:sldId id="286" r:id="rId79"/>
    <p:sldId id="507" r:id="rId80"/>
    <p:sldId id="508" r:id="rId81"/>
    <p:sldId id="533" r:id="rId82"/>
    <p:sldId id="535" r:id="rId83"/>
    <p:sldId id="509" r:id="rId84"/>
    <p:sldId id="510" r:id="rId85"/>
    <p:sldId id="511" r:id="rId86"/>
    <p:sldId id="512" r:id="rId87"/>
    <p:sldId id="289" r:id="rId88"/>
    <p:sldId id="513" r:id="rId89"/>
    <p:sldId id="290" r:id="rId90"/>
    <p:sldId id="520" r:id="rId91"/>
    <p:sldId id="291" r:id="rId92"/>
    <p:sldId id="521" r:id="rId93"/>
    <p:sldId id="522" r:id="rId94"/>
    <p:sldId id="523" r:id="rId95"/>
    <p:sldId id="524" r:id="rId96"/>
    <p:sldId id="525" r:id="rId97"/>
    <p:sldId id="526" r:id="rId98"/>
    <p:sldId id="528" r:id="rId99"/>
    <p:sldId id="527" r:id="rId100"/>
    <p:sldId id="529" r:id="rId101"/>
    <p:sldId id="294" r:id="rId102"/>
    <p:sldId id="530" r:id="rId103"/>
    <p:sldId id="295" r:id="rId104"/>
    <p:sldId id="531" r:id="rId105"/>
    <p:sldId id="296" r:id="rId106"/>
    <p:sldId id="532" r:id="rId107"/>
    <p:sldId id="536" r:id="rId108"/>
    <p:sldId id="537" r:id="rId109"/>
    <p:sldId id="539" r:id="rId110"/>
    <p:sldId id="538" r:id="rId111"/>
    <p:sldId id="540" r:id="rId112"/>
    <p:sldId id="298" r:id="rId113"/>
    <p:sldId id="542" r:id="rId114"/>
    <p:sldId id="543" r:id="rId115"/>
    <p:sldId id="299" r:id="rId116"/>
    <p:sldId id="300" r:id="rId117"/>
    <p:sldId id="544" r:id="rId118"/>
    <p:sldId id="301" r:id="rId119"/>
    <p:sldId id="302" r:id="rId120"/>
    <p:sldId id="304" r:id="rId121"/>
    <p:sldId id="305" r:id="rId122"/>
    <p:sldId id="306" r:id="rId123"/>
    <p:sldId id="546" r:id="rId124"/>
    <p:sldId id="307" r:id="rId125"/>
    <p:sldId id="548" r:id="rId126"/>
    <p:sldId id="547" r:id="rId127"/>
    <p:sldId id="561" r:id="rId128"/>
    <p:sldId id="562" r:id="rId129"/>
    <p:sldId id="549" r:id="rId130"/>
    <p:sldId id="308" r:id="rId131"/>
    <p:sldId id="550" r:id="rId132"/>
    <p:sldId id="554" r:id="rId133"/>
    <p:sldId id="564" r:id="rId134"/>
    <p:sldId id="551" r:id="rId135"/>
    <p:sldId id="555" r:id="rId136"/>
    <p:sldId id="556" r:id="rId137"/>
    <p:sldId id="572" r:id="rId138"/>
    <p:sldId id="559" r:id="rId139"/>
    <p:sldId id="565" r:id="rId140"/>
    <p:sldId id="566" r:id="rId141"/>
    <p:sldId id="568" r:id="rId142"/>
    <p:sldId id="557" r:id="rId143"/>
    <p:sldId id="560" r:id="rId144"/>
    <p:sldId id="570" r:id="rId145"/>
    <p:sldId id="574" r:id="rId146"/>
    <p:sldId id="563" r:id="rId147"/>
    <p:sldId id="416" r:id="rId148"/>
    <p:sldId id="571" r:id="rId149"/>
    <p:sldId id="592" r:id="rId150"/>
    <p:sldId id="437" r:id="rId151"/>
    <p:sldId id="569" r:id="rId152"/>
    <p:sldId id="567" r:id="rId153"/>
    <p:sldId id="575" r:id="rId154"/>
    <p:sldId id="577" r:id="rId155"/>
    <p:sldId id="576" r:id="rId156"/>
    <p:sldId id="319" r:id="rId157"/>
    <p:sldId id="579" r:id="rId158"/>
    <p:sldId id="580" r:id="rId159"/>
    <p:sldId id="581" r:id="rId160"/>
    <p:sldId id="582" r:id="rId161"/>
    <p:sldId id="583" r:id="rId162"/>
    <p:sldId id="584" r:id="rId163"/>
    <p:sldId id="585" r:id="rId164"/>
    <p:sldId id="586" r:id="rId165"/>
    <p:sldId id="587" r:id="rId166"/>
    <p:sldId id="588" r:id="rId167"/>
    <p:sldId id="589" r:id="rId168"/>
    <p:sldId id="590" r:id="rId169"/>
    <p:sldId id="591" r:id="rId170"/>
    <p:sldId id="378" r:id="rId171"/>
    <p:sldId id="394" r:id="rId172"/>
    <p:sldId id="545" r:id="rId173"/>
    <p:sldId id="593" r:id="rId1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Arial" pitchFamily="34" charset="0"/>
      </a:defRPr>
    </a:lvl1pPr>
    <a:lvl2pPr marL="457200" algn="l" rtl="0" fontAlgn="base">
      <a:spcBef>
        <a:spcPct val="0"/>
      </a:spcBef>
      <a:spcAft>
        <a:spcPct val="0"/>
      </a:spcAft>
      <a:defRPr kern="1200">
        <a:solidFill>
          <a:schemeClr val="tx1"/>
        </a:solidFill>
        <a:latin typeface="Comic Sans MS" pitchFamily="66" charset="0"/>
        <a:ea typeface="+mn-ea"/>
        <a:cs typeface="Arial" pitchFamily="34" charset="0"/>
      </a:defRPr>
    </a:lvl2pPr>
    <a:lvl3pPr marL="914400" algn="l" rtl="0" fontAlgn="base">
      <a:spcBef>
        <a:spcPct val="0"/>
      </a:spcBef>
      <a:spcAft>
        <a:spcPct val="0"/>
      </a:spcAft>
      <a:defRPr kern="1200">
        <a:solidFill>
          <a:schemeClr val="tx1"/>
        </a:solidFill>
        <a:latin typeface="Comic Sans MS" pitchFamily="66" charset="0"/>
        <a:ea typeface="+mn-ea"/>
        <a:cs typeface="Arial" pitchFamily="34" charset="0"/>
      </a:defRPr>
    </a:lvl3pPr>
    <a:lvl4pPr marL="1371600" algn="l" rtl="0" fontAlgn="base">
      <a:spcBef>
        <a:spcPct val="0"/>
      </a:spcBef>
      <a:spcAft>
        <a:spcPct val="0"/>
      </a:spcAft>
      <a:defRPr kern="1200">
        <a:solidFill>
          <a:schemeClr val="tx1"/>
        </a:solidFill>
        <a:latin typeface="Comic Sans MS" pitchFamily="66" charset="0"/>
        <a:ea typeface="+mn-ea"/>
        <a:cs typeface="Arial" pitchFamily="34" charset="0"/>
      </a:defRPr>
    </a:lvl4pPr>
    <a:lvl5pPr marL="1828800" algn="l" rtl="0" fontAlgn="base">
      <a:spcBef>
        <a:spcPct val="0"/>
      </a:spcBef>
      <a:spcAft>
        <a:spcPct val="0"/>
      </a:spcAft>
      <a:defRPr kern="1200">
        <a:solidFill>
          <a:schemeClr val="tx1"/>
        </a:solidFill>
        <a:latin typeface="Comic Sans MS" pitchFamily="66" charset="0"/>
        <a:ea typeface="+mn-ea"/>
        <a:cs typeface="Arial" pitchFamily="34" charset="0"/>
      </a:defRPr>
    </a:lvl5pPr>
    <a:lvl6pPr marL="2286000" algn="l" defTabSz="914400" rtl="0" eaLnBrk="1" latinLnBrk="0" hangingPunct="1">
      <a:defRPr kern="1200">
        <a:solidFill>
          <a:schemeClr val="tx1"/>
        </a:solidFill>
        <a:latin typeface="Comic Sans MS" pitchFamily="66" charset="0"/>
        <a:ea typeface="+mn-ea"/>
        <a:cs typeface="Arial" pitchFamily="34" charset="0"/>
      </a:defRPr>
    </a:lvl6pPr>
    <a:lvl7pPr marL="2743200" algn="l" defTabSz="914400" rtl="0" eaLnBrk="1" latinLnBrk="0" hangingPunct="1">
      <a:defRPr kern="1200">
        <a:solidFill>
          <a:schemeClr val="tx1"/>
        </a:solidFill>
        <a:latin typeface="Comic Sans MS" pitchFamily="66" charset="0"/>
        <a:ea typeface="+mn-ea"/>
        <a:cs typeface="Arial" pitchFamily="34" charset="0"/>
      </a:defRPr>
    </a:lvl7pPr>
    <a:lvl8pPr marL="3200400" algn="l" defTabSz="914400" rtl="0" eaLnBrk="1" latinLnBrk="0" hangingPunct="1">
      <a:defRPr kern="1200">
        <a:solidFill>
          <a:schemeClr val="tx1"/>
        </a:solidFill>
        <a:latin typeface="Comic Sans MS" pitchFamily="66" charset="0"/>
        <a:ea typeface="+mn-ea"/>
        <a:cs typeface="Arial" pitchFamily="34" charset="0"/>
      </a:defRPr>
    </a:lvl8pPr>
    <a:lvl9pPr marL="3657600" algn="l" defTabSz="914400" rtl="0" eaLnBrk="1" latinLnBrk="0" hangingPunct="1">
      <a:defRPr kern="1200">
        <a:solidFill>
          <a:schemeClr val="tx1"/>
        </a:solidFill>
        <a:latin typeface="Comic Sans MS" pitchFamily="66"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Rg st="1" end="173"/>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429CDA"/>
    <a:srgbClr val="DDDDDD"/>
    <a:srgbClr val="5BA592"/>
    <a:srgbClr val="99CCFF"/>
    <a:srgbClr val="A89D74"/>
    <a:srgbClr val="BFAE6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672"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smtClean="0">
                <a:cs typeface="+mn-cs"/>
              </a:defRPr>
            </a:lvl1pPr>
          </a:lstStyle>
          <a:p>
            <a:pPr>
              <a:defRPr/>
            </a:pPr>
            <a:fld id="{3B8C976B-D68E-4F6D-8487-75427CD66996}" type="datetimeFigureOut">
              <a:rPr lang="en-US"/>
              <a:pPr>
                <a:defRPr/>
              </a:pPr>
              <a:t>1/15/2019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smtClean="0">
                <a:cs typeface="+mn-cs"/>
              </a:defRPr>
            </a:lvl1pPr>
          </a:lstStyle>
          <a:p>
            <a:pPr>
              <a:defRPr/>
            </a:pPr>
            <a:fld id="{F57B37A3-26A0-481F-AF02-1C0A8AC2817A}" type="slidenum">
              <a:rPr lang="en-US"/>
              <a:pPr>
                <a:defRPr/>
              </a:pPr>
              <a:t>‹#›</a:t>
            </a:fld>
            <a:endParaRPr lang="en-US"/>
          </a:p>
        </p:txBody>
      </p:sp>
    </p:spTree>
    <p:extLst>
      <p:ext uri="{BB962C8B-B14F-4D97-AF65-F5344CB8AC3E}">
        <p14:creationId xmlns:p14="http://schemas.microsoft.com/office/powerpoint/2010/main" val="3843681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860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80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AA854FC3-3DBA-49F6-8002-414AF105CF3F}" type="slidenum">
              <a:rPr lang="en-US"/>
              <a:pPr>
                <a:defRPr/>
              </a:pPr>
              <a:t>‹#›</a:t>
            </a:fld>
            <a:endParaRPr lang="en-US"/>
          </a:p>
        </p:txBody>
      </p:sp>
    </p:spTree>
    <p:extLst>
      <p:ext uri="{BB962C8B-B14F-4D97-AF65-F5344CB8AC3E}">
        <p14:creationId xmlns:p14="http://schemas.microsoft.com/office/powerpoint/2010/main" val="3535264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13D5950-CAD9-4BBA-B47C-463BA5DF2957}" type="slidenum">
              <a:rPr lang="en-US" smtClean="0">
                <a:latin typeface="Arial" pitchFamily="34" charset="0"/>
              </a:rPr>
              <a:pPr eaLnBrk="1" hangingPunct="1"/>
              <a:t>1</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7E01546-2B58-4F8A-9750-67F202DCE9F0}" type="slidenum">
              <a:rPr lang="en-US" smtClean="0">
                <a:latin typeface="Arial" pitchFamily="34" charset="0"/>
              </a:rPr>
              <a:pPr eaLnBrk="1" hangingPunct="1"/>
              <a:t>170</a:t>
            </a:fld>
            <a:endParaRPr lang="en-US" smtClean="0">
              <a:latin typeface="Arial" pitchFamily="34" charset="0"/>
            </a:endParaRPr>
          </a:p>
        </p:txBody>
      </p:sp>
      <p:sp>
        <p:nvSpPr>
          <p:cNvPr id="182275" name="Rectangle 2"/>
          <p:cNvSpPr>
            <a:spLocks noGrp="1" noRot="1" noChangeAspect="1" noChangeArrowheads="1" noTextEdit="1"/>
          </p:cNvSpPr>
          <p:nvPr>
            <p:ph type="sldImg"/>
          </p:nvPr>
        </p:nvSpPr>
        <p:spPr>
          <a:xfrm>
            <a:off x="1588" y="0"/>
            <a:ext cx="1587" cy="1588"/>
          </a:xfrm>
          <a:ln/>
        </p:spPr>
      </p:sp>
      <p:sp>
        <p:nvSpPr>
          <p:cNvPr id="182276" name="Rectangle 3"/>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0"/>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1"/>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4"/>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5"/>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0"/>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1"/>
            <p:cNvSpPr>
              <a:spLocks/>
            </p:cNvSpPr>
            <p:nvPr userDrawn="1"/>
          </p:nvSpPr>
          <p:spPr bwMode="auto">
            <a:xfrm rot="7320404">
              <a:off x="5000" y="2913"/>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4"/>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5"/>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6"/>
              <p:cNvSpPr>
                <a:spLocks/>
              </p:cNvSpPr>
              <p:nvPr userDrawn="1"/>
            </p:nvSpPr>
            <p:spPr bwMode="auto">
              <a:xfrm rot="7320404">
                <a:off x="5364" y="2873"/>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
              <p:cNvSpPr>
                <a:spLocks/>
              </p:cNvSpPr>
              <p:nvPr userDrawn="1"/>
            </p:nvSpPr>
            <p:spPr bwMode="auto">
              <a:xfrm rot="7320404">
                <a:off x="5137"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5" name="Freeform 28"/>
          <p:cNvSpPr>
            <a:spLocks/>
          </p:cNvSpPr>
          <p:nvPr/>
        </p:nvSpPr>
        <p:spPr bwMode="auto">
          <a:xfrm>
            <a:off x="901700" y="5054600"/>
            <a:ext cx="6807200"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9"/>
          <p:cNvSpPr>
            <a:spLocks/>
          </p:cNvSpPr>
          <p:nvPr/>
        </p:nvSpPr>
        <p:spPr bwMode="auto">
          <a:xfrm>
            <a:off x="4076700" y="1930400"/>
            <a:ext cx="889000" cy="381000"/>
          </a:xfrm>
          <a:custGeom>
            <a:avLst/>
            <a:gdLst>
              <a:gd name="T0" fmla="*/ 0 w 560"/>
              <a:gd name="T1" fmla="*/ 32 h 240"/>
              <a:gd name="T2" fmla="*/ 280 w 560"/>
              <a:gd name="T3" fmla="*/ 144 h 240"/>
              <a:gd name="T4" fmla="*/ 448 w 560"/>
              <a:gd name="T5" fmla="*/ 16 h 240"/>
              <a:gd name="T6" fmla="*/ 560 w 560"/>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15"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26931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r>
              <a:rPr lang="en-US"/>
              <a:t>JUNE 2011</a:t>
            </a:r>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r>
              <a:rPr lang="en-US"/>
              <a:t>khisa's geog slides for quick revision</a:t>
            </a:r>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CB3780C0-4561-4974-8188-F0F1EABC4257}" type="slidenum">
              <a:rPr lang="en-US"/>
              <a:pPr>
                <a:defRPr/>
              </a:pPr>
              <a:t>‹#›</a:t>
            </a:fld>
            <a:endParaRPr lang="en-US"/>
          </a:p>
        </p:txBody>
      </p:sp>
    </p:spTree>
    <p:extLst>
      <p:ext uri="{BB962C8B-B14F-4D97-AF65-F5344CB8AC3E}">
        <p14:creationId xmlns:p14="http://schemas.microsoft.com/office/powerpoint/2010/main" val="2466301580"/>
      </p:ext>
    </p:extLst>
  </p:cSld>
  <p:clrMapOvr>
    <a:masterClrMapping/>
  </p:clrMapOvr>
  <p:transition spd="slow" advClick="0" advTm="30000">
    <p:whee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6" name="Rectangle 7"/>
          <p:cNvSpPr>
            <a:spLocks noGrp="1" noChangeArrowheads="1"/>
          </p:cNvSpPr>
          <p:nvPr>
            <p:ph type="sldNum" sz="quarter" idx="12"/>
          </p:nvPr>
        </p:nvSpPr>
        <p:spPr>
          <a:ln/>
        </p:spPr>
        <p:txBody>
          <a:bodyPr/>
          <a:lstStyle>
            <a:lvl1pPr>
              <a:defRPr/>
            </a:lvl1pPr>
          </a:lstStyle>
          <a:p>
            <a:pPr>
              <a:defRPr/>
            </a:pPr>
            <a:fld id="{6C87CB61-B641-4770-A7EF-580351E3A2E4}" type="slidenum">
              <a:rPr lang="en-US"/>
              <a:pPr>
                <a:defRPr/>
              </a:pPr>
              <a:t>‹#›</a:t>
            </a:fld>
            <a:endParaRPr lang="en-US"/>
          </a:p>
        </p:txBody>
      </p:sp>
    </p:spTree>
    <p:extLst>
      <p:ext uri="{BB962C8B-B14F-4D97-AF65-F5344CB8AC3E}">
        <p14:creationId xmlns:p14="http://schemas.microsoft.com/office/powerpoint/2010/main" val="2692682087"/>
      </p:ext>
    </p:extLst>
  </p:cSld>
  <p:clrMapOvr>
    <a:masterClrMapping/>
  </p:clrMapOvr>
  <p:transition spd="slow" advClick="0" advTm="30000">
    <p:whee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6" name="Rectangle 7"/>
          <p:cNvSpPr>
            <a:spLocks noGrp="1" noChangeArrowheads="1"/>
          </p:cNvSpPr>
          <p:nvPr>
            <p:ph type="sldNum" sz="quarter" idx="12"/>
          </p:nvPr>
        </p:nvSpPr>
        <p:spPr>
          <a:ln/>
        </p:spPr>
        <p:txBody>
          <a:bodyPr/>
          <a:lstStyle>
            <a:lvl1pPr>
              <a:defRPr/>
            </a:lvl1pPr>
          </a:lstStyle>
          <a:p>
            <a:pPr>
              <a:defRPr/>
            </a:pPr>
            <a:fld id="{A300F403-6B40-417E-A06C-99A14F88FF1C}" type="slidenum">
              <a:rPr lang="en-US"/>
              <a:pPr>
                <a:defRPr/>
              </a:pPr>
              <a:t>‹#›</a:t>
            </a:fld>
            <a:endParaRPr lang="en-US"/>
          </a:p>
        </p:txBody>
      </p:sp>
    </p:spTree>
    <p:extLst>
      <p:ext uri="{BB962C8B-B14F-4D97-AF65-F5344CB8AC3E}">
        <p14:creationId xmlns:p14="http://schemas.microsoft.com/office/powerpoint/2010/main" val="1899878740"/>
      </p:ext>
    </p:extLst>
  </p:cSld>
  <p:clrMapOvr>
    <a:masterClrMapping/>
  </p:clrMapOvr>
  <p:transition spd="slow" advClick="0" advTm="30000">
    <p:whee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7" name="Rectangle 7"/>
          <p:cNvSpPr>
            <a:spLocks noGrp="1" noChangeArrowheads="1"/>
          </p:cNvSpPr>
          <p:nvPr>
            <p:ph type="sldNum" sz="quarter" idx="12"/>
          </p:nvPr>
        </p:nvSpPr>
        <p:spPr>
          <a:ln/>
        </p:spPr>
        <p:txBody>
          <a:bodyPr/>
          <a:lstStyle>
            <a:lvl1pPr>
              <a:defRPr/>
            </a:lvl1pPr>
          </a:lstStyle>
          <a:p>
            <a:pPr>
              <a:defRPr/>
            </a:pPr>
            <a:fld id="{D857463D-09F4-48AE-90F0-A9EE3A2F8B9E}" type="slidenum">
              <a:rPr lang="en-US"/>
              <a:pPr>
                <a:defRPr/>
              </a:pPr>
              <a:t>‹#›</a:t>
            </a:fld>
            <a:endParaRPr lang="en-US"/>
          </a:p>
        </p:txBody>
      </p:sp>
    </p:spTree>
    <p:extLst>
      <p:ext uri="{BB962C8B-B14F-4D97-AF65-F5344CB8AC3E}">
        <p14:creationId xmlns:p14="http://schemas.microsoft.com/office/powerpoint/2010/main" val="3013725260"/>
      </p:ext>
    </p:extLst>
  </p:cSld>
  <p:clrMapOvr>
    <a:masterClrMapping/>
  </p:clrMapOvr>
  <p:transition spd="slow" advClick="0" advTm="30000">
    <p:whee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828800"/>
            <a:ext cx="7696200" cy="36576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6" name="Rectangle 7"/>
          <p:cNvSpPr>
            <a:spLocks noGrp="1" noChangeArrowheads="1"/>
          </p:cNvSpPr>
          <p:nvPr>
            <p:ph type="sldNum" sz="quarter" idx="12"/>
          </p:nvPr>
        </p:nvSpPr>
        <p:spPr>
          <a:ln/>
        </p:spPr>
        <p:txBody>
          <a:bodyPr/>
          <a:lstStyle>
            <a:lvl1pPr>
              <a:defRPr/>
            </a:lvl1pPr>
          </a:lstStyle>
          <a:p>
            <a:pPr>
              <a:defRPr/>
            </a:pPr>
            <a:fld id="{1810D6A8-272E-4B57-994F-A0EE59A65EA3}" type="slidenum">
              <a:rPr lang="en-US"/>
              <a:pPr>
                <a:defRPr/>
              </a:pPr>
              <a:t>‹#›</a:t>
            </a:fld>
            <a:endParaRPr lang="en-US"/>
          </a:p>
        </p:txBody>
      </p:sp>
    </p:spTree>
    <p:extLst>
      <p:ext uri="{BB962C8B-B14F-4D97-AF65-F5344CB8AC3E}">
        <p14:creationId xmlns:p14="http://schemas.microsoft.com/office/powerpoint/2010/main" val="720096568"/>
      </p:ext>
    </p:extLst>
  </p:cSld>
  <p:clrMapOvr>
    <a:masterClrMapping/>
  </p:clrMapOvr>
  <p:transition spd="slow" advClick="0" advTm="30000">
    <p:whee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10100" y="1828800"/>
            <a:ext cx="3771900" cy="3657600"/>
          </a:xfrm>
        </p:spPr>
        <p:txBody>
          <a:bodyPr/>
          <a:lstStyle/>
          <a:p>
            <a:pPr lvl="0"/>
            <a:endParaRPr lang="en-US" noProof="0" smtClean="0"/>
          </a:p>
        </p:txBody>
      </p:sp>
      <p:sp>
        <p:nvSpPr>
          <p:cNvPr id="5"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7" name="Rectangle 7"/>
          <p:cNvSpPr>
            <a:spLocks noGrp="1" noChangeArrowheads="1"/>
          </p:cNvSpPr>
          <p:nvPr>
            <p:ph type="sldNum" sz="quarter" idx="12"/>
          </p:nvPr>
        </p:nvSpPr>
        <p:spPr>
          <a:ln/>
        </p:spPr>
        <p:txBody>
          <a:bodyPr/>
          <a:lstStyle>
            <a:lvl1pPr>
              <a:defRPr/>
            </a:lvl1pPr>
          </a:lstStyle>
          <a:p>
            <a:pPr>
              <a:defRPr/>
            </a:pPr>
            <a:fld id="{A5EB2E60-5203-40B5-AB62-559AF4F076F5}" type="slidenum">
              <a:rPr lang="en-US"/>
              <a:pPr>
                <a:defRPr/>
              </a:pPr>
              <a:t>‹#›</a:t>
            </a:fld>
            <a:endParaRPr lang="en-US"/>
          </a:p>
        </p:txBody>
      </p:sp>
    </p:spTree>
    <p:extLst>
      <p:ext uri="{BB962C8B-B14F-4D97-AF65-F5344CB8AC3E}">
        <p14:creationId xmlns:p14="http://schemas.microsoft.com/office/powerpoint/2010/main" val="2693509362"/>
      </p:ext>
    </p:extLst>
  </p:cSld>
  <p:clrMapOvr>
    <a:masterClrMapping/>
  </p:clrMapOvr>
  <p:transition spd="slow" advClick="0" advTm="30000">
    <p:whee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6" name="Rectangle 7"/>
          <p:cNvSpPr>
            <a:spLocks noGrp="1" noChangeArrowheads="1"/>
          </p:cNvSpPr>
          <p:nvPr>
            <p:ph type="sldNum" sz="quarter" idx="12"/>
          </p:nvPr>
        </p:nvSpPr>
        <p:spPr>
          <a:ln/>
        </p:spPr>
        <p:txBody>
          <a:bodyPr/>
          <a:lstStyle>
            <a:lvl1pPr>
              <a:defRPr/>
            </a:lvl1pPr>
          </a:lstStyle>
          <a:p>
            <a:pPr>
              <a:defRPr/>
            </a:pPr>
            <a:fld id="{CA759F9A-C844-479B-B6FC-D03C851C7600}" type="slidenum">
              <a:rPr lang="en-US"/>
              <a:pPr>
                <a:defRPr/>
              </a:pPr>
              <a:t>‹#›</a:t>
            </a:fld>
            <a:endParaRPr lang="en-US"/>
          </a:p>
        </p:txBody>
      </p:sp>
    </p:spTree>
    <p:extLst>
      <p:ext uri="{BB962C8B-B14F-4D97-AF65-F5344CB8AC3E}">
        <p14:creationId xmlns:p14="http://schemas.microsoft.com/office/powerpoint/2010/main" val="3905213816"/>
      </p:ext>
    </p:extLst>
  </p:cSld>
  <p:clrMapOvr>
    <a:masterClrMapping/>
  </p:clrMapOvr>
  <p:transition spd="slow" advClick="0" advTm="30000">
    <p:whee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6" name="Rectangle 7"/>
          <p:cNvSpPr>
            <a:spLocks noGrp="1" noChangeArrowheads="1"/>
          </p:cNvSpPr>
          <p:nvPr>
            <p:ph type="sldNum" sz="quarter" idx="12"/>
          </p:nvPr>
        </p:nvSpPr>
        <p:spPr>
          <a:ln/>
        </p:spPr>
        <p:txBody>
          <a:bodyPr/>
          <a:lstStyle>
            <a:lvl1pPr>
              <a:defRPr/>
            </a:lvl1pPr>
          </a:lstStyle>
          <a:p>
            <a:pPr>
              <a:defRPr/>
            </a:pPr>
            <a:fld id="{3C5E47DE-DF21-4934-A21A-F5E868626A7D}" type="slidenum">
              <a:rPr lang="en-US"/>
              <a:pPr>
                <a:defRPr/>
              </a:pPr>
              <a:t>‹#›</a:t>
            </a:fld>
            <a:endParaRPr lang="en-US"/>
          </a:p>
        </p:txBody>
      </p:sp>
    </p:spTree>
    <p:extLst>
      <p:ext uri="{BB962C8B-B14F-4D97-AF65-F5344CB8AC3E}">
        <p14:creationId xmlns:p14="http://schemas.microsoft.com/office/powerpoint/2010/main" val="3275664743"/>
      </p:ext>
    </p:extLst>
  </p:cSld>
  <p:clrMapOvr>
    <a:masterClrMapping/>
  </p:clrMapOvr>
  <p:transition spd="slow" advClick="0" advTm="30000">
    <p:whee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7" name="Rectangle 7"/>
          <p:cNvSpPr>
            <a:spLocks noGrp="1" noChangeArrowheads="1"/>
          </p:cNvSpPr>
          <p:nvPr>
            <p:ph type="sldNum" sz="quarter" idx="12"/>
          </p:nvPr>
        </p:nvSpPr>
        <p:spPr>
          <a:ln/>
        </p:spPr>
        <p:txBody>
          <a:bodyPr/>
          <a:lstStyle>
            <a:lvl1pPr>
              <a:defRPr/>
            </a:lvl1pPr>
          </a:lstStyle>
          <a:p>
            <a:pPr>
              <a:defRPr/>
            </a:pPr>
            <a:fld id="{23415047-0761-44D1-BB50-DC177F31E298}" type="slidenum">
              <a:rPr lang="en-US"/>
              <a:pPr>
                <a:defRPr/>
              </a:pPr>
              <a:t>‹#›</a:t>
            </a:fld>
            <a:endParaRPr lang="en-US"/>
          </a:p>
        </p:txBody>
      </p:sp>
    </p:spTree>
    <p:extLst>
      <p:ext uri="{BB962C8B-B14F-4D97-AF65-F5344CB8AC3E}">
        <p14:creationId xmlns:p14="http://schemas.microsoft.com/office/powerpoint/2010/main" val="4091746074"/>
      </p:ext>
    </p:extLst>
  </p:cSld>
  <p:clrMapOvr>
    <a:masterClrMapping/>
  </p:clrMapOvr>
  <p:transition spd="slow" advClick="0" advTm="30000">
    <p:whee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9" name="Rectangle 7"/>
          <p:cNvSpPr>
            <a:spLocks noGrp="1" noChangeArrowheads="1"/>
          </p:cNvSpPr>
          <p:nvPr>
            <p:ph type="sldNum" sz="quarter" idx="12"/>
          </p:nvPr>
        </p:nvSpPr>
        <p:spPr>
          <a:ln/>
        </p:spPr>
        <p:txBody>
          <a:bodyPr/>
          <a:lstStyle>
            <a:lvl1pPr>
              <a:defRPr/>
            </a:lvl1pPr>
          </a:lstStyle>
          <a:p>
            <a:pPr>
              <a:defRPr/>
            </a:pPr>
            <a:fld id="{3425C651-CBFD-44CA-B46A-51ABDE515E3A}" type="slidenum">
              <a:rPr lang="en-US"/>
              <a:pPr>
                <a:defRPr/>
              </a:pPr>
              <a:t>‹#›</a:t>
            </a:fld>
            <a:endParaRPr lang="en-US"/>
          </a:p>
        </p:txBody>
      </p:sp>
    </p:spTree>
    <p:extLst>
      <p:ext uri="{BB962C8B-B14F-4D97-AF65-F5344CB8AC3E}">
        <p14:creationId xmlns:p14="http://schemas.microsoft.com/office/powerpoint/2010/main" val="325768587"/>
      </p:ext>
    </p:extLst>
  </p:cSld>
  <p:clrMapOvr>
    <a:masterClrMapping/>
  </p:clrMapOvr>
  <p:transition spd="slow" advClick="0" advTm="30000">
    <p:whee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5" name="Rectangle 7"/>
          <p:cNvSpPr>
            <a:spLocks noGrp="1" noChangeArrowheads="1"/>
          </p:cNvSpPr>
          <p:nvPr>
            <p:ph type="sldNum" sz="quarter" idx="12"/>
          </p:nvPr>
        </p:nvSpPr>
        <p:spPr>
          <a:ln/>
        </p:spPr>
        <p:txBody>
          <a:bodyPr/>
          <a:lstStyle>
            <a:lvl1pPr>
              <a:defRPr/>
            </a:lvl1pPr>
          </a:lstStyle>
          <a:p>
            <a:pPr>
              <a:defRPr/>
            </a:pPr>
            <a:fld id="{A2AFA3F7-FBF5-4756-A5D1-496E265AED51}" type="slidenum">
              <a:rPr lang="en-US"/>
              <a:pPr>
                <a:defRPr/>
              </a:pPr>
              <a:t>‹#›</a:t>
            </a:fld>
            <a:endParaRPr lang="en-US"/>
          </a:p>
        </p:txBody>
      </p:sp>
    </p:spTree>
    <p:extLst>
      <p:ext uri="{BB962C8B-B14F-4D97-AF65-F5344CB8AC3E}">
        <p14:creationId xmlns:p14="http://schemas.microsoft.com/office/powerpoint/2010/main" val="1932452020"/>
      </p:ext>
    </p:extLst>
  </p:cSld>
  <p:clrMapOvr>
    <a:masterClrMapping/>
  </p:clrMapOvr>
  <p:transition spd="slow" advClick="0" advTm="30000">
    <p:whee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3"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4" name="Rectangle 7"/>
          <p:cNvSpPr>
            <a:spLocks noGrp="1" noChangeArrowheads="1"/>
          </p:cNvSpPr>
          <p:nvPr>
            <p:ph type="sldNum" sz="quarter" idx="12"/>
          </p:nvPr>
        </p:nvSpPr>
        <p:spPr>
          <a:ln/>
        </p:spPr>
        <p:txBody>
          <a:bodyPr/>
          <a:lstStyle>
            <a:lvl1pPr>
              <a:defRPr/>
            </a:lvl1pPr>
          </a:lstStyle>
          <a:p>
            <a:pPr>
              <a:defRPr/>
            </a:pPr>
            <a:fld id="{627F0B0C-205E-4015-A5C5-7156C9B03949}" type="slidenum">
              <a:rPr lang="en-US"/>
              <a:pPr>
                <a:defRPr/>
              </a:pPr>
              <a:t>‹#›</a:t>
            </a:fld>
            <a:endParaRPr lang="en-US"/>
          </a:p>
        </p:txBody>
      </p:sp>
    </p:spTree>
    <p:extLst>
      <p:ext uri="{BB962C8B-B14F-4D97-AF65-F5344CB8AC3E}">
        <p14:creationId xmlns:p14="http://schemas.microsoft.com/office/powerpoint/2010/main" val="294454478"/>
      </p:ext>
    </p:extLst>
  </p:cSld>
  <p:clrMapOvr>
    <a:masterClrMapping/>
  </p:clrMapOvr>
  <p:transition spd="slow" advClick="0" advTm="30000">
    <p:whee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7" name="Rectangle 7"/>
          <p:cNvSpPr>
            <a:spLocks noGrp="1" noChangeArrowheads="1"/>
          </p:cNvSpPr>
          <p:nvPr>
            <p:ph type="sldNum" sz="quarter" idx="12"/>
          </p:nvPr>
        </p:nvSpPr>
        <p:spPr>
          <a:ln/>
        </p:spPr>
        <p:txBody>
          <a:bodyPr/>
          <a:lstStyle>
            <a:lvl1pPr>
              <a:defRPr/>
            </a:lvl1pPr>
          </a:lstStyle>
          <a:p>
            <a:pPr>
              <a:defRPr/>
            </a:pPr>
            <a:fld id="{CB32C996-27FB-416E-94EE-3B21164DDC25}" type="slidenum">
              <a:rPr lang="en-US"/>
              <a:pPr>
                <a:defRPr/>
              </a:pPr>
              <a:t>‹#›</a:t>
            </a:fld>
            <a:endParaRPr lang="en-US"/>
          </a:p>
        </p:txBody>
      </p:sp>
    </p:spTree>
    <p:extLst>
      <p:ext uri="{BB962C8B-B14F-4D97-AF65-F5344CB8AC3E}">
        <p14:creationId xmlns:p14="http://schemas.microsoft.com/office/powerpoint/2010/main" val="3540754572"/>
      </p:ext>
    </p:extLst>
  </p:cSld>
  <p:clrMapOvr>
    <a:masterClrMapping/>
  </p:clrMapOvr>
  <p:transition spd="slow" advClick="0" advTm="30000">
    <p:whee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JUNE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khisa's geog slides for quick revision</a:t>
            </a:r>
          </a:p>
        </p:txBody>
      </p:sp>
      <p:sp>
        <p:nvSpPr>
          <p:cNvPr id="7" name="Rectangle 7"/>
          <p:cNvSpPr>
            <a:spLocks noGrp="1" noChangeArrowheads="1"/>
          </p:cNvSpPr>
          <p:nvPr>
            <p:ph type="sldNum" sz="quarter" idx="12"/>
          </p:nvPr>
        </p:nvSpPr>
        <p:spPr>
          <a:ln/>
        </p:spPr>
        <p:txBody>
          <a:bodyPr/>
          <a:lstStyle>
            <a:lvl1pPr>
              <a:defRPr/>
            </a:lvl1pPr>
          </a:lstStyle>
          <a:p>
            <a:pPr>
              <a:defRPr/>
            </a:pPr>
            <a:fld id="{4E660016-905F-4F23-8493-236CA18D4CF3}" type="slidenum">
              <a:rPr lang="en-US"/>
              <a:pPr>
                <a:defRPr/>
              </a:pPr>
              <a:t>‹#›</a:t>
            </a:fld>
            <a:endParaRPr lang="en-US"/>
          </a:p>
        </p:txBody>
      </p:sp>
    </p:spTree>
    <p:extLst>
      <p:ext uri="{BB962C8B-B14F-4D97-AF65-F5344CB8AC3E}">
        <p14:creationId xmlns:p14="http://schemas.microsoft.com/office/powerpoint/2010/main" val="1941362703"/>
      </p:ext>
    </p:extLst>
  </p:cSld>
  <p:clrMapOvr>
    <a:masterClrMapping/>
  </p:clrMapOvr>
  <p:transition spd="slow" advClick="0" advTm="30000">
    <p:whee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7777957" y="-15081"/>
            <a:ext cx="1162050" cy="2084387"/>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291"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8292"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8293"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r>
              <a:rPr lang="en-US"/>
              <a:t>JUNE 2011</a:t>
            </a:r>
          </a:p>
        </p:txBody>
      </p:sp>
      <p:sp>
        <p:nvSpPr>
          <p:cNvPr id="268294"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r>
              <a:rPr lang="en-US"/>
              <a:t>khisa's geog slides for quick revision</a:t>
            </a:r>
          </a:p>
        </p:txBody>
      </p:sp>
      <p:sp>
        <p:nvSpPr>
          <p:cNvPr id="268295"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D5565C71-CD4E-4D6F-978F-997FAAC4EB55}" type="slidenum">
              <a:rPr lang="en-US"/>
              <a:pPr>
                <a:defRPr/>
              </a:pPr>
              <a:t>‹#›</a:t>
            </a:fld>
            <a:endParaRPr lang="en-US"/>
          </a:p>
        </p:txBody>
      </p:sp>
      <p:sp>
        <p:nvSpPr>
          <p:cNvPr id="1032" name="Freeform 8"/>
          <p:cNvSpPr>
            <a:spLocks/>
          </p:cNvSpPr>
          <p:nvPr/>
        </p:nvSpPr>
        <p:spPr bwMode="auto">
          <a:xfrm rot="-3172564">
            <a:off x="7865269" y="24607"/>
            <a:ext cx="1165225" cy="2097087"/>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9"/>
          <p:cNvSpPr>
            <a:spLocks/>
          </p:cNvSpPr>
          <p:nvPr/>
        </p:nvSpPr>
        <p:spPr bwMode="auto">
          <a:xfrm rot="-3172564">
            <a:off x="7831138" y="192088"/>
            <a:ext cx="1025525" cy="1571625"/>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4" name="Group 10"/>
          <p:cNvGrpSpPr>
            <a:grpSpLocks/>
          </p:cNvGrpSpPr>
          <p:nvPr/>
        </p:nvGrpSpPr>
        <p:grpSpPr bwMode="auto">
          <a:xfrm>
            <a:off x="7938" y="5540375"/>
            <a:ext cx="1784350" cy="1246188"/>
            <a:chOff x="5" y="3490"/>
            <a:chExt cx="1124" cy="785"/>
          </a:xfrm>
        </p:grpSpPr>
        <p:sp>
          <p:nvSpPr>
            <p:cNvPr id="1051" name="Freeform 11"/>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12"/>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13"/>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14"/>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15"/>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16"/>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17"/>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18"/>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9" name="Freeform 19"/>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 name="Freeform 23"/>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6" name="Freeform 24"/>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62" name="Freeform 25"/>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26"/>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27"/>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Freeform 30"/>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31"/>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32"/>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33"/>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 name="Freeform 34"/>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35"/>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36"/>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1049" name="Freeform 38"/>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39"/>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45"/>
                <p:cNvSpPr>
                  <a:spLocks/>
                </p:cNvSpPr>
                <p:nvPr userDrawn="1"/>
              </p:nvSpPr>
              <p:spPr bwMode="auto">
                <a:xfrm rot="-3172564">
                  <a:off x="5052" y="328"/>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46"/>
                <p:cNvSpPr>
                  <a:spLocks/>
                </p:cNvSpPr>
                <p:nvPr userDrawn="1"/>
              </p:nvSpPr>
              <p:spPr bwMode="auto">
                <a:xfrm rot="-3172564">
                  <a:off x="4862" y="178"/>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47"/>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48"/>
                <p:cNvSpPr>
                  <a:spLocks/>
                </p:cNvSpPr>
                <p:nvPr userDrawn="1"/>
              </p:nvSpPr>
              <p:spPr bwMode="auto">
                <a:xfrm rot="-3172564">
                  <a:off x="5301" y="893"/>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49"/>
                <p:cNvSpPr>
                  <a:spLocks/>
                </p:cNvSpPr>
                <p:nvPr userDrawn="1"/>
              </p:nvSpPr>
              <p:spPr bwMode="auto">
                <a:xfrm rot="-3172564">
                  <a:off x="5253" y="802"/>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50"/>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51"/>
                <p:cNvSpPr>
                  <a:spLocks/>
                </p:cNvSpPr>
                <p:nvPr userDrawn="1"/>
              </p:nvSpPr>
              <p:spPr bwMode="auto">
                <a:xfrm rot="-3172564">
                  <a:off x="4951" y="138"/>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743"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transition spd="slow" advClick="0" advTm="30000">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68291"/>
                                        </p:tgtEl>
                                        <p:attrNameLst>
                                          <p:attrName>style.visibility</p:attrName>
                                        </p:attrNameLst>
                                      </p:cBhvr>
                                      <p:to>
                                        <p:strVal val="visible"/>
                                      </p:to>
                                    </p:set>
                                    <p:anim calcmode="lin" valueType="num">
                                      <p:cBhvr>
                                        <p:cTn id="7" dur="1000" fill="hold">
                                          <p:stCondLst>
                                            <p:cond delay="0"/>
                                          </p:stCondLst>
                                        </p:cTn>
                                        <p:tgtEl>
                                          <p:spTgt spid="268291"/>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268291"/>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268291"/>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268291"/>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268291"/>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68292">
                                            <p:txEl>
                                              <p:pRg st="0" end="0"/>
                                            </p:txEl>
                                          </p:spTgt>
                                        </p:tgtEl>
                                        <p:attrNameLst>
                                          <p:attrName>style.visibility</p:attrName>
                                        </p:attrNameLst>
                                      </p:cBhvr>
                                      <p:to>
                                        <p:strVal val="visible"/>
                                      </p:to>
                                    </p:set>
                                    <p:anim calcmode="lin" valueType="num">
                                      <p:cBhvr>
                                        <p:cTn id="16" dur="500" fill="hold"/>
                                        <p:tgtEl>
                                          <p:spTgt spid="268292">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268292">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268292">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268292">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268292">
                                            <p:txEl>
                                              <p:pRg st="0" end="0"/>
                                            </p:txEl>
                                          </p:spTgt>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268292">
                                            <p:txEl>
                                              <p:pRg st="1" end="1"/>
                                            </p:txEl>
                                          </p:spTgt>
                                        </p:tgtEl>
                                        <p:attrNameLst>
                                          <p:attrName>style.visibility</p:attrName>
                                        </p:attrNameLst>
                                      </p:cBhvr>
                                      <p:to>
                                        <p:strVal val="visible"/>
                                      </p:to>
                                    </p:set>
                                    <p:anim calcmode="lin" valueType="num">
                                      <p:cBhvr>
                                        <p:cTn id="23" dur="500" fill="hold"/>
                                        <p:tgtEl>
                                          <p:spTgt spid="268292">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268292">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268292">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268292">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268292">
                                            <p:txEl>
                                              <p:pRg st="1" end="1"/>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268292">
                                            <p:txEl>
                                              <p:pRg st="2" end="2"/>
                                            </p:txEl>
                                          </p:spTgt>
                                        </p:tgtEl>
                                        <p:attrNameLst>
                                          <p:attrName>style.visibility</p:attrName>
                                        </p:attrNameLst>
                                      </p:cBhvr>
                                      <p:to>
                                        <p:strVal val="visible"/>
                                      </p:to>
                                    </p:set>
                                    <p:anim calcmode="lin" valueType="num">
                                      <p:cBhvr>
                                        <p:cTn id="30" dur="500" fill="hold"/>
                                        <p:tgtEl>
                                          <p:spTgt spid="268292">
                                            <p:txEl>
                                              <p:pRg st="2" end="2"/>
                                            </p:txEl>
                                          </p:spTgt>
                                        </p:tgtEl>
                                        <p:attrNameLst>
                                          <p:attrName>ppt_w</p:attrName>
                                        </p:attrNameLst>
                                      </p:cBhvr>
                                      <p:tavLst>
                                        <p:tav tm="0">
                                          <p:val>
                                            <p:strVal val="#ppt_w*0.05"/>
                                          </p:val>
                                        </p:tav>
                                        <p:tav tm="100000">
                                          <p:val>
                                            <p:strVal val="#ppt_w"/>
                                          </p:val>
                                        </p:tav>
                                      </p:tavLst>
                                    </p:anim>
                                    <p:anim calcmode="lin" valueType="num">
                                      <p:cBhvr>
                                        <p:cTn id="31" dur="500" fill="hold"/>
                                        <p:tgtEl>
                                          <p:spTgt spid="268292">
                                            <p:txEl>
                                              <p:pRg st="2" end="2"/>
                                            </p:txEl>
                                          </p:spTgt>
                                        </p:tgtEl>
                                        <p:attrNameLst>
                                          <p:attrName>ppt_h</p:attrName>
                                        </p:attrNameLst>
                                      </p:cBhvr>
                                      <p:tavLst>
                                        <p:tav tm="0">
                                          <p:val>
                                            <p:strVal val="#ppt_h"/>
                                          </p:val>
                                        </p:tav>
                                        <p:tav tm="100000">
                                          <p:val>
                                            <p:strVal val="#ppt_h"/>
                                          </p:val>
                                        </p:tav>
                                      </p:tavLst>
                                    </p:anim>
                                    <p:anim calcmode="lin" valueType="num">
                                      <p:cBhvr>
                                        <p:cTn id="32" dur="500" fill="hold"/>
                                        <p:tgtEl>
                                          <p:spTgt spid="268292">
                                            <p:txEl>
                                              <p:pRg st="2" end="2"/>
                                            </p:txEl>
                                          </p:spTgt>
                                        </p:tgtEl>
                                        <p:attrNameLst>
                                          <p:attrName>ppt_x</p:attrName>
                                        </p:attrNameLst>
                                      </p:cBhvr>
                                      <p:tavLst>
                                        <p:tav tm="0">
                                          <p:val>
                                            <p:strVal val="#ppt_x-.2"/>
                                          </p:val>
                                        </p:tav>
                                        <p:tav tm="100000">
                                          <p:val>
                                            <p:strVal val="#ppt_x"/>
                                          </p:val>
                                        </p:tav>
                                      </p:tavLst>
                                    </p:anim>
                                    <p:anim calcmode="lin" valueType="num">
                                      <p:cBhvr>
                                        <p:cTn id="33" dur="500" fill="hold"/>
                                        <p:tgtEl>
                                          <p:spTgt spid="268292">
                                            <p:txEl>
                                              <p:pRg st="2" end="2"/>
                                            </p:txEl>
                                          </p:spTgt>
                                        </p:tgtEl>
                                        <p:attrNameLst>
                                          <p:attrName>ppt_y</p:attrName>
                                        </p:attrNameLst>
                                      </p:cBhvr>
                                      <p:tavLst>
                                        <p:tav tm="0">
                                          <p:val>
                                            <p:strVal val="#ppt_y"/>
                                          </p:val>
                                        </p:tav>
                                        <p:tav tm="100000">
                                          <p:val>
                                            <p:strVal val="#ppt_y"/>
                                          </p:val>
                                        </p:tav>
                                      </p:tavLst>
                                    </p:anim>
                                    <p:animEffect transition="in" filter="fade">
                                      <p:cBhvr>
                                        <p:cTn id="34" dur="500"/>
                                        <p:tgtEl>
                                          <p:spTgt spid="268292">
                                            <p:txEl>
                                              <p:pRg st="2" end="2"/>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268292">
                                            <p:txEl>
                                              <p:pRg st="3" end="3"/>
                                            </p:txEl>
                                          </p:spTgt>
                                        </p:tgtEl>
                                        <p:attrNameLst>
                                          <p:attrName>style.visibility</p:attrName>
                                        </p:attrNameLst>
                                      </p:cBhvr>
                                      <p:to>
                                        <p:strVal val="visible"/>
                                      </p:to>
                                    </p:set>
                                    <p:anim calcmode="lin" valueType="num">
                                      <p:cBhvr>
                                        <p:cTn id="37" dur="500" fill="hold"/>
                                        <p:tgtEl>
                                          <p:spTgt spid="268292">
                                            <p:txEl>
                                              <p:pRg st="3" end="3"/>
                                            </p:txEl>
                                          </p:spTgt>
                                        </p:tgtEl>
                                        <p:attrNameLst>
                                          <p:attrName>ppt_w</p:attrName>
                                        </p:attrNameLst>
                                      </p:cBhvr>
                                      <p:tavLst>
                                        <p:tav tm="0">
                                          <p:val>
                                            <p:strVal val="#ppt_w*0.05"/>
                                          </p:val>
                                        </p:tav>
                                        <p:tav tm="100000">
                                          <p:val>
                                            <p:strVal val="#ppt_w"/>
                                          </p:val>
                                        </p:tav>
                                      </p:tavLst>
                                    </p:anim>
                                    <p:anim calcmode="lin" valueType="num">
                                      <p:cBhvr>
                                        <p:cTn id="38" dur="500" fill="hold"/>
                                        <p:tgtEl>
                                          <p:spTgt spid="268292">
                                            <p:txEl>
                                              <p:pRg st="3" end="3"/>
                                            </p:txEl>
                                          </p:spTgt>
                                        </p:tgtEl>
                                        <p:attrNameLst>
                                          <p:attrName>ppt_h</p:attrName>
                                        </p:attrNameLst>
                                      </p:cBhvr>
                                      <p:tavLst>
                                        <p:tav tm="0">
                                          <p:val>
                                            <p:strVal val="#ppt_h"/>
                                          </p:val>
                                        </p:tav>
                                        <p:tav tm="100000">
                                          <p:val>
                                            <p:strVal val="#ppt_h"/>
                                          </p:val>
                                        </p:tav>
                                      </p:tavLst>
                                    </p:anim>
                                    <p:anim calcmode="lin" valueType="num">
                                      <p:cBhvr>
                                        <p:cTn id="39" dur="500" fill="hold"/>
                                        <p:tgtEl>
                                          <p:spTgt spid="268292">
                                            <p:txEl>
                                              <p:pRg st="3" end="3"/>
                                            </p:txEl>
                                          </p:spTgt>
                                        </p:tgtEl>
                                        <p:attrNameLst>
                                          <p:attrName>ppt_x</p:attrName>
                                        </p:attrNameLst>
                                      </p:cBhvr>
                                      <p:tavLst>
                                        <p:tav tm="0">
                                          <p:val>
                                            <p:strVal val="#ppt_x-.2"/>
                                          </p:val>
                                        </p:tav>
                                        <p:tav tm="100000">
                                          <p:val>
                                            <p:strVal val="#ppt_x"/>
                                          </p:val>
                                        </p:tav>
                                      </p:tavLst>
                                    </p:anim>
                                    <p:anim calcmode="lin" valueType="num">
                                      <p:cBhvr>
                                        <p:cTn id="40" dur="500" fill="hold"/>
                                        <p:tgtEl>
                                          <p:spTgt spid="268292">
                                            <p:txEl>
                                              <p:pRg st="3" end="3"/>
                                            </p:txEl>
                                          </p:spTgt>
                                        </p:tgtEl>
                                        <p:attrNameLst>
                                          <p:attrName>ppt_y</p:attrName>
                                        </p:attrNameLst>
                                      </p:cBhvr>
                                      <p:tavLst>
                                        <p:tav tm="0">
                                          <p:val>
                                            <p:strVal val="#ppt_y"/>
                                          </p:val>
                                        </p:tav>
                                        <p:tav tm="100000">
                                          <p:val>
                                            <p:strVal val="#ppt_y"/>
                                          </p:val>
                                        </p:tav>
                                      </p:tavLst>
                                    </p:anim>
                                    <p:animEffect transition="in" filter="fade">
                                      <p:cBhvr>
                                        <p:cTn id="41" dur="500"/>
                                        <p:tgtEl>
                                          <p:spTgt spid="268292">
                                            <p:txEl>
                                              <p:pRg st="3" end="3"/>
                                            </p:txEl>
                                          </p:spTgt>
                                        </p:tgtEl>
                                      </p:cBhvr>
                                    </p:animEffect>
                                  </p:childTnLst>
                                </p:cTn>
                              </p:par>
                              <p:par>
                                <p:cTn id="42" presetID="54" presetClass="entr" presetSubtype="0" accel="100000" fill="hold" grpId="0" nodeType="withEffect">
                                  <p:stCondLst>
                                    <p:cond delay="0"/>
                                  </p:stCondLst>
                                  <p:childTnLst>
                                    <p:set>
                                      <p:cBhvr>
                                        <p:cTn id="43" dur="1" fill="hold">
                                          <p:stCondLst>
                                            <p:cond delay="0"/>
                                          </p:stCondLst>
                                        </p:cTn>
                                        <p:tgtEl>
                                          <p:spTgt spid="268292">
                                            <p:txEl>
                                              <p:pRg st="4" end="4"/>
                                            </p:txEl>
                                          </p:spTgt>
                                        </p:tgtEl>
                                        <p:attrNameLst>
                                          <p:attrName>style.visibility</p:attrName>
                                        </p:attrNameLst>
                                      </p:cBhvr>
                                      <p:to>
                                        <p:strVal val="visible"/>
                                      </p:to>
                                    </p:set>
                                    <p:anim calcmode="lin" valueType="num">
                                      <p:cBhvr>
                                        <p:cTn id="44" dur="500" fill="hold"/>
                                        <p:tgtEl>
                                          <p:spTgt spid="268292">
                                            <p:txEl>
                                              <p:pRg st="4" end="4"/>
                                            </p:txEl>
                                          </p:spTgt>
                                        </p:tgtEl>
                                        <p:attrNameLst>
                                          <p:attrName>ppt_w</p:attrName>
                                        </p:attrNameLst>
                                      </p:cBhvr>
                                      <p:tavLst>
                                        <p:tav tm="0">
                                          <p:val>
                                            <p:strVal val="#ppt_w*0.05"/>
                                          </p:val>
                                        </p:tav>
                                        <p:tav tm="100000">
                                          <p:val>
                                            <p:strVal val="#ppt_w"/>
                                          </p:val>
                                        </p:tav>
                                      </p:tavLst>
                                    </p:anim>
                                    <p:anim calcmode="lin" valueType="num">
                                      <p:cBhvr>
                                        <p:cTn id="45" dur="500" fill="hold"/>
                                        <p:tgtEl>
                                          <p:spTgt spid="268292">
                                            <p:txEl>
                                              <p:pRg st="4" end="4"/>
                                            </p:txEl>
                                          </p:spTgt>
                                        </p:tgtEl>
                                        <p:attrNameLst>
                                          <p:attrName>ppt_h</p:attrName>
                                        </p:attrNameLst>
                                      </p:cBhvr>
                                      <p:tavLst>
                                        <p:tav tm="0">
                                          <p:val>
                                            <p:strVal val="#ppt_h"/>
                                          </p:val>
                                        </p:tav>
                                        <p:tav tm="100000">
                                          <p:val>
                                            <p:strVal val="#ppt_h"/>
                                          </p:val>
                                        </p:tav>
                                      </p:tavLst>
                                    </p:anim>
                                    <p:anim calcmode="lin" valueType="num">
                                      <p:cBhvr>
                                        <p:cTn id="46" dur="500" fill="hold"/>
                                        <p:tgtEl>
                                          <p:spTgt spid="268292">
                                            <p:txEl>
                                              <p:pRg st="4" end="4"/>
                                            </p:txEl>
                                          </p:spTgt>
                                        </p:tgtEl>
                                        <p:attrNameLst>
                                          <p:attrName>ppt_x</p:attrName>
                                        </p:attrNameLst>
                                      </p:cBhvr>
                                      <p:tavLst>
                                        <p:tav tm="0">
                                          <p:val>
                                            <p:strVal val="#ppt_x-.2"/>
                                          </p:val>
                                        </p:tav>
                                        <p:tav tm="100000">
                                          <p:val>
                                            <p:strVal val="#ppt_x"/>
                                          </p:val>
                                        </p:tav>
                                      </p:tavLst>
                                    </p:anim>
                                    <p:anim calcmode="lin" valueType="num">
                                      <p:cBhvr>
                                        <p:cTn id="47" dur="500" fill="hold"/>
                                        <p:tgtEl>
                                          <p:spTgt spid="268292">
                                            <p:txEl>
                                              <p:pRg st="4" end="4"/>
                                            </p:txEl>
                                          </p:spTgt>
                                        </p:tgtEl>
                                        <p:attrNameLst>
                                          <p:attrName>ppt_y</p:attrName>
                                        </p:attrNameLst>
                                      </p:cBhvr>
                                      <p:tavLst>
                                        <p:tav tm="0">
                                          <p:val>
                                            <p:strVal val="#ppt_y"/>
                                          </p:val>
                                        </p:tav>
                                        <p:tav tm="100000">
                                          <p:val>
                                            <p:strVal val="#ppt_y"/>
                                          </p:val>
                                        </p:tav>
                                      </p:tavLst>
                                    </p:anim>
                                    <p:animEffect transition="in" filter="fade">
                                      <p:cBhvr>
                                        <p:cTn id="48" dur="500"/>
                                        <p:tgtEl>
                                          <p:spTgt spid="268292">
                                            <p:txEl>
                                              <p:pRg st="4" end="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5" presetClass="exit" presetSubtype="0" fill="hold" grpId="1" nodeType="clickEffect">
                                  <p:stCondLst>
                                    <p:cond delay="0"/>
                                  </p:stCondLst>
                                  <p:childTnLst>
                                    <p:anim calcmode="lin" valueType="num">
                                      <p:cBhvr>
                                        <p:cTn id="52" dur="2000" fill="hold"/>
                                        <p:tgtEl>
                                          <p:spTgt spid="268291"/>
                                        </p:tgtEl>
                                        <p:attrNameLst>
                                          <p:attrName>style.rotation</p:attrName>
                                        </p:attrNameLst>
                                      </p:cBhvr>
                                      <p:tavLst>
                                        <p:tav tm="0">
                                          <p:val>
                                            <p:fltVal val="0"/>
                                          </p:val>
                                        </p:tav>
                                        <p:tav tm="100000">
                                          <p:val>
                                            <p:fltVal val="-90"/>
                                          </p:val>
                                        </p:tav>
                                      </p:tavLst>
                                    </p:anim>
                                    <p:anim calcmode="lin" valueType="num">
                                      <p:cBhvr>
                                        <p:cTn id="53" dur="2000" fill="hold"/>
                                        <p:tgtEl>
                                          <p:spTgt spid="268291"/>
                                        </p:tgtEl>
                                        <p:attrNameLst>
                                          <p:attrName>ppt_w</p:attrName>
                                        </p:attrNameLst>
                                      </p:cBhvr>
                                      <p:tavLst>
                                        <p:tav tm="0">
                                          <p:val>
                                            <p:strVal val="ppt_w"/>
                                          </p:val>
                                        </p:tav>
                                        <p:tav tm="50000">
                                          <p:val>
                                            <p:strVal val="ppt_w-.5"/>
                                          </p:val>
                                        </p:tav>
                                        <p:tav tm="100000">
                                          <p:val>
                                            <p:strVal val="ppt_w-.5"/>
                                          </p:val>
                                        </p:tav>
                                      </p:tavLst>
                                    </p:anim>
                                    <p:anim calcmode="lin" valueType="num">
                                      <p:cBhvr>
                                        <p:cTn id="54" dur="2000" fill="hold"/>
                                        <p:tgtEl>
                                          <p:spTgt spid="268291"/>
                                        </p:tgtEl>
                                        <p:attrNameLst>
                                          <p:attrName>ppt_h</p:attrName>
                                        </p:attrNameLst>
                                      </p:cBhvr>
                                      <p:tavLst>
                                        <p:tav tm="0">
                                          <p:val>
                                            <p:strVal val="ppt_h"/>
                                          </p:val>
                                        </p:tav>
                                        <p:tav tm="100000">
                                          <p:val>
                                            <p:strVal val="ppt_h"/>
                                          </p:val>
                                        </p:tav>
                                      </p:tavLst>
                                    </p:anim>
                                    <p:anim calcmode="lin" valueType="num">
                                      <p:cBhvr>
                                        <p:cTn id="55" dur="2000" fill="hold"/>
                                        <p:tgtEl>
                                          <p:spTgt spid="268291"/>
                                        </p:tgtEl>
                                        <p:attrNameLst>
                                          <p:attrName>ppt_x</p:attrName>
                                        </p:attrNameLst>
                                      </p:cBhvr>
                                      <p:tavLst>
                                        <p:tav tm="0">
                                          <p:val>
                                            <p:strVal val="ppt_x"/>
                                          </p:val>
                                        </p:tav>
                                        <p:tav tm="100000">
                                          <p:val>
                                            <p:strVal val="ppt_x+.4"/>
                                          </p:val>
                                        </p:tav>
                                      </p:tavLst>
                                    </p:anim>
                                    <p:anim calcmode="lin" valueType="num">
                                      <p:cBhvr>
                                        <p:cTn id="56" dur="2000" fill="hold"/>
                                        <p:tgtEl>
                                          <p:spTgt spid="268291"/>
                                        </p:tgtEl>
                                        <p:attrNameLst>
                                          <p:attrName>ppt_y</p:attrName>
                                        </p:attrNameLst>
                                      </p:cBhvr>
                                      <p:tavLst>
                                        <p:tav tm="0">
                                          <p:val>
                                            <p:strVal val="ppt_y"/>
                                          </p:val>
                                        </p:tav>
                                        <p:tav tm="50000">
                                          <p:val>
                                            <p:strVal val="ppt_y+.1"/>
                                          </p:val>
                                        </p:tav>
                                        <p:tav tm="100000">
                                          <p:val>
                                            <p:strVal val="ppt_y-.2"/>
                                          </p:val>
                                        </p:tav>
                                      </p:tavLst>
                                    </p:anim>
                                    <p:set>
                                      <p:cBhvr>
                                        <p:cTn id="57" dur="1" fill="hold">
                                          <p:stCondLst>
                                            <p:cond delay="1998"/>
                                          </p:stCondLst>
                                        </p:cTn>
                                        <p:tgtEl>
                                          <p:spTgt spid="268291"/>
                                        </p:tgtEl>
                                        <p:attrNameLst>
                                          <p:attrName>style.visibility</p:attrName>
                                        </p:attrNameLst>
                                      </p:cBhvr>
                                      <p:to>
                                        <p:strVal val="hidden"/>
                                      </p:to>
                                    </p:set>
                                  </p:childTnLst>
                                </p:cTn>
                              </p:par>
                              <p:par>
                                <p:cTn id="58" presetID="22" presetClass="exit" presetSubtype="8" fill="hold" grpId="1" nodeType="withEffect">
                                  <p:stCondLst>
                                    <p:cond delay="0"/>
                                  </p:stCondLst>
                                  <p:childTnLst>
                                    <p:animEffect transition="out" filter="wipe(left)">
                                      <p:cBhvr>
                                        <p:cTn id="59" dur="500"/>
                                        <p:tgtEl>
                                          <p:spTgt spid="268292">
                                            <p:txEl>
                                              <p:pRg st="0" end="0"/>
                                            </p:txEl>
                                          </p:spTgt>
                                        </p:tgtEl>
                                      </p:cBhvr>
                                    </p:animEffect>
                                    <p:set>
                                      <p:cBhvr>
                                        <p:cTn id="60" dur="1" fill="hold">
                                          <p:stCondLst>
                                            <p:cond delay="499"/>
                                          </p:stCondLst>
                                        </p:cTn>
                                        <p:tgtEl>
                                          <p:spTgt spid="268292">
                                            <p:txEl>
                                              <p:pRg st="0" end="0"/>
                                            </p:txEl>
                                          </p:spTgt>
                                        </p:tgtEl>
                                        <p:attrNameLst>
                                          <p:attrName>style.visibility</p:attrName>
                                        </p:attrNameLst>
                                      </p:cBhvr>
                                      <p:to>
                                        <p:strVal val="hidden"/>
                                      </p:to>
                                    </p:set>
                                  </p:childTnLst>
                                </p:cTn>
                              </p:par>
                              <p:par>
                                <p:cTn id="61" presetID="22" presetClass="exit" presetSubtype="8" fill="hold" grpId="1" nodeType="withEffect">
                                  <p:stCondLst>
                                    <p:cond delay="0"/>
                                  </p:stCondLst>
                                  <p:childTnLst>
                                    <p:animEffect transition="out" filter="wipe(left)">
                                      <p:cBhvr>
                                        <p:cTn id="62" dur="500"/>
                                        <p:tgtEl>
                                          <p:spTgt spid="268292">
                                            <p:txEl>
                                              <p:pRg st="1" end="1"/>
                                            </p:txEl>
                                          </p:spTgt>
                                        </p:tgtEl>
                                      </p:cBhvr>
                                    </p:animEffect>
                                    <p:set>
                                      <p:cBhvr>
                                        <p:cTn id="63" dur="1" fill="hold">
                                          <p:stCondLst>
                                            <p:cond delay="499"/>
                                          </p:stCondLst>
                                        </p:cTn>
                                        <p:tgtEl>
                                          <p:spTgt spid="268292">
                                            <p:txEl>
                                              <p:pRg st="1" end="1"/>
                                            </p:txEl>
                                          </p:spTgt>
                                        </p:tgtEl>
                                        <p:attrNameLst>
                                          <p:attrName>style.visibility</p:attrName>
                                        </p:attrNameLst>
                                      </p:cBhvr>
                                      <p:to>
                                        <p:strVal val="hidden"/>
                                      </p:to>
                                    </p:set>
                                  </p:childTnLst>
                                </p:cTn>
                              </p:par>
                              <p:par>
                                <p:cTn id="64" presetID="22" presetClass="exit" presetSubtype="8" fill="hold" grpId="1" nodeType="withEffect">
                                  <p:stCondLst>
                                    <p:cond delay="0"/>
                                  </p:stCondLst>
                                  <p:childTnLst>
                                    <p:animEffect transition="out" filter="wipe(left)">
                                      <p:cBhvr>
                                        <p:cTn id="65" dur="500"/>
                                        <p:tgtEl>
                                          <p:spTgt spid="268292">
                                            <p:txEl>
                                              <p:pRg st="2" end="2"/>
                                            </p:txEl>
                                          </p:spTgt>
                                        </p:tgtEl>
                                      </p:cBhvr>
                                    </p:animEffect>
                                    <p:set>
                                      <p:cBhvr>
                                        <p:cTn id="66" dur="1" fill="hold">
                                          <p:stCondLst>
                                            <p:cond delay="499"/>
                                          </p:stCondLst>
                                        </p:cTn>
                                        <p:tgtEl>
                                          <p:spTgt spid="268292">
                                            <p:txEl>
                                              <p:pRg st="2" end="2"/>
                                            </p:txEl>
                                          </p:spTgt>
                                        </p:tgtEl>
                                        <p:attrNameLst>
                                          <p:attrName>style.visibility</p:attrName>
                                        </p:attrNameLst>
                                      </p:cBhvr>
                                      <p:to>
                                        <p:strVal val="hidden"/>
                                      </p:to>
                                    </p:set>
                                  </p:childTnLst>
                                </p:cTn>
                              </p:par>
                              <p:par>
                                <p:cTn id="67" presetID="22" presetClass="exit" presetSubtype="8" fill="hold" grpId="1" nodeType="withEffect">
                                  <p:stCondLst>
                                    <p:cond delay="0"/>
                                  </p:stCondLst>
                                  <p:childTnLst>
                                    <p:animEffect transition="out" filter="wipe(left)">
                                      <p:cBhvr>
                                        <p:cTn id="68" dur="500"/>
                                        <p:tgtEl>
                                          <p:spTgt spid="268292">
                                            <p:txEl>
                                              <p:pRg st="3" end="3"/>
                                            </p:txEl>
                                          </p:spTgt>
                                        </p:tgtEl>
                                      </p:cBhvr>
                                    </p:animEffect>
                                    <p:set>
                                      <p:cBhvr>
                                        <p:cTn id="69" dur="1" fill="hold">
                                          <p:stCondLst>
                                            <p:cond delay="499"/>
                                          </p:stCondLst>
                                        </p:cTn>
                                        <p:tgtEl>
                                          <p:spTgt spid="268292">
                                            <p:txEl>
                                              <p:pRg st="3" end="3"/>
                                            </p:txEl>
                                          </p:spTgt>
                                        </p:tgtEl>
                                        <p:attrNameLst>
                                          <p:attrName>style.visibility</p:attrName>
                                        </p:attrNameLst>
                                      </p:cBhvr>
                                      <p:to>
                                        <p:strVal val="hidden"/>
                                      </p:to>
                                    </p:set>
                                  </p:childTnLst>
                                </p:cTn>
                              </p:par>
                              <p:par>
                                <p:cTn id="70" presetID="22" presetClass="exit" presetSubtype="8" fill="hold" grpId="1" nodeType="withEffect">
                                  <p:stCondLst>
                                    <p:cond delay="0"/>
                                  </p:stCondLst>
                                  <p:childTnLst>
                                    <p:animEffect transition="out" filter="wipe(left)">
                                      <p:cBhvr>
                                        <p:cTn id="71" dur="500"/>
                                        <p:tgtEl>
                                          <p:spTgt spid="268292">
                                            <p:txEl>
                                              <p:pRg st="4" end="4"/>
                                            </p:txEl>
                                          </p:spTgt>
                                        </p:tgtEl>
                                      </p:cBhvr>
                                    </p:animEffect>
                                    <p:set>
                                      <p:cBhvr>
                                        <p:cTn id="72" dur="1" fill="hold">
                                          <p:stCondLst>
                                            <p:cond delay="499"/>
                                          </p:stCondLst>
                                        </p:cTn>
                                        <p:tgtEl>
                                          <p:spTgt spid="26829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p:bldP spid="268291" grpId="1"/>
      <p:bldP spid="268292" grpId="0" build="p">
        <p:tmplLst>
          <p:tmpl lvl="1">
            <p:tnLst>
              <p:par>
                <p:cTn presetID="54" presetClass="entr" presetSubtype="0" accel="100000" fill="hold" nodeType="clickEffect">
                  <p:stCondLst>
                    <p:cond delay="0"/>
                  </p:stCondLst>
                  <p:childTnLst>
                    <p:set>
                      <p:cBhvr>
                        <p:cTn dur="1" fill="hold">
                          <p:stCondLst>
                            <p:cond delay="0"/>
                          </p:stCondLst>
                        </p:cTn>
                        <p:tgtEl>
                          <p:spTgt spid="268292"/>
                        </p:tgtEl>
                        <p:attrNameLst>
                          <p:attrName>style.visibility</p:attrName>
                        </p:attrNameLst>
                      </p:cBhvr>
                      <p:to>
                        <p:strVal val="visible"/>
                      </p:to>
                    </p:set>
                    <p:anim calcmode="lin" valueType="num">
                      <p:cBhvr>
                        <p:cTn dur="500" fill="hold"/>
                        <p:tgtEl>
                          <p:spTgt spid="268292"/>
                        </p:tgtEl>
                        <p:attrNameLst>
                          <p:attrName>ppt_w</p:attrName>
                        </p:attrNameLst>
                      </p:cBhvr>
                      <p:tavLst>
                        <p:tav tm="0">
                          <p:val>
                            <p:strVal val="#ppt_w*0.05"/>
                          </p:val>
                        </p:tav>
                        <p:tav tm="100000">
                          <p:val>
                            <p:strVal val="#ppt_w"/>
                          </p:val>
                        </p:tav>
                      </p:tavLst>
                    </p:anim>
                    <p:anim calcmode="lin" valueType="num">
                      <p:cBhvr>
                        <p:cTn dur="500" fill="hold"/>
                        <p:tgtEl>
                          <p:spTgt spid="268292"/>
                        </p:tgtEl>
                        <p:attrNameLst>
                          <p:attrName>ppt_h</p:attrName>
                        </p:attrNameLst>
                      </p:cBhvr>
                      <p:tavLst>
                        <p:tav tm="0">
                          <p:val>
                            <p:strVal val="#ppt_h"/>
                          </p:val>
                        </p:tav>
                        <p:tav tm="100000">
                          <p:val>
                            <p:strVal val="#ppt_h"/>
                          </p:val>
                        </p:tav>
                      </p:tavLst>
                    </p:anim>
                    <p:anim calcmode="lin" valueType="num">
                      <p:cBhvr>
                        <p:cTn dur="500" fill="hold"/>
                        <p:tgtEl>
                          <p:spTgt spid="268292"/>
                        </p:tgtEl>
                        <p:attrNameLst>
                          <p:attrName>ppt_x</p:attrName>
                        </p:attrNameLst>
                      </p:cBhvr>
                      <p:tavLst>
                        <p:tav tm="0">
                          <p:val>
                            <p:strVal val="#ppt_x-.2"/>
                          </p:val>
                        </p:tav>
                        <p:tav tm="100000">
                          <p:val>
                            <p:strVal val="#ppt_x"/>
                          </p:val>
                        </p:tav>
                      </p:tavLst>
                    </p:anim>
                    <p:anim calcmode="lin" valueType="num">
                      <p:cBhvr>
                        <p:cTn dur="500" fill="hold"/>
                        <p:tgtEl>
                          <p:spTgt spid="268292"/>
                        </p:tgtEl>
                        <p:attrNameLst>
                          <p:attrName>ppt_y</p:attrName>
                        </p:attrNameLst>
                      </p:cBhvr>
                      <p:tavLst>
                        <p:tav tm="0">
                          <p:val>
                            <p:strVal val="#ppt_y"/>
                          </p:val>
                        </p:tav>
                        <p:tav tm="100000">
                          <p:val>
                            <p:strVal val="#ppt_y"/>
                          </p:val>
                        </p:tav>
                      </p:tavLst>
                    </p:anim>
                    <p:animEffect transition="in" filter="fade">
                      <p:cBhvr>
                        <p:cTn dur="500"/>
                        <p:tgtEl>
                          <p:spTgt spid="268292"/>
                        </p:tgtEl>
                      </p:cBhvr>
                    </p:animEffect>
                  </p:childTnLst>
                </p:cTn>
              </p:par>
            </p:tnLst>
          </p:tmpl>
          <p:tmpl lvl="2">
            <p:tnLst>
              <p:par>
                <p:cTn presetID="54" presetClass="entr" presetSubtype="0" accel="100000" fill="hold" nodeType="withEffect">
                  <p:stCondLst>
                    <p:cond delay="0"/>
                  </p:stCondLst>
                  <p:childTnLst>
                    <p:set>
                      <p:cBhvr>
                        <p:cTn dur="1" fill="hold">
                          <p:stCondLst>
                            <p:cond delay="0"/>
                          </p:stCondLst>
                        </p:cTn>
                        <p:tgtEl>
                          <p:spTgt spid="268292"/>
                        </p:tgtEl>
                        <p:attrNameLst>
                          <p:attrName>style.visibility</p:attrName>
                        </p:attrNameLst>
                      </p:cBhvr>
                      <p:to>
                        <p:strVal val="visible"/>
                      </p:to>
                    </p:set>
                    <p:anim calcmode="lin" valueType="num">
                      <p:cBhvr>
                        <p:cTn dur="500" fill="hold"/>
                        <p:tgtEl>
                          <p:spTgt spid="268292"/>
                        </p:tgtEl>
                        <p:attrNameLst>
                          <p:attrName>ppt_w</p:attrName>
                        </p:attrNameLst>
                      </p:cBhvr>
                      <p:tavLst>
                        <p:tav tm="0">
                          <p:val>
                            <p:strVal val="#ppt_w*0.05"/>
                          </p:val>
                        </p:tav>
                        <p:tav tm="100000">
                          <p:val>
                            <p:strVal val="#ppt_w"/>
                          </p:val>
                        </p:tav>
                      </p:tavLst>
                    </p:anim>
                    <p:anim calcmode="lin" valueType="num">
                      <p:cBhvr>
                        <p:cTn dur="500" fill="hold"/>
                        <p:tgtEl>
                          <p:spTgt spid="268292"/>
                        </p:tgtEl>
                        <p:attrNameLst>
                          <p:attrName>ppt_h</p:attrName>
                        </p:attrNameLst>
                      </p:cBhvr>
                      <p:tavLst>
                        <p:tav tm="0">
                          <p:val>
                            <p:strVal val="#ppt_h"/>
                          </p:val>
                        </p:tav>
                        <p:tav tm="100000">
                          <p:val>
                            <p:strVal val="#ppt_h"/>
                          </p:val>
                        </p:tav>
                      </p:tavLst>
                    </p:anim>
                    <p:anim calcmode="lin" valueType="num">
                      <p:cBhvr>
                        <p:cTn dur="500" fill="hold"/>
                        <p:tgtEl>
                          <p:spTgt spid="268292"/>
                        </p:tgtEl>
                        <p:attrNameLst>
                          <p:attrName>ppt_x</p:attrName>
                        </p:attrNameLst>
                      </p:cBhvr>
                      <p:tavLst>
                        <p:tav tm="0">
                          <p:val>
                            <p:strVal val="#ppt_x-.2"/>
                          </p:val>
                        </p:tav>
                        <p:tav tm="100000">
                          <p:val>
                            <p:strVal val="#ppt_x"/>
                          </p:val>
                        </p:tav>
                      </p:tavLst>
                    </p:anim>
                    <p:anim calcmode="lin" valueType="num">
                      <p:cBhvr>
                        <p:cTn dur="500" fill="hold"/>
                        <p:tgtEl>
                          <p:spTgt spid="268292"/>
                        </p:tgtEl>
                        <p:attrNameLst>
                          <p:attrName>ppt_y</p:attrName>
                        </p:attrNameLst>
                      </p:cBhvr>
                      <p:tavLst>
                        <p:tav tm="0">
                          <p:val>
                            <p:strVal val="#ppt_y"/>
                          </p:val>
                        </p:tav>
                        <p:tav tm="100000">
                          <p:val>
                            <p:strVal val="#ppt_y"/>
                          </p:val>
                        </p:tav>
                      </p:tavLst>
                    </p:anim>
                    <p:animEffect transition="in" filter="fade">
                      <p:cBhvr>
                        <p:cTn dur="500"/>
                        <p:tgtEl>
                          <p:spTgt spid="268292"/>
                        </p:tgtEl>
                      </p:cBhvr>
                    </p:animEffect>
                  </p:childTnLst>
                </p:cTn>
              </p:par>
            </p:tnLst>
          </p:tmpl>
          <p:tmpl lvl="3">
            <p:tnLst>
              <p:par>
                <p:cTn presetID="54" presetClass="entr" presetSubtype="0" accel="100000" fill="hold" nodeType="withEffect">
                  <p:stCondLst>
                    <p:cond delay="0"/>
                  </p:stCondLst>
                  <p:childTnLst>
                    <p:set>
                      <p:cBhvr>
                        <p:cTn dur="1" fill="hold">
                          <p:stCondLst>
                            <p:cond delay="0"/>
                          </p:stCondLst>
                        </p:cTn>
                        <p:tgtEl>
                          <p:spTgt spid="268292"/>
                        </p:tgtEl>
                        <p:attrNameLst>
                          <p:attrName>style.visibility</p:attrName>
                        </p:attrNameLst>
                      </p:cBhvr>
                      <p:to>
                        <p:strVal val="visible"/>
                      </p:to>
                    </p:set>
                    <p:anim calcmode="lin" valueType="num">
                      <p:cBhvr>
                        <p:cTn dur="500" fill="hold"/>
                        <p:tgtEl>
                          <p:spTgt spid="268292"/>
                        </p:tgtEl>
                        <p:attrNameLst>
                          <p:attrName>ppt_w</p:attrName>
                        </p:attrNameLst>
                      </p:cBhvr>
                      <p:tavLst>
                        <p:tav tm="0">
                          <p:val>
                            <p:strVal val="#ppt_w*0.05"/>
                          </p:val>
                        </p:tav>
                        <p:tav tm="100000">
                          <p:val>
                            <p:strVal val="#ppt_w"/>
                          </p:val>
                        </p:tav>
                      </p:tavLst>
                    </p:anim>
                    <p:anim calcmode="lin" valueType="num">
                      <p:cBhvr>
                        <p:cTn dur="500" fill="hold"/>
                        <p:tgtEl>
                          <p:spTgt spid="268292"/>
                        </p:tgtEl>
                        <p:attrNameLst>
                          <p:attrName>ppt_h</p:attrName>
                        </p:attrNameLst>
                      </p:cBhvr>
                      <p:tavLst>
                        <p:tav tm="0">
                          <p:val>
                            <p:strVal val="#ppt_h"/>
                          </p:val>
                        </p:tav>
                        <p:tav tm="100000">
                          <p:val>
                            <p:strVal val="#ppt_h"/>
                          </p:val>
                        </p:tav>
                      </p:tavLst>
                    </p:anim>
                    <p:anim calcmode="lin" valueType="num">
                      <p:cBhvr>
                        <p:cTn dur="500" fill="hold"/>
                        <p:tgtEl>
                          <p:spTgt spid="268292"/>
                        </p:tgtEl>
                        <p:attrNameLst>
                          <p:attrName>ppt_x</p:attrName>
                        </p:attrNameLst>
                      </p:cBhvr>
                      <p:tavLst>
                        <p:tav tm="0">
                          <p:val>
                            <p:strVal val="#ppt_x-.2"/>
                          </p:val>
                        </p:tav>
                        <p:tav tm="100000">
                          <p:val>
                            <p:strVal val="#ppt_x"/>
                          </p:val>
                        </p:tav>
                      </p:tavLst>
                    </p:anim>
                    <p:anim calcmode="lin" valueType="num">
                      <p:cBhvr>
                        <p:cTn dur="500" fill="hold"/>
                        <p:tgtEl>
                          <p:spTgt spid="268292"/>
                        </p:tgtEl>
                        <p:attrNameLst>
                          <p:attrName>ppt_y</p:attrName>
                        </p:attrNameLst>
                      </p:cBhvr>
                      <p:tavLst>
                        <p:tav tm="0">
                          <p:val>
                            <p:strVal val="#ppt_y"/>
                          </p:val>
                        </p:tav>
                        <p:tav tm="100000">
                          <p:val>
                            <p:strVal val="#ppt_y"/>
                          </p:val>
                        </p:tav>
                      </p:tavLst>
                    </p:anim>
                    <p:animEffect transition="in" filter="fade">
                      <p:cBhvr>
                        <p:cTn dur="500"/>
                        <p:tgtEl>
                          <p:spTgt spid="268292"/>
                        </p:tgtEl>
                      </p:cBhvr>
                    </p:animEffect>
                  </p:childTnLst>
                </p:cTn>
              </p:par>
            </p:tnLst>
          </p:tmpl>
          <p:tmpl lvl="4">
            <p:tnLst>
              <p:par>
                <p:cTn presetID="54" presetClass="entr" presetSubtype="0" accel="100000" fill="hold" nodeType="withEffect">
                  <p:stCondLst>
                    <p:cond delay="0"/>
                  </p:stCondLst>
                  <p:childTnLst>
                    <p:set>
                      <p:cBhvr>
                        <p:cTn dur="1" fill="hold">
                          <p:stCondLst>
                            <p:cond delay="0"/>
                          </p:stCondLst>
                        </p:cTn>
                        <p:tgtEl>
                          <p:spTgt spid="268292"/>
                        </p:tgtEl>
                        <p:attrNameLst>
                          <p:attrName>style.visibility</p:attrName>
                        </p:attrNameLst>
                      </p:cBhvr>
                      <p:to>
                        <p:strVal val="visible"/>
                      </p:to>
                    </p:set>
                    <p:anim calcmode="lin" valueType="num">
                      <p:cBhvr>
                        <p:cTn dur="500" fill="hold"/>
                        <p:tgtEl>
                          <p:spTgt spid="268292"/>
                        </p:tgtEl>
                        <p:attrNameLst>
                          <p:attrName>ppt_w</p:attrName>
                        </p:attrNameLst>
                      </p:cBhvr>
                      <p:tavLst>
                        <p:tav tm="0">
                          <p:val>
                            <p:strVal val="#ppt_w*0.05"/>
                          </p:val>
                        </p:tav>
                        <p:tav tm="100000">
                          <p:val>
                            <p:strVal val="#ppt_w"/>
                          </p:val>
                        </p:tav>
                      </p:tavLst>
                    </p:anim>
                    <p:anim calcmode="lin" valueType="num">
                      <p:cBhvr>
                        <p:cTn dur="500" fill="hold"/>
                        <p:tgtEl>
                          <p:spTgt spid="268292"/>
                        </p:tgtEl>
                        <p:attrNameLst>
                          <p:attrName>ppt_h</p:attrName>
                        </p:attrNameLst>
                      </p:cBhvr>
                      <p:tavLst>
                        <p:tav tm="0">
                          <p:val>
                            <p:strVal val="#ppt_h"/>
                          </p:val>
                        </p:tav>
                        <p:tav tm="100000">
                          <p:val>
                            <p:strVal val="#ppt_h"/>
                          </p:val>
                        </p:tav>
                      </p:tavLst>
                    </p:anim>
                    <p:anim calcmode="lin" valueType="num">
                      <p:cBhvr>
                        <p:cTn dur="500" fill="hold"/>
                        <p:tgtEl>
                          <p:spTgt spid="268292"/>
                        </p:tgtEl>
                        <p:attrNameLst>
                          <p:attrName>ppt_x</p:attrName>
                        </p:attrNameLst>
                      </p:cBhvr>
                      <p:tavLst>
                        <p:tav tm="0">
                          <p:val>
                            <p:strVal val="#ppt_x-.2"/>
                          </p:val>
                        </p:tav>
                        <p:tav tm="100000">
                          <p:val>
                            <p:strVal val="#ppt_x"/>
                          </p:val>
                        </p:tav>
                      </p:tavLst>
                    </p:anim>
                    <p:anim calcmode="lin" valueType="num">
                      <p:cBhvr>
                        <p:cTn dur="500" fill="hold"/>
                        <p:tgtEl>
                          <p:spTgt spid="268292"/>
                        </p:tgtEl>
                        <p:attrNameLst>
                          <p:attrName>ppt_y</p:attrName>
                        </p:attrNameLst>
                      </p:cBhvr>
                      <p:tavLst>
                        <p:tav tm="0">
                          <p:val>
                            <p:strVal val="#ppt_y"/>
                          </p:val>
                        </p:tav>
                        <p:tav tm="100000">
                          <p:val>
                            <p:strVal val="#ppt_y"/>
                          </p:val>
                        </p:tav>
                      </p:tavLst>
                    </p:anim>
                    <p:animEffect transition="in" filter="fade">
                      <p:cBhvr>
                        <p:cTn dur="500"/>
                        <p:tgtEl>
                          <p:spTgt spid="268292"/>
                        </p:tgtEl>
                      </p:cBhvr>
                    </p:animEffect>
                  </p:childTnLst>
                </p:cTn>
              </p:par>
            </p:tnLst>
          </p:tmpl>
          <p:tmpl lvl="5">
            <p:tnLst>
              <p:par>
                <p:cTn presetID="54" presetClass="entr" presetSubtype="0" accel="100000" fill="hold" nodeType="withEffect">
                  <p:stCondLst>
                    <p:cond delay="0"/>
                  </p:stCondLst>
                  <p:childTnLst>
                    <p:set>
                      <p:cBhvr>
                        <p:cTn dur="1" fill="hold">
                          <p:stCondLst>
                            <p:cond delay="0"/>
                          </p:stCondLst>
                        </p:cTn>
                        <p:tgtEl>
                          <p:spTgt spid="268292"/>
                        </p:tgtEl>
                        <p:attrNameLst>
                          <p:attrName>style.visibility</p:attrName>
                        </p:attrNameLst>
                      </p:cBhvr>
                      <p:to>
                        <p:strVal val="visible"/>
                      </p:to>
                    </p:set>
                    <p:anim calcmode="lin" valueType="num">
                      <p:cBhvr>
                        <p:cTn dur="500" fill="hold"/>
                        <p:tgtEl>
                          <p:spTgt spid="268292"/>
                        </p:tgtEl>
                        <p:attrNameLst>
                          <p:attrName>ppt_w</p:attrName>
                        </p:attrNameLst>
                      </p:cBhvr>
                      <p:tavLst>
                        <p:tav tm="0">
                          <p:val>
                            <p:strVal val="#ppt_w*0.05"/>
                          </p:val>
                        </p:tav>
                        <p:tav tm="100000">
                          <p:val>
                            <p:strVal val="#ppt_w"/>
                          </p:val>
                        </p:tav>
                      </p:tavLst>
                    </p:anim>
                    <p:anim calcmode="lin" valueType="num">
                      <p:cBhvr>
                        <p:cTn dur="500" fill="hold"/>
                        <p:tgtEl>
                          <p:spTgt spid="268292"/>
                        </p:tgtEl>
                        <p:attrNameLst>
                          <p:attrName>ppt_h</p:attrName>
                        </p:attrNameLst>
                      </p:cBhvr>
                      <p:tavLst>
                        <p:tav tm="0">
                          <p:val>
                            <p:strVal val="#ppt_h"/>
                          </p:val>
                        </p:tav>
                        <p:tav tm="100000">
                          <p:val>
                            <p:strVal val="#ppt_h"/>
                          </p:val>
                        </p:tav>
                      </p:tavLst>
                    </p:anim>
                    <p:anim calcmode="lin" valueType="num">
                      <p:cBhvr>
                        <p:cTn dur="500" fill="hold"/>
                        <p:tgtEl>
                          <p:spTgt spid="268292"/>
                        </p:tgtEl>
                        <p:attrNameLst>
                          <p:attrName>ppt_x</p:attrName>
                        </p:attrNameLst>
                      </p:cBhvr>
                      <p:tavLst>
                        <p:tav tm="0">
                          <p:val>
                            <p:strVal val="#ppt_x-.2"/>
                          </p:val>
                        </p:tav>
                        <p:tav tm="100000">
                          <p:val>
                            <p:strVal val="#ppt_x"/>
                          </p:val>
                        </p:tav>
                      </p:tavLst>
                    </p:anim>
                    <p:anim calcmode="lin" valueType="num">
                      <p:cBhvr>
                        <p:cTn dur="500" fill="hold"/>
                        <p:tgtEl>
                          <p:spTgt spid="268292"/>
                        </p:tgtEl>
                        <p:attrNameLst>
                          <p:attrName>ppt_y</p:attrName>
                        </p:attrNameLst>
                      </p:cBhvr>
                      <p:tavLst>
                        <p:tav tm="0">
                          <p:val>
                            <p:strVal val="#ppt_y"/>
                          </p:val>
                        </p:tav>
                        <p:tav tm="100000">
                          <p:val>
                            <p:strVal val="#ppt_y"/>
                          </p:val>
                        </p:tav>
                      </p:tavLst>
                    </p:anim>
                    <p:animEffect transition="in" filter="fade">
                      <p:cBhvr>
                        <p:cTn dur="500"/>
                        <p:tgtEl>
                          <p:spTgt spid="268292"/>
                        </p:tgtEl>
                      </p:cBhvr>
                    </p:animEffect>
                  </p:childTnLst>
                </p:cTn>
              </p:par>
            </p:tnLst>
          </p:tmpl>
        </p:tmplLst>
      </p:bldP>
      <p:bldP spid="268292" grpId="1" build="allAtOnce">
        <p:tmplLst>
          <p:tmpl lvl="1">
            <p:tnLst>
              <p:par>
                <p:cTn presetID="22" presetClass="exit" presetSubtype="8" fill="hold" nodeType="withEffect">
                  <p:stCondLst>
                    <p:cond delay="0"/>
                  </p:stCondLst>
                  <p:childTnLst>
                    <p:animEffect transition="out" filter="wipe(left)">
                      <p:cBhvr>
                        <p:cTn dur="500"/>
                        <p:tgtEl>
                          <p:spTgt spid="268292"/>
                        </p:tgtEl>
                      </p:cBhvr>
                    </p:animEffect>
                    <p:set>
                      <p:cBhvr>
                        <p:cTn dur="1" fill="hold">
                          <p:stCondLst>
                            <p:cond delay="499"/>
                          </p:stCondLst>
                        </p:cTn>
                        <p:tgtEl>
                          <p:spTgt spid="268292"/>
                        </p:tgtEl>
                        <p:attrNameLst>
                          <p:attrName>style.visibility</p:attrName>
                        </p:attrNameLst>
                      </p:cBhvr>
                      <p:to>
                        <p:strVal val="hidden"/>
                      </p:to>
                    </p:set>
                  </p:childTnLst>
                </p:cTn>
              </p:par>
            </p:tnLst>
          </p:tmpl>
          <p:tmpl lvl="2">
            <p:tnLst>
              <p:par>
                <p:cTn presetID="22" presetClass="exit" presetSubtype="8" fill="hold" nodeType="withEffect">
                  <p:stCondLst>
                    <p:cond delay="0"/>
                  </p:stCondLst>
                  <p:childTnLst>
                    <p:animEffect transition="out" filter="wipe(left)">
                      <p:cBhvr>
                        <p:cTn dur="500"/>
                        <p:tgtEl>
                          <p:spTgt spid="268292"/>
                        </p:tgtEl>
                      </p:cBhvr>
                    </p:animEffect>
                    <p:set>
                      <p:cBhvr>
                        <p:cTn dur="1" fill="hold">
                          <p:stCondLst>
                            <p:cond delay="499"/>
                          </p:stCondLst>
                        </p:cTn>
                        <p:tgtEl>
                          <p:spTgt spid="268292"/>
                        </p:tgtEl>
                        <p:attrNameLst>
                          <p:attrName>style.visibility</p:attrName>
                        </p:attrNameLst>
                      </p:cBhvr>
                      <p:to>
                        <p:strVal val="hidden"/>
                      </p:to>
                    </p:set>
                  </p:childTnLst>
                </p:cTn>
              </p:par>
            </p:tnLst>
          </p:tmpl>
          <p:tmpl lvl="3">
            <p:tnLst>
              <p:par>
                <p:cTn presetID="22" presetClass="exit" presetSubtype="8" fill="hold" nodeType="withEffect">
                  <p:stCondLst>
                    <p:cond delay="0"/>
                  </p:stCondLst>
                  <p:childTnLst>
                    <p:animEffect transition="out" filter="wipe(left)">
                      <p:cBhvr>
                        <p:cTn dur="500"/>
                        <p:tgtEl>
                          <p:spTgt spid="268292"/>
                        </p:tgtEl>
                      </p:cBhvr>
                    </p:animEffect>
                    <p:set>
                      <p:cBhvr>
                        <p:cTn dur="1" fill="hold">
                          <p:stCondLst>
                            <p:cond delay="499"/>
                          </p:stCondLst>
                        </p:cTn>
                        <p:tgtEl>
                          <p:spTgt spid="268292"/>
                        </p:tgtEl>
                        <p:attrNameLst>
                          <p:attrName>style.visibility</p:attrName>
                        </p:attrNameLst>
                      </p:cBhvr>
                      <p:to>
                        <p:strVal val="hidden"/>
                      </p:to>
                    </p:set>
                  </p:childTnLst>
                </p:cTn>
              </p:par>
            </p:tnLst>
          </p:tmpl>
          <p:tmpl lvl="4">
            <p:tnLst>
              <p:par>
                <p:cTn presetID="22" presetClass="exit" presetSubtype="8" fill="hold" nodeType="withEffect">
                  <p:stCondLst>
                    <p:cond delay="0"/>
                  </p:stCondLst>
                  <p:childTnLst>
                    <p:animEffect transition="out" filter="wipe(left)">
                      <p:cBhvr>
                        <p:cTn dur="500"/>
                        <p:tgtEl>
                          <p:spTgt spid="268292"/>
                        </p:tgtEl>
                      </p:cBhvr>
                    </p:animEffect>
                    <p:set>
                      <p:cBhvr>
                        <p:cTn dur="1" fill="hold">
                          <p:stCondLst>
                            <p:cond delay="499"/>
                          </p:stCondLst>
                        </p:cTn>
                        <p:tgtEl>
                          <p:spTgt spid="268292"/>
                        </p:tgtEl>
                        <p:attrNameLst>
                          <p:attrName>style.visibility</p:attrName>
                        </p:attrNameLst>
                      </p:cBhvr>
                      <p:to>
                        <p:strVal val="hidden"/>
                      </p:to>
                    </p:set>
                  </p:childTnLst>
                </p:cTn>
              </p:par>
            </p:tnLst>
          </p:tmpl>
          <p:tmpl lvl="5">
            <p:tnLst>
              <p:par>
                <p:cTn presetID="22" presetClass="exit" presetSubtype="8" fill="hold" nodeType="withEffect">
                  <p:stCondLst>
                    <p:cond delay="0"/>
                  </p:stCondLst>
                  <p:childTnLst>
                    <p:animEffect transition="out" filter="wipe(left)">
                      <p:cBhvr>
                        <p:cTn dur="500"/>
                        <p:tgtEl>
                          <p:spTgt spid="268292"/>
                        </p:tgtEl>
                      </p:cBhvr>
                    </p:animEffect>
                    <p:set>
                      <p:cBhvr>
                        <p:cTn dur="1" fill="hold">
                          <p:stCondLst>
                            <p:cond delay="499"/>
                          </p:stCondLst>
                        </p:cTn>
                        <p:tgtEl>
                          <p:spTgt spid="268292"/>
                        </p:tgtEl>
                        <p:attrNameLst>
                          <p:attrName>style.visibility</p:attrName>
                        </p:attrNameLst>
                      </p:cBhvr>
                      <p:to>
                        <p:strVal val="hidden"/>
                      </p:to>
                    </p:set>
                  </p:childTnLst>
                </p:cTn>
              </p:par>
            </p:tnLst>
          </p:tmpl>
        </p:tmplLst>
      </p:bldP>
    </p:bldLst>
  </p:timing>
  <p:hf hd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44.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45.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47.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49.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50.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53.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60.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66.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67.emf"/></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68.emf"/></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69.em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74.emf"/></Relationships>
</file>

<file path=ppt/slides/_rels/slide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6.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7.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8.emf"/></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7.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38.emf"/></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39.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075" name="Footer Placeholder 2"/>
          <p:cNvSpPr>
            <a:spLocks noGrp="1"/>
          </p:cNvSpPr>
          <p:nvPr>
            <p:ph type="ftr" sz="quarter" idx="11"/>
          </p:nvPr>
        </p:nvSpPr>
        <p:spPr>
          <a:xfrm>
            <a:off x="35814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0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DB0CA6F-A734-4DE3-926B-2797A8EB232D}" type="slidenum">
              <a:rPr lang="en-US" smtClean="0"/>
              <a:pPr eaLnBrk="1" hangingPunct="1"/>
              <a:t>1</a:t>
            </a:fld>
            <a:endParaRPr lang="en-US" smtClean="0"/>
          </a:p>
        </p:txBody>
      </p:sp>
      <p:sp>
        <p:nvSpPr>
          <p:cNvPr id="3077" name="Text Box 2"/>
          <p:cNvSpPr txBox="1">
            <a:spLocks noChangeArrowheads="1"/>
          </p:cNvSpPr>
          <p:nvPr/>
        </p:nvSpPr>
        <p:spPr bwMode="auto">
          <a:xfrm>
            <a:off x="0" y="228600"/>
            <a:ext cx="9144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kumimoji="1" lang="en-US" altLang="zh-TW" sz="4000">
                <a:solidFill>
                  <a:schemeClr val="accent2"/>
                </a:solidFill>
                <a:latin typeface="Arial Black" pitchFamily="34" charset="0"/>
                <a:ea typeface="新細明體"/>
                <a:cs typeface="新細明體"/>
              </a:rPr>
              <a:t>SYLLABUS COVERAGE THROUGH POWER POINT PRESENTATION.</a:t>
            </a:r>
          </a:p>
        </p:txBody>
      </p:sp>
      <p:sp>
        <p:nvSpPr>
          <p:cNvPr id="3078" name="Text Box 3"/>
          <p:cNvSpPr txBox="1">
            <a:spLocks noChangeArrowheads="1"/>
          </p:cNvSpPr>
          <p:nvPr/>
        </p:nvSpPr>
        <p:spPr bwMode="auto">
          <a:xfrm>
            <a:off x="990600" y="2971800"/>
            <a:ext cx="7086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kumimoji="1" lang="en-US" sz="3200" b="1">
                <a:solidFill>
                  <a:schemeClr val="hlink"/>
                </a:solidFill>
                <a:latin typeface="Arial" pitchFamily="34" charset="0"/>
                <a:ea typeface="新細明體"/>
                <a:cs typeface="新細明體"/>
              </a:rPr>
              <a:t>BY staff members</a:t>
            </a:r>
          </a:p>
          <a:p>
            <a:pPr eaLnBrk="1" hangingPunct="1">
              <a:spcBef>
                <a:spcPct val="50000"/>
              </a:spcBef>
            </a:pPr>
            <a:endParaRPr kumimoji="1" lang="en-US" sz="3200" b="1">
              <a:solidFill>
                <a:schemeClr val="hlink"/>
              </a:solidFill>
              <a:latin typeface="Arial" pitchFamily="34" charset="0"/>
              <a:ea typeface="新細明體"/>
              <a:cs typeface="新細明體"/>
            </a:endParaRPr>
          </a:p>
          <a:p>
            <a:pPr eaLnBrk="1" hangingPunct="1">
              <a:spcBef>
                <a:spcPct val="50000"/>
              </a:spcBef>
            </a:pPr>
            <a:r>
              <a:rPr kumimoji="1" lang="en-US" sz="2000" b="1">
                <a:solidFill>
                  <a:schemeClr val="hlink"/>
                </a:solidFill>
                <a:latin typeface="Arial" pitchFamily="34" charset="0"/>
                <a:ea typeface="新細明體"/>
                <a:cs typeface="新細明體"/>
              </a:rPr>
              <a:t>GEOGRAPHY DEPARTMENTKH</a:t>
            </a:r>
          </a:p>
        </p:txBody>
      </p:sp>
    </p:spTree>
  </p:cSld>
  <p:clrMapOvr>
    <a:masterClrMapping/>
  </p:clrMapOvr>
  <p:transition spd="slow" advClick="0" advTm="30000">
    <p:whee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2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2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3AC70E7-18CF-4EE5-857D-F46EE34917D9}" type="slidenum">
              <a:rPr lang="en-US" smtClean="0"/>
              <a:pPr eaLnBrk="1" hangingPunct="1"/>
              <a:t>10</a:t>
            </a:fld>
            <a:endParaRPr lang="en-US" smtClean="0"/>
          </a:p>
        </p:txBody>
      </p:sp>
      <p:sp>
        <p:nvSpPr>
          <p:cNvPr id="12293" name="Rectangle 2"/>
          <p:cNvSpPr>
            <a:spLocks noGrp="1" noChangeArrowheads="1"/>
          </p:cNvSpPr>
          <p:nvPr>
            <p:ph type="title"/>
          </p:nvPr>
        </p:nvSpPr>
        <p:spPr>
          <a:xfrm>
            <a:off x="0" y="0"/>
            <a:ext cx="9144000" cy="990600"/>
          </a:xfrm>
          <a:solidFill>
            <a:schemeClr val="bg1"/>
          </a:solidFill>
        </p:spPr>
        <p:txBody>
          <a:bodyPr/>
          <a:lstStyle/>
          <a:p>
            <a:pPr eaLnBrk="1" hangingPunct="1"/>
            <a:r>
              <a:rPr lang="en-US" smtClean="0"/>
              <a:t>Compressional process.</a:t>
            </a:r>
          </a:p>
        </p:txBody>
      </p:sp>
      <p:pic>
        <p:nvPicPr>
          <p:cNvPr id="12294" name="Picture 4" descr="Image19"/>
          <p:cNvPicPr>
            <a:picLocks noChangeAspect="1" noChangeArrowheads="1"/>
          </p:cNvPicPr>
          <p:nvPr/>
        </p:nvPicPr>
        <p:blipFill>
          <a:blip r:embed="rId2">
            <a:extLst>
              <a:ext uri="{28A0092B-C50C-407E-A947-70E740481C1C}">
                <a14:useLocalDpi xmlns:a14="http://schemas.microsoft.com/office/drawing/2010/main" val="0"/>
              </a:ext>
            </a:extLst>
          </a:blip>
          <a:srcRect b="38158"/>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44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44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EF7D9EC-E010-4F20-A4B9-E2375BA7E3F8}" type="slidenum">
              <a:rPr lang="en-US" smtClean="0"/>
              <a:pPr eaLnBrk="1" hangingPunct="1"/>
              <a:t>100</a:t>
            </a:fld>
            <a:endParaRPr lang="en-US" smtClean="0"/>
          </a:p>
        </p:txBody>
      </p:sp>
      <p:sp>
        <p:nvSpPr>
          <p:cNvPr id="104453" name="Rectangle 2"/>
          <p:cNvSpPr>
            <a:spLocks noGrp="1" noChangeArrowheads="1"/>
          </p:cNvSpPr>
          <p:nvPr>
            <p:ph type="title"/>
          </p:nvPr>
        </p:nvSpPr>
        <p:spPr>
          <a:xfrm>
            <a:off x="0" y="0"/>
            <a:ext cx="9144000" cy="1752600"/>
          </a:xfrm>
          <a:solidFill>
            <a:schemeClr val="bg1"/>
          </a:solidFill>
        </p:spPr>
        <p:txBody>
          <a:bodyPr/>
          <a:lstStyle/>
          <a:p>
            <a:pPr eaLnBrk="1" hangingPunct="1"/>
            <a:r>
              <a:rPr lang="en-US" b="1" smtClean="0">
                <a:solidFill>
                  <a:schemeClr val="tx2"/>
                </a:solidFill>
              </a:rPr>
              <a:t>Anticlinorium and synclinorium complex forms</a:t>
            </a:r>
          </a:p>
        </p:txBody>
      </p:sp>
      <p:pic>
        <p:nvPicPr>
          <p:cNvPr id="104454" name="Picture 4"/>
          <p:cNvPicPr>
            <a:picLocks noChangeAspect="1" noChangeArrowheads="1"/>
          </p:cNvPicPr>
          <p:nvPr/>
        </p:nvPicPr>
        <p:blipFill>
          <a:blip r:embed="rId2">
            <a:extLst>
              <a:ext uri="{28A0092B-C50C-407E-A947-70E740481C1C}">
                <a14:useLocalDpi xmlns:a14="http://schemas.microsoft.com/office/drawing/2010/main" val="0"/>
              </a:ext>
            </a:extLst>
          </a:blip>
          <a:srcRect l="8290" t="25514" r="20589" b="22751"/>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54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54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62959C9-4C72-4B6E-931A-7B901315DAE2}" type="slidenum">
              <a:rPr lang="en-US" smtClean="0"/>
              <a:pPr eaLnBrk="1" hangingPunct="1"/>
              <a:t>101</a:t>
            </a:fld>
            <a:endParaRPr lang="en-US" smtClean="0"/>
          </a:p>
        </p:txBody>
      </p:sp>
      <p:sp>
        <p:nvSpPr>
          <p:cNvPr id="105477" name="Rectangle 2"/>
          <p:cNvSpPr>
            <a:spLocks noGrp="1" noChangeArrowheads="1"/>
          </p:cNvSpPr>
          <p:nvPr>
            <p:ph type="title"/>
          </p:nvPr>
        </p:nvSpPr>
        <p:spPr/>
        <p:txBody>
          <a:bodyPr/>
          <a:lstStyle/>
          <a:p>
            <a:pPr eaLnBrk="1" hangingPunct="1"/>
            <a:r>
              <a:rPr lang="en-US" smtClean="0">
                <a:solidFill>
                  <a:schemeClr val="tx2"/>
                </a:solidFill>
              </a:rPr>
              <a:t>Features related to folding.</a:t>
            </a:r>
          </a:p>
        </p:txBody>
      </p:sp>
      <p:sp>
        <p:nvSpPr>
          <p:cNvPr id="105478" name="Rectangle 3"/>
          <p:cNvSpPr>
            <a:spLocks noGrp="1" noChangeArrowheads="1"/>
          </p:cNvSpPr>
          <p:nvPr>
            <p:ph type="body" idx="1"/>
          </p:nvPr>
        </p:nvSpPr>
        <p:spPr>
          <a:xfrm>
            <a:off x="1905000" y="2057400"/>
            <a:ext cx="6629400" cy="4800600"/>
          </a:xfrm>
        </p:spPr>
        <p:txBody>
          <a:bodyPr/>
          <a:lstStyle/>
          <a:p>
            <a:pPr eaLnBrk="1" hangingPunct="1"/>
            <a:r>
              <a:rPr lang="en-US" b="1" smtClean="0"/>
              <a:t>Rolling plains</a:t>
            </a:r>
            <a:r>
              <a:rPr lang="en-US" smtClean="0"/>
              <a:t>.</a:t>
            </a:r>
            <a:endParaRPr lang="en-US" b="1" smtClean="0"/>
          </a:p>
          <a:p>
            <a:pPr eaLnBrk="1" hangingPunct="1"/>
            <a:r>
              <a:rPr lang="en-US" b="1" smtClean="0"/>
              <a:t>Ridge and valley landscape</a:t>
            </a:r>
            <a:r>
              <a:rPr lang="en-US" smtClean="0"/>
              <a:t>.</a:t>
            </a:r>
            <a:endParaRPr lang="en-US" b="1" smtClean="0"/>
          </a:p>
          <a:p>
            <a:pPr eaLnBrk="1" hangingPunct="1"/>
            <a:r>
              <a:rPr lang="en-US" b="1" smtClean="0"/>
              <a:t>Inter-montane plateaus</a:t>
            </a:r>
            <a:endParaRPr lang="en-US" smtClean="0"/>
          </a:p>
          <a:p>
            <a:pPr eaLnBrk="1" hangingPunct="1"/>
            <a:r>
              <a:rPr lang="en-US" b="1" smtClean="0"/>
              <a:t>Inter-montane basins.</a:t>
            </a:r>
            <a:r>
              <a:rPr lang="en-US" smtClean="0"/>
              <a:t>.</a:t>
            </a:r>
            <a:endParaRPr lang="en-US" b="1" smtClean="0"/>
          </a:p>
          <a:p>
            <a:pPr eaLnBrk="1" hangingPunct="1"/>
            <a:r>
              <a:rPr lang="en-US" b="1" smtClean="0"/>
              <a:t>Synclinal valleys.</a:t>
            </a:r>
            <a:endParaRPr lang="en-US" smtClean="0"/>
          </a:p>
          <a:p>
            <a:pPr eaLnBrk="1" hangingPunct="1"/>
            <a:r>
              <a:rPr lang="en-US" b="1" smtClean="0"/>
              <a:t>Depressions </a:t>
            </a:r>
            <a:endParaRPr lang="en-US" smtClean="0"/>
          </a:p>
          <a:p>
            <a:pPr eaLnBrk="1" hangingPunct="1"/>
            <a:r>
              <a:rPr lang="en-US" b="1" smtClean="0"/>
              <a:t>Escarpments.</a:t>
            </a:r>
          </a:p>
          <a:p>
            <a:pPr eaLnBrk="1" hangingPunct="1"/>
            <a:r>
              <a:rPr lang="en-US" b="1" smtClean="0"/>
              <a:t> Fold Mountains</a:t>
            </a:r>
          </a:p>
        </p:txBody>
      </p:sp>
    </p:spTree>
  </p:cSld>
  <p:clrMapOvr>
    <a:masterClrMapping/>
  </p:clrMapOvr>
  <p:transition spd="slow" advClick="0" advTm="30000">
    <p:whee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64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65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6D8B065-14EA-4C8A-9263-37ED3F995EFE}" type="slidenum">
              <a:rPr lang="en-US" smtClean="0"/>
              <a:pPr eaLnBrk="1" hangingPunct="1"/>
              <a:t>102</a:t>
            </a:fld>
            <a:endParaRPr lang="en-US" smtClean="0"/>
          </a:p>
        </p:txBody>
      </p:sp>
      <p:sp>
        <p:nvSpPr>
          <p:cNvPr id="106501" name="Rectangle 2"/>
          <p:cNvSpPr>
            <a:spLocks noGrp="1" noChangeArrowheads="1"/>
          </p:cNvSpPr>
          <p:nvPr>
            <p:ph type="title"/>
          </p:nvPr>
        </p:nvSpPr>
        <p:spPr/>
        <p:txBody>
          <a:bodyPr/>
          <a:lstStyle/>
          <a:p>
            <a:pPr eaLnBrk="1" hangingPunct="1"/>
            <a:r>
              <a:rPr lang="en-US" b="1" smtClean="0"/>
              <a:t>Rolling plains</a:t>
            </a:r>
          </a:p>
        </p:txBody>
      </p:sp>
      <p:sp>
        <p:nvSpPr>
          <p:cNvPr id="106502" name="Rectangle 3"/>
          <p:cNvSpPr>
            <a:spLocks noGrp="1" noChangeArrowheads="1"/>
          </p:cNvSpPr>
          <p:nvPr>
            <p:ph type="body" idx="1"/>
          </p:nvPr>
        </p:nvSpPr>
        <p:spPr/>
        <p:txBody>
          <a:bodyPr/>
          <a:lstStyle/>
          <a:p>
            <a:pPr eaLnBrk="1" hangingPunct="1"/>
            <a:r>
              <a:rPr lang="en-US" smtClean="0"/>
              <a:t>Due to weak Compressional forces, the landscape may be turned into gently sloping anticlines and very wide synclines. </a:t>
            </a:r>
          </a:p>
          <a:p>
            <a:pPr eaLnBrk="1" hangingPunct="1"/>
            <a:r>
              <a:rPr lang="en-US" smtClean="0"/>
              <a:t>This is a rolling plain.</a:t>
            </a:r>
          </a:p>
        </p:txBody>
      </p:sp>
    </p:spTree>
  </p:cSld>
  <p:clrMapOvr>
    <a:masterClrMapping/>
  </p:clrMapOvr>
  <p:transition spd="slow" advClick="0" advTm="30000">
    <p:whee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75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75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E8BB54D-C48C-4496-8284-0C55E3C0B87F}" type="slidenum">
              <a:rPr lang="en-US" smtClean="0"/>
              <a:pPr eaLnBrk="1" hangingPunct="1"/>
              <a:t>103</a:t>
            </a:fld>
            <a:endParaRPr lang="en-US" smtClean="0"/>
          </a:p>
        </p:txBody>
      </p:sp>
      <p:sp>
        <p:nvSpPr>
          <p:cNvPr id="107525" name="Rectangle 2"/>
          <p:cNvSpPr>
            <a:spLocks noGrp="1" noChangeArrowheads="1"/>
          </p:cNvSpPr>
          <p:nvPr>
            <p:ph type="title"/>
          </p:nvPr>
        </p:nvSpPr>
        <p:spPr>
          <a:xfrm>
            <a:off x="685800" y="0"/>
            <a:ext cx="8458200" cy="2514600"/>
          </a:xfrm>
          <a:solidFill>
            <a:schemeClr val="bg1"/>
          </a:solidFill>
        </p:spPr>
        <p:txBody>
          <a:bodyPr/>
          <a:lstStyle/>
          <a:p>
            <a:pPr eaLnBrk="1" hangingPunct="1"/>
            <a:r>
              <a:rPr lang="en-US" smtClean="0"/>
              <a:t>Rolling plains</a:t>
            </a:r>
          </a:p>
        </p:txBody>
      </p:sp>
      <p:sp>
        <p:nvSpPr>
          <p:cNvPr id="107526" name="Rectangle 7"/>
          <p:cNvSpPr>
            <a:spLocks noChangeArrowheads="1"/>
          </p:cNvSpPr>
          <p:nvPr/>
        </p:nvSpPr>
        <p:spPr bwMode="auto">
          <a:xfrm>
            <a:off x="0" y="2052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07527" name="Object 6"/>
          <p:cNvGraphicFramePr>
            <a:graphicFrameLocks noChangeAspect="1"/>
          </p:cNvGraphicFramePr>
          <p:nvPr/>
        </p:nvGraphicFramePr>
        <p:xfrm>
          <a:off x="0" y="2438400"/>
          <a:ext cx="9144000" cy="4419600"/>
        </p:xfrm>
        <a:graphic>
          <a:graphicData uri="http://schemas.openxmlformats.org/presentationml/2006/ole">
            <mc:AlternateContent xmlns:mc="http://schemas.openxmlformats.org/markup-compatibility/2006">
              <mc:Choice xmlns:v="urn:schemas-microsoft-com:vml" Requires="v">
                <p:oleObj spid="_x0000_s107528"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19629" b="19035"/>
                      <a:stretch>
                        <a:fillRect/>
                      </a:stretch>
                    </p:blipFill>
                    <p:spPr bwMode="auto">
                      <a:xfrm>
                        <a:off x="0" y="24384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85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85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981FFA5-941D-4317-8C2B-9C62BB72A9F1}" type="slidenum">
              <a:rPr lang="en-US" smtClean="0"/>
              <a:pPr eaLnBrk="1" hangingPunct="1"/>
              <a:t>104</a:t>
            </a:fld>
            <a:endParaRPr lang="en-US" smtClean="0"/>
          </a:p>
        </p:txBody>
      </p:sp>
      <p:sp>
        <p:nvSpPr>
          <p:cNvPr id="108549" name="Rectangle 2"/>
          <p:cNvSpPr>
            <a:spLocks noGrp="1" noChangeArrowheads="1"/>
          </p:cNvSpPr>
          <p:nvPr>
            <p:ph type="title"/>
          </p:nvPr>
        </p:nvSpPr>
        <p:spPr/>
        <p:txBody>
          <a:bodyPr/>
          <a:lstStyle/>
          <a:p>
            <a:pPr eaLnBrk="1" hangingPunct="1"/>
            <a:r>
              <a:rPr lang="en-US" b="1" smtClean="0"/>
              <a:t>Ridge and valley landscape</a:t>
            </a:r>
            <a:r>
              <a:rPr lang="en-US" smtClean="0"/>
              <a:t>.</a:t>
            </a:r>
          </a:p>
        </p:txBody>
      </p:sp>
      <p:sp>
        <p:nvSpPr>
          <p:cNvPr id="108550" name="Rectangle 3"/>
          <p:cNvSpPr>
            <a:spLocks noGrp="1" noChangeArrowheads="1"/>
          </p:cNvSpPr>
          <p:nvPr>
            <p:ph type="body" idx="1"/>
          </p:nvPr>
        </p:nvSpPr>
        <p:spPr/>
        <p:txBody>
          <a:bodyPr/>
          <a:lstStyle/>
          <a:p>
            <a:pPr eaLnBrk="1" hangingPunct="1"/>
            <a:r>
              <a:rPr lang="en-US" smtClean="0"/>
              <a:t>Where the Compressional forces are stronger and uneven, asymmetrical folds may form.</a:t>
            </a:r>
          </a:p>
          <a:p>
            <a:pPr eaLnBrk="1" hangingPunct="1"/>
            <a:r>
              <a:rPr lang="en-US" smtClean="0"/>
              <a:t>The anticlines-if made up of resistant rock form uplands called ridges while the synclines form valleys. </a:t>
            </a:r>
          </a:p>
        </p:txBody>
      </p:sp>
    </p:spTree>
  </p:cSld>
  <p:clrMapOvr>
    <a:masterClrMapping/>
  </p:clrMapOvr>
  <p:transition spd="slow" advClick="0" advTm="30000">
    <p:wheel/>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95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95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15B5EFE-EB70-4E5C-9704-4F0F6CA57A85}" type="slidenum">
              <a:rPr lang="en-US" smtClean="0"/>
              <a:pPr eaLnBrk="1" hangingPunct="1"/>
              <a:t>105</a:t>
            </a:fld>
            <a:endParaRPr lang="en-US" smtClean="0"/>
          </a:p>
        </p:txBody>
      </p:sp>
      <p:sp>
        <p:nvSpPr>
          <p:cNvPr id="109573" name="Rectangle 2"/>
          <p:cNvSpPr>
            <a:spLocks noGrp="1" noChangeArrowheads="1"/>
          </p:cNvSpPr>
          <p:nvPr>
            <p:ph type="title"/>
          </p:nvPr>
        </p:nvSpPr>
        <p:spPr>
          <a:xfrm>
            <a:off x="381000" y="0"/>
            <a:ext cx="8763000" cy="808038"/>
          </a:xfrm>
          <a:solidFill>
            <a:schemeClr val="bg1"/>
          </a:solidFill>
        </p:spPr>
        <p:txBody>
          <a:bodyPr/>
          <a:lstStyle/>
          <a:p>
            <a:pPr eaLnBrk="1" hangingPunct="1"/>
            <a:r>
              <a:rPr lang="en-US" sz="4000" smtClean="0"/>
              <a:t>Ridge and valley landscape.</a:t>
            </a:r>
          </a:p>
        </p:txBody>
      </p:sp>
      <p:sp>
        <p:nvSpPr>
          <p:cNvPr id="109574" name="Rectangle 9"/>
          <p:cNvSpPr>
            <a:spLocks noChangeArrowheads="1"/>
          </p:cNvSpPr>
          <p:nvPr/>
        </p:nvSpPr>
        <p:spPr bwMode="auto">
          <a:xfrm>
            <a:off x="0" y="1885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09575" name="Object 8"/>
          <p:cNvGraphicFramePr>
            <a:graphicFrameLocks noChangeAspect="1"/>
          </p:cNvGraphicFramePr>
          <p:nvPr/>
        </p:nvGraphicFramePr>
        <p:xfrm>
          <a:off x="0" y="685800"/>
          <a:ext cx="9144000" cy="6172200"/>
        </p:xfrm>
        <a:graphic>
          <a:graphicData uri="http://schemas.openxmlformats.org/presentationml/2006/ole">
            <mc:AlternateContent xmlns:mc="http://schemas.openxmlformats.org/markup-compatibility/2006">
              <mc:Choice xmlns:v="urn:schemas-microsoft-com:vml" Requires="v">
                <p:oleObj spid="_x0000_s109576" name="Slide" r:id="rId3" imgW="4571986" imgH="3429070" progId="PowerPoint.Slide.8">
                  <p:embed/>
                </p:oleObj>
              </mc:Choice>
              <mc:Fallback>
                <p:oleObj name="Slide" r:id="rId3" imgW="4571986" imgH="3429070" progId="PowerPoint.Slide.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t="10001" b="26666"/>
                      <a:stretch>
                        <a:fillRect/>
                      </a:stretch>
                    </p:blipFill>
                    <p:spPr bwMode="auto">
                      <a:xfrm>
                        <a:off x="0" y="685800"/>
                        <a:ext cx="9144000" cy="617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05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05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817D818-2F68-4CFC-999D-69F9315E3425}" type="slidenum">
              <a:rPr lang="en-US" smtClean="0"/>
              <a:pPr eaLnBrk="1" hangingPunct="1"/>
              <a:t>106</a:t>
            </a:fld>
            <a:endParaRPr lang="en-US" smtClean="0"/>
          </a:p>
        </p:txBody>
      </p:sp>
      <p:sp>
        <p:nvSpPr>
          <p:cNvPr id="110597" name="Rectangle 2"/>
          <p:cNvSpPr>
            <a:spLocks noGrp="1" noChangeArrowheads="1"/>
          </p:cNvSpPr>
          <p:nvPr>
            <p:ph type="title"/>
          </p:nvPr>
        </p:nvSpPr>
        <p:spPr/>
        <p:txBody>
          <a:bodyPr/>
          <a:lstStyle/>
          <a:p>
            <a:pPr eaLnBrk="1" hangingPunct="1"/>
            <a:r>
              <a:rPr lang="en-US" b="1" smtClean="0">
                <a:solidFill>
                  <a:schemeClr val="tx2"/>
                </a:solidFill>
              </a:rPr>
              <a:t>Fold mountains</a:t>
            </a:r>
          </a:p>
        </p:txBody>
      </p:sp>
      <p:sp>
        <p:nvSpPr>
          <p:cNvPr id="110598" name="Rectangle 3"/>
          <p:cNvSpPr>
            <a:spLocks noGrp="1" noChangeArrowheads="1"/>
          </p:cNvSpPr>
          <p:nvPr>
            <p:ph type="body" idx="1"/>
          </p:nvPr>
        </p:nvSpPr>
        <p:spPr/>
        <p:txBody>
          <a:bodyPr/>
          <a:lstStyle/>
          <a:p>
            <a:pPr eaLnBrk="1" hangingPunct="1"/>
            <a:r>
              <a:rPr lang="en-US" b="1" smtClean="0"/>
              <a:t>Fold mountains are regions of disturbed or deformed rocks consisting of a series of long, more or less parallel wrinkles, or folds.</a:t>
            </a:r>
            <a:endParaRPr lang="en-US" smtClean="0"/>
          </a:p>
        </p:txBody>
      </p:sp>
    </p:spTree>
  </p:cSld>
  <p:clrMapOvr>
    <a:masterClrMapping/>
  </p:clrMapOvr>
  <p:transition spd="slow" advClick="0" advTm="30000">
    <p:wheel/>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16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16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801F068-A5DA-4419-8D37-897E9F308DB1}" type="slidenum">
              <a:rPr lang="en-US" smtClean="0"/>
              <a:pPr eaLnBrk="1" hangingPunct="1"/>
              <a:t>107</a:t>
            </a:fld>
            <a:endParaRPr lang="en-US" smtClean="0"/>
          </a:p>
        </p:txBody>
      </p:sp>
      <p:sp>
        <p:nvSpPr>
          <p:cNvPr id="111621" name="Rectangle 2"/>
          <p:cNvSpPr>
            <a:spLocks noGrp="1" noChangeArrowheads="1"/>
          </p:cNvSpPr>
          <p:nvPr>
            <p:ph type="title"/>
          </p:nvPr>
        </p:nvSpPr>
        <p:spPr>
          <a:xfrm>
            <a:off x="533400" y="152400"/>
            <a:ext cx="8610600" cy="1600200"/>
          </a:xfrm>
        </p:spPr>
        <p:txBody>
          <a:bodyPr/>
          <a:lstStyle/>
          <a:p>
            <a:pPr eaLnBrk="1" hangingPunct="1"/>
            <a:r>
              <a:rPr lang="en-US" b="1" i="1" smtClean="0">
                <a:solidFill>
                  <a:schemeClr val="tx2"/>
                </a:solidFill>
              </a:rPr>
              <a:t>Formation by Plate tectonics theory</a:t>
            </a:r>
            <a:endParaRPr lang="en-US" smtClean="0">
              <a:solidFill>
                <a:schemeClr val="tx2"/>
              </a:solidFill>
            </a:endParaRPr>
          </a:p>
        </p:txBody>
      </p:sp>
      <p:sp>
        <p:nvSpPr>
          <p:cNvPr id="111622" name="Rectangle 3"/>
          <p:cNvSpPr>
            <a:spLocks noGrp="1" noChangeArrowheads="1"/>
          </p:cNvSpPr>
          <p:nvPr>
            <p:ph type="body" idx="1"/>
          </p:nvPr>
        </p:nvSpPr>
        <p:spPr>
          <a:xfrm>
            <a:off x="0" y="1828800"/>
            <a:ext cx="8839200" cy="4724400"/>
          </a:xfrm>
        </p:spPr>
        <p:txBody>
          <a:bodyPr/>
          <a:lstStyle/>
          <a:p>
            <a:pPr eaLnBrk="1" hangingPunct="1">
              <a:lnSpc>
                <a:spcPct val="90000"/>
              </a:lnSpc>
            </a:pPr>
            <a:r>
              <a:rPr lang="en-US" smtClean="0"/>
              <a:t>At </a:t>
            </a:r>
            <a:r>
              <a:rPr lang="en-US" i="1" smtClean="0"/>
              <a:t>Compressional plate margins, </a:t>
            </a:r>
            <a:r>
              <a:rPr lang="en-US" smtClean="0"/>
              <a:t>One of the plates  (oceanic) is subducted, while the continental plate is crumpled upwards to form a mountain range. </a:t>
            </a:r>
          </a:p>
          <a:p>
            <a:pPr eaLnBrk="1" hangingPunct="1">
              <a:lnSpc>
                <a:spcPct val="90000"/>
              </a:lnSpc>
            </a:pPr>
            <a:r>
              <a:rPr lang="en-US" smtClean="0"/>
              <a:t>The Andes are an example of such Fold Mountains. </a:t>
            </a:r>
          </a:p>
          <a:p>
            <a:pPr eaLnBrk="1" hangingPunct="1">
              <a:lnSpc>
                <a:spcPct val="90000"/>
              </a:lnSpc>
            </a:pPr>
            <a:r>
              <a:rPr lang="en-US" smtClean="0"/>
              <a:t>In  the case of convergence of only continental plates, there was no subduction but massive folding. </a:t>
            </a:r>
          </a:p>
          <a:p>
            <a:pPr eaLnBrk="1" hangingPunct="1">
              <a:lnSpc>
                <a:spcPct val="90000"/>
              </a:lnSpc>
            </a:pPr>
            <a:r>
              <a:rPr lang="en-US" smtClean="0"/>
              <a:t>The Himalayas are a good example.</a:t>
            </a:r>
          </a:p>
        </p:txBody>
      </p:sp>
    </p:spTree>
  </p:cSld>
  <p:clrMapOvr>
    <a:masterClrMapping/>
  </p:clrMapOvr>
  <p:transition spd="slow" advClick="0" advTm="30000">
    <p:wheel/>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26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26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7E78019-B332-443E-8BAA-3B589EC3706D}" type="slidenum">
              <a:rPr lang="en-US" smtClean="0"/>
              <a:pPr eaLnBrk="1" hangingPunct="1"/>
              <a:t>108</a:t>
            </a:fld>
            <a:endParaRPr lang="en-US" smtClean="0"/>
          </a:p>
        </p:txBody>
      </p:sp>
      <p:sp>
        <p:nvSpPr>
          <p:cNvPr id="112645" name="Rectangle 2"/>
          <p:cNvSpPr>
            <a:spLocks noGrp="1" noChangeArrowheads="1"/>
          </p:cNvSpPr>
          <p:nvPr>
            <p:ph type="title"/>
          </p:nvPr>
        </p:nvSpPr>
        <p:spPr/>
        <p:txBody>
          <a:bodyPr/>
          <a:lstStyle/>
          <a:p>
            <a:pPr eaLnBrk="1" hangingPunct="1"/>
            <a:r>
              <a:rPr lang="en-US" smtClean="0">
                <a:solidFill>
                  <a:schemeClr val="tx2"/>
                </a:solidFill>
              </a:rPr>
              <a:t>Formation of alps and atlas</a:t>
            </a:r>
          </a:p>
        </p:txBody>
      </p:sp>
      <p:sp>
        <p:nvSpPr>
          <p:cNvPr id="112646" name="Rectangle 3"/>
          <p:cNvSpPr>
            <a:spLocks noGrp="1" noChangeArrowheads="1"/>
          </p:cNvSpPr>
          <p:nvPr>
            <p:ph type="body" idx="1"/>
          </p:nvPr>
        </p:nvSpPr>
        <p:spPr/>
        <p:txBody>
          <a:bodyPr/>
          <a:lstStyle/>
          <a:p>
            <a:pPr eaLnBrk="1" hangingPunct="1"/>
            <a:r>
              <a:rPr lang="en-US" smtClean="0"/>
              <a:t>Initially, an extensive depression called a </a:t>
            </a:r>
            <a:r>
              <a:rPr lang="en-US" b="1" smtClean="0"/>
              <a:t>geosyncline</a:t>
            </a:r>
            <a:r>
              <a:rPr lang="en-US" smtClean="0"/>
              <a:t> was formed on the surface of the earth.</a:t>
            </a:r>
          </a:p>
          <a:p>
            <a:pPr eaLnBrk="1" hangingPunct="1"/>
            <a:r>
              <a:rPr lang="en-US" smtClean="0"/>
              <a:t>The depression was filled with water, forming a sea and later with depositional sediments</a:t>
            </a:r>
          </a:p>
        </p:txBody>
      </p:sp>
    </p:spTree>
  </p:cSld>
  <p:clrMapOvr>
    <a:masterClrMapping/>
  </p:clrMapOvr>
  <p:transition spd="slow" advClick="0" advTm="30000">
    <p:wheel/>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36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36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A4A4F66-2B55-4968-ABE1-EACF0633DAEF}" type="slidenum">
              <a:rPr lang="en-US" smtClean="0"/>
              <a:pPr eaLnBrk="1" hangingPunct="1"/>
              <a:t>109</a:t>
            </a:fld>
            <a:endParaRPr lang="en-US" smtClean="0"/>
          </a:p>
        </p:txBody>
      </p:sp>
      <p:sp>
        <p:nvSpPr>
          <p:cNvPr id="113669" name="Rectangle 2"/>
          <p:cNvSpPr>
            <a:spLocks noGrp="1" noChangeArrowheads="1"/>
          </p:cNvSpPr>
          <p:nvPr>
            <p:ph type="title"/>
          </p:nvPr>
        </p:nvSpPr>
        <p:spPr>
          <a:xfrm>
            <a:off x="228600" y="0"/>
            <a:ext cx="8915400" cy="1752600"/>
          </a:xfrm>
          <a:solidFill>
            <a:schemeClr val="bg1"/>
          </a:solidFill>
        </p:spPr>
        <p:txBody>
          <a:bodyPr/>
          <a:lstStyle/>
          <a:p>
            <a:pPr eaLnBrk="1" hangingPunct="1"/>
            <a:r>
              <a:rPr lang="en-US" b="1" smtClean="0">
                <a:solidFill>
                  <a:schemeClr val="tx2"/>
                </a:solidFill>
              </a:rPr>
              <a:t>sediment accumulation in the geosyncline.</a:t>
            </a:r>
          </a:p>
        </p:txBody>
      </p:sp>
      <p:pic>
        <p:nvPicPr>
          <p:cNvPr id="113670" name="Picture 4"/>
          <p:cNvPicPr>
            <a:picLocks noChangeAspect="1" noChangeArrowheads="1"/>
          </p:cNvPicPr>
          <p:nvPr/>
        </p:nvPicPr>
        <p:blipFill>
          <a:blip r:embed="rId2">
            <a:extLst>
              <a:ext uri="{28A0092B-C50C-407E-A947-70E740481C1C}">
                <a14:useLocalDpi xmlns:a14="http://schemas.microsoft.com/office/drawing/2010/main" val="0"/>
              </a:ext>
            </a:extLst>
          </a:blip>
          <a:srcRect t="6050" b="59663"/>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03AEA3A-B1B2-4D20-8646-06A84DC5102F}" type="slidenum">
              <a:rPr lang="en-US" smtClean="0"/>
              <a:pPr eaLnBrk="1" hangingPunct="1"/>
              <a:t>11</a:t>
            </a:fld>
            <a:endParaRPr lang="en-US" smtClean="0"/>
          </a:p>
        </p:txBody>
      </p:sp>
      <p:sp>
        <p:nvSpPr>
          <p:cNvPr id="13317" name="Rectangle 2"/>
          <p:cNvSpPr>
            <a:spLocks noGrp="1" noChangeArrowheads="1"/>
          </p:cNvSpPr>
          <p:nvPr>
            <p:ph type="title"/>
          </p:nvPr>
        </p:nvSpPr>
        <p:spPr>
          <a:xfrm>
            <a:off x="685800" y="914400"/>
            <a:ext cx="6870700" cy="838200"/>
          </a:xfrm>
        </p:spPr>
        <p:txBody>
          <a:bodyPr/>
          <a:lstStyle/>
          <a:p>
            <a:pPr eaLnBrk="1" hangingPunct="1"/>
            <a:r>
              <a:rPr lang="en-US" b="1" smtClean="0"/>
              <a:t>Shear/tear</a:t>
            </a:r>
          </a:p>
        </p:txBody>
      </p:sp>
      <p:sp>
        <p:nvSpPr>
          <p:cNvPr id="13318" name="Rectangle 3"/>
          <p:cNvSpPr>
            <a:spLocks noGrp="1" noChangeArrowheads="1"/>
          </p:cNvSpPr>
          <p:nvPr>
            <p:ph type="body" idx="1"/>
          </p:nvPr>
        </p:nvSpPr>
        <p:spPr/>
        <p:txBody>
          <a:bodyPr/>
          <a:lstStyle/>
          <a:p>
            <a:pPr eaLnBrk="1" hangingPunct="1"/>
            <a:r>
              <a:rPr lang="en-US" smtClean="0"/>
              <a:t>Shearing horizontal forces move in the same direction</a:t>
            </a:r>
          </a:p>
          <a:p>
            <a:pPr eaLnBrk="1" hangingPunct="1"/>
            <a:r>
              <a:rPr lang="en-US" smtClean="0"/>
              <a:t>the top layers move forward more than the lower layers.</a:t>
            </a:r>
          </a:p>
        </p:txBody>
      </p:sp>
    </p:spTree>
  </p:cSld>
  <p:clrMapOvr>
    <a:masterClrMapping/>
  </p:clrMapOvr>
  <p:transition spd="slow" advClick="0" advTm="30000">
    <p:wheel/>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46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46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83B56DC-2003-4A3B-BA0D-BB0E67E60BE1}" type="slidenum">
              <a:rPr lang="en-US" smtClean="0"/>
              <a:pPr eaLnBrk="1" hangingPunct="1"/>
              <a:t>110</a:t>
            </a:fld>
            <a:endParaRPr lang="en-US" smtClean="0"/>
          </a:p>
        </p:txBody>
      </p:sp>
      <p:sp>
        <p:nvSpPr>
          <p:cNvPr id="114693" name="Rectangle 2"/>
          <p:cNvSpPr>
            <a:spLocks noGrp="1" noChangeArrowheads="1"/>
          </p:cNvSpPr>
          <p:nvPr>
            <p:ph type="title"/>
          </p:nvPr>
        </p:nvSpPr>
        <p:spPr/>
        <p:txBody>
          <a:bodyPr/>
          <a:lstStyle/>
          <a:p>
            <a:pPr eaLnBrk="1" hangingPunct="1"/>
            <a:r>
              <a:rPr lang="en-US" b="1" smtClean="0">
                <a:solidFill>
                  <a:schemeClr val="tx2"/>
                </a:solidFill>
              </a:rPr>
              <a:t>Explanation.</a:t>
            </a:r>
          </a:p>
        </p:txBody>
      </p:sp>
      <p:sp>
        <p:nvSpPr>
          <p:cNvPr id="114694" name="Rectangle 3"/>
          <p:cNvSpPr>
            <a:spLocks noGrp="1" noChangeArrowheads="1"/>
          </p:cNvSpPr>
          <p:nvPr>
            <p:ph type="body" idx="1"/>
          </p:nvPr>
        </p:nvSpPr>
        <p:spPr>
          <a:xfrm>
            <a:off x="1219200" y="1828800"/>
            <a:ext cx="7467600" cy="4343400"/>
          </a:xfrm>
        </p:spPr>
        <p:txBody>
          <a:bodyPr/>
          <a:lstStyle/>
          <a:p>
            <a:pPr eaLnBrk="1" hangingPunct="1"/>
            <a:r>
              <a:rPr lang="en-US" smtClean="0"/>
              <a:t>Further subsidence of the geosyncline led originating forces of compression that drew landmasses together.</a:t>
            </a:r>
          </a:p>
          <a:p>
            <a:pPr eaLnBrk="1" hangingPunct="1"/>
            <a:r>
              <a:rPr lang="en-US" smtClean="0"/>
              <a:t> Mountain features developed at the continental edges of the geosyncline because these parts were closer to the origin of the forces. </a:t>
            </a:r>
          </a:p>
        </p:txBody>
      </p:sp>
    </p:spTree>
  </p:cSld>
  <p:clrMapOvr>
    <a:masterClrMapping/>
  </p:clrMapOvr>
  <p:transition spd="slow" advClick="0" advTm="30000">
    <p:wheel/>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57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57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F46E018-9E27-411F-BBA3-580C65F06296}" type="slidenum">
              <a:rPr lang="en-US" smtClean="0"/>
              <a:pPr eaLnBrk="1" hangingPunct="1"/>
              <a:t>111</a:t>
            </a:fld>
            <a:endParaRPr lang="en-US" smtClean="0"/>
          </a:p>
        </p:txBody>
      </p:sp>
      <p:sp>
        <p:nvSpPr>
          <p:cNvPr id="115717" name="Rectangle 2"/>
          <p:cNvSpPr>
            <a:spLocks noGrp="1" noChangeArrowheads="1"/>
          </p:cNvSpPr>
          <p:nvPr>
            <p:ph type="title"/>
          </p:nvPr>
        </p:nvSpPr>
        <p:spPr>
          <a:xfrm>
            <a:off x="0" y="0"/>
            <a:ext cx="9144000" cy="1600200"/>
          </a:xfrm>
          <a:solidFill>
            <a:schemeClr val="bg1"/>
          </a:solidFill>
        </p:spPr>
        <p:txBody>
          <a:bodyPr/>
          <a:lstStyle/>
          <a:p>
            <a:pPr eaLnBrk="1" hangingPunct="1"/>
            <a:r>
              <a:rPr lang="en-US" smtClean="0">
                <a:solidFill>
                  <a:schemeClr val="tx2"/>
                </a:solidFill>
              </a:rPr>
              <a:t>Further subsidence and ultimate folding</a:t>
            </a:r>
          </a:p>
        </p:txBody>
      </p:sp>
      <p:pic>
        <p:nvPicPr>
          <p:cNvPr id="115718" name="Picture 4"/>
          <p:cNvPicPr>
            <a:picLocks noChangeAspect="1" noChangeArrowheads="1"/>
          </p:cNvPicPr>
          <p:nvPr/>
        </p:nvPicPr>
        <p:blipFill>
          <a:blip r:embed="rId2">
            <a:extLst>
              <a:ext uri="{28A0092B-C50C-407E-A947-70E740481C1C}">
                <a14:useLocalDpi xmlns:a14="http://schemas.microsoft.com/office/drawing/2010/main" val="0"/>
              </a:ext>
            </a:extLst>
          </a:blip>
          <a:srcRect t="50420"/>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67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67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3BBA42D-419A-43BF-B4D2-BD537565A0F4}" type="slidenum">
              <a:rPr lang="en-US" smtClean="0"/>
              <a:pPr eaLnBrk="1" hangingPunct="1"/>
              <a:t>112</a:t>
            </a:fld>
            <a:endParaRPr lang="en-US" smtClean="0"/>
          </a:p>
        </p:txBody>
      </p:sp>
      <p:sp>
        <p:nvSpPr>
          <p:cNvPr id="116741" name="Rectangle 2"/>
          <p:cNvSpPr>
            <a:spLocks noGrp="1" noChangeArrowheads="1"/>
          </p:cNvSpPr>
          <p:nvPr>
            <p:ph type="title"/>
          </p:nvPr>
        </p:nvSpPr>
        <p:spPr>
          <a:xfrm>
            <a:off x="0" y="0"/>
            <a:ext cx="9144000" cy="838200"/>
          </a:xfrm>
          <a:solidFill>
            <a:schemeClr val="bg1"/>
          </a:solidFill>
        </p:spPr>
        <p:txBody>
          <a:bodyPr/>
          <a:lstStyle/>
          <a:p>
            <a:pPr eaLnBrk="1" hangingPunct="1"/>
            <a:r>
              <a:rPr lang="en-US" sz="3200" smtClean="0">
                <a:solidFill>
                  <a:schemeClr val="tx2"/>
                </a:solidFill>
              </a:rPr>
              <a:t>The atlas  mountains of North west Africa</a:t>
            </a:r>
          </a:p>
        </p:txBody>
      </p:sp>
      <p:sp>
        <p:nvSpPr>
          <p:cNvPr id="116742" name="Rectangle 6"/>
          <p:cNvSpPr>
            <a:spLocks noChangeArrowheads="1"/>
          </p:cNvSpPr>
          <p:nvPr/>
        </p:nvSpPr>
        <p:spPr bwMode="auto">
          <a:xfrm>
            <a:off x="0" y="2000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16743" name="Object 5"/>
          <p:cNvGraphicFramePr>
            <a:graphicFrameLocks noChangeAspect="1"/>
          </p:cNvGraphicFramePr>
          <p:nvPr/>
        </p:nvGraphicFramePr>
        <p:xfrm>
          <a:off x="0" y="838200"/>
          <a:ext cx="9144000" cy="6019800"/>
        </p:xfrm>
        <a:graphic>
          <a:graphicData uri="http://schemas.openxmlformats.org/presentationml/2006/ole">
            <mc:AlternateContent xmlns:mc="http://schemas.openxmlformats.org/markup-compatibility/2006">
              <mc:Choice xmlns:v="urn:schemas-microsoft-com:vml" Requires="v">
                <p:oleObj spid="_x0000_s116744" name="Slide" r:id="rId3" imgW="4571986" imgH="3429070" progId="PowerPoint.Slide.8">
                  <p:embed/>
                </p:oleObj>
              </mc:Choice>
              <mc:Fallback>
                <p:oleObj name="Slide" r:id="rId3" imgW="4571986" imgH="3429070" progId="PowerPoint.Slid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2499" t="16667" r="2499"/>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77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77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C7013A4-BD25-4982-9636-F022FE780CAD}" type="slidenum">
              <a:rPr lang="en-US" smtClean="0"/>
              <a:pPr eaLnBrk="1" hangingPunct="1"/>
              <a:t>113</a:t>
            </a:fld>
            <a:endParaRPr lang="en-US" smtClean="0"/>
          </a:p>
        </p:txBody>
      </p:sp>
      <p:sp>
        <p:nvSpPr>
          <p:cNvPr id="117765" name="Rectangle 2"/>
          <p:cNvSpPr>
            <a:spLocks noGrp="1" noChangeArrowheads="1"/>
          </p:cNvSpPr>
          <p:nvPr>
            <p:ph type="title"/>
          </p:nvPr>
        </p:nvSpPr>
        <p:spPr/>
        <p:txBody>
          <a:bodyPr/>
          <a:lstStyle/>
          <a:p>
            <a:pPr eaLnBrk="1" hangingPunct="1"/>
            <a:r>
              <a:rPr lang="en-US" b="1" smtClean="0">
                <a:solidFill>
                  <a:schemeClr val="tx2"/>
                </a:solidFill>
              </a:rPr>
              <a:t>Orogenesis and Orogeny</a:t>
            </a:r>
            <a:r>
              <a:rPr lang="en-US" smtClean="0"/>
              <a:t> </a:t>
            </a:r>
          </a:p>
        </p:txBody>
      </p:sp>
      <p:sp>
        <p:nvSpPr>
          <p:cNvPr id="117766" name="Rectangle 3"/>
          <p:cNvSpPr>
            <a:spLocks noGrp="1" noChangeArrowheads="1"/>
          </p:cNvSpPr>
          <p:nvPr>
            <p:ph type="body" idx="1"/>
          </p:nvPr>
        </p:nvSpPr>
        <p:spPr/>
        <p:txBody>
          <a:bodyPr/>
          <a:lstStyle/>
          <a:p>
            <a:pPr eaLnBrk="1" hangingPunct="1"/>
            <a:r>
              <a:rPr lang="en-US" b="1" smtClean="0"/>
              <a:t>Orogenesis</a:t>
            </a:r>
            <a:r>
              <a:rPr lang="en-US" smtClean="0"/>
              <a:t> This is the process of fold mountain formation</a:t>
            </a:r>
          </a:p>
          <a:p>
            <a:pPr eaLnBrk="1" hangingPunct="1"/>
            <a:r>
              <a:rPr lang="en-US" b="1" smtClean="0"/>
              <a:t>Orogeny</a:t>
            </a:r>
            <a:r>
              <a:rPr lang="en-US" smtClean="0"/>
              <a:t>. This refers to the fold mountain building period</a:t>
            </a:r>
            <a:endParaRPr lang="en-US" b="1" smtClean="0"/>
          </a:p>
        </p:txBody>
      </p:sp>
    </p:spTree>
  </p:cSld>
  <p:clrMapOvr>
    <a:masterClrMapping/>
  </p:clrMapOvr>
  <p:transition spd="slow" advClick="0" advTm="30000">
    <p:whee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87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87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86C6AE1-DA01-4736-B6D3-37B40A0819EA}" type="slidenum">
              <a:rPr lang="en-US" smtClean="0"/>
              <a:pPr eaLnBrk="1" hangingPunct="1"/>
              <a:t>114</a:t>
            </a:fld>
            <a:endParaRPr lang="en-US" smtClean="0"/>
          </a:p>
        </p:txBody>
      </p:sp>
      <p:sp>
        <p:nvSpPr>
          <p:cNvPr id="118789" name="Rectangle 2"/>
          <p:cNvSpPr>
            <a:spLocks noGrp="1" noChangeArrowheads="1"/>
          </p:cNvSpPr>
          <p:nvPr>
            <p:ph type="title"/>
          </p:nvPr>
        </p:nvSpPr>
        <p:spPr/>
        <p:txBody>
          <a:bodyPr/>
          <a:lstStyle/>
          <a:p>
            <a:pPr eaLnBrk="1" hangingPunct="1"/>
            <a:r>
              <a:rPr lang="en-US" b="1" smtClean="0">
                <a:solidFill>
                  <a:schemeClr val="tx2"/>
                </a:solidFill>
              </a:rPr>
              <a:t>The four Orogeny</a:t>
            </a:r>
          </a:p>
        </p:txBody>
      </p:sp>
      <p:sp>
        <p:nvSpPr>
          <p:cNvPr id="118790" name="Rectangle 3"/>
          <p:cNvSpPr>
            <a:spLocks noGrp="1" noChangeArrowheads="1"/>
          </p:cNvSpPr>
          <p:nvPr>
            <p:ph type="body" idx="1"/>
          </p:nvPr>
        </p:nvSpPr>
        <p:spPr/>
        <p:txBody>
          <a:bodyPr/>
          <a:lstStyle/>
          <a:p>
            <a:pPr eaLnBrk="1" hangingPunct="1">
              <a:lnSpc>
                <a:spcPct val="80000"/>
              </a:lnSpc>
            </a:pPr>
            <a:r>
              <a:rPr lang="en-US" sz="2400" b="1" i="1" smtClean="0"/>
              <a:t>The Charnian Orogeny</a:t>
            </a:r>
            <a:r>
              <a:rPr lang="en-US" sz="2400" smtClean="0"/>
              <a:t>. The first Orogeny, Mountains formed include the Deccan plateau, the Russian platform of Siberia, the Laurentian shield and the African block.</a:t>
            </a:r>
          </a:p>
          <a:p>
            <a:pPr eaLnBrk="1" hangingPunct="1">
              <a:lnSpc>
                <a:spcPct val="80000"/>
              </a:lnSpc>
            </a:pPr>
            <a:r>
              <a:rPr lang="en-US" sz="2400" b="1" i="1" smtClean="0"/>
              <a:t>Caledonian Orogeny</a:t>
            </a:r>
            <a:r>
              <a:rPr lang="en-US" sz="2400" smtClean="0"/>
              <a:t>. Mountains formed included the Akwapim Hills and the Scottish highlands.</a:t>
            </a:r>
            <a:endParaRPr lang="en-US" sz="2400" b="1" i="1" smtClean="0"/>
          </a:p>
          <a:p>
            <a:pPr eaLnBrk="1" hangingPunct="1">
              <a:lnSpc>
                <a:spcPct val="80000"/>
              </a:lnSpc>
            </a:pPr>
            <a:r>
              <a:rPr lang="en-US" sz="2400" b="1" i="1" smtClean="0"/>
              <a:t>Hercynian Orogeny/ the Armorican Orogeny</a:t>
            </a:r>
            <a:r>
              <a:rPr lang="en-US" sz="2400" smtClean="0"/>
              <a:t>. Mountains formed included the Armorican, cape ranges, the Appalachian, Urals.</a:t>
            </a:r>
            <a:endParaRPr lang="en-US" sz="2400" b="1" i="1" smtClean="0"/>
          </a:p>
          <a:p>
            <a:pPr eaLnBrk="1" hangingPunct="1">
              <a:lnSpc>
                <a:spcPct val="80000"/>
              </a:lnSpc>
            </a:pPr>
            <a:r>
              <a:rPr lang="en-US" sz="2400" b="1" i="1" smtClean="0"/>
              <a:t>Alpine Orogeny.</a:t>
            </a:r>
            <a:r>
              <a:rPr lang="en-US" sz="2400" smtClean="0"/>
              <a:t> The mountains formed include the Atlas, the Alps , the Himalayas , the Rockies and the Andes.</a:t>
            </a:r>
          </a:p>
        </p:txBody>
      </p:sp>
    </p:spTree>
  </p:cSld>
  <p:clrMapOvr>
    <a:masterClrMapping/>
  </p:clrMapOvr>
  <p:transition spd="slow" advClick="0" advTm="30000">
    <p:whee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98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98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5BFA28C-E98A-459A-8760-D35DCAB54D4A}" type="slidenum">
              <a:rPr lang="en-US" smtClean="0"/>
              <a:pPr eaLnBrk="1" hangingPunct="1"/>
              <a:t>115</a:t>
            </a:fld>
            <a:endParaRPr lang="en-US" smtClean="0"/>
          </a:p>
        </p:txBody>
      </p:sp>
      <p:sp>
        <p:nvSpPr>
          <p:cNvPr id="119813" name="Rectangle 2"/>
          <p:cNvSpPr>
            <a:spLocks noGrp="1" noChangeArrowheads="1"/>
          </p:cNvSpPr>
          <p:nvPr>
            <p:ph type="title"/>
          </p:nvPr>
        </p:nvSpPr>
        <p:spPr>
          <a:xfrm>
            <a:off x="0" y="0"/>
            <a:ext cx="9144000" cy="731838"/>
          </a:xfrm>
          <a:solidFill>
            <a:schemeClr val="bg1"/>
          </a:solidFill>
        </p:spPr>
        <p:txBody>
          <a:bodyPr/>
          <a:lstStyle/>
          <a:p>
            <a:pPr eaLnBrk="1" hangingPunct="1"/>
            <a:r>
              <a:rPr lang="en-US" sz="3600" smtClean="0">
                <a:solidFill>
                  <a:schemeClr val="tx2"/>
                </a:solidFill>
              </a:rPr>
              <a:t>World distribution of Fold Mountains.</a:t>
            </a:r>
          </a:p>
        </p:txBody>
      </p:sp>
      <p:pic>
        <p:nvPicPr>
          <p:cNvPr id="119814" name="Picture 5"/>
          <p:cNvPicPr>
            <a:picLocks noChangeAspect="1" noChangeArrowheads="1"/>
          </p:cNvPicPr>
          <p:nvPr/>
        </p:nvPicPr>
        <p:blipFill>
          <a:blip r:embed="rId2">
            <a:extLst>
              <a:ext uri="{28A0092B-C50C-407E-A947-70E740481C1C}">
                <a14:useLocalDpi xmlns:a14="http://schemas.microsoft.com/office/drawing/2010/main" val="0"/>
              </a:ext>
            </a:extLst>
          </a:blip>
          <a:srcRect t="21481" r="5000"/>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08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08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B868864-FD94-4A54-8891-00F3177F83F6}" type="slidenum">
              <a:rPr lang="en-US" smtClean="0"/>
              <a:pPr eaLnBrk="1" hangingPunct="1"/>
              <a:t>116</a:t>
            </a:fld>
            <a:endParaRPr lang="en-US" smtClean="0"/>
          </a:p>
        </p:txBody>
      </p:sp>
      <p:sp>
        <p:nvSpPr>
          <p:cNvPr id="120837" name="Rectangle 2"/>
          <p:cNvSpPr>
            <a:spLocks noGrp="1" noChangeArrowheads="1"/>
          </p:cNvSpPr>
          <p:nvPr>
            <p:ph type="title"/>
          </p:nvPr>
        </p:nvSpPr>
        <p:spPr>
          <a:xfrm>
            <a:off x="685800" y="0"/>
            <a:ext cx="6870700" cy="1600200"/>
          </a:xfrm>
        </p:spPr>
        <p:txBody>
          <a:bodyPr/>
          <a:lstStyle/>
          <a:p>
            <a:pPr eaLnBrk="1" hangingPunct="1"/>
            <a:r>
              <a:rPr lang="en-US" sz="5400" b="1" smtClean="0">
                <a:solidFill>
                  <a:schemeClr val="tx2"/>
                </a:solidFill>
                <a:latin typeface="Bookman Old Style" pitchFamily="18" charset="0"/>
              </a:rPr>
              <a:t>FAULTING</a:t>
            </a:r>
          </a:p>
        </p:txBody>
      </p:sp>
      <p:sp>
        <p:nvSpPr>
          <p:cNvPr id="120838" name="Rectangle 3"/>
          <p:cNvSpPr>
            <a:spLocks noGrp="1" noChangeArrowheads="1"/>
          </p:cNvSpPr>
          <p:nvPr>
            <p:ph type="body" idx="1"/>
          </p:nvPr>
        </p:nvSpPr>
        <p:spPr>
          <a:xfrm>
            <a:off x="457200" y="1981200"/>
            <a:ext cx="8229600" cy="4525963"/>
          </a:xfrm>
        </p:spPr>
        <p:txBody>
          <a:bodyPr/>
          <a:lstStyle/>
          <a:p>
            <a:pPr eaLnBrk="1" hangingPunct="1"/>
            <a:r>
              <a:rPr lang="en-US" sz="3600" smtClean="0"/>
              <a:t>This is the process by which brittle crustal rocks respond to large tectonic stresses by fracturing or breaking.</a:t>
            </a:r>
          </a:p>
        </p:txBody>
      </p:sp>
    </p:spTree>
  </p:cSld>
  <p:clrMapOvr>
    <a:masterClrMapping/>
  </p:clrMapOvr>
  <p:transition spd="slow" advClick="0" advTm="30000">
    <p:wheel/>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18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18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B9ACEC2-9388-471A-B91C-1F7888106EB7}" type="slidenum">
              <a:rPr lang="en-US" smtClean="0"/>
              <a:pPr eaLnBrk="1" hangingPunct="1"/>
              <a:t>117</a:t>
            </a:fld>
            <a:endParaRPr lang="en-US" smtClean="0"/>
          </a:p>
        </p:txBody>
      </p:sp>
      <p:sp>
        <p:nvSpPr>
          <p:cNvPr id="121861" name="Rectangle 2"/>
          <p:cNvSpPr>
            <a:spLocks noGrp="1" noChangeArrowheads="1"/>
          </p:cNvSpPr>
          <p:nvPr>
            <p:ph type="title"/>
          </p:nvPr>
        </p:nvSpPr>
        <p:spPr>
          <a:xfrm>
            <a:off x="457200" y="0"/>
            <a:ext cx="8229600" cy="868363"/>
          </a:xfrm>
        </p:spPr>
        <p:txBody>
          <a:bodyPr/>
          <a:lstStyle/>
          <a:p>
            <a:pPr eaLnBrk="1" hangingPunct="1"/>
            <a:r>
              <a:rPr lang="en-US" b="1" smtClean="0">
                <a:solidFill>
                  <a:schemeClr val="tx2"/>
                </a:solidFill>
              </a:rPr>
              <a:t>PARTS OF A FAULT</a:t>
            </a:r>
          </a:p>
        </p:txBody>
      </p:sp>
      <p:sp>
        <p:nvSpPr>
          <p:cNvPr id="121862" name="Rectangle 3"/>
          <p:cNvSpPr>
            <a:spLocks noGrp="1" noChangeArrowheads="1"/>
          </p:cNvSpPr>
          <p:nvPr>
            <p:ph type="body" idx="1"/>
          </p:nvPr>
        </p:nvSpPr>
        <p:spPr>
          <a:xfrm>
            <a:off x="457200" y="838200"/>
            <a:ext cx="8229600" cy="4876800"/>
          </a:xfrm>
        </p:spPr>
        <p:txBody>
          <a:bodyPr/>
          <a:lstStyle/>
          <a:p>
            <a:pPr eaLnBrk="1" hangingPunct="1"/>
            <a:r>
              <a:rPr lang="en-US" smtClean="0"/>
              <a:t>The land on one side displaced upwards is an </a:t>
            </a:r>
            <a:r>
              <a:rPr lang="en-US" b="1" smtClean="0"/>
              <a:t>upthrow.</a:t>
            </a:r>
            <a:endParaRPr lang="en-US" smtClean="0"/>
          </a:p>
          <a:p>
            <a:pPr eaLnBrk="1" hangingPunct="1"/>
            <a:r>
              <a:rPr lang="en-US" smtClean="0"/>
              <a:t>The one displaced downwards is called the </a:t>
            </a:r>
            <a:r>
              <a:rPr lang="en-US" b="1" smtClean="0"/>
              <a:t>Downthrow.</a:t>
            </a:r>
          </a:p>
          <a:p>
            <a:pPr eaLnBrk="1" hangingPunct="1"/>
            <a:r>
              <a:rPr lang="en-US" b="1" smtClean="0"/>
              <a:t>A fault line</a:t>
            </a:r>
            <a:r>
              <a:rPr lang="en-US" smtClean="0"/>
              <a:t> is the line of intersection between the fault plane and the Earth's surface.</a:t>
            </a:r>
            <a:endParaRPr lang="en-US" b="1" smtClean="0"/>
          </a:p>
          <a:p>
            <a:pPr eaLnBrk="1" hangingPunct="1"/>
            <a:r>
              <a:rPr lang="en-US" b="1" smtClean="0"/>
              <a:t>Faultplane</a:t>
            </a:r>
            <a:r>
              <a:rPr lang="en-US" smtClean="0"/>
              <a:t>; the surface of separation of the land which is created by the fault. </a:t>
            </a:r>
          </a:p>
        </p:txBody>
      </p:sp>
    </p:spTree>
  </p:cSld>
  <p:clrMapOvr>
    <a:masterClrMapping/>
  </p:clrMapOvr>
  <p:transition spd="slow" advClick="0" advTm="30000">
    <p:wheel/>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28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28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5979DC5-7C06-4989-A81C-1BB759081480}" type="slidenum">
              <a:rPr lang="en-US" smtClean="0"/>
              <a:pPr eaLnBrk="1" hangingPunct="1"/>
              <a:t>118</a:t>
            </a:fld>
            <a:endParaRPr lang="en-US" smtClean="0"/>
          </a:p>
        </p:txBody>
      </p:sp>
      <p:sp>
        <p:nvSpPr>
          <p:cNvPr id="122885" name="Rectangle 2"/>
          <p:cNvSpPr>
            <a:spLocks noGrp="1" noChangeArrowheads="1"/>
          </p:cNvSpPr>
          <p:nvPr>
            <p:ph type="title"/>
          </p:nvPr>
        </p:nvSpPr>
        <p:spPr>
          <a:xfrm>
            <a:off x="0" y="0"/>
            <a:ext cx="9144000" cy="1154113"/>
          </a:xfrm>
          <a:solidFill>
            <a:schemeClr val="bg1"/>
          </a:solidFill>
        </p:spPr>
        <p:txBody>
          <a:bodyPr/>
          <a:lstStyle/>
          <a:p>
            <a:pPr eaLnBrk="1" hangingPunct="1"/>
            <a:r>
              <a:rPr lang="en-US" smtClean="0"/>
              <a:t>PARTS OF A FAULT</a:t>
            </a:r>
          </a:p>
        </p:txBody>
      </p:sp>
      <p:sp>
        <p:nvSpPr>
          <p:cNvPr id="122886" name="Rectangle 7"/>
          <p:cNvSpPr>
            <a:spLocks noChangeArrowheads="1"/>
          </p:cNvSpPr>
          <p:nvPr/>
        </p:nvSpPr>
        <p:spPr bwMode="auto">
          <a:xfrm>
            <a:off x="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22887" name="Object 6"/>
          <p:cNvGraphicFramePr>
            <a:graphicFrameLocks noChangeAspect="1"/>
          </p:cNvGraphicFramePr>
          <p:nvPr/>
        </p:nvGraphicFramePr>
        <p:xfrm>
          <a:off x="0" y="990600"/>
          <a:ext cx="9144000" cy="5867400"/>
        </p:xfrm>
        <a:graphic>
          <a:graphicData uri="http://schemas.openxmlformats.org/presentationml/2006/ole">
            <mc:AlternateContent xmlns:mc="http://schemas.openxmlformats.org/markup-compatibility/2006">
              <mc:Choice xmlns:v="urn:schemas-microsoft-com:vml" Requires="v">
                <p:oleObj spid="_x0000_s122888"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7500" t="20833" b="4095"/>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39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39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1DB409F-0808-47F7-A732-73D2867CBACE}" type="slidenum">
              <a:rPr lang="en-US" smtClean="0"/>
              <a:pPr eaLnBrk="1" hangingPunct="1"/>
              <a:t>119</a:t>
            </a:fld>
            <a:endParaRPr lang="en-US" smtClean="0"/>
          </a:p>
        </p:txBody>
      </p:sp>
      <p:sp>
        <p:nvSpPr>
          <p:cNvPr id="123909" name="Rectangle 2"/>
          <p:cNvSpPr>
            <a:spLocks noGrp="1" noChangeArrowheads="1"/>
          </p:cNvSpPr>
          <p:nvPr>
            <p:ph type="title"/>
          </p:nvPr>
        </p:nvSpPr>
        <p:spPr>
          <a:xfrm>
            <a:off x="914400" y="762000"/>
            <a:ext cx="8229600" cy="868363"/>
          </a:xfrm>
        </p:spPr>
        <p:txBody>
          <a:bodyPr/>
          <a:lstStyle/>
          <a:p>
            <a:pPr eaLnBrk="1" hangingPunct="1"/>
            <a:r>
              <a:rPr lang="en-US" b="1" smtClean="0">
                <a:solidFill>
                  <a:schemeClr val="tx2"/>
                </a:solidFill>
              </a:rPr>
              <a:t>PARTS OF A FAULT</a:t>
            </a:r>
          </a:p>
        </p:txBody>
      </p:sp>
      <p:sp>
        <p:nvSpPr>
          <p:cNvPr id="123910" name="Rectangle 3"/>
          <p:cNvSpPr>
            <a:spLocks noGrp="1" noChangeArrowheads="1"/>
          </p:cNvSpPr>
          <p:nvPr>
            <p:ph type="body" idx="1"/>
          </p:nvPr>
        </p:nvSpPr>
        <p:spPr>
          <a:xfrm>
            <a:off x="914400" y="2057400"/>
            <a:ext cx="7772400" cy="4038600"/>
          </a:xfrm>
        </p:spPr>
        <p:txBody>
          <a:bodyPr/>
          <a:lstStyle/>
          <a:p>
            <a:pPr eaLnBrk="1" hangingPunct="1"/>
            <a:r>
              <a:rPr lang="en-US" smtClean="0"/>
              <a:t>.The rupture of the surface by a fault is called a </a:t>
            </a:r>
            <a:r>
              <a:rPr lang="en-US" b="1" smtClean="0"/>
              <a:t>fault scarp</a:t>
            </a:r>
            <a:r>
              <a:rPr lang="en-US" smtClean="0"/>
              <a:t>.</a:t>
            </a:r>
            <a:endParaRPr lang="en-US" b="1" smtClean="0"/>
          </a:p>
          <a:p>
            <a:pPr eaLnBrk="1" hangingPunct="1"/>
            <a:r>
              <a:rPr lang="en-US" b="1" smtClean="0"/>
              <a:t>Throw;</a:t>
            </a:r>
            <a:r>
              <a:rPr lang="en-US" smtClean="0"/>
              <a:t> vertical displacement.</a:t>
            </a:r>
            <a:endParaRPr lang="en-US" b="1" smtClean="0"/>
          </a:p>
          <a:p>
            <a:pPr eaLnBrk="1" hangingPunct="1"/>
            <a:r>
              <a:rPr lang="en-US" b="1" smtClean="0"/>
              <a:t>Heave</a:t>
            </a:r>
            <a:r>
              <a:rPr lang="en-US" smtClean="0"/>
              <a:t>; lateral displacement.</a:t>
            </a:r>
            <a:endParaRPr lang="en-US" b="1" smtClean="0"/>
          </a:p>
          <a:p>
            <a:pPr eaLnBrk="1" hangingPunct="1"/>
            <a:r>
              <a:rPr lang="en-US" b="1" smtClean="0"/>
              <a:t>Hade;</a:t>
            </a:r>
            <a:r>
              <a:rPr lang="en-US" smtClean="0"/>
              <a:t> inclination of the fault to the vertical plane</a:t>
            </a:r>
          </a:p>
        </p:txBody>
      </p:sp>
    </p:spTree>
  </p:cSld>
  <p:clrMapOvr>
    <a:masterClrMapping/>
  </p:clrMapOvr>
  <p:transition spd="slow" advClick="0" advTm="30000">
    <p:whee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7FD1718-4EBF-4A55-828C-DE6CD9071DAE}" type="slidenum">
              <a:rPr lang="en-US" smtClean="0"/>
              <a:pPr eaLnBrk="1" hangingPunct="1"/>
              <a:t>12</a:t>
            </a:fld>
            <a:endParaRPr lang="en-US" smtClean="0"/>
          </a:p>
        </p:txBody>
      </p:sp>
      <p:sp>
        <p:nvSpPr>
          <p:cNvPr id="14341" name="Rectangle 2"/>
          <p:cNvSpPr>
            <a:spLocks noGrp="1" noChangeArrowheads="1"/>
          </p:cNvSpPr>
          <p:nvPr>
            <p:ph type="title"/>
          </p:nvPr>
        </p:nvSpPr>
        <p:spPr>
          <a:xfrm>
            <a:off x="1981200" y="0"/>
            <a:ext cx="6870700" cy="1066800"/>
          </a:xfrm>
          <a:solidFill>
            <a:schemeClr val="bg1"/>
          </a:solidFill>
        </p:spPr>
        <p:txBody>
          <a:bodyPr/>
          <a:lstStyle/>
          <a:p>
            <a:pPr eaLnBrk="1" hangingPunct="1"/>
            <a:r>
              <a:rPr lang="en-US" sz="4000" b="1" smtClean="0">
                <a:solidFill>
                  <a:schemeClr val="tx2"/>
                </a:solidFill>
              </a:rPr>
              <a:t>Shear/tear</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l="32043" t="7280" r="29826" b="57571"/>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49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49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CD2C6E3-94C0-4952-A884-7C295CA208B8}" type="slidenum">
              <a:rPr lang="en-US" smtClean="0"/>
              <a:pPr eaLnBrk="1" hangingPunct="1"/>
              <a:t>120</a:t>
            </a:fld>
            <a:endParaRPr lang="en-US" smtClean="0"/>
          </a:p>
        </p:txBody>
      </p:sp>
      <p:sp>
        <p:nvSpPr>
          <p:cNvPr id="124933" name="Rectangle 2"/>
          <p:cNvSpPr>
            <a:spLocks noGrp="1" noChangeArrowheads="1"/>
          </p:cNvSpPr>
          <p:nvPr>
            <p:ph type="title"/>
          </p:nvPr>
        </p:nvSpPr>
        <p:spPr/>
        <p:txBody>
          <a:bodyPr/>
          <a:lstStyle/>
          <a:p>
            <a:pPr eaLnBrk="1" hangingPunct="1"/>
            <a:r>
              <a:rPr lang="en-US" b="1" smtClean="0">
                <a:solidFill>
                  <a:schemeClr val="tx2"/>
                </a:solidFill>
              </a:rPr>
              <a:t>Types of faults.</a:t>
            </a:r>
          </a:p>
        </p:txBody>
      </p:sp>
      <p:sp>
        <p:nvSpPr>
          <p:cNvPr id="124934" name="Rectangle 3"/>
          <p:cNvSpPr>
            <a:spLocks noGrp="1" noChangeArrowheads="1"/>
          </p:cNvSpPr>
          <p:nvPr>
            <p:ph type="body" idx="1"/>
          </p:nvPr>
        </p:nvSpPr>
        <p:spPr>
          <a:xfrm>
            <a:off x="533400" y="2209800"/>
            <a:ext cx="8229600" cy="2667000"/>
          </a:xfrm>
        </p:spPr>
        <p:txBody>
          <a:bodyPr/>
          <a:lstStyle/>
          <a:p>
            <a:pPr marL="609600" indent="-609600" eaLnBrk="1" hangingPunct="1"/>
            <a:r>
              <a:rPr lang="en-US" sz="3600" smtClean="0"/>
              <a:t>Faults are named according to;</a:t>
            </a:r>
          </a:p>
          <a:p>
            <a:pPr marL="2209800" lvl="4" indent="-381000" eaLnBrk="1" hangingPunct="1">
              <a:buFontTx/>
              <a:buAutoNum type="alphaLcParenR"/>
            </a:pPr>
            <a:r>
              <a:rPr lang="en-US" sz="2400" smtClean="0"/>
              <a:t>the type of </a:t>
            </a:r>
            <a:r>
              <a:rPr lang="en-US" sz="2400" i="1" smtClean="0"/>
              <a:t>stress that acts on the rock</a:t>
            </a:r>
            <a:r>
              <a:rPr lang="en-US" sz="2400" smtClean="0"/>
              <a:t>.</a:t>
            </a:r>
          </a:p>
          <a:p>
            <a:pPr marL="2209800" lvl="4" indent="-381000" eaLnBrk="1" hangingPunct="1">
              <a:buFontTx/>
              <a:buAutoNum type="alphaLcParenR"/>
            </a:pPr>
            <a:r>
              <a:rPr lang="en-US" sz="2400" b="1" smtClean="0"/>
              <a:t>the nature of the movement of the rock blocks</a:t>
            </a:r>
            <a:r>
              <a:rPr lang="en-US" sz="2400" smtClean="0"/>
              <a:t> either side of the fault plane. </a:t>
            </a:r>
          </a:p>
        </p:txBody>
      </p:sp>
    </p:spTree>
  </p:cSld>
  <p:clrMapOvr>
    <a:masterClrMapping/>
  </p:clrMapOvr>
  <p:transition spd="slow" advClick="0" advTm="30000">
    <p:wheel/>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59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59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2B1A938-FB39-4089-A059-DEDD0A7FECAA}" type="slidenum">
              <a:rPr lang="en-US" smtClean="0"/>
              <a:pPr eaLnBrk="1" hangingPunct="1"/>
              <a:t>121</a:t>
            </a:fld>
            <a:endParaRPr lang="en-US" smtClean="0"/>
          </a:p>
        </p:txBody>
      </p:sp>
      <p:sp>
        <p:nvSpPr>
          <p:cNvPr id="125957" name="Rectangle 2"/>
          <p:cNvSpPr>
            <a:spLocks noGrp="1" noChangeArrowheads="1"/>
          </p:cNvSpPr>
          <p:nvPr>
            <p:ph type="title"/>
          </p:nvPr>
        </p:nvSpPr>
        <p:spPr/>
        <p:txBody>
          <a:bodyPr/>
          <a:lstStyle/>
          <a:p>
            <a:pPr eaLnBrk="1" hangingPunct="1"/>
            <a:r>
              <a:rPr lang="en-US" b="1" smtClean="0">
                <a:solidFill>
                  <a:schemeClr val="tx2"/>
                </a:solidFill>
              </a:rPr>
              <a:t>Types of faults.</a:t>
            </a:r>
          </a:p>
        </p:txBody>
      </p:sp>
      <p:sp>
        <p:nvSpPr>
          <p:cNvPr id="125958" name="Rectangle 3"/>
          <p:cNvSpPr>
            <a:spLocks noGrp="1" noChangeArrowheads="1"/>
          </p:cNvSpPr>
          <p:nvPr>
            <p:ph type="body" idx="1"/>
          </p:nvPr>
        </p:nvSpPr>
        <p:spPr>
          <a:xfrm>
            <a:off x="1905000" y="1905000"/>
            <a:ext cx="6705600" cy="3535363"/>
          </a:xfrm>
        </p:spPr>
        <p:txBody>
          <a:bodyPr/>
          <a:lstStyle/>
          <a:p>
            <a:pPr eaLnBrk="1" hangingPunct="1"/>
            <a:r>
              <a:rPr lang="fr-FR" sz="2800" b="1" smtClean="0"/>
              <a:t>Normal faults/</a:t>
            </a:r>
            <a:r>
              <a:rPr lang="fr-FR" sz="2800" smtClean="0"/>
              <a:t> </a:t>
            </a:r>
            <a:r>
              <a:rPr lang="fr-FR" sz="2800" b="1" smtClean="0"/>
              <a:t>extensional fault</a:t>
            </a:r>
            <a:r>
              <a:rPr lang="fr-FR" sz="2800" smtClean="0"/>
              <a:t>.</a:t>
            </a:r>
            <a:endParaRPr lang="en-US" sz="2800" smtClean="0"/>
          </a:p>
          <a:p>
            <a:pPr eaLnBrk="1" hangingPunct="1"/>
            <a:r>
              <a:rPr lang="en-US" sz="2800" b="1" smtClean="0"/>
              <a:t>Reverse faults </a:t>
            </a:r>
            <a:endParaRPr lang="en-US" sz="2800" smtClean="0"/>
          </a:p>
          <a:p>
            <a:pPr eaLnBrk="1" hangingPunct="1"/>
            <a:r>
              <a:rPr lang="en-US" sz="2800" b="1" smtClean="0"/>
              <a:t>Shear or tear faults/the strike-slip or transform fault</a:t>
            </a:r>
            <a:r>
              <a:rPr lang="en-US" sz="2800" smtClean="0"/>
              <a:t>.</a:t>
            </a:r>
          </a:p>
          <a:p>
            <a:pPr eaLnBrk="1" hangingPunct="1"/>
            <a:r>
              <a:rPr lang="en-US" sz="2800" smtClean="0"/>
              <a:t>  </a:t>
            </a:r>
            <a:r>
              <a:rPr lang="en-US" sz="2800" b="1" smtClean="0"/>
              <a:t>Thrust faults</a:t>
            </a:r>
          </a:p>
          <a:p>
            <a:pPr eaLnBrk="1" hangingPunct="1"/>
            <a:r>
              <a:rPr lang="en-US" sz="2800" b="1" smtClean="0"/>
              <a:t>Anticlinal faults</a:t>
            </a:r>
            <a:endParaRPr lang="en-US" sz="2800" smtClean="0"/>
          </a:p>
        </p:txBody>
      </p:sp>
    </p:spTree>
  </p:cSld>
  <p:clrMapOvr>
    <a:masterClrMapping/>
  </p:clrMapOvr>
  <p:transition spd="slow" advClick="0" advTm="30000">
    <p:wheel/>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69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69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DBF5876-A8DC-44A1-A229-193134B7F422}" type="slidenum">
              <a:rPr lang="en-US" smtClean="0"/>
              <a:pPr eaLnBrk="1" hangingPunct="1"/>
              <a:t>122</a:t>
            </a:fld>
            <a:endParaRPr lang="en-US" smtClean="0"/>
          </a:p>
        </p:txBody>
      </p:sp>
      <p:sp>
        <p:nvSpPr>
          <p:cNvPr id="126981" name="Rectangle 5"/>
          <p:cNvSpPr>
            <a:spLocks noGrp="1" noChangeArrowheads="1"/>
          </p:cNvSpPr>
          <p:nvPr>
            <p:ph type="title"/>
          </p:nvPr>
        </p:nvSpPr>
        <p:spPr>
          <a:xfrm>
            <a:off x="457200" y="0"/>
            <a:ext cx="8229600" cy="639763"/>
          </a:xfrm>
        </p:spPr>
        <p:txBody>
          <a:bodyPr/>
          <a:lstStyle/>
          <a:p>
            <a:pPr eaLnBrk="1" hangingPunct="1"/>
            <a:r>
              <a:rPr lang="en-US" sz="4000" b="1" smtClean="0">
                <a:solidFill>
                  <a:schemeClr val="tx2"/>
                </a:solidFill>
              </a:rPr>
              <a:t>Types of faults.</a:t>
            </a:r>
          </a:p>
        </p:txBody>
      </p:sp>
      <p:graphicFrame>
        <p:nvGraphicFramePr>
          <p:cNvPr id="65620" name="Group 84"/>
          <p:cNvGraphicFramePr>
            <a:graphicFrameLocks noGrp="1"/>
          </p:cNvGraphicFramePr>
          <p:nvPr>
            <p:ph type="tbl" idx="1"/>
          </p:nvPr>
        </p:nvGraphicFramePr>
        <p:xfrm>
          <a:off x="0" y="685800"/>
          <a:ext cx="9144000" cy="6172200"/>
        </p:xfrm>
        <a:graphic>
          <a:graphicData uri="http://schemas.openxmlformats.org/drawingml/2006/table">
            <a:tbl>
              <a:tblPr/>
              <a:tblGrid>
                <a:gridCol w="2449513"/>
                <a:gridCol w="2192337"/>
                <a:gridCol w="2230438"/>
                <a:gridCol w="2271712"/>
              </a:tblGrid>
              <a:tr h="1760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2"/>
                          </a:solidFill>
                          <a:effectLst/>
                          <a:latin typeface="Arial" charset="0"/>
                          <a:ea typeface="Times New Roman" pitchFamily="18" charset="0"/>
                          <a:cs typeface="Verdana" pitchFamily="34" charset="0"/>
                        </a:rPr>
                        <a:t>Fault Type:</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Normal Faulting</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Reverse Faulting</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Transform Faulting</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1838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2"/>
                          </a:solidFill>
                          <a:effectLst/>
                          <a:latin typeface="Arial" charset="0"/>
                          <a:ea typeface="Times New Roman" pitchFamily="18" charset="0"/>
                          <a:cs typeface="Verdana" pitchFamily="34" charset="0"/>
                        </a:rPr>
                        <a:t>Deformation Style:</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Extension</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Compression</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Translation</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2573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2"/>
                          </a:solidFill>
                          <a:effectLst/>
                          <a:latin typeface="Arial" charset="0"/>
                          <a:ea typeface="Times New Roman" pitchFamily="18" charset="0"/>
                          <a:cs typeface="Verdana" pitchFamily="34" charset="0"/>
                        </a:rPr>
                        <a:t>Force Orientation:</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Vertical Force Is Largest</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Vertical Force Is Smallest</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Verdana" pitchFamily="34" charset="0"/>
                        </a:rPr>
                        <a:t>Vertical Force Is Intermediate</a:t>
                      </a:r>
                    </a:p>
                  </a:txBody>
                  <a:tcPr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advClick="0" advTm="30000">
    <p:wheel/>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80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80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3206436-A2DC-4B21-9B6D-FF59C553935F}" type="slidenum">
              <a:rPr lang="en-US" smtClean="0"/>
              <a:pPr eaLnBrk="1" hangingPunct="1"/>
              <a:t>123</a:t>
            </a:fld>
            <a:endParaRPr lang="en-US" smtClean="0"/>
          </a:p>
        </p:txBody>
      </p:sp>
      <p:sp>
        <p:nvSpPr>
          <p:cNvPr id="128005" name="Rectangle 2"/>
          <p:cNvSpPr>
            <a:spLocks noGrp="1" noChangeArrowheads="1"/>
          </p:cNvSpPr>
          <p:nvPr>
            <p:ph type="title"/>
          </p:nvPr>
        </p:nvSpPr>
        <p:spPr/>
        <p:txBody>
          <a:bodyPr/>
          <a:lstStyle/>
          <a:p>
            <a:pPr eaLnBrk="1" hangingPunct="1"/>
            <a:r>
              <a:rPr lang="fr-FR" b="1" smtClean="0">
                <a:solidFill>
                  <a:schemeClr val="tx2"/>
                </a:solidFill>
              </a:rPr>
              <a:t>Normal faults</a:t>
            </a:r>
            <a:endParaRPr lang="en-US" b="1" smtClean="0">
              <a:solidFill>
                <a:schemeClr val="tx2"/>
              </a:solidFill>
            </a:endParaRPr>
          </a:p>
        </p:txBody>
      </p:sp>
      <p:sp>
        <p:nvSpPr>
          <p:cNvPr id="128006" name="Rectangle 3"/>
          <p:cNvSpPr>
            <a:spLocks noGrp="1" noChangeArrowheads="1"/>
          </p:cNvSpPr>
          <p:nvPr>
            <p:ph type="body" idx="1"/>
          </p:nvPr>
        </p:nvSpPr>
        <p:spPr/>
        <p:txBody>
          <a:bodyPr/>
          <a:lstStyle/>
          <a:p>
            <a:pPr eaLnBrk="1" hangingPunct="1"/>
            <a:r>
              <a:rPr lang="en-US" sz="4400" smtClean="0"/>
              <a:t>If the rocks are under tension, faults will be formed.</a:t>
            </a:r>
          </a:p>
        </p:txBody>
      </p:sp>
    </p:spTree>
  </p:cSld>
  <p:clrMapOvr>
    <a:masterClrMapping/>
  </p:clrMapOvr>
  <p:transition spd="slow" advClick="0" advTm="30000">
    <p:wheel/>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290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290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0628149-D38D-4882-AFAC-CFAA560DB583}" type="slidenum">
              <a:rPr lang="en-US" smtClean="0"/>
              <a:pPr eaLnBrk="1" hangingPunct="1"/>
              <a:t>124</a:t>
            </a:fld>
            <a:endParaRPr lang="en-US" smtClean="0"/>
          </a:p>
        </p:txBody>
      </p:sp>
      <p:sp>
        <p:nvSpPr>
          <p:cNvPr id="129029" name="Rectangle 2"/>
          <p:cNvSpPr>
            <a:spLocks noGrp="1" noChangeArrowheads="1"/>
          </p:cNvSpPr>
          <p:nvPr>
            <p:ph type="title"/>
          </p:nvPr>
        </p:nvSpPr>
        <p:spPr>
          <a:xfrm>
            <a:off x="0" y="0"/>
            <a:ext cx="9144000" cy="1295400"/>
          </a:xfrm>
          <a:solidFill>
            <a:schemeClr val="bg1"/>
          </a:solidFill>
        </p:spPr>
        <p:txBody>
          <a:bodyPr/>
          <a:lstStyle/>
          <a:p>
            <a:pPr eaLnBrk="1" hangingPunct="1"/>
            <a:r>
              <a:rPr lang="fr-FR" smtClean="0"/>
              <a:t>Normal faults/ extensional fault.</a:t>
            </a:r>
            <a:r>
              <a:rPr lang="en-US" smtClean="0"/>
              <a:t> </a:t>
            </a:r>
          </a:p>
        </p:txBody>
      </p:sp>
      <p:sp>
        <p:nvSpPr>
          <p:cNvPr id="129030" name="Rectangle 7"/>
          <p:cNvSpPr>
            <a:spLocks noChangeArrowheads="1"/>
          </p:cNvSpPr>
          <p:nvPr/>
        </p:nvSpPr>
        <p:spPr bwMode="auto">
          <a:xfrm>
            <a:off x="0"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29031" name="Object 6"/>
          <p:cNvGraphicFramePr>
            <a:graphicFrameLocks noChangeAspect="1"/>
          </p:cNvGraphicFramePr>
          <p:nvPr/>
        </p:nvGraphicFramePr>
        <p:xfrm>
          <a:off x="0" y="1143000"/>
          <a:ext cx="9144000" cy="4419600"/>
        </p:xfrm>
        <a:graphic>
          <a:graphicData uri="http://schemas.openxmlformats.org/presentationml/2006/ole">
            <mc:AlternateContent xmlns:mc="http://schemas.openxmlformats.org/markup-compatibility/2006">
              <mc:Choice xmlns:v="urn:schemas-microsoft-com:vml" Requires="v">
                <p:oleObj spid="_x0000_s129033"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4167" t="23334" b="16090"/>
                      <a:stretch>
                        <a:fillRect/>
                      </a:stretch>
                    </p:blipFill>
                    <p:spPr bwMode="auto">
                      <a:xfrm>
                        <a:off x="0" y="11430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32" name="Text Box 8"/>
          <p:cNvSpPr txBox="1">
            <a:spLocks noChangeArrowheads="1"/>
          </p:cNvSpPr>
          <p:nvPr/>
        </p:nvSpPr>
        <p:spPr bwMode="auto">
          <a:xfrm>
            <a:off x="0" y="5562600"/>
            <a:ext cx="8991600" cy="119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endParaRPr lang="en-US"/>
          </a:p>
          <a:p>
            <a:pPr>
              <a:spcBef>
                <a:spcPct val="50000"/>
              </a:spcBef>
            </a:pPr>
            <a:endParaRPr lang="en-US"/>
          </a:p>
          <a:p>
            <a:pPr>
              <a:spcBef>
                <a:spcPct val="50000"/>
              </a:spcBef>
            </a:pPr>
            <a:endParaRPr lang="en-US"/>
          </a:p>
        </p:txBody>
      </p:sp>
    </p:spTree>
  </p:cSld>
  <p:clrMapOvr>
    <a:masterClrMapping/>
  </p:clrMapOvr>
  <p:transition spd="slow" advClick="0" advTm="30000">
    <p:wheel/>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00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00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1DAD2E7-4C6A-45C1-878B-CDEA32303E37}" type="slidenum">
              <a:rPr lang="en-US" smtClean="0"/>
              <a:pPr eaLnBrk="1" hangingPunct="1"/>
              <a:t>125</a:t>
            </a:fld>
            <a:endParaRPr lang="en-US" smtClean="0"/>
          </a:p>
        </p:txBody>
      </p:sp>
      <p:sp>
        <p:nvSpPr>
          <p:cNvPr id="130053" name="Rectangle 2"/>
          <p:cNvSpPr>
            <a:spLocks noGrp="1" noChangeArrowheads="1"/>
          </p:cNvSpPr>
          <p:nvPr>
            <p:ph type="title"/>
          </p:nvPr>
        </p:nvSpPr>
        <p:spPr/>
        <p:txBody>
          <a:bodyPr/>
          <a:lstStyle/>
          <a:p>
            <a:pPr eaLnBrk="1" hangingPunct="1"/>
            <a:r>
              <a:rPr lang="fr-FR" b="1" smtClean="0">
                <a:solidFill>
                  <a:schemeClr val="tx2"/>
                </a:solidFill>
              </a:rPr>
              <a:t>Normal faults</a:t>
            </a:r>
            <a:endParaRPr lang="en-US" b="1" smtClean="0">
              <a:solidFill>
                <a:schemeClr val="tx2"/>
              </a:solidFill>
            </a:endParaRPr>
          </a:p>
        </p:txBody>
      </p:sp>
      <p:sp>
        <p:nvSpPr>
          <p:cNvPr id="130054" name="Rectangle 3"/>
          <p:cNvSpPr>
            <a:spLocks noGrp="1" noChangeArrowheads="1"/>
          </p:cNvSpPr>
          <p:nvPr>
            <p:ph type="body" idx="1"/>
          </p:nvPr>
        </p:nvSpPr>
        <p:spPr>
          <a:xfrm>
            <a:off x="1752600" y="1828800"/>
            <a:ext cx="6629400" cy="3657600"/>
          </a:xfrm>
        </p:spPr>
        <p:txBody>
          <a:bodyPr/>
          <a:lstStyle/>
          <a:p>
            <a:pPr eaLnBrk="1" hangingPunct="1"/>
            <a:r>
              <a:rPr lang="en-US" sz="4400" smtClean="0"/>
              <a:t>One of the  blocks may sink down relative to its neighbors.</a:t>
            </a:r>
          </a:p>
        </p:txBody>
      </p:sp>
    </p:spTree>
  </p:cSld>
  <p:clrMapOvr>
    <a:masterClrMapping/>
  </p:clrMapOvr>
  <p:transition spd="slow" advClick="0" advTm="30000">
    <p:wheel/>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10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10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F5CB86B-2A42-4AEF-A59D-E708B32D51AD}" type="slidenum">
              <a:rPr lang="en-US" smtClean="0"/>
              <a:pPr eaLnBrk="1" hangingPunct="1"/>
              <a:t>126</a:t>
            </a:fld>
            <a:endParaRPr lang="en-US" smtClean="0"/>
          </a:p>
        </p:txBody>
      </p:sp>
      <p:sp>
        <p:nvSpPr>
          <p:cNvPr id="131077" name="Rectangle 2"/>
          <p:cNvSpPr>
            <a:spLocks noGrp="1" noChangeArrowheads="1"/>
          </p:cNvSpPr>
          <p:nvPr>
            <p:ph type="title"/>
          </p:nvPr>
        </p:nvSpPr>
        <p:spPr>
          <a:xfrm>
            <a:off x="0" y="0"/>
            <a:ext cx="9144000" cy="990600"/>
          </a:xfrm>
          <a:solidFill>
            <a:schemeClr val="bg1"/>
          </a:solidFill>
        </p:spPr>
        <p:txBody>
          <a:bodyPr/>
          <a:lstStyle/>
          <a:p>
            <a:pPr eaLnBrk="1" hangingPunct="1"/>
            <a:r>
              <a:rPr lang="en-US" sz="4000" b="1" smtClean="0">
                <a:solidFill>
                  <a:schemeClr val="tx2"/>
                </a:solidFill>
              </a:rPr>
              <a:t>Normal Faults</a:t>
            </a:r>
          </a:p>
        </p:txBody>
      </p:sp>
      <p:pic>
        <p:nvPicPr>
          <p:cNvPr id="131078" name="Picture 3" descr="Normal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3813" r="50438" b="2438"/>
          <a:stretch>
            <a:fillRect/>
          </a:stretch>
        </p:blipFill>
        <p:spPr>
          <a:xfrm>
            <a:off x="0" y="990600"/>
            <a:ext cx="9144000" cy="5867400"/>
          </a:xfrm>
        </p:spPr>
      </p:pic>
      <p:sp>
        <p:nvSpPr>
          <p:cNvPr id="131079" name="Line 4"/>
          <p:cNvSpPr>
            <a:spLocks noChangeShapeType="1"/>
          </p:cNvSpPr>
          <p:nvPr/>
        </p:nvSpPr>
        <p:spPr bwMode="auto">
          <a:xfrm flipH="1">
            <a:off x="2819400" y="5410200"/>
            <a:ext cx="685800" cy="91440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advClick="0" advTm="30000">
    <p:wheel/>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2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2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C45D255-A98C-42BD-AE87-137ED8CAE1E8}" type="slidenum">
              <a:rPr lang="en-US" smtClean="0"/>
              <a:pPr eaLnBrk="1" hangingPunct="1"/>
              <a:t>127</a:t>
            </a:fld>
            <a:endParaRPr lang="en-US" smtClean="0"/>
          </a:p>
        </p:txBody>
      </p:sp>
      <p:sp>
        <p:nvSpPr>
          <p:cNvPr id="132101" name="Rectangle 2"/>
          <p:cNvSpPr>
            <a:spLocks noGrp="1" noChangeArrowheads="1"/>
          </p:cNvSpPr>
          <p:nvPr>
            <p:ph type="title"/>
          </p:nvPr>
        </p:nvSpPr>
        <p:spPr/>
        <p:txBody>
          <a:bodyPr/>
          <a:lstStyle/>
          <a:p>
            <a:pPr eaLnBrk="1" hangingPunct="1"/>
            <a:r>
              <a:rPr lang="en-US" b="1" smtClean="0">
                <a:solidFill>
                  <a:schemeClr val="tx2"/>
                </a:solidFill>
              </a:rPr>
              <a:t>Normal Faults</a:t>
            </a:r>
            <a:r>
              <a:rPr lang="en-US" smtClean="0"/>
              <a:t> </a:t>
            </a:r>
          </a:p>
        </p:txBody>
      </p:sp>
      <p:sp>
        <p:nvSpPr>
          <p:cNvPr id="132102" name="Rectangle 3"/>
          <p:cNvSpPr>
            <a:spLocks noGrp="1" noChangeArrowheads="1"/>
          </p:cNvSpPr>
          <p:nvPr>
            <p:ph type="body" idx="1"/>
          </p:nvPr>
        </p:nvSpPr>
        <p:spPr/>
        <p:txBody>
          <a:bodyPr/>
          <a:lstStyle/>
          <a:p>
            <a:pPr eaLnBrk="1" hangingPunct="1"/>
            <a:r>
              <a:rPr lang="en-US" sz="4000" smtClean="0"/>
              <a:t>Hanging wall moves downward relative to the footwall- mainly vertical movement.</a:t>
            </a:r>
          </a:p>
        </p:txBody>
      </p:sp>
    </p:spTree>
  </p:cSld>
  <p:clrMapOvr>
    <a:masterClrMapping/>
  </p:clrMapOvr>
  <p:transition spd="slow" advClick="0" advTm="30000">
    <p:wheel/>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3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3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C872950-2FC9-4499-82BB-59DFF54D9F98}" type="slidenum">
              <a:rPr lang="en-US" smtClean="0"/>
              <a:pPr eaLnBrk="1" hangingPunct="1"/>
              <a:t>128</a:t>
            </a:fld>
            <a:endParaRPr lang="en-US" smtClean="0"/>
          </a:p>
        </p:txBody>
      </p:sp>
      <p:sp>
        <p:nvSpPr>
          <p:cNvPr id="133125" name="Rectangle 2"/>
          <p:cNvSpPr>
            <a:spLocks noGrp="1" noChangeArrowheads="1"/>
          </p:cNvSpPr>
          <p:nvPr>
            <p:ph type="title"/>
          </p:nvPr>
        </p:nvSpPr>
        <p:spPr>
          <a:xfrm>
            <a:off x="0" y="0"/>
            <a:ext cx="9144000" cy="990600"/>
          </a:xfrm>
          <a:solidFill>
            <a:srgbClr val="DDDDDD"/>
          </a:solidFill>
        </p:spPr>
        <p:txBody>
          <a:bodyPr/>
          <a:lstStyle/>
          <a:p>
            <a:pPr eaLnBrk="1" hangingPunct="1"/>
            <a:r>
              <a:rPr lang="en-US" b="1" smtClean="0">
                <a:solidFill>
                  <a:schemeClr val="tx2"/>
                </a:solidFill>
              </a:rPr>
              <a:t>Normal Faults</a:t>
            </a:r>
            <a:r>
              <a:rPr lang="en-US" smtClean="0"/>
              <a:t> </a:t>
            </a:r>
          </a:p>
        </p:txBody>
      </p:sp>
      <p:pic>
        <p:nvPicPr>
          <p:cNvPr id="133126" name="Picture 3" descr="Image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4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4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862DB40-44E7-4A0C-B99C-CF50D5F3FF1C}" type="slidenum">
              <a:rPr lang="en-US" smtClean="0"/>
              <a:pPr eaLnBrk="1" hangingPunct="1"/>
              <a:t>129</a:t>
            </a:fld>
            <a:endParaRPr lang="en-US" smtClean="0"/>
          </a:p>
        </p:txBody>
      </p:sp>
      <p:sp>
        <p:nvSpPr>
          <p:cNvPr id="134149" name="Rectangle 2"/>
          <p:cNvSpPr>
            <a:spLocks noGrp="1" noChangeArrowheads="1"/>
          </p:cNvSpPr>
          <p:nvPr>
            <p:ph type="title"/>
          </p:nvPr>
        </p:nvSpPr>
        <p:spPr/>
        <p:txBody>
          <a:bodyPr/>
          <a:lstStyle/>
          <a:p>
            <a:pPr eaLnBrk="1" hangingPunct="1"/>
            <a:r>
              <a:rPr lang="en-US" b="1" smtClean="0">
                <a:solidFill>
                  <a:schemeClr val="tx2"/>
                </a:solidFill>
              </a:rPr>
              <a:t>Reverse fault</a:t>
            </a:r>
          </a:p>
        </p:txBody>
      </p:sp>
      <p:sp>
        <p:nvSpPr>
          <p:cNvPr id="134150" name="Rectangle 3"/>
          <p:cNvSpPr>
            <a:spLocks noGrp="1" noChangeArrowheads="1"/>
          </p:cNvSpPr>
          <p:nvPr>
            <p:ph type="body" idx="1"/>
          </p:nvPr>
        </p:nvSpPr>
        <p:spPr/>
        <p:txBody>
          <a:bodyPr/>
          <a:lstStyle/>
          <a:p>
            <a:pPr eaLnBrk="1" hangingPunct="1"/>
            <a:r>
              <a:rPr lang="en-US" sz="4400" smtClean="0"/>
              <a:t>When  the strata or layers are compressed or pressed together the rocks will crack and faults will be formed</a:t>
            </a:r>
            <a:r>
              <a:rPr lang="en-US" smtClean="0"/>
              <a:t>. </a:t>
            </a:r>
          </a:p>
        </p:txBody>
      </p:sp>
    </p:spTree>
  </p:cSld>
  <p:clrMapOvr>
    <a:masterClrMapping/>
  </p:clrMapOvr>
  <p:transition spd="slow" advClick="0" advTm="30000">
    <p:whee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BBB3019-D904-4623-82CE-0DA83F04DDF1}" type="slidenum">
              <a:rPr lang="en-US" smtClean="0"/>
              <a:pPr eaLnBrk="1" hangingPunct="1"/>
              <a:t>13</a:t>
            </a:fld>
            <a:endParaRPr lang="en-US" smtClean="0"/>
          </a:p>
        </p:txBody>
      </p:sp>
      <p:sp>
        <p:nvSpPr>
          <p:cNvPr id="15365" name="Rectangle 2"/>
          <p:cNvSpPr>
            <a:spLocks noGrp="1" noChangeArrowheads="1"/>
          </p:cNvSpPr>
          <p:nvPr>
            <p:ph type="title"/>
          </p:nvPr>
        </p:nvSpPr>
        <p:spPr>
          <a:xfrm>
            <a:off x="2743200" y="609600"/>
            <a:ext cx="4648200" cy="1143000"/>
          </a:xfrm>
        </p:spPr>
        <p:txBody>
          <a:bodyPr/>
          <a:lstStyle/>
          <a:p>
            <a:pPr eaLnBrk="1" hangingPunct="1"/>
            <a:r>
              <a:rPr lang="en-US" sz="3600" b="1" smtClean="0">
                <a:solidFill>
                  <a:schemeClr val="tx2"/>
                </a:solidFill>
              </a:rPr>
              <a:t>Shear / tear</a:t>
            </a:r>
          </a:p>
        </p:txBody>
      </p:sp>
      <p:sp>
        <p:nvSpPr>
          <p:cNvPr id="15366" name="Rectangle 3"/>
          <p:cNvSpPr>
            <a:spLocks noGrp="1" noChangeArrowheads="1"/>
          </p:cNvSpPr>
          <p:nvPr>
            <p:ph type="body" idx="1"/>
          </p:nvPr>
        </p:nvSpPr>
        <p:spPr>
          <a:xfrm>
            <a:off x="685800" y="1828800"/>
            <a:ext cx="7696200" cy="2667000"/>
          </a:xfrm>
        </p:spPr>
        <p:txBody>
          <a:bodyPr/>
          <a:lstStyle/>
          <a:p>
            <a:pPr eaLnBrk="1" hangingPunct="1"/>
            <a:r>
              <a:rPr lang="en-US" sz="3600" smtClean="0"/>
              <a:t>When forces operate in opposite direction, the rocks may be displaced horizontally by slipping past each other</a:t>
            </a:r>
            <a:r>
              <a:rPr lang="en-US" sz="4000" smtClean="0"/>
              <a:t>.</a:t>
            </a:r>
          </a:p>
        </p:txBody>
      </p:sp>
    </p:spTree>
  </p:cSld>
  <p:clrMapOvr>
    <a:masterClrMapping/>
  </p:clrMapOvr>
  <p:transition spd="slow" advClick="0" advTm="30000">
    <p:wheel/>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51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5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4F4C46E-6654-49A1-9663-3660B0EBFD3D}" type="slidenum">
              <a:rPr lang="en-US" smtClean="0"/>
              <a:pPr eaLnBrk="1" hangingPunct="1"/>
              <a:t>130</a:t>
            </a:fld>
            <a:endParaRPr lang="en-US" smtClean="0"/>
          </a:p>
        </p:txBody>
      </p:sp>
      <p:sp>
        <p:nvSpPr>
          <p:cNvPr id="135173" name="Rectangle 2"/>
          <p:cNvSpPr>
            <a:spLocks noGrp="1" noChangeArrowheads="1"/>
          </p:cNvSpPr>
          <p:nvPr>
            <p:ph type="title"/>
          </p:nvPr>
        </p:nvSpPr>
        <p:spPr>
          <a:xfrm>
            <a:off x="0" y="0"/>
            <a:ext cx="9144000" cy="1066800"/>
          </a:xfrm>
          <a:solidFill>
            <a:schemeClr val="bg1"/>
          </a:solidFill>
        </p:spPr>
        <p:txBody>
          <a:bodyPr/>
          <a:lstStyle/>
          <a:p>
            <a:pPr eaLnBrk="1" hangingPunct="1"/>
            <a:r>
              <a:rPr lang="en-US" sz="4000" b="1" smtClean="0">
                <a:solidFill>
                  <a:schemeClr val="tx2"/>
                </a:solidFill>
              </a:rPr>
              <a:t>Reverse faults</a:t>
            </a:r>
          </a:p>
        </p:txBody>
      </p:sp>
      <p:sp>
        <p:nvSpPr>
          <p:cNvPr id="135174" name="Rectangle 7"/>
          <p:cNvSpPr>
            <a:spLocks noChangeArrowheads="1"/>
          </p:cNvSpPr>
          <p:nvPr/>
        </p:nvSpPr>
        <p:spPr bwMode="auto">
          <a:xfrm>
            <a:off x="0" y="1852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35175" name="Object 6"/>
          <p:cNvGraphicFramePr>
            <a:graphicFrameLocks noChangeAspect="1"/>
          </p:cNvGraphicFramePr>
          <p:nvPr/>
        </p:nvGraphicFramePr>
        <p:xfrm>
          <a:off x="0" y="1066800"/>
          <a:ext cx="9144000" cy="5791200"/>
        </p:xfrm>
        <a:graphic>
          <a:graphicData uri="http://schemas.openxmlformats.org/presentationml/2006/ole">
            <mc:AlternateContent xmlns:mc="http://schemas.openxmlformats.org/markup-compatibility/2006">
              <mc:Choice xmlns:v="urn:schemas-microsoft-com:vml" Requires="v">
                <p:oleObj spid="_x0000_s135176"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23358" t="10362" r="16928" b="57545"/>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61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61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D2B7EEF-7B66-4515-99EE-C99C53F1B77C}" type="slidenum">
              <a:rPr lang="en-US" smtClean="0"/>
              <a:pPr eaLnBrk="1" hangingPunct="1"/>
              <a:t>131</a:t>
            </a:fld>
            <a:endParaRPr lang="en-US" smtClean="0"/>
          </a:p>
        </p:txBody>
      </p:sp>
      <p:sp>
        <p:nvSpPr>
          <p:cNvPr id="136197" name="Rectangle 2"/>
          <p:cNvSpPr>
            <a:spLocks noGrp="1" noChangeArrowheads="1"/>
          </p:cNvSpPr>
          <p:nvPr>
            <p:ph type="title"/>
          </p:nvPr>
        </p:nvSpPr>
        <p:spPr/>
        <p:txBody>
          <a:bodyPr/>
          <a:lstStyle/>
          <a:p>
            <a:pPr eaLnBrk="1" hangingPunct="1"/>
            <a:r>
              <a:rPr lang="en-US" b="1" smtClean="0">
                <a:solidFill>
                  <a:schemeClr val="tx2"/>
                </a:solidFill>
              </a:rPr>
              <a:t>Reverse fault.</a:t>
            </a:r>
          </a:p>
        </p:txBody>
      </p:sp>
      <p:sp>
        <p:nvSpPr>
          <p:cNvPr id="136198" name="Rectangle 3"/>
          <p:cNvSpPr>
            <a:spLocks noGrp="1" noChangeArrowheads="1"/>
          </p:cNvSpPr>
          <p:nvPr>
            <p:ph type="body" idx="1"/>
          </p:nvPr>
        </p:nvSpPr>
        <p:spPr/>
        <p:txBody>
          <a:bodyPr/>
          <a:lstStyle/>
          <a:p>
            <a:pPr eaLnBrk="1" hangingPunct="1"/>
            <a:r>
              <a:rPr lang="en-US" sz="4400" smtClean="0"/>
              <a:t>One block of rocks may override another to form a block mountain or a horst</a:t>
            </a:r>
          </a:p>
        </p:txBody>
      </p:sp>
    </p:spTree>
  </p:cSld>
  <p:clrMapOvr>
    <a:masterClrMapping/>
  </p:clrMapOvr>
  <p:transition spd="slow" advClick="0" advTm="30000">
    <p:wheel/>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72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72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7BE76E9-82CE-40F9-9383-5B68FFF6DF04}" type="slidenum">
              <a:rPr lang="en-US" smtClean="0"/>
              <a:pPr eaLnBrk="1" hangingPunct="1"/>
              <a:t>132</a:t>
            </a:fld>
            <a:endParaRPr lang="en-US" smtClean="0"/>
          </a:p>
        </p:txBody>
      </p:sp>
      <p:sp>
        <p:nvSpPr>
          <p:cNvPr id="137221" name="Rectangle 2"/>
          <p:cNvSpPr>
            <a:spLocks noGrp="1" noChangeArrowheads="1"/>
          </p:cNvSpPr>
          <p:nvPr>
            <p:ph type="title"/>
          </p:nvPr>
        </p:nvSpPr>
        <p:spPr>
          <a:xfrm>
            <a:off x="685800" y="0"/>
            <a:ext cx="8305800" cy="1447800"/>
          </a:xfrm>
          <a:solidFill>
            <a:schemeClr val="bg1"/>
          </a:solidFill>
        </p:spPr>
        <p:txBody>
          <a:bodyPr/>
          <a:lstStyle/>
          <a:p>
            <a:pPr eaLnBrk="1" hangingPunct="1"/>
            <a:r>
              <a:rPr lang="en-US" b="1" smtClean="0">
                <a:solidFill>
                  <a:schemeClr val="tx2"/>
                </a:solidFill>
              </a:rPr>
              <a:t>Reverse fault</a:t>
            </a:r>
          </a:p>
        </p:txBody>
      </p:sp>
      <p:pic>
        <p:nvPicPr>
          <p:cNvPr id="137222" name="Picture 3"/>
          <p:cNvPicPr>
            <a:picLocks noChangeAspect="1" noChangeArrowheads="1"/>
          </p:cNvPicPr>
          <p:nvPr/>
        </p:nvPicPr>
        <p:blipFill>
          <a:blip r:embed="rId2">
            <a:extLst>
              <a:ext uri="{28A0092B-C50C-407E-A947-70E740481C1C}">
                <a14:useLocalDpi xmlns:a14="http://schemas.microsoft.com/office/drawing/2010/main" val="0"/>
              </a:ext>
            </a:extLst>
          </a:blip>
          <a:srcRect t="56551"/>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8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8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EE5C2F6-B7AD-425C-9886-DFBE4828C62F}" type="slidenum">
              <a:rPr lang="en-US" smtClean="0"/>
              <a:pPr eaLnBrk="1" hangingPunct="1"/>
              <a:t>133</a:t>
            </a:fld>
            <a:endParaRPr lang="en-US" smtClean="0"/>
          </a:p>
        </p:txBody>
      </p:sp>
      <p:sp>
        <p:nvSpPr>
          <p:cNvPr id="138245" name="Rectangle 2"/>
          <p:cNvSpPr>
            <a:spLocks noGrp="1" noChangeArrowheads="1"/>
          </p:cNvSpPr>
          <p:nvPr>
            <p:ph type="title"/>
          </p:nvPr>
        </p:nvSpPr>
        <p:spPr/>
        <p:txBody>
          <a:bodyPr/>
          <a:lstStyle/>
          <a:p>
            <a:pPr eaLnBrk="1" hangingPunct="1"/>
            <a:r>
              <a:rPr lang="en-US" b="1" smtClean="0">
                <a:solidFill>
                  <a:schemeClr val="tx2"/>
                </a:solidFill>
              </a:rPr>
              <a:t>Reverse Faults</a:t>
            </a:r>
            <a:r>
              <a:rPr lang="en-US" smtClean="0"/>
              <a:t> </a:t>
            </a:r>
          </a:p>
        </p:txBody>
      </p:sp>
      <p:sp>
        <p:nvSpPr>
          <p:cNvPr id="138246" name="Rectangle 3"/>
          <p:cNvSpPr>
            <a:spLocks noGrp="1" noChangeArrowheads="1"/>
          </p:cNvSpPr>
          <p:nvPr>
            <p:ph type="body" idx="1"/>
          </p:nvPr>
        </p:nvSpPr>
        <p:spPr/>
        <p:txBody>
          <a:bodyPr/>
          <a:lstStyle/>
          <a:p>
            <a:pPr eaLnBrk="1" hangingPunct="1"/>
            <a:r>
              <a:rPr lang="en-US" smtClean="0"/>
              <a:t>Hanging wall moves upward relative to the footwall- mainly vertical movement. </a:t>
            </a:r>
          </a:p>
        </p:txBody>
      </p:sp>
    </p:spTree>
  </p:cSld>
  <p:clrMapOvr>
    <a:masterClrMapping/>
  </p:clrMapOvr>
  <p:transition spd="slow" advClick="0" advTm="30000">
    <p:wheel/>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39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39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939230A-D126-487C-8360-BAD8E5A2C0CF}" type="slidenum">
              <a:rPr lang="en-US" smtClean="0"/>
              <a:pPr eaLnBrk="1" hangingPunct="1"/>
              <a:t>134</a:t>
            </a:fld>
            <a:endParaRPr lang="en-US" smtClean="0"/>
          </a:p>
        </p:txBody>
      </p:sp>
      <p:sp>
        <p:nvSpPr>
          <p:cNvPr id="139269" name="Rectangle 2"/>
          <p:cNvSpPr>
            <a:spLocks noGrp="1" noChangeArrowheads="1"/>
          </p:cNvSpPr>
          <p:nvPr>
            <p:ph type="title"/>
          </p:nvPr>
        </p:nvSpPr>
        <p:spPr>
          <a:xfrm>
            <a:off x="0" y="0"/>
            <a:ext cx="8928100" cy="1143000"/>
          </a:xfrm>
          <a:solidFill>
            <a:schemeClr val="bg1"/>
          </a:solidFill>
        </p:spPr>
        <p:txBody>
          <a:bodyPr/>
          <a:lstStyle/>
          <a:p>
            <a:pPr eaLnBrk="1" hangingPunct="1"/>
            <a:r>
              <a:rPr lang="en-US" b="1" smtClean="0">
                <a:solidFill>
                  <a:schemeClr val="tx2"/>
                </a:solidFill>
              </a:rPr>
              <a:t>Reverse fault</a:t>
            </a:r>
          </a:p>
        </p:txBody>
      </p:sp>
      <p:pic>
        <p:nvPicPr>
          <p:cNvPr id="139270" name="Picture 5" descr="Thrust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4167" r="50757" b="4167"/>
          <a:stretch>
            <a:fillRect/>
          </a:stretch>
        </p:blipFill>
        <p:spPr>
          <a:xfrm>
            <a:off x="0" y="1066800"/>
            <a:ext cx="9144000" cy="5791200"/>
          </a:xfrm>
        </p:spPr>
      </p:pic>
      <p:sp>
        <p:nvSpPr>
          <p:cNvPr id="139271" name="Line 6"/>
          <p:cNvSpPr>
            <a:spLocks noChangeShapeType="1"/>
          </p:cNvSpPr>
          <p:nvPr/>
        </p:nvSpPr>
        <p:spPr bwMode="auto">
          <a:xfrm flipV="1">
            <a:off x="2362200" y="4953000"/>
            <a:ext cx="1066800" cy="10668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advClick="0" advTm="30000">
    <p:whee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02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02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5C9EC33-A3FD-47A8-8CB0-3EB11C2CA380}" type="slidenum">
              <a:rPr lang="en-US" smtClean="0"/>
              <a:pPr eaLnBrk="1" hangingPunct="1"/>
              <a:t>135</a:t>
            </a:fld>
            <a:endParaRPr lang="en-US" smtClean="0"/>
          </a:p>
        </p:txBody>
      </p:sp>
      <p:sp>
        <p:nvSpPr>
          <p:cNvPr id="140293" name="Rectangle 2"/>
          <p:cNvSpPr>
            <a:spLocks noGrp="1" noChangeArrowheads="1"/>
          </p:cNvSpPr>
          <p:nvPr>
            <p:ph type="title"/>
          </p:nvPr>
        </p:nvSpPr>
        <p:spPr/>
        <p:txBody>
          <a:bodyPr/>
          <a:lstStyle/>
          <a:p>
            <a:pPr eaLnBrk="1" hangingPunct="1"/>
            <a:r>
              <a:rPr lang="en-US" b="1" smtClean="0">
                <a:solidFill>
                  <a:schemeClr val="tx2"/>
                </a:solidFill>
              </a:rPr>
              <a:t>Shear or tear faults.</a:t>
            </a:r>
            <a:endParaRPr lang="en-US" smtClean="0">
              <a:solidFill>
                <a:schemeClr val="tx2"/>
              </a:solidFill>
            </a:endParaRPr>
          </a:p>
        </p:txBody>
      </p:sp>
      <p:sp>
        <p:nvSpPr>
          <p:cNvPr id="140294" name="Rectangle 3"/>
          <p:cNvSpPr>
            <a:spLocks noGrp="1" noChangeArrowheads="1"/>
          </p:cNvSpPr>
          <p:nvPr>
            <p:ph type="body" idx="1"/>
          </p:nvPr>
        </p:nvSpPr>
        <p:spPr/>
        <p:txBody>
          <a:bodyPr/>
          <a:lstStyle/>
          <a:p>
            <a:pPr eaLnBrk="1" hangingPunct="1"/>
            <a:r>
              <a:rPr lang="en-US" sz="4400" smtClean="0"/>
              <a:t>When lateral movement, tear faults may occur. </a:t>
            </a:r>
          </a:p>
        </p:txBody>
      </p:sp>
    </p:spTree>
  </p:cSld>
  <p:clrMapOvr>
    <a:masterClrMapping/>
  </p:clrMapOvr>
  <p:transition spd="slow" advClick="0" advTm="30000">
    <p:wheel/>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1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1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475A9B3-EDDF-4CBE-8319-D08B618E462F}" type="slidenum">
              <a:rPr lang="en-US" smtClean="0"/>
              <a:pPr eaLnBrk="1" hangingPunct="1"/>
              <a:t>136</a:t>
            </a:fld>
            <a:endParaRPr lang="en-US" smtClean="0"/>
          </a:p>
        </p:txBody>
      </p:sp>
      <p:sp>
        <p:nvSpPr>
          <p:cNvPr id="141317" name="Rectangle 2"/>
          <p:cNvSpPr>
            <a:spLocks noGrp="1" noChangeArrowheads="1"/>
          </p:cNvSpPr>
          <p:nvPr>
            <p:ph type="title"/>
          </p:nvPr>
        </p:nvSpPr>
        <p:spPr>
          <a:xfrm>
            <a:off x="685800" y="0"/>
            <a:ext cx="8458200" cy="762000"/>
          </a:xfrm>
          <a:solidFill>
            <a:schemeClr val="bg1"/>
          </a:solidFill>
        </p:spPr>
        <p:txBody>
          <a:bodyPr/>
          <a:lstStyle/>
          <a:p>
            <a:pPr eaLnBrk="1" hangingPunct="1"/>
            <a:r>
              <a:rPr lang="en-US" b="1" smtClean="0">
                <a:solidFill>
                  <a:schemeClr val="tx2"/>
                </a:solidFill>
              </a:rPr>
              <a:t>Shear or tear faults.</a:t>
            </a:r>
          </a:p>
        </p:txBody>
      </p:sp>
      <p:pic>
        <p:nvPicPr>
          <p:cNvPr id="141318" name="Picture 4"/>
          <p:cNvPicPr>
            <a:picLocks noChangeAspect="1" noChangeArrowheads="1"/>
          </p:cNvPicPr>
          <p:nvPr/>
        </p:nvPicPr>
        <p:blipFill>
          <a:blip r:embed="rId2">
            <a:extLst>
              <a:ext uri="{28A0092B-C50C-407E-A947-70E740481C1C}">
                <a14:useLocalDpi xmlns:a14="http://schemas.microsoft.com/office/drawing/2010/main" val="0"/>
              </a:ext>
            </a:extLst>
          </a:blip>
          <a:srcRect t="8304" b="3114"/>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2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2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22A6E46-099C-448B-87F4-BE42EABAC587}" type="slidenum">
              <a:rPr lang="en-US" smtClean="0"/>
              <a:pPr eaLnBrk="1" hangingPunct="1"/>
              <a:t>137</a:t>
            </a:fld>
            <a:endParaRPr lang="en-US" smtClean="0"/>
          </a:p>
        </p:txBody>
      </p:sp>
      <p:sp>
        <p:nvSpPr>
          <p:cNvPr id="142341" name="Rectangle 2"/>
          <p:cNvSpPr>
            <a:spLocks noGrp="1" noChangeArrowheads="1"/>
          </p:cNvSpPr>
          <p:nvPr>
            <p:ph type="title"/>
          </p:nvPr>
        </p:nvSpPr>
        <p:spPr/>
        <p:txBody>
          <a:bodyPr/>
          <a:lstStyle/>
          <a:p>
            <a:pPr eaLnBrk="1" hangingPunct="1"/>
            <a:r>
              <a:rPr lang="en-US" sz="4000" b="1" smtClean="0"/>
              <a:t>strike-slip fault</a:t>
            </a:r>
            <a:r>
              <a:rPr lang="en-US" sz="4000" smtClean="0"/>
              <a:t> </a:t>
            </a:r>
          </a:p>
        </p:txBody>
      </p:sp>
      <p:pic>
        <p:nvPicPr>
          <p:cNvPr id="142342" name="Picture 3" descr="Diagrams of graben, horst, normal fault, reverse fault, and strike-slip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50746" r="60001"/>
          <a:stretch>
            <a:fillRect/>
          </a:stretch>
        </p:blipFill>
        <p:spPr>
          <a:xfrm>
            <a:off x="0" y="1981200"/>
            <a:ext cx="9144000" cy="4876800"/>
          </a:xfrm>
        </p:spPr>
      </p:pic>
    </p:spTree>
  </p:cSld>
  <p:clrMapOvr>
    <a:masterClrMapping/>
  </p:clrMapOvr>
  <p:transition spd="slow" advClick="0" advTm="30000">
    <p:wheel/>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3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3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51DA058-BD0B-4AD9-8127-33F3FDFCF25A}" type="slidenum">
              <a:rPr lang="en-US" smtClean="0"/>
              <a:pPr eaLnBrk="1" hangingPunct="1"/>
              <a:t>138</a:t>
            </a:fld>
            <a:endParaRPr lang="en-US" smtClean="0"/>
          </a:p>
        </p:txBody>
      </p:sp>
      <p:sp>
        <p:nvSpPr>
          <p:cNvPr id="143365" name="Rectangle 2"/>
          <p:cNvSpPr>
            <a:spLocks noGrp="1" noChangeArrowheads="1"/>
          </p:cNvSpPr>
          <p:nvPr>
            <p:ph type="title"/>
          </p:nvPr>
        </p:nvSpPr>
        <p:spPr>
          <a:xfrm>
            <a:off x="685800" y="0"/>
            <a:ext cx="8458200" cy="1143000"/>
          </a:xfrm>
          <a:solidFill>
            <a:schemeClr val="bg1"/>
          </a:solidFill>
        </p:spPr>
        <p:txBody>
          <a:bodyPr/>
          <a:lstStyle/>
          <a:p>
            <a:pPr eaLnBrk="1" hangingPunct="1"/>
            <a:r>
              <a:rPr lang="en-US" b="1" smtClean="0"/>
              <a:t> </a:t>
            </a:r>
            <a:r>
              <a:rPr lang="en-US" b="1" smtClean="0">
                <a:solidFill>
                  <a:schemeClr val="tx2"/>
                </a:solidFill>
              </a:rPr>
              <a:t>Right-Lateral Fault</a:t>
            </a:r>
          </a:p>
        </p:txBody>
      </p:sp>
      <p:pic>
        <p:nvPicPr>
          <p:cNvPr id="143366" name="Picture 3" descr="Right-Lateral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143000"/>
            <a:ext cx="9144000" cy="5715000"/>
          </a:xfrm>
        </p:spPr>
      </p:pic>
    </p:spTree>
  </p:cSld>
  <p:clrMapOvr>
    <a:masterClrMapping/>
  </p:clrMapOvr>
  <p:transition spd="slow" advClick="0" advTm="30000">
    <p:whee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71EF41C-5454-4B29-AE3C-8B007D7664CC}" type="slidenum">
              <a:rPr lang="en-US" smtClean="0"/>
              <a:pPr eaLnBrk="1" hangingPunct="1"/>
              <a:t>139</a:t>
            </a:fld>
            <a:endParaRPr lang="en-US" smtClean="0"/>
          </a:p>
        </p:txBody>
      </p:sp>
      <p:sp>
        <p:nvSpPr>
          <p:cNvPr id="144389" name="Rectangle 2"/>
          <p:cNvSpPr>
            <a:spLocks noGrp="1" noChangeArrowheads="1"/>
          </p:cNvSpPr>
          <p:nvPr>
            <p:ph type="body" idx="1"/>
          </p:nvPr>
        </p:nvSpPr>
        <p:spPr/>
        <p:txBody>
          <a:bodyPr/>
          <a:lstStyle/>
          <a:p>
            <a:pPr eaLnBrk="1" hangingPunct="1"/>
            <a:r>
              <a:rPr lang="en-US" sz="4400" smtClean="0"/>
              <a:t>High-angle fractures with horizontal displacement </a:t>
            </a:r>
          </a:p>
        </p:txBody>
      </p:sp>
      <p:sp>
        <p:nvSpPr>
          <p:cNvPr id="144390" name="Rectangle 3"/>
          <p:cNvSpPr>
            <a:spLocks noGrp="1" noChangeArrowheads="1"/>
          </p:cNvSpPr>
          <p:nvPr>
            <p:ph type="title"/>
          </p:nvPr>
        </p:nvSpPr>
        <p:spPr/>
        <p:txBody>
          <a:bodyPr/>
          <a:lstStyle/>
          <a:p>
            <a:pPr eaLnBrk="1" hangingPunct="1"/>
            <a:r>
              <a:rPr lang="en-US" b="1" smtClean="0">
                <a:solidFill>
                  <a:schemeClr val="tx2"/>
                </a:solidFill>
              </a:rPr>
              <a:t>Tear/Strike-Slip Faults</a:t>
            </a:r>
            <a:r>
              <a:rPr lang="en-US" smtClean="0"/>
              <a:t> </a:t>
            </a:r>
          </a:p>
        </p:txBody>
      </p:sp>
    </p:spTree>
  </p:cSld>
  <p:clrMapOvr>
    <a:masterClrMapping/>
  </p:clrMapOvr>
  <p:transition spd="slow" advClick="0" advTm="30000">
    <p:whee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F8A9211-B2F5-4CC3-AE4B-6265C03DB354}" type="slidenum">
              <a:rPr lang="en-US" smtClean="0"/>
              <a:pPr eaLnBrk="1" hangingPunct="1"/>
              <a:t>14</a:t>
            </a:fld>
            <a:endParaRPr lang="en-US" smtClean="0"/>
          </a:p>
        </p:txBody>
      </p:sp>
      <p:sp>
        <p:nvSpPr>
          <p:cNvPr id="16389" name="Rectangle 2"/>
          <p:cNvSpPr>
            <a:spLocks noGrp="1" noChangeArrowheads="1"/>
          </p:cNvSpPr>
          <p:nvPr>
            <p:ph type="title"/>
          </p:nvPr>
        </p:nvSpPr>
        <p:spPr>
          <a:xfrm>
            <a:off x="685800" y="0"/>
            <a:ext cx="8229600" cy="1447800"/>
          </a:xfrm>
          <a:solidFill>
            <a:schemeClr val="bg1"/>
          </a:solidFill>
        </p:spPr>
        <p:txBody>
          <a:bodyPr/>
          <a:lstStyle/>
          <a:p>
            <a:pPr eaLnBrk="1" hangingPunct="1"/>
            <a:r>
              <a:rPr lang="en-US" b="1" smtClean="0"/>
              <a:t> Lateral displacement</a:t>
            </a:r>
          </a:p>
        </p:txBody>
      </p:sp>
      <p:pic>
        <p:nvPicPr>
          <p:cNvPr id="16390" name="Picture 3" descr="Right-Lateral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36922" b="64018"/>
          <a:stretch>
            <a:fillRect/>
          </a:stretch>
        </p:blipFill>
        <p:spPr>
          <a:xfrm>
            <a:off x="0" y="1447800"/>
            <a:ext cx="9144000" cy="5410200"/>
          </a:xfrm>
        </p:spPr>
      </p:pic>
    </p:spTree>
  </p:cSld>
  <p:clrMapOvr>
    <a:masterClrMapping/>
  </p:clrMapOvr>
  <p:transition spd="slow" advClick="0" advTm="30000">
    <p:wheel/>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54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54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AE3DAAF-2612-4637-9E0E-59329BC834E4}" type="slidenum">
              <a:rPr lang="en-US" smtClean="0"/>
              <a:pPr eaLnBrk="1" hangingPunct="1"/>
              <a:t>140</a:t>
            </a:fld>
            <a:endParaRPr lang="en-US" smtClean="0"/>
          </a:p>
        </p:txBody>
      </p:sp>
      <p:sp>
        <p:nvSpPr>
          <p:cNvPr id="145413" name="Rectangle 2"/>
          <p:cNvSpPr>
            <a:spLocks noGrp="1" noChangeArrowheads="1"/>
          </p:cNvSpPr>
          <p:nvPr>
            <p:ph type="title"/>
          </p:nvPr>
        </p:nvSpPr>
        <p:spPr>
          <a:xfrm>
            <a:off x="0" y="0"/>
            <a:ext cx="9144000" cy="838200"/>
          </a:xfrm>
          <a:solidFill>
            <a:srgbClr val="DDDDDD"/>
          </a:solidFill>
        </p:spPr>
        <p:txBody>
          <a:bodyPr/>
          <a:lstStyle/>
          <a:p>
            <a:pPr eaLnBrk="1" hangingPunct="1"/>
            <a:r>
              <a:rPr lang="en-US" b="1" smtClean="0">
                <a:solidFill>
                  <a:schemeClr val="tx2"/>
                </a:solidFill>
              </a:rPr>
              <a:t>Tear/Strike-Slip Faults</a:t>
            </a:r>
          </a:p>
        </p:txBody>
      </p:sp>
      <p:pic>
        <p:nvPicPr>
          <p:cNvPr id="145414" name="Picture 3" descr="Image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64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64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7E6D47B-7686-45D8-B8F4-E2BADECEBA61}" type="slidenum">
              <a:rPr lang="en-US" smtClean="0"/>
              <a:pPr eaLnBrk="1" hangingPunct="1"/>
              <a:t>141</a:t>
            </a:fld>
            <a:endParaRPr lang="en-US" smtClean="0"/>
          </a:p>
        </p:txBody>
      </p:sp>
      <p:sp>
        <p:nvSpPr>
          <p:cNvPr id="146437" name="Rectangle 2"/>
          <p:cNvSpPr>
            <a:spLocks noGrp="1" noChangeArrowheads="1"/>
          </p:cNvSpPr>
          <p:nvPr>
            <p:ph type="title"/>
          </p:nvPr>
        </p:nvSpPr>
        <p:spPr>
          <a:xfrm>
            <a:off x="457200" y="0"/>
            <a:ext cx="8229600" cy="563563"/>
          </a:xfrm>
        </p:spPr>
        <p:txBody>
          <a:bodyPr/>
          <a:lstStyle/>
          <a:p>
            <a:pPr eaLnBrk="1" hangingPunct="1"/>
            <a:r>
              <a:rPr lang="en-US" sz="4000" b="1" smtClean="0"/>
              <a:t>The San Andreas Fault</a:t>
            </a:r>
          </a:p>
        </p:txBody>
      </p:sp>
      <p:sp>
        <p:nvSpPr>
          <p:cNvPr id="146438" name="Rectangle 3"/>
          <p:cNvSpPr>
            <a:spLocks noChangeArrowheads="1"/>
          </p:cNvSpPr>
          <p:nvPr/>
        </p:nvSpPr>
        <p:spPr bwMode="auto">
          <a:xfrm>
            <a:off x="0" y="1852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46439" name="Object 4"/>
          <p:cNvGraphicFramePr>
            <a:graphicFrameLocks noChangeAspect="1"/>
          </p:cNvGraphicFramePr>
          <p:nvPr/>
        </p:nvGraphicFramePr>
        <p:xfrm>
          <a:off x="0" y="533400"/>
          <a:ext cx="9144000" cy="6324600"/>
        </p:xfrm>
        <a:graphic>
          <a:graphicData uri="http://schemas.openxmlformats.org/presentationml/2006/ole">
            <mc:AlternateContent xmlns:mc="http://schemas.openxmlformats.org/markup-compatibility/2006">
              <mc:Choice xmlns:v="urn:schemas-microsoft-com:vml" Requires="v">
                <p:oleObj spid="_x0000_s146440"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t="8148"/>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74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74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105294E-F3DE-4D1E-A733-13C2EDE8AA4A}" type="slidenum">
              <a:rPr lang="en-US" smtClean="0"/>
              <a:pPr eaLnBrk="1" hangingPunct="1"/>
              <a:t>142</a:t>
            </a:fld>
            <a:endParaRPr lang="en-US" smtClean="0"/>
          </a:p>
        </p:txBody>
      </p:sp>
      <p:sp>
        <p:nvSpPr>
          <p:cNvPr id="147461" name="Rectangle 2"/>
          <p:cNvSpPr>
            <a:spLocks noGrp="1" noChangeArrowheads="1"/>
          </p:cNvSpPr>
          <p:nvPr>
            <p:ph type="title"/>
          </p:nvPr>
        </p:nvSpPr>
        <p:spPr/>
        <p:txBody>
          <a:bodyPr/>
          <a:lstStyle/>
          <a:p>
            <a:pPr eaLnBrk="1" hangingPunct="1"/>
            <a:r>
              <a:rPr lang="en-US" b="1" smtClean="0">
                <a:solidFill>
                  <a:schemeClr val="tx2"/>
                </a:solidFill>
              </a:rPr>
              <a:t>Thrust faults</a:t>
            </a:r>
          </a:p>
        </p:txBody>
      </p:sp>
      <p:sp>
        <p:nvSpPr>
          <p:cNvPr id="147462" name="Rectangle 3"/>
          <p:cNvSpPr>
            <a:spLocks noGrp="1" noChangeArrowheads="1"/>
          </p:cNvSpPr>
          <p:nvPr>
            <p:ph type="body" idx="1"/>
          </p:nvPr>
        </p:nvSpPr>
        <p:spPr/>
        <p:txBody>
          <a:bodyPr/>
          <a:lstStyle/>
          <a:p>
            <a:pPr eaLnBrk="1" hangingPunct="1"/>
            <a:r>
              <a:rPr lang="en-US" sz="4000" smtClean="0"/>
              <a:t>They are formed when strong Compressional forces push a block of land over the other along a fault developed in a near horizontal position. </a:t>
            </a:r>
          </a:p>
        </p:txBody>
      </p:sp>
    </p:spTree>
  </p:cSld>
  <p:clrMapOvr>
    <a:masterClrMapping/>
  </p:clrMapOvr>
  <p:transition spd="slow" advClick="0" advTm="30000">
    <p:whee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8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8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ECE9831-1CF5-499A-B18F-8FD55E2E240E}" type="slidenum">
              <a:rPr lang="en-US" smtClean="0"/>
              <a:pPr eaLnBrk="1" hangingPunct="1"/>
              <a:t>143</a:t>
            </a:fld>
            <a:endParaRPr lang="en-US" smtClean="0"/>
          </a:p>
        </p:txBody>
      </p:sp>
      <p:sp>
        <p:nvSpPr>
          <p:cNvPr id="148485" name="Rectangle 2"/>
          <p:cNvSpPr>
            <a:spLocks noGrp="1" noChangeArrowheads="1"/>
          </p:cNvSpPr>
          <p:nvPr>
            <p:ph type="title"/>
          </p:nvPr>
        </p:nvSpPr>
        <p:spPr>
          <a:xfrm>
            <a:off x="457200" y="0"/>
            <a:ext cx="8686800" cy="884238"/>
          </a:xfrm>
          <a:solidFill>
            <a:schemeClr val="bg1"/>
          </a:solidFill>
        </p:spPr>
        <p:txBody>
          <a:bodyPr/>
          <a:lstStyle/>
          <a:p>
            <a:pPr eaLnBrk="1" hangingPunct="1"/>
            <a:r>
              <a:rPr lang="en-US" b="1" smtClean="0">
                <a:solidFill>
                  <a:schemeClr val="tx2"/>
                </a:solidFill>
              </a:rPr>
              <a:t>Thrust faults</a:t>
            </a:r>
          </a:p>
        </p:txBody>
      </p:sp>
      <p:pic>
        <p:nvPicPr>
          <p:cNvPr id="148486" name="Picture 3"/>
          <p:cNvPicPr>
            <a:picLocks noChangeAspect="1" noChangeArrowheads="1"/>
          </p:cNvPicPr>
          <p:nvPr/>
        </p:nvPicPr>
        <p:blipFill>
          <a:blip r:embed="rId2">
            <a:extLst>
              <a:ext uri="{28A0092B-C50C-407E-A947-70E740481C1C}">
                <a14:useLocalDpi xmlns:a14="http://schemas.microsoft.com/office/drawing/2010/main" val="0"/>
              </a:ext>
            </a:extLst>
          </a:blip>
          <a:srcRect l="40941" t="20395" r="25177" b="27632"/>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495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49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F12C614-2E4A-4996-97E6-99845B59C45E}" type="slidenum">
              <a:rPr lang="en-US" smtClean="0"/>
              <a:pPr eaLnBrk="1" hangingPunct="1"/>
              <a:t>144</a:t>
            </a:fld>
            <a:endParaRPr lang="en-US" smtClean="0"/>
          </a:p>
        </p:txBody>
      </p:sp>
      <p:sp>
        <p:nvSpPr>
          <p:cNvPr id="149509" name="Rectangle 2"/>
          <p:cNvSpPr>
            <a:spLocks noGrp="1" noChangeArrowheads="1"/>
          </p:cNvSpPr>
          <p:nvPr>
            <p:ph type="title"/>
          </p:nvPr>
        </p:nvSpPr>
        <p:spPr>
          <a:xfrm>
            <a:off x="685800" y="0"/>
            <a:ext cx="8458200" cy="1447800"/>
          </a:xfrm>
          <a:solidFill>
            <a:schemeClr val="bg1"/>
          </a:solidFill>
        </p:spPr>
        <p:txBody>
          <a:bodyPr/>
          <a:lstStyle/>
          <a:p>
            <a:pPr eaLnBrk="1" hangingPunct="1"/>
            <a:r>
              <a:rPr lang="en-US" sz="4000" b="1" smtClean="0">
                <a:solidFill>
                  <a:schemeClr val="tx2"/>
                </a:solidFill>
              </a:rPr>
              <a:t>Thrust faults</a:t>
            </a:r>
          </a:p>
        </p:txBody>
      </p:sp>
      <p:pic>
        <p:nvPicPr>
          <p:cNvPr id="149510" name="Picture 3" descr="Diagrams of graben, horst, normal fault, reverse fault, and strike-slip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43333" t="53731"/>
          <a:stretch>
            <a:fillRect/>
          </a:stretch>
        </p:blipFill>
        <p:spPr>
          <a:xfrm>
            <a:off x="0" y="1371600"/>
            <a:ext cx="9144000" cy="5334000"/>
          </a:xfrm>
        </p:spPr>
      </p:pic>
    </p:spTree>
  </p:cSld>
  <p:clrMapOvr>
    <a:masterClrMapping/>
  </p:clrMapOvr>
  <p:transition spd="slow" advClick="0" advTm="30000">
    <p:wheel/>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0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0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A054CC9-0ADE-483D-952B-68DD2B1FC37B}" type="slidenum">
              <a:rPr lang="en-US" smtClean="0"/>
              <a:pPr eaLnBrk="1" hangingPunct="1"/>
              <a:t>145</a:t>
            </a:fld>
            <a:endParaRPr lang="en-US" smtClean="0"/>
          </a:p>
        </p:txBody>
      </p:sp>
      <p:sp>
        <p:nvSpPr>
          <p:cNvPr id="150533" name="Rectangle 2"/>
          <p:cNvSpPr>
            <a:spLocks noGrp="1" noChangeArrowheads="1"/>
          </p:cNvSpPr>
          <p:nvPr>
            <p:ph type="title"/>
          </p:nvPr>
        </p:nvSpPr>
        <p:spPr>
          <a:xfrm>
            <a:off x="685800" y="0"/>
            <a:ext cx="8229600" cy="990600"/>
          </a:xfrm>
          <a:solidFill>
            <a:schemeClr val="bg1"/>
          </a:solidFill>
        </p:spPr>
        <p:txBody>
          <a:bodyPr/>
          <a:lstStyle/>
          <a:p>
            <a:pPr eaLnBrk="1" hangingPunct="1"/>
            <a:r>
              <a:rPr lang="en-US" b="1" smtClean="0">
                <a:solidFill>
                  <a:schemeClr val="tx2"/>
                </a:solidFill>
              </a:rPr>
              <a:t>Thrust faults</a:t>
            </a:r>
          </a:p>
        </p:txBody>
      </p:sp>
      <p:pic>
        <p:nvPicPr>
          <p:cNvPr id="15053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990600"/>
            <a:ext cx="9144000" cy="5867400"/>
          </a:xfrm>
        </p:spPr>
      </p:pic>
    </p:spTree>
  </p:cSld>
  <p:clrMapOvr>
    <a:masterClrMapping/>
  </p:clrMapOvr>
  <p:transition spd="slow" advClick="0" advTm="30000">
    <p:whee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1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1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4AEAF3D-0B20-44DE-8E1F-44C71B064947}" type="slidenum">
              <a:rPr lang="en-US" smtClean="0"/>
              <a:pPr eaLnBrk="1" hangingPunct="1"/>
              <a:t>146</a:t>
            </a:fld>
            <a:endParaRPr lang="en-US" smtClean="0"/>
          </a:p>
        </p:txBody>
      </p:sp>
      <p:sp>
        <p:nvSpPr>
          <p:cNvPr id="151557" name="Rectangle 2"/>
          <p:cNvSpPr>
            <a:spLocks noGrp="1" noChangeArrowheads="1"/>
          </p:cNvSpPr>
          <p:nvPr>
            <p:ph type="title"/>
          </p:nvPr>
        </p:nvSpPr>
        <p:spPr>
          <a:xfrm>
            <a:off x="0" y="0"/>
            <a:ext cx="9144000" cy="1143000"/>
          </a:xfrm>
          <a:solidFill>
            <a:srgbClr val="DDDDDD"/>
          </a:solidFill>
        </p:spPr>
        <p:txBody>
          <a:bodyPr/>
          <a:lstStyle/>
          <a:p>
            <a:pPr eaLnBrk="1" hangingPunct="1"/>
            <a:r>
              <a:rPr lang="en-US" b="1" smtClean="0">
                <a:solidFill>
                  <a:schemeClr val="tx2"/>
                </a:solidFill>
              </a:rPr>
              <a:t>Thrust</a:t>
            </a:r>
            <a:r>
              <a:rPr lang="en-US" smtClean="0"/>
              <a:t>   </a:t>
            </a:r>
          </a:p>
        </p:txBody>
      </p:sp>
      <p:pic>
        <p:nvPicPr>
          <p:cNvPr id="151558" name="Picture 3" descr="Image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25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2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3927FED-F948-45E3-BD53-3E23929DEA89}" type="slidenum">
              <a:rPr lang="en-US" smtClean="0"/>
              <a:pPr eaLnBrk="1" hangingPunct="1"/>
              <a:t>147</a:t>
            </a:fld>
            <a:endParaRPr lang="en-US" smtClean="0"/>
          </a:p>
        </p:txBody>
      </p:sp>
      <p:sp>
        <p:nvSpPr>
          <p:cNvPr id="152581" name="Rectangle 2"/>
          <p:cNvSpPr>
            <a:spLocks noGrp="1" noChangeArrowheads="1"/>
          </p:cNvSpPr>
          <p:nvPr>
            <p:ph type="title"/>
          </p:nvPr>
        </p:nvSpPr>
        <p:spPr/>
        <p:txBody>
          <a:bodyPr/>
          <a:lstStyle/>
          <a:p>
            <a:pPr eaLnBrk="1" hangingPunct="1"/>
            <a:endParaRPr lang="en-US" smtClean="0"/>
          </a:p>
        </p:txBody>
      </p:sp>
      <p:pic>
        <p:nvPicPr>
          <p:cNvPr id="152582" name="Picture 4" descr="FaultTypeX"/>
          <p:cNvPicPr>
            <a:picLocks noChangeAspect="1" noChangeArrowheads="1"/>
          </p:cNvPicPr>
          <p:nvPr/>
        </p:nvPicPr>
        <p:blipFill>
          <a:blip r:embed="rId2">
            <a:lum bright="-30000" contras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3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3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C620D02-23C1-4866-B164-57EA052AE7AB}" type="slidenum">
              <a:rPr lang="en-US" smtClean="0"/>
              <a:pPr eaLnBrk="1" hangingPunct="1"/>
              <a:t>148</a:t>
            </a:fld>
            <a:endParaRPr lang="en-US" smtClean="0"/>
          </a:p>
        </p:txBody>
      </p:sp>
      <p:sp>
        <p:nvSpPr>
          <p:cNvPr id="153605" name="Rectangle 2"/>
          <p:cNvSpPr>
            <a:spLocks noGrp="1" noChangeArrowheads="1"/>
          </p:cNvSpPr>
          <p:nvPr>
            <p:ph type="title"/>
          </p:nvPr>
        </p:nvSpPr>
        <p:spPr>
          <a:xfrm>
            <a:off x="457200" y="0"/>
            <a:ext cx="8229600" cy="1570038"/>
          </a:xfrm>
        </p:spPr>
        <p:txBody>
          <a:bodyPr/>
          <a:lstStyle/>
          <a:p>
            <a:pPr eaLnBrk="1" hangingPunct="1"/>
            <a:r>
              <a:rPr lang="en-US" b="1" smtClean="0">
                <a:solidFill>
                  <a:schemeClr val="tx2"/>
                </a:solidFill>
              </a:rPr>
              <a:t>Features resulting from faulting.</a:t>
            </a:r>
          </a:p>
        </p:txBody>
      </p:sp>
      <p:sp>
        <p:nvSpPr>
          <p:cNvPr id="153606" name="Rectangle 3"/>
          <p:cNvSpPr>
            <a:spLocks noGrp="1" noChangeArrowheads="1"/>
          </p:cNvSpPr>
          <p:nvPr>
            <p:ph type="body" idx="1"/>
          </p:nvPr>
        </p:nvSpPr>
        <p:spPr>
          <a:xfrm>
            <a:off x="1295400" y="1828800"/>
            <a:ext cx="7848600" cy="4648200"/>
          </a:xfrm>
        </p:spPr>
        <p:txBody>
          <a:bodyPr/>
          <a:lstStyle/>
          <a:p>
            <a:pPr eaLnBrk="1" hangingPunct="1"/>
            <a:r>
              <a:rPr lang="en-US" sz="4400" smtClean="0"/>
              <a:t>Block mountains</a:t>
            </a:r>
          </a:p>
          <a:p>
            <a:pPr eaLnBrk="1" hangingPunct="1"/>
            <a:r>
              <a:rPr lang="en-US" sz="4400" smtClean="0"/>
              <a:t>Tilt blocks</a:t>
            </a:r>
          </a:p>
          <a:p>
            <a:pPr eaLnBrk="1" hangingPunct="1"/>
            <a:r>
              <a:rPr lang="en-US" sz="4400" smtClean="0"/>
              <a:t>Rift valleys or grabens</a:t>
            </a:r>
          </a:p>
          <a:p>
            <a:pPr eaLnBrk="1" hangingPunct="1"/>
            <a:r>
              <a:rPr lang="en-US" sz="4400" smtClean="0"/>
              <a:t>Escarpments or fault scarps</a:t>
            </a:r>
          </a:p>
          <a:p>
            <a:pPr eaLnBrk="1" hangingPunct="1"/>
            <a:r>
              <a:rPr lang="en-US" sz="4400" smtClean="0"/>
              <a:t>Rift lakes.</a:t>
            </a:r>
          </a:p>
        </p:txBody>
      </p:sp>
    </p:spTree>
  </p:cSld>
  <p:clrMapOvr>
    <a:masterClrMapping/>
  </p:clrMapOvr>
  <p:transition spd="slow" advClick="0" advTm="30000">
    <p:wheel/>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4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4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42CB352-C6E0-4503-A2D6-CC3A5D3BEDBD}" type="slidenum">
              <a:rPr lang="en-US" smtClean="0"/>
              <a:pPr eaLnBrk="1" hangingPunct="1"/>
              <a:t>149</a:t>
            </a:fld>
            <a:endParaRPr lang="en-US" smtClean="0"/>
          </a:p>
        </p:txBody>
      </p:sp>
      <p:sp>
        <p:nvSpPr>
          <p:cNvPr id="154629" name="Rectangle 2"/>
          <p:cNvSpPr>
            <a:spLocks noGrp="1" noChangeArrowheads="1"/>
          </p:cNvSpPr>
          <p:nvPr>
            <p:ph type="title"/>
          </p:nvPr>
        </p:nvSpPr>
        <p:spPr>
          <a:xfrm>
            <a:off x="457200" y="0"/>
            <a:ext cx="8686800" cy="1600200"/>
          </a:xfrm>
          <a:solidFill>
            <a:schemeClr val="bg1"/>
          </a:solidFill>
        </p:spPr>
        <p:txBody>
          <a:bodyPr/>
          <a:lstStyle/>
          <a:p>
            <a:pPr eaLnBrk="1" hangingPunct="1"/>
            <a:r>
              <a:rPr lang="en-US" b="1" smtClean="0">
                <a:solidFill>
                  <a:schemeClr val="tx2"/>
                </a:solidFill>
              </a:rPr>
              <a:t>Resultant features of faulting.</a:t>
            </a:r>
          </a:p>
        </p:txBody>
      </p:sp>
      <p:pic>
        <p:nvPicPr>
          <p:cNvPr id="154630" name="Picture 3"/>
          <p:cNvPicPr>
            <a:picLocks noChangeAspect="1" noChangeArrowheads="1"/>
          </p:cNvPicPr>
          <p:nvPr/>
        </p:nvPicPr>
        <p:blipFill>
          <a:blip r:embed="rId2">
            <a:extLst>
              <a:ext uri="{28A0092B-C50C-407E-A947-70E740481C1C}">
                <a14:useLocalDpi xmlns:a14="http://schemas.microsoft.com/office/drawing/2010/main" val="0"/>
              </a:ext>
            </a:extLst>
          </a:blip>
          <a:srcRect t="19086" b="3797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4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4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B88AB1C-0598-44B3-9BC1-97F7D14A92FD}" type="slidenum">
              <a:rPr lang="en-US" smtClean="0"/>
              <a:pPr eaLnBrk="1" hangingPunct="1"/>
              <a:t>15</a:t>
            </a:fld>
            <a:endParaRPr lang="en-US" smtClean="0"/>
          </a:p>
        </p:txBody>
      </p:sp>
      <p:sp>
        <p:nvSpPr>
          <p:cNvPr id="17413" name="Rectangle 2"/>
          <p:cNvSpPr>
            <a:spLocks noGrp="1" noChangeArrowheads="1"/>
          </p:cNvSpPr>
          <p:nvPr>
            <p:ph type="title"/>
          </p:nvPr>
        </p:nvSpPr>
        <p:spPr>
          <a:xfrm>
            <a:off x="0" y="0"/>
            <a:ext cx="9144000" cy="914400"/>
          </a:xfrm>
          <a:solidFill>
            <a:schemeClr val="bg1"/>
          </a:solidFill>
        </p:spPr>
        <p:txBody>
          <a:bodyPr/>
          <a:lstStyle/>
          <a:p>
            <a:pPr eaLnBrk="1" hangingPunct="1"/>
            <a:r>
              <a:rPr lang="en-US" sz="3600" b="1" smtClean="0">
                <a:solidFill>
                  <a:schemeClr val="tx2"/>
                </a:solidFill>
              </a:rPr>
              <a:t>Shearing.</a:t>
            </a:r>
          </a:p>
        </p:txBody>
      </p:sp>
      <p:pic>
        <p:nvPicPr>
          <p:cNvPr id="17414" name="Picture 4"/>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t="24979" r="34865" b="16112"/>
          <a:stretch>
            <a:fillRect/>
          </a:stretch>
        </p:blipFill>
        <p:spPr bwMode="auto">
          <a:xfrm>
            <a:off x="0" y="9144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5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5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0DEA772-5534-4A74-89B3-9F7A10BB476B}" type="slidenum">
              <a:rPr lang="en-US" smtClean="0"/>
              <a:pPr eaLnBrk="1" hangingPunct="1"/>
              <a:t>150</a:t>
            </a:fld>
            <a:endParaRPr lang="en-US" smtClean="0"/>
          </a:p>
        </p:txBody>
      </p:sp>
      <p:sp>
        <p:nvSpPr>
          <p:cNvPr id="155653" name="Rectangle 2"/>
          <p:cNvSpPr>
            <a:spLocks noGrp="1" noChangeArrowheads="1"/>
          </p:cNvSpPr>
          <p:nvPr>
            <p:ph type="title"/>
          </p:nvPr>
        </p:nvSpPr>
        <p:spPr>
          <a:xfrm>
            <a:off x="304800" y="152400"/>
            <a:ext cx="7543800" cy="1600200"/>
          </a:xfrm>
        </p:spPr>
        <p:txBody>
          <a:bodyPr/>
          <a:lstStyle/>
          <a:p>
            <a:pPr eaLnBrk="1" hangingPunct="1"/>
            <a:r>
              <a:rPr lang="en-US" b="1" i="1" smtClean="0">
                <a:solidFill>
                  <a:schemeClr val="tx2"/>
                </a:solidFill>
              </a:rPr>
              <a:t>What is a block mountain?</a:t>
            </a:r>
          </a:p>
        </p:txBody>
      </p:sp>
      <p:sp>
        <p:nvSpPr>
          <p:cNvPr id="155654" name="Rectangle 3"/>
          <p:cNvSpPr>
            <a:spLocks noGrp="1" noChangeArrowheads="1"/>
          </p:cNvSpPr>
          <p:nvPr>
            <p:ph type="body" idx="1"/>
          </p:nvPr>
        </p:nvSpPr>
        <p:spPr/>
        <p:txBody>
          <a:bodyPr/>
          <a:lstStyle/>
          <a:p>
            <a:pPr eaLnBrk="1" hangingPunct="1">
              <a:lnSpc>
                <a:spcPct val="80000"/>
              </a:lnSpc>
            </a:pPr>
            <a:r>
              <a:rPr lang="en-US" smtClean="0"/>
              <a:t>A block mountain is an uplifted block which has steep fault scarps. </a:t>
            </a:r>
          </a:p>
          <a:p>
            <a:pPr eaLnBrk="1" hangingPunct="1">
              <a:lnSpc>
                <a:spcPct val="80000"/>
              </a:lnSpc>
            </a:pPr>
            <a:r>
              <a:rPr lang="en-US" smtClean="0"/>
              <a:t>It is formed by faulting, either when a block of crust is uplifted or when it is left standing above surrounding areas that have sunk. </a:t>
            </a:r>
          </a:p>
          <a:p>
            <a:pPr eaLnBrk="1" hangingPunct="1">
              <a:lnSpc>
                <a:spcPct val="80000"/>
              </a:lnSpc>
            </a:pPr>
            <a:r>
              <a:rPr lang="en-US" smtClean="0"/>
              <a:t>An example of a block mountain is Mt. Ruwenzori in Uganda. </a:t>
            </a:r>
          </a:p>
        </p:txBody>
      </p:sp>
    </p:spTree>
  </p:cSld>
  <p:clrMapOvr>
    <a:masterClrMapping/>
  </p:clrMapOvr>
  <p:transition spd="slow" advClick="0" advTm="30000">
    <p:wheel/>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6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6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4BBDC71-F22D-421C-8B9A-9888D1C02233}" type="slidenum">
              <a:rPr lang="en-US" smtClean="0"/>
              <a:pPr eaLnBrk="1" hangingPunct="1"/>
              <a:t>151</a:t>
            </a:fld>
            <a:endParaRPr lang="en-US" smtClean="0"/>
          </a:p>
        </p:txBody>
      </p:sp>
      <p:sp>
        <p:nvSpPr>
          <p:cNvPr id="156677" name="Rectangle 2"/>
          <p:cNvSpPr>
            <a:spLocks noGrp="1" noChangeArrowheads="1"/>
          </p:cNvSpPr>
          <p:nvPr>
            <p:ph type="title"/>
          </p:nvPr>
        </p:nvSpPr>
        <p:spPr>
          <a:xfrm>
            <a:off x="457200" y="0"/>
            <a:ext cx="8686800" cy="914400"/>
          </a:xfrm>
          <a:solidFill>
            <a:schemeClr val="bg1"/>
          </a:solidFill>
        </p:spPr>
        <p:txBody>
          <a:bodyPr/>
          <a:lstStyle/>
          <a:p>
            <a:pPr eaLnBrk="1" hangingPunct="1"/>
            <a:r>
              <a:rPr lang="en-US" sz="4000" b="1" smtClean="0">
                <a:solidFill>
                  <a:schemeClr val="tx2"/>
                </a:solidFill>
              </a:rPr>
              <a:t>Fault blocks. /Block Mountains</a:t>
            </a:r>
            <a:r>
              <a:rPr lang="en-US" sz="4000" smtClean="0"/>
              <a:t> </a:t>
            </a:r>
          </a:p>
        </p:txBody>
      </p:sp>
      <p:sp>
        <p:nvSpPr>
          <p:cNvPr id="156678" name="Rectangle 3"/>
          <p:cNvSpPr>
            <a:spLocks noChangeArrowheads="1"/>
          </p:cNvSpPr>
          <p:nvPr/>
        </p:nvSpPr>
        <p:spPr bwMode="auto">
          <a:xfrm>
            <a:off x="0"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56679" name="Rectangle 4"/>
          <p:cNvSpPr>
            <a:spLocks noChangeArrowheads="1"/>
          </p:cNvSpPr>
          <p:nvPr/>
        </p:nvSpPr>
        <p:spPr bwMode="auto">
          <a:xfrm>
            <a:off x="0" y="1852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56680" name="Rectangle 5"/>
          <p:cNvSpPr>
            <a:spLocks noChangeArrowheads="1"/>
          </p:cNvSpPr>
          <p:nvPr/>
        </p:nvSpPr>
        <p:spPr bwMode="auto">
          <a:xfrm>
            <a:off x="0" y="180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56681" name="Object 6"/>
          <p:cNvGraphicFramePr>
            <a:graphicFrameLocks noChangeAspect="1"/>
          </p:cNvGraphicFramePr>
          <p:nvPr/>
        </p:nvGraphicFramePr>
        <p:xfrm>
          <a:off x="0" y="914400"/>
          <a:ext cx="9144000" cy="5943600"/>
        </p:xfrm>
        <a:graphic>
          <a:graphicData uri="http://schemas.openxmlformats.org/presentationml/2006/ole">
            <mc:AlternateContent xmlns:mc="http://schemas.openxmlformats.org/markup-compatibility/2006">
              <mc:Choice xmlns:v="urn:schemas-microsoft-com:vml" Requires="v">
                <p:oleObj spid="_x0000_s156682"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4814" b="19496"/>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7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7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0D3FC0C-51D0-4598-AF5B-87D271E3C06B}" type="slidenum">
              <a:rPr lang="en-US" smtClean="0"/>
              <a:pPr eaLnBrk="1" hangingPunct="1"/>
              <a:t>152</a:t>
            </a:fld>
            <a:endParaRPr lang="en-US" smtClean="0"/>
          </a:p>
        </p:txBody>
      </p:sp>
      <p:sp>
        <p:nvSpPr>
          <p:cNvPr id="157701" name="Rectangle 2"/>
          <p:cNvSpPr>
            <a:spLocks noGrp="1" noChangeArrowheads="1"/>
          </p:cNvSpPr>
          <p:nvPr>
            <p:ph type="title"/>
          </p:nvPr>
        </p:nvSpPr>
        <p:spPr>
          <a:xfrm>
            <a:off x="0" y="152400"/>
            <a:ext cx="8305800" cy="1600200"/>
          </a:xfrm>
        </p:spPr>
        <p:txBody>
          <a:bodyPr/>
          <a:lstStyle/>
          <a:p>
            <a:pPr eaLnBrk="1" hangingPunct="1"/>
            <a:r>
              <a:rPr lang="en-US" b="1" i="1" smtClean="0">
                <a:solidFill>
                  <a:schemeClr val="tx2"/>
                </a:solidFill>
              </a:rPr>
              <a:t>What is a block mountain?</a:t>
            </a:r>
          </a:p>
        </p:txBody>
      </p:sp>
      <p:sp>
        <p:nvSpPr>
          <p:cNvPr id="157702" name="Rectangle 3"/>
          <p:cNvSpPr>
            <a:spLocks noGrp="1" noChangeArrowheads="1"/>
          </p:cNvSpPr>
          <p:nvPr>
            <p:ph type="body" idx="1"/>
          </p:nvPr>
        </p:nvSpPr>
        <p:spPr>
          <a:xfrm>
            <a:off x="685800" y="1828800"/>
            <a:ext cx="7696200" cy="4267200"/>
          </a:xfrm>
        </p:spPr>
        <p:txBody>
          <a:bodyPr/>
          <a:lstStyle/>
          <a:p>
            <a:pPr eaLnBrk="1" hangingPunct="1">
              <a:lnSpc>
                <a:spcPct val="80000"/>
              </a:lnSpc>
            </a:pPr>
            <a:r>
              <a:rPr lang="en-US" smtClean="0"/>
              <a:t>If the surface is a horizontal, the block mountain is known as a horst. A horst is characterized by two pronounced scarps.</a:t>
            </a:r>
            <a:r>
              <a:rPr lang="en-US" sz="1800" smtClean="0"/>
              <a:t> </a:t>
            </a:r>
          </a:p>
          <a:p>
            <a:pPr eaLnBrk="1" hangingPunct="1">
              <a:lnSpc>
                <a:spcPct val="80000"/>
              </a:lnSpc>
            </a:pPr>
            <a:r>
              <a:rPr lang="en-US" smtClean="0"/>
              <a:t>Examples include Nandi hills, Mau escarpment, Nyandarua (Arbadere) ranges in Kenya. The Danakil Alps of Ethiopia and the Karas mountains of Namibia.</a:t>
            </a:r>
            <a:br>
              <a:rPr lang="en-US" smtClean="0"/>
            </a:br>
            <a:endParaRPr lang="en-US" smtClean="0"/>
          </a:p>
          <a:p>
            <a:pPr eaLnBrk="1" hangingPunct="1">
              <a:lnSpc>
                <a:spcPct val="80000"/>
              </a:lnSpc>
            </a:pPr>
            <a:endParaRPr lang="en-US" smtClean="0"/>
          </a:p>
        </p:txBody>
      </p:sp>
    </p:spTree>
  </p:cSld>
  <p:clrMapOvr>
    <a:masterClrMapping/>
  </p:clrMapOvr>
  <p:transition spd="slow" advClick="0" advTm="30000">
    <p:wheel/>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8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8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55F287C-4CB0-4AE9-ACE4-7B792FCF137D}" type="slidenum">
              <a:rPr lang="en-US" smtClean="0"/>
              <a:pPr eaLnBrk="1" hangingPunct="1"/>
              <a:t>153</a:t>
            </a:fld>
            <a:endParaRPr lang="en-US" smtClean="0"/>
          </a:p>
        </p:txBody>
      </p:sp>
      <p:sp>
        <p:nvSpPr>
          <p:cNvPr id="158725" name="Rectangle 2"/>
          <p:cNvSpPr>
            <a:spLocks noGrp="1" noChangeArrowheads="1"/>
          </p:cNvSpPr>
          <p:nvPr>
            <p:ph type="title"/>
          </p:nvPr>
        </p:nvSpPr>
        <p:spPr>
          <a:xfrm>
            <a:off x="457200" y="0"/>
            <a:ext cx="8229600" cy="1219200"/>
          </a:xfrm>
          <a:solidFill>
            <a:schemeClr val="bg1"/>
          </a:solidFill>
        </p:spPr>
        <p:txBody>
          <a:bodyPr/>
          <a:lstStyle/>
          <a:p>
            <a:pPr eaLnBrk="1" hangingPunct="1"/>
            <a:r>
              <a:rPr lang="en-US" sz="4000" b="1" smtClean="0">
                <a:solidFill>
                  <a:schemeClr val="tx2"/>
                </a:solidFill>
              </a:rPr>
              <a:t>Escarpments/Fault scarps.</a:t>
            </a:r>
          </a:p>
        </p:txBody>
      </p:sp>
      <p:sp>
        <p:nvSpPr>
          <p:cNvPr id="158726" name="Rectangle 3"/>
          <p:cNvSpPr>
            <a:spLocks noChangeArrowheads="1"/>
          </p:cNvSpPr>
          <p:nvPr/>
        </p:nvSpPr>
        <p:spPr bwMode="auto">
          <a:xfrm>
            <a:off x="0" y="2319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58727" name="Rectangle 4"/>
          <p:cNvSpPr>
            <a:spLocks noChangeArrowheads="1"/>
          </p:cNvSpPr>
          <p:nvPr/>
        </p:nvSpPr>
        <p:spPr bwMode="auto">
          <a:xfrm>
            <a:off x="0" y="1852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58728" name="Object 5"/>
          <p:cNvGraphicFramePr>
            <a:graphicFrameLocks noChangeAspect="1"/>
          </p:cNvGraphicFramePr>
          <p:nvPr/>
        </p:nvGraphicFramePr>
        <p:xfrm>
          <a:off x="0" y="1219200"/>
          <a:ext cx="9144000" cy="5638800"/>
        </p:xfrm>
        <a:graphic>
          <a:graphicData uri="http://schemas.openxmlformats.org/presentationml/2006/ole">
            <mc:AlternateContent xmlns:mc="http://schemas.openxmlformats.org/markup-compatibility/2006">
              <mc:Choice xmlns:v="urn:schemas-microsoft-com:vml" Requires="v">
                <p:oleObj spid="_x0000_s158729" name="Slide" r:id="rId3" imgW="4571986" imgH="3429070" progId="PowerPoint.Slide.8">
                  <p:embed/>
                </p:oleObj>
              </mc:Choice>
              <mc:Fallback>
                <p:oleObj name="Slide" r:id="rId3" imgW="4571986" imgH="3429070" progId="PowerPoint.Slid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9166" t="8148" r="10834" b="18813"/>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59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59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A6C65F6-14E4-45FA-8FA8-5DC1871C19D3}" type="slidenum">
              <a:rPr lang="en-US" smtClean="0"/>
              <a:pPr eaLnBrk="1" hangingPunct="1"/>
              <a:t>154</a:t>
            </a:fld>
            <a:endParaRPr lang="en-US" smtClean="0"/>
          </a:p>
        </p:txBody>
      </p:sp>
      <p:sp>
        <p:nvSpPr>
          <p:cNvPr id="159749" name="Rectangle 2"/>
          <p:cNvSpPr>
            <a:spLocks noGrp="1" noChangeArrowheads="1"/>
          </p:cNvSpPr>
          <p:nvPr>
            <p:ph type="title"/>
          </p:nvPr>
        </p:nvSpPr>
        <p:spPr>
          <a:xfrm>
            <a:off x="685800" y="0"/>
            <a:ext cx="8458200" cy="1447800"/>
          </a:xfrm>
          <a:solidFill>
            <a:schemeClr val="bg1"/>
          </a:solidFill>
        </p:spPr>
        <p:txBody>
          <a:bodyPr/>
          <a:lstStyle/>
          <a:p>
            <a:pPr eaLnBrk="1" hangingPunct="1"/>
            <a:r>
              <a:rPr lang="en-US" sz="4000" b="1" smtClean="0">
                <a:solidFill>
                  <a:schemeClr val="tx2"/>
                </a:solidFill>
              </a:rPr>
              <a:t>Tilt Block</a:t>
            </a:r>
          </a:p>
        </p:txBody>
      </p:sp>
      <p:sp>
        <p:nvSpPr>
          <p:cNvPr id="159750" name="Rectangle 3"/>
          <p:cNvSpPr>
            <a:spLocks noChangeArrowheads="1"/>
          </p:cNvSpPr>
          <p:nvPr/>
        </p:nvSpPr>
        <p:spPr bwMode="auto">
          <a:xfrm>
            <a:off x="0" y="194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59751" name="Object 4"/>
          <p:cNvGraphicFramePr>
            <a:graphicFrameLocks noChangeAspect="1"/>
          </p:cNvGraphicFramePr>
          <p:nvPr/>
        </p:nvGraphicFramePr>
        <p:xfrm>
          <a:off x="0" y="1447800"/>
          <a:ext cx="9144000" cy="5410200"/>
        </p:xfrm>
        <a:graphic>
          <a:graphicData uri="http://schemas.openxmlformats.org/presentationml/2006/ole">
            <mc:AlternateContent xmlns:mc="http://schemas.openxmlformats.org/markup-compatibility/2006">
              <mc:Choice xmlns:v="urn:schemas-microsoft-com:vml" Requires="v">
                <p:oleObj spid="_x0000_s159752"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5833" t="16466" r="5000" b="25061"/>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0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0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A3C25B6-1830-477D-8B6E-ED43D23EC132}" type="slidenum">
              <a:rPr lang="en-US" smtClean="0"/>
              <a:pPr eaLnBrk="1" hangingPunct="1"/>
              <a:t>155</a:t>
            </a:fld>
            <a:endParaRPr lang="en-US" smtClean="0"/>
          </a:p>
        </p:txBody>
      </p:sp>
      <p:sp>
        <p:nvSpPr>
          <p:cNvPr id="160773" name="Rectangle 2"/>
          <p:cNvSpPr>
            <a:spLocks noGrp="1" noChangeArrowheads="1"/>
          </p:cNvSpPr>
          <p:nvPr>
            <p:ph type="title"/>
          </p:nvPr>
        </p:nvSpPr>
        <p:spPr>
          <a:xfrm>
            <a:off x="533400" y="0"/>
            <a:ext cx="8229600" cy="914400"/>
          </a:xfrm>
          <a:solidFill>
            <a:schemeClr val="bg1"/>
          </a:solidFill>
        </p:spPr>
        <p:txBody>
          <a:bodyPr/>
          <a:lstStyle/>
          <a:p>
            <a:pPr eaLnBrk="1" hangingPunct="1"/>
            <a:r>
              <a:rPr lang="en-US" sz="4000" b="1" smtClean="0">
                <a:solidFill>
                  <a:schemeClr val="tx2"/>
                </a:solidFill>
              </a:rPr>
              <a:t>Fault steps.</a:t>
            </a:r>
          </a:p>
        </p:txBody>
      </p:sp>
      <p:sp>
        <p:nvSpPr>
          <p:cNvPr id="160774" name="Rectangle 3"/>
          <p:cNvSpPr>
            <a:spLocks noChangeArrowheads="1"/>
          </p:cNvSpPr>
          <p:nvPr/>
        </p:nvSpPr>
        <p:spPr bwMode="auto">
          <a:xfrm>
            <a:off x="0" y="194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60775" name="Object 4"/>
          <p:cNvGraphicFramePr>
            <a:graphicFrameLocks noChangeAspect="1"/>
          </p:cNvGraphicFramePr>
          <p:nvPr/>
        </p:nvGraphicFramePr>
        <p:xfrm>
          <a:off x="0" y="838200"/>
          <a:ext cx="9144000" cy="6019800"/>
        </p:xfrm>
        <a:graphic>
          <a:graphicData uri="http://schemas.openxmlformats.org/presentationml/2006/ole">
            <mc:AlternateContent xmlns:mc="http://schemas.openxmlformats.org/markup-compatibility/2006">
              <mc:Choice xmlns:v="urn:schemas-microsoft-com:vml" Requires="v">
                <p:oleObj spid="_x0000_s160776"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2499" t="20822" r="4167" b="14980"/>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1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1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0937B5F-E30F-4A3C-BEF4-BBBBC7BDAB75}" type="slidenum">
              <a:rPr lang="en-US" smtClean="0"/>
              <a:pPr eaLnBrk="1" hangingPunct="1"/>
              <a:t>156</a:t>
            </a:fld>
            <a:endParaRPr lang="en-US" smtClean="0"/>
          </a:p>
        </p:txBody>
      </p:sp>
      <p:sp>
        <p:nvSpPr>
          <p:cNvPr id="161797" name="Rectangle 2"/>
          <p:cNvSpPr>
            <a:spLocks noGrp="1" noChangeArrowheads="1"/>
          </p:cNvSpPr>
          <p:nvPr>
            <p:ph type="title"/>
          </p:nvPr>
        </p:nvSpPr>
        <p:spPr>
          <a:xfrm>
            <a:off x="457200" y="0"/>
            <a:ext cx="8229600" cy="1371600"/>
          </a:xfrm>
        </p:spPr>
        <p:txBody>
          <a:bodyPr/>
          <a:lstStyle/>
          <a:p>
            <a:pPr eaLnBrk="1" hangingPunct="1"/>
            <a:r>
              <a:rPr lang="en-US" sz="4000" b="1" smtClean="0">
                <a:solidFill>
                  <a:schemeClr val="tx2"/>
                </a:solidFill>
              </a:rPr>
              <a:t>Rift Valleys.</a:t>
            </a:r>
          </a:p>
        </p:txBody>
      </p:sp>
      <p:sp>
        <p:nvSpPr>
          <p:cNvPr id="161798" name="Rectangle 3"/>
          <p:cNvSpPr>
            <a:spLocks noGrp="1" noChangeArrowheads="1"/>
          </p:cNvSpPr>
          <p:nvPr>
            <p:ph type="body" idx="1"/>
          </p:nvPr>
        </p:nvSpPr>
        <p:spPr>
          <a:xfrm>
            <a:off x="1600200" y="1447800"/>
            <a:ext cx="7086600" cy="5105400"/>
          </a:xfrm>
        </p:spPr>
        <p:txBody>
          <a:bodyPr/>
          <a:lstStyle/>
          <a:p>
            <a:pPr eaLnBrk="1" hangingPunct="1"/>
            <a:r>
              <a:rPr lang="en-US" sz="4000" smtClean="0"/>
              <a:t>A rift valley is an elongated trough/valley formed between faults which are almost parallel and bound by two in-facing escarpments.</a:t>
            </a:r>
          </a:p>
          <a:p>
            <a:pPr eaLnBrk="1" hangingPunct="1"/>
            <a:r>
              <a:rPr lang="en-US" sz="4000" smtClean="0"/>
              <a:t>A rift valley is also known as a </a:t>
            </a:r>
            <a:r>
              <a:rPr lang="en-US" sz="4000" b="1" smtClean="0"/>
              <a:t>Graben.</a:t>
            </a:r>
            <a:endParaRPr lang="en-US" sz="4000" smtClean="0"/>
          </a:p>
        </p:txBody>
      </p:sp>
    </p:spTree>
  </p:cSld>
  <p:clrMapOvr>
    <a:masterClrMapping/>
  </p:clrMapOvr>
  <p:transition spd="slow" advClick="0" advTm="30000">
    <p:wheel/>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2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2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1B5E384-89DB-473B-B5CE-957ECCE45D12}" type="slidenum">
              <a:rPr lang="en-US" smtClean="0"/>
              <a:pPr eaLnBrk="1" hangingPunct="1"/>
              <a:t>157</a:t>
            </a:fld>
            <a:endParaRPr lang="en-US" smtClean="0"/>
          </a:p>
        </p:txBody>
      </p:sp>
      <p:sp>
        <p:nvSpPr>
          <p:cNvPr id="162821" name="Rectangle 2"/>
          <p:cNvSpPr>
            <a:spLocks noGrp="1" noChangeArrowheads="1"/>
          </p:cNvSpPr>
          <p:nvPr>
            <p:ph type="title"/>
          </p:nvPr>
        </p:nvSpPr>
        <p:spPr>
          <a:xfrm>
            <a:off x="457200" y="0"/>
            <a:ext cx="8458200" cy="1676400"/>
          </a:xfrm>
          <a:solidFill>
            <a:schemeClr val="bg1"/>
          </a:solidFill>
        </p:spPr>
        <p:txBody>
          <a:bodyPr/>
          <a:lstStyle/>
          <a:p>
            <a:pPr eaLnBrk="1" hangingPunct="1"/>
            <a:r>
              <a:rPr lang="en-US" sz="4000" b="1" smtClean="0">
                <a:solidFill>
                  <a:schemeClr val="tx2"/>
                </a:solidFill>
              </a:rPr>
              <a:t>Rift valley/ graben,</a:t>
            </a:r>
            <a:r>
              <a:rPr lang="en-US" sz="4000" b="1" smtClean="0"/>
              <a:t> </a:t>
            </a:r>
            <a:endParaRPr lang="en-US" sz="4000" smtClean="0"/>
          </a:p>
        </p:txBody>
      </p:sp>
      <p:pic>
        <p:nvPicPr>
          <p:cNvPr id="162822" name="Picture 3" descr="Diagrams of graben, horst, normal fault, reverse fault, and strike-slip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5000" r="17500" b="52238"/>
          <a:stretch>
            <a:fillRect/>
          </a:stretch>
        </p:blipFill>
        <p:spPr>
          <a:xfrm>
            <a:off x="0" y="1676400"/>
            <a:ext cx="9144000" cy="5181600"/>
          </a:xfrm>
        </p:spPr>
      </p:pic>
    </p:spTree>
  </p:cSld>
  <p:clrMapOvr>
    <a:masterClrMapping/>
  </p:clrMapOvr>
  <p:transition spd="slow" advClick="0" advTm="30000">
    <p:wheel/>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3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3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2DC623F-D1E9-4125-B160-8F312A8D198E}" type="slidenum">
              <a:rPr lang="en-US" smtClean="0"/>
              <a:pPr eaLnBrk="1" hangingPunct="1"/>
              <a:t>158</a:t>
            </a:fld>
            <a:endParaRPr lang="en-US" smtClean="0"/>
          </a:p>
        </p:txBody>
      </p:sp>
      <p:sp>
        <p:nvSpPr>
          <p:cNvPr id="163845" name="Rectangle 2"/>
          <p:cNvSpPr>
            <a:spLocks noGrp="1" noChangeArrowheads="1"/>
          </p:cNvSpPr>
          <p:nvPr>
            <p:ph type="title"/>
          </p:nvPr>
        </p:nvSpPr>
        <p:spPr/>
        <p:txBody>
          <a:bodyPr/>
          <a:lstStyle/>
          <a:p>
            <a:pPr eaLnBrk="1" hangingPunct="1"/>
            <a:r>
              <a:rPr lang="en-US" b="1" smtClean="0">
                <a:solidFill>
                  <a:schemeClr val="tx2"/>
                </a:solidFill>
              </a:rPr>
              <a:t>FORMATION OF RIFT VALLEYS</a:t>
            </a:r>
          </a:p>
        </p:txBody>
      </p:sp>
      <p:sp>
        <p:nvSpPr>
          <p:cNvPr id="163846" name="Rectangle 3"/>
          <p:cNvSpPr>
            <a:spLocks noGrp="1" noChangeArrowheads="1"/>
          </p:cNvSpPr>
          <p:nvPr>
            <p:ph type="body" idx="1"/>
          </p:nvPr>
        </p:nvSpPr>
        <p:spPr>
          <a:xfrm>
            <a:off x="685800" y="1828800"/>
            <a:ext cx="8077200" cy="4343400"/>
          </a:xfrm>
        </p:spPr>
        <p:txBody>
          <a:bodyPr/>
          <a:lstStyle/>
          <a:p>
            <a:pPr eaLnBrk="1" hangingPunct="1"/>
            <a:r>
              <a:rPr lang="en-US" sz="4400" smtClean="0"/>
              <a:t>Rift valleys are thought to have been developed either from;</a:t>
            </a:r>
          </a:p>
          <a:p>
            <a:pPr lvl="4" eaLnBrk="1" hangingPunct="1">
              <a:buFont typeface="Wingdings" pitchFamily="2" charset="2"/>
              <a:buChar char="Ø"/>
            </a:pPr>
            <a:r>
              <a:rPr lang="en-US" smtClean="0"/>
              <a:t> </a:t>
            </a:r>
            <a:r>
              <a:rPr lang="en-US" sz="2400" smtClean="0">
                <a:solidFill>
                  <a:srgbClr val="000099"/>
                </a:solidFill>
              </a:rPr>
              <a:t>the action of tensional forces in the crust </a:t>
            </a:r>
          </a:p>
          <a:p>
            <a:pPr lvl="4" eaLnBrk="1" hangingPunct="1">
              <a:buFont typeface="Wingdings" pitchFamily="2" charset="2"/>
              <a:buChar char="Ø"/>
            </a:pPr>
            <a:r>
              <a:rPr lang="en-US" sz="2400" smtClean="0">
                <a:solidFill>
                  <a:srgbClr val="000099"/>
                </a:solidFill>
              </a:rPr>
              <a:t>or from the action of Compressional forces.</a:t>
            </a:r>
          </a:p>
          <a:p>
            <a:pPr lvl="4" eaLnBrk="1" hangingPunct="1">
              <a:buFont typeface="Wingdings" pitchFamily="2" charset="2"/>
              <a:buChar char="Ø"/>
            </a:pPr>
            <a:r>
              <a:rPr lang="en-US" sz="2400" smtClean="0">
                <a:solidFill>
                  <a:srgbClr val="000099"/>
                </a:solidFill>
              </a:rPr>
              <a:t>Or from Anticlinal arching</a:t>
            </a:r>
          </a:p>
        </p:txBody>
      </p:sp>
    </p:spTree>
  </p:cSld>
  <p:clrMapOvr>
    <a:masterClrMapping/>
  </p:clrMapOvr>
  <p:transition spd="slow" advClick="0" advTm="30000">
    <p:wheel/>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4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4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F0DF2AF-F7C7-4FAC-B026-A496BCDA946F}" type="slidenum">
              <a:rPr lang="en-US" smtClean="0"/>
              <a:pPr eaLnBrk="1" hangingPunct="1"/>
              <a:t>159</a:t>
            </a:fld>
            <a:endParaRPr lang="en-US" smtClean="0"/>
          </a:p>
        </p:txBody>
      </p:sp>
      <p:sp>
        <p:nvSpPr>
          <p:cNvPr id="164869" name="Rectangle 2"/>
          <p:cNvSpPr>
            <a:spLocks noGrp="1" noChangeArrowheads="1"/>
          </p:cNvSpPr>
          <p:nvPr>
            <p:ph type="title"/>
          </p:nvPr>
        </p:nvSpPr>
        <p:spPr/>
        <p:txBody>
          <a:bodyPr/>
          <a:lstStyle/>
          <a:p>
            <a:pPr eaLnBrk="1" hangingPunct="1"/>
            <a:r>
              <a:rPr lang="en-US" b="1" i="1" smtClean="0">
                <a:solidFill>
                  <a:schemeClr val="tx2"/>
                </a:solidFill>
              </a:rPr>
              <a:t>The tension theory</a:t>
            </a:r>
            <a:r>
              <a:rPr lang="en-US" smtClean="0"/>
              <a:t> </a:t>
            </a:r>
          </a:p>
        </p:txBody>
      </p:sp>
      <p:sp>
        <p:nvSpPr>
          <p:cNvPr id="164870" name="Rectangle 3"/>
          <p:cNvSpPr>
            <a:spLocks noGrp="1" noChangeArrowheads="1"/>
          </p:cNvSpPr>
          <p:nvPr>
            <p:ph type="body" idx="1"/>
          </p:nvPr>
        </p:nvSpPr>
        <p:spPr/>
        <p:txBody>
          <a:bodyPr/>
          <a:lstStyle/>
          <a:p>
            <a:pPr eaLnBrk="1" hangingPunct="1"/>
            <a:r>
              <a:rPr lang="en-US" smtClean="0"/>
              <a:t>The theory suggests that forces of tension produced normal faults. The crust between the two parallel faults subsided and produced the rift valley.</a:t>
            </a:r>
          </a:p>
        </p:txBody>
      </p:sp>
    </p:spTree>
  </p:cSld>
  <p:clrMapOvr>
    <a:masterClrMapping/>
  </p:clrMapOvr>
  <p:transition spd="slow" advClick="0" advTm="30000">
    <p:whee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84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84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AFA8750-96B9-48F2-8141-F0584412EFBB}" type="slidenum">
              <a:rPr lang="en-US" smtClean="0"/>
              <a:pPr eaLnBrk="1" hangingPunct="1"/>
              <a:t>16</a:t>
            </a:fld>
            <a:endParaRPr lang="en-US" smtClean="0"/>
          </a:p>
        </p:txBody>
      </p:sp>
      <p:sp>
        <p:nvSpPr>
          <p:cNvPr id="18437" name="Rectangle 2"/>
          <p:cNvSpPr>
            <a:spLocks noGrp="1" noChangeArrowheads="1"/>
          </p:cNvSpPr>
          <p:nvPr>
            <p:ph type="title"/>
          </p:nvPr>
        </p:nvSpPr>
        <p:spPr>
          <a:xfrm>
            <a:off x="0" y="0"/>
            <a:ext cx="9144000" cy="990600"/>
          </a:xfrm>
          <a:solidFill>
            <a:schemeClr val="bg1"/>
          </a:solidFill>
        </p:spPr>
        <p:txBody>
          <a:bodyPr/>
          <a:lstStyle/>
          <a:p>
            <a:pPr eaLnBrk="1" hangingPunct="1"/>
            <a:r>
              <a:rPr lang="en-US" smtClean="0"/>
              <a:t>Shearing features</a:t>
            </a:r>
          </a:p>
        </p:txBody>
      </p:sp>
      <p:pic>
        <p:nvPicPr>
          <p:cNvPr id="18438" name="Picture 4" descr="Image20"/>
          <p:cNvPicPr>
            <a:picLocks noChangeAspect="1" noChangeArrowheads="1"/>
          </p:cNvPicPr>
          <p:nvPr/>
        </p:nvPicPr>
        <p:blipFill>
          <a:blip r:embed="rId2">
            <a:extLst>
              <a:ext uri="{28A0092B-C50C-407E-A947-70E740481C1C}">
                <a14:useLocalDpi xmlns:a14="http://schemas.microsoft.com/office/drawing/2010/main" val="0"/>
              </a:ext>
            </a:extLst>
          </a:blip>
          <a:srcRect t="2727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5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5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533F1BF-5043-43F7-B7F2-EBFB9B750C79}" type="slidenum">
              <a:rPr lang="en-US" smtClean="0"/>
              <a:pPr eaLnBrk="1" hangingPunct="1"/>
              <a:t>160</a:t>
            </a:fld>
            <a:endParaRPr lang="en-US" smtClean="0"/>
          </a:p>
        </p:txBody>
      </p:sp>
      <p:sp>
        <p:nvSpPr>
          <p:cNvPr id="165893" name="Rectangle 2"/>
          <p:cNvSpPr>
            <a:spLocks noGrp="1" noChangeArrowheads="1"/>
          </p:cNvSpPr>
          <p:nvPr>
            <p:ph type="title"/>
          </p:nvPr>
        </p:nvSpPr>
        <p:spPr>
          <a:xfrm>
            <a:off x="0" y="0"/>
            <a:ext cx="9144000" cy="1905000"/>
          </a:xfrm>
          <a:solidFill>
            <a:schemeClr val="bg1"/>
          </a:solidFill>
        </p:spPr>
        <p:txBody>
          <a:bodyPr/>
          <a:lstStyle/>
          <a:p>
            <a:pPr eaLnBrk="1" hangingPunct="1"/>
            <a:r>
              <a:rPr lang="en-US" smtClean="0">
                <a:solidFill>
                  <a:schemeClr val="tx2"/>
                </a:solidFill>
              </a:rPr>
              <a:t>a)</a:t>
            </a:r>
            <a:r>
              <a:rPr lang="en-US" smtClean="0"/>
              <a:t> </a:t>
            </a:r>
            <a:r>
              <a:rPr lang="en-US" smtClean="0">
                <a:solidFill>
                  <a:schemeClr val="tx2"/>
                </a:solidFill>
              </a:rPr>
              <a:t>Tension forces act on the layers of rock.</a:t>
            </a:r>
          </a:p>
        </p:txBody>
      </p:sp>
      <p:pic>
        <p:nvPicPr>
          <p:cNvPr id="165894" name="Picture 4"/>
          <p:cNvPicPr>
            <a:picLocks noChangeAspect="1" noChangeArrowheads="1"/>
          </p:cNvPicPr>
          <p:nvPr/>
        </p:nvPicPr>
        <p:blipFill>
          <a:blip r:embed="rId2">
            <a:extLst>
              <a:ext uri="{28A0092B-C50C-407E-A947-70E740481C1C}">
                <a14:useLocalDpi xmlns:a14="http://schemas.microsoft.com/office/drawing/2010/main" val="0"/>
              </a:ext>
            </a:extLst>
          </a:blip>
          <a:srcRect t="3859" b="74321"/>
          <a:stretch>
            <a:fillRect/>
          </a:stretch>
        </p:blipFill>
        <p:spPr bwMode="auto">
          <a:xfrm>
            <a:off x="0" y="1905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69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6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7D14FB2-CD4B-4721-A229-FC579E25F3D9}" type="slidenum">
              <a:rPr lang="en-US" smtClean="0"/>
              <a:pPr eaLnBrk="1" hangingPunct="1"/>
              <a:t>161</a:t>
            </a:fld>
            <a:endParaRPr lang="en-US" smtClean="0"/>
          </a:p>
        </p:txBody>
      </p:sp>
      <p:sp>
        <p:nvSpPr>
          <p:cNvPr id="166917" name="Rectangle 2"/>
          <p:cNvSpPr>
            <a:spLocks noGrp="1" noChangeArrowheads="1"/>
          </p:cNvSpPr>
          <p:nvPr>
            <p:ph type="title"/>
          </p:nvPr>
        </p:nvSpPr>
        <p:spPr>
          <a:xfrm>
            <a:off x="0" y="0"/>
            <a:ext cx="9144000" cy="1905000"/>
          </a:xfrm>
          <a:solidFill>
            <a:schemeClr val="bg1"/>
          </a:solidFill>
        </p:spPr>
        <p:txBody>
          <a:bodyPr/>
          <a:lstStyle/>
          <a:p>
            <a:pPr eaLnBrk="1" hangingPunct="1"/>
            <a:r>
              <a:rPr lang="en-US" smtClean="0">
                <a:solidFill>
                  <a:schemeClr val="tx2"/>
                </a:solidFill>
              </a:rPr>
              <a:t>b) Gradually two parallel faults appear</a:t>
            </a:r>
            <a:r>
              <a:rPr lang="en-US" smtClean="0"/>
              <a:t> </a:t>
            </a:r>
          </a:p>
        </p:txBody>
      </p:sp>
      <p:pic>
        <p:nvPicPr>
          <p:cNvPr id="166918" name="Picture 4"/>
          <p:cNvPicPr>
            <a:picLocks noChangeAspect="1" noChangeArrowheads="1"/>
          </p:cNvPicPr>
          <p:nvPr/>
        </p:nvPicPr>
        <p:blipFill>
          <a:blip r:embed="rId2">
            <a:extLst>
              <a:ext uri="{28A0092B-C50C-407E-A947-70E740481C1C}">
                <a14:useLocalDpi xmlns:a14="http://schemas.microsoft.com/office/drawing/2010/main" val="0"/>
              </a:ext>
            </a:extLst>
          </a:blip>
          <a:srcRect t="39194" b="35829"/>
          <a:stretch>
            <a:fillRect/>
          </a:stretch>
        </p:blipFill>
        <p:spPr bwMode="auto">
          <a:xfrm>
            <a:off x="0" y="1905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79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7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FA8CAF7-CF2B-45AB-B1C9-3D97D7F77FC1}" type="slidenum">
              <a:rPr lang="en-US" smtClean="0"/>
              <a:pPr eaLnBrk="1" hangingPunct="1"/>
              <a:t>162</a:t>
            </a:fld>
            <a:endParaRPr lang="en-US" smtClean="0"/>
          </a:p>
        </p:txBody>
      </p:sp>
      <p:sp>
        <p:nvSpPr>
          <p:cNvPr id="167941" name="Rectangle 2"/>
          <p:cNvSpPr>
            <a:spLocks noGrp="1" noChangeArrowheads="1"/>
          </p:cNvSpPr>
          <p:nvPr>
            <p:ph type="title"/>
          </p:nvPr>
        </p:nvSpPr>
        <p:spPr>
          <a:xfrm>
            <a:off x="381000" y="0"/>
            <a:ext cx="8763000" cy="1905000"/>
          </a:xfrm>
          <a:solidFill>
            <a:schemeClr val="bg1"/>
          </a:solidFill>
        </p:spPr>
        <p:txBody>
          <a:bodyPr/>
          <a:lstStyle/>
          <a:p>
            <a:pPr eaLnBrk="1" hangingPunct="1"/>
            <a:r>
              <a:rPr lang="en-US" smtClean="0">
                <a:solidFill>
                  <a:schemeClr val="tx2"/>
                </a:solidFill>
              </a:rPr>
              <a:t>The central block begins to subside (sink).</a:t>
            </a:r>
          </a:p>
        </p:txBody>
      </p:sp>
      <p:pic>
        <p:nvPicPr>
          <p:cNvPr id="167942" name="Picture 4"/>
          <p:cNvPicPr>
            <a:picLocks noChangeAspect="1" noChangeArrowheads="1"/>
          </p:cNvPicPr>
          <p:nvPr/>
        </p:nvPicPr>
        <p:blipFill>
          <a:blip r:embed="rId2">
            <a:extLst>
              <a:ext uri="{28A0092B-C50C-407E-A947-70E740481C1C}">
                <a14:useLocalDpi xmlns:a14="http://schemas.microsoft.com/office/drawing/2010/main" val="0"/>
              </a:ext>
            </a:extLst>
          </a:blip>
          <a:srcRect t="64706"/>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89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89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31C70D7-E258-462D-BECF-61D55F04D01E}" type="slidenum">
              <a:rPr lang="en-US" smtClean="0"/>
              <a:pPr eaLnBrk="1" hangingPunct="1"/>
              <a:t>163</a:t>
            </a:fld>
            <a:endParaRPr lang="en-US" smtClean="0"/>
          </a:p>
        </p:txBody>
      </p:sp>
      <p:sp>
        <p:nvSpPr>
          <p:cNvPr id="168965" name="Rectangle 2"/>
          <p:cNvSpPr>
            <a:spLocks noGrp="1" noChangeArrowheads="1"/>
          </p:cNvSpPr>
          <p:nvPr>
            <p:ph type="title"/>
          </p:nvPr>
        </p:nvSpPr>
        <p:spPr>
          <a:xfrm>
            <a:off x="457200" y="0"/>
            <a:ext cx="8458200" cy="1676400"/>
          </a:xfrm>
          <a:solidFill>
            <a:schemeClr val="bg1"/>
          </a:solidFill>
        </p:spPr>
        <p:txBody>
          <a:bodyPr/>
          <a:lstStyle/>
          <a:p>
            <a:pPr eaLnBrk="1" hangingPunct="1"/>
            <a:r>
              <a:rPr lang="en-US" sz="4000" b="1" smtClean="0">
                <a:solidFill>
                  <a:schemeClr val="tx2"/>
                </a:solidFill>
              </a:rPr>
              <a:t>Rift valley/ graben,</a:t>
            </a:r>
            <a:r>
              <a:rPr lang="en-US" sz="4000" b="1" smtClean="0"/>
              <a:t> </a:t>
            </a:r>
            <a:endParaRPr lang="en-US" sz="4000" smtClean="0"/>
          </a:p>
        </p:txBody>
      </p:sp>
      <p:pic>
        <p:nvPicPr>
          <p:cNvPr id="168966" name="Picture 3" descr="Diagrams of graben, horst, normal fault, reverse fault, and strike-slip faul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5000" r="17500" b="52238"/>
          <a:stretch>
            <a:fillRect/>
          </a:stretch>
        </p:blipFill>
        <p:spPr>
          <a:xfrm>
            <a:off x="0" y="1676400"/>
            <a:ext cx="9144000" cy="5181600"/>
          </a:xfrm>
        </p:spPr>
      </p:pic>
    </p:spTree>
  </p:cSld>
  <p:clrMapOvr>
    <a:masterClrMapping/>
  </p:clrMapOvr>
  <p:transition spd="slow" advClick="0" advTm="30000">
    <p:wheel/>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699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69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035AC03-3300-458F-82BD-560E953E1738}" type="slidenum">
              <a:rPr lang="en-US" smtClean="0"/>
              <a:pPr eaLnBrk="1" hangingPunct="1"/>
              <a:t>164</a:t>
            </a:fld>
            <a:endParaRPr lang="en-US" smtClean="0"/>
          </a:p>
        </p:txBody>
      </p:sp>
      <p:sp>
        <p:nvSpPr>
          <p:cNvPr id="169989" name="Rectangle 2"/>
          <p:cNvSpPr>
            <a:spLocks noGrp="1" noChangeArrowheads="1"/>
          </p:cNvSpPr>
          <p:nvPr>
            <p:ph type="title"/>
          </p:nvPr>
        </p:nvSpPr>
        <p:spPr/>
        <p:txBody>
          <a:bodyPr/>
          <a:lstStyle/>
          <a:p>
            <a:pPr eaLnBrk="1" hangingPunct="1"/>
            <a:r>
              <a:rPr lang="en-US" b="1" i="1" smtClean="0">
                <a:solidFill>
                  <a:schemeClr val="tx2"/>
                </a:solidFill>
              </a:rPr>
              <a:t>The compression theory</a:t>
            </a:r>
            <a:r>
              <a:rPr lang="en-US" smtClean="0"/>
              <a:t> </a:t>
            </a:r>
          </a:p>
        </p:txBody>
      </p:sp>
      <p:sp>
        <p:nvSpPr>
          <p:cNvPr id="169990" name="Rectangle 3"/>
          <p:cNvSpPr>
            <a:spLocks noGrp="1" noChangeArrowheads="1"/>
          </p:cNvSpPr>
          <p:nvPr>
            <p:ph type="body" idx="1"/>
          </p:nvPr>
        </p:nvSpPr>
        <p:spPr/>
        <p:txBody>
          <a:bodyPr/>
          <a:lstStyle/>
          <a:p>
            <a:pPr eaLnBrk="1" hangingPunct="1"/>
            <a:r>
              <a:rPr lang="en-US" smtClean="0"/>
              <a:t>This theory suggests that the forces of compression produced almost parallel reverse faults. The crustal blocks outside the two faults rose up partially over the middle block, thus producing the rift valley </a:t>
            </a:r>
          </a:p>
        </p:txBody>
      </p:sp>
    </p:spTree>
  </p:cSld>
  <p:clrMapOvr>
    <a:masterClrMapping/>
  </p:clrMapOvr>
  <p:transition spd="slow" advClick="0" advTm="30000">
    <p:wheel/>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10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10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50E83F0-79AE-4E23-BA3B-2F0FA00EB224}" type="slidenum">
              <a:rPr lang="en-US" smtClean="0"/>
              <a:pPr eaLnBrk="1" hangingPunct="1"/>
              <a:t>165</a:t>
            </a:fld>
            <a:endParaRPr lang="en-US" smtClean="0"/>
          </a:p>
        </p:txBody>
      </p:sp>
      <p:sp>
        <p:nvSpPr>
          <p:cNvPr id="171013" name="Rectangle 2"/>
          <p:cNvSpPr>
            <a:spLocks noGrp="1" noChangeArrowheads="1"/>
          </p:cNvSpPr>
          <p:nvPr>
            <p:ph type="title"/>
          </p:nvPr>
        </p:nvSpPr>
        <p:spPr>
          <a:xfrm>
            <a:off x="0" y="0"/>
            <a:ext cx="9144000" cy="1752600"/>
          </a:xfrm>
          <a:solidFill>
            <a:schemeClr val="bg1"/>
          </a:solidFill>
        </p:spPr>
        <p:txBody>
          <a:bodyPr/>
          <a:lstStyle/>
          <a:p>
            <a:pPr eaLnBrk="1" hangingPunct="1"/>
            <a:r>
              <a:rPr lang="en-US" b="1" smtClean="0">
                <a:solidFill>
                  <a:schemeClr val="tx2"/>
                </a:solidFill>
              </a:rPr>
              <a:t>Layers of rocks are subjected to Compressional forces</a:t>
            </a:r>
            <a:r>
              <a:rPr lang="en-US" smtClean="0"/>
              <a:t> </a:t>
            </a:r>
          </a:p>
        </p:txBody>
      </p:sp>
      <p:pic>
        <p:nvPicPr>
          <p:cNvPr id="171014"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7091" b="77843"/>
          <a:stretch>
            <a:fillRect/>
          </a:stretch>
        </p:blipFill>
        <p:spPr>
          <a:xfrm>
            <a:off x="0" y="1676400"/>
            <a:ext cx="9144000" cy="5181600"/>
          </a:xfrm>
        </p:spPr>
      </p:pic>
    </p:spTree>
  </p:cSld>
  <p:clrMapOvr>
    <a:masterClrMapping/>
  </p:clrMapOvr>
  <p:transition spd="slow" advClick="0" advTm="30000">
    <p:wheel/>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20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2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B9D092E-AE60-4324-B3CF-7CE878E4DEC8}" type="slidenum">
              <a:rPr lang="en-US" smtClean="0"/>
              <a:pPr eaLnBrk="1" hangingPunct="1"/>
              <a:t>166</a:t>
            </a:fld>
            <a:endParaRPr lang="en-US" smtClean="0"/>
          </a:p>
        </p:txBody>
      </p:sp>
      <p:sp>
        <p:nvSpPr>
          <p:cNvPr id="172037" name="Rectangle 2"/>
          <p:cNvSpPr>
            <a:spLocks noGrp="1" noChangeArrowheads="1"/>
          </p:cNvSpPr>
          <p:nvPr>
            <p:ph type="title"/>
          </p:nvPr>
        </p:nvSpPr>
        <p:spPr>
          <a:xfrm>
            <a:off x="685800" y="0"/>
            <a:ext cx="8458200" cy="1752600"/>
          </a:xfrm>
          <a:solidFill>
            <a:schemeClr val="bg1"/>
          </a:solidFill>
        </p:spPr>
        <p:txBody>
          <a:bodyPr/>
          <a:lstStyle/>
          <a:p>
            <a:pPr eaLnBrk="1" hangingPunct="1"/>
            <a:r>
              <a:rPr lang="en-US" b="1" smtClean="0">
                <a:solidFill>
                  <a:schemeClr val="tx2"/>
                </a:solidFill>
              </a:rPr>
              <a:t>Reverse faults are formed.</a:t>
            </a:r>
          </a:p>
        </p:txBody>
      </p:sp>
      <p:pic>
        <p:nvPicPr>
          <p:cNvPr id="17203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40887" b="36493"/>
          <a:stretch>
            <a:fillRect/>
          </a:stretch>
        </p:blipFill>
        <p:spPr>
          <a:xfrm>
            <a:off x="0" y="1676400"/>
            <a:ext cx="9144000" cy="5181600"/>
          </a:xfrm>
        </p:spPr>
      </p:pic>
    </p:spTree>
  </p:cSld>
  <p:clrMapOvr>
    <a:masterClrMapping/>
  </p:clrMapOvr>
  <p:transition spd="slow" advClick="0" advTm="30000">
    <p:wheel/>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3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3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B36E793-42D0-4771-8614-732768151176}" type="slidenum">
              <a:rPr lang="en-US" smtClean="0"/>
              <a:pPr eaLnBrk="1" hangingPunct="1"/>
              <a:t>167</a:t>
            </a:fld>
            <a:endParaRPr lang="en-US" smtClean="0"/>
          </a:p>
        </p:txBody>
      </p:sp>
      <p:sp>
        <p:nvSpPr>
          <p:cNvPr id="173061" name="Rectangle 2"/>
          <p:cNvSpPr>
            <a:spLocks noGrp="1" noChangeArrowheads="1"/>
          </p:cNvSpPr>
          <p:nvPr>
            <p:ph type="title"/>
          </p:nvPr>
        </p:nvSpPr>
        <p:spPr>
          <a:xfrm>
            <a:off x="0" y="0"/>
            <a:ext cx="8991600" cy="1752600"/>
          </a:xfrm>
          <a:solidFill>
            <a:schemeClr val="bg1"/>
          </a:solidFill>
        </p:spPr>
        <p:txBody>
          <a:bodyPr/>
          <a:lstStyle/>
          <a:p>
            <a:pPr eaLnBrk="1" hangingPunct="1"/>
            <a:r>
              <a:rPr lang="en-US" b="1" smtClean="0">
                <a:solidFill>
                  <a:schemeClr val="tx2"/>
                </a:solidFill>
              </a:rPr>
              <a:t>The outer blocks move upwards Central block stays in place</a:t>
            </a:r>
          </a:p>
        </p:txBody>
      </p:sp>
      <p:pic>
        <p:nvPicPr>
          <p:cNvPr id="173062" name="Picture 4"/>
          <p:cNvPicPr>
            <a:picLocks noChangeAspect="1" noChangeArrowheads="1"/>
          </p:cNvPicPr>
          <p:nvPr/>
        </p:nvPicPr>
        <p:blipFill>
          <a:blip r:embed="rId2">
            <a:extLst>
              <a:ext uri="{28A0092B-C50C-407E-A947-70E740481C1C}">
                <a14:useLocalDpi xmlns:a14="http://schemas.microsoft.com/office/drawing/2010/main" val="0"/>
              </a:ext>
            </a:extLst>
          </a:blip>
          <a:srcRect t="75951"/>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4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4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AA406E8-18E6-408C-89D0-D5CC193D6D11}" type="slidenum">
              <a:rPr lang="en-US" smtClean="0"/>
              <a:pPr eaLnBrk="1" hangingPunct="1"/>
              <a:t>168</a:t>
            </a:fld>
            <a:endParaRPr lang="en-US" smtClean="0"/>
          </a:p>
        </p:txBody>
      </p:sp>
      <p:sp>
        <p:nvSpPr>
          <p:cNvPr id="174085" name="Rectangle 2"/>
          <p:cNvSpPr>
            <a:spLocks noGrp="1" noChangeArrowheads="1"/>
          </p:cNvSpPr>
          <p:nvPr>
            <p:ph type="title"/>
          </p:nvPr>
        </p:nvSpPr>
        <p:spPr/>
        <p:txBody>
          <a:bodyPr/>
          <a:lstStyle/>
          <a:p>
            <a:pPr eaLnBrk="1" hangingPunct="1"/>
            <a:r>
              <a:rPr lang="en-US" b="1" i="1" smtClean="0">
                <a:solidFill>
                  <a:schemeClr val="tx2"/>
                </a:solidFill>
              </a:rPr>
              <a:t>Formation by Anticlinal arching</a:t>
            </a:r>
            <a:r>
              <a:rPr lang="en-US" smtClean="0"/>
              <a:t> </a:t>
            </a:r>
          </a:p>
        </p:txBody>
      </p:sp>
      <p:sp>
        <p:nvSpPr>
          <p:cNvPr id="174086" name="Rectangle 3"/>
          <p:cNvSpPr>
            <a:spLocks noGrp="1" noChangeArrowheads="1"/>
          </p:cNvSpPr>
          <p:nvPr>
            <p:ph type="body" idx="1"/>
          </p:nvPr>
        </p:nvSpPr>
        <p:spPr/>
        <p:txBody>
          <a:bodyPr/>
          <a:lstStyle/>
          <a:p>
            <a:pPr eaLnBrk="1" hangingPunct="1">
              <a:lnSpc>
                <a:spcPct val="90000"/>
              </a:lnSpc>
            </a:pPr>
            <a:r>
              <a:rPr lang="en-US" smtClean="0"/>
              <a:t>When vertical forces pushed the earth’s crust upwards, the ground arched upwards. </a:t>
            </a:r>
          </a:p>
          <a:p>
            <a:pPr eaLnBrk="1" hangingPunct="1">
              <a:lnSpc>
                <a:spcPct val="90000"/>
              </a:lnSpc>
            </a:pPr>
            <a:r>
              <a:rPr lang="en-US" smtClean="0"/>
              <a:t>Stress develops at the on the crest of the anticline </a:t>
            </a:r>
          </a:p>
          <a:p>
            <a:pPr eaLnBrk="1" hangingPunct="1">
              <a:lnSpc>
                <a:spcPct val="90000"/>
              </a:lnSpc>
            </a:pPr>
            <a:r>
              <a:rPr lang="en-US" smtClean="0"/>
              <a:t>It then cracks into a series of faults to form a rift valley. </a:t>
            </a:r>
          </a:p>
        </p:txBody>
      </p:sp>
    </p:spTree>
  </p:cSld>
  <p:clrMapOvr>
    <a:masterClrMapping/>
  </p:clrMapOvr>
  <p:transition spd="slow" advClick="0" advTm="30000">
    <p:wheel/>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5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5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F0DED45-2F59-45A4-8AA5-C290FB7DE506}" type="slidenum">
              <a:rPr lang="en-US" smtClean="0"/>
              <a:pPr eaLnBrk="1" hangingPunct="1"/>
              <a:t>169</a:t>
            </a:fld>
            <a:endParaRPr lang="en-US" smtClean="0"/>
          </a:p>
        </p:txBody>
      </p:sp>
      <p:sp>
        <p:nvSpPr>
          <p:cNvPr id="175109" name="Rectangle 2"/>
          <p:cNvSpPr>
            <a:spLocks noGrp="1" noChangeArrowheads="1"/>
          </p:cNvSpPr>
          <p:nvPr>
            <p:ph type="title"/>
          </p:nvPr>
        </p:nvSpPr>
        <p:spPr>
          <a:xfrm>
            <a:off x="0" y="0"/>
            <a:ext cx="9144000" cy="1143000"/>
          </a:xfrm>
          <a:solidFill>
            <a:schemeClr val="bg1"/>
          </a:solidFill>
        </p:spPr>
        <p:txBody>
          <a:bodyPr/>
          <a:lstStyle/>
          <a:p>
            <a:pPr eaLnBrk="1" hangingPunct="1"/>
            <a:r>
              <a:rPr lang="en-US" b="1" i="1" smtClean="0">
                <a:solidFill>
                  <a:schemeClr val="tx2"/>
                </a:solidFill>
              </a:rPr>
              <a:t>Formation by Anticlinal arching</a:t>
            </a:r>
          </a:p>
        </p:txBody>
      </p:sp>
      <p:pic>
        <p:nvPicPr>
          <p:cNvPr id="175110" name="Picture 4"/>
          <p:cNvPicPr>
            <a:picLocks noChangeAspect="1" noChangeArrowheads="1"/>
          </p:cNvPicPr>
          <p:nvPr/>
        </p:nvPicPr>
        <p:blipFill>
          <a:blip r:embed="rId2">
            <a:extLst>
              <a:ext uri="{28A0092B-C50C-407E-A947-70E740481C1C}">
                <a14:useLocalDpi xmlns:a14="http://schemas.microsoft.com/office/drawing/2010/main" val="0"/>
              </a:ext>
            </a:extLst>
          </a:blip>
          <a:srcRect l="14180" t="31673" r="12515" b="25691"/>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94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94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5058E66-24F9-4925-9C99-179E3B1E4872}" type="slidenum">
              <a:rPr lang="en-US" smtClean="0"/>
              <a:pPr eaLnBrk="1" hangingPunct="1"/>
              <a:t>17</a:t>
            </a:fld>
            <a:endParaRPr lang="en-US" smtClean="0"/>
          </a:p>
        </p:txBody>
      </p:sp>
      <p:sp>
        <p:nvSpPr>
          <p:cNvPr id="19461" name="Rectangle 2"/>
          <p:cNvSpPr>
            <a:spLocks noGrp="1" noChangeArrowheads="1"/>
          </p:cNvSpPr>
          <p:nvPr>
            <p:ph type="title"/>
          </p:nvPr>
        </p:nvSpPr>
        <p:spPr>
          <a:xfrm>
            <a:off x="685800" y="685800"/>
            <a:ext cx="7086600" cy="685800"/>
          </a:xfrm>
        </p:spPr>
        <p:txBody>
          <a:bodyPr/>
          <a:lstStyle/>
          <a:p>
            <a:pPr eaLnBrk="1" hangingPunct="1"/>
            <a:r>
              <a:rPr lang="en-US" sz="5400" b="1" smtClean="0">
                <a:solidFill>
                  <a:schemeClr val="tx2"/>
                </a:solidFill>
              </a:rPr>
              <a:t>Vertical movement</a:t>
            </a:r>
          </a:p>
        </p:txBody>
      </p:sp>
      <p:sp>
        <p:nvSpPr>
          <p:cNvPr id="19462" name="Rectangle 3"/>
          <p:cNvSpPr>
            <a:spLocks noGrp="1" noChangeArrowheads="1"/>
          </p:cNvSpPr>
          <p:nvPr>
            <p:ph type="body" idx="1"/>
          </p:nvPr>
        </p:nvSpPr>
        <p:spPr/>
        <p:txBody>
          <a:bodyPr/>
          <a:lstStyle/>
          <a:p>
            <a:pPr eaLnBrk="1" hangingPunct="1"/>
            <a:r>
              <a:rPr lang="en-US" sz="4000" smtClean="0"/>
              <a:t>This is defined as movements operating along the radius of the earth (from the interior towards the surface </a:t>
            </a:r>
            <a:r>
              <a:rPr lang="en-US" sz="4000" i="1" smtClean="0"/>
              <a:t>vise versa</a:t>
            </a:r>
            <a:r>
              <a:rPr lang="en-US" sz="4000" smtClean="0"/>
              <a:t>).</a:t>
            </a:r>
            <a:r>
              <a:rPr lang="en-US" smtClean="0"/>
              <a:t> </a:t>
            </a:r>
          </a:p>
        </p:txBody>
      </p:sp>
    </p:spTree>
  </p:cSld>
  <p:clrMapOvr>
    <a:masterClrMapping/>
  </p:clrMapOvr>
  <p:transition spd="slow" advClick="0" advTm="30000">
    <p:wheel/>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613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613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BF9BD69-C4DF-4B4A-955E-45B668E6661B}" type="slidenum">
              <a:rPr lang="en-US" smtClean="0"/>
              <a:pPr eaLnBrk="1" hangingPunct="1"/>
              <a:t>170</a:t>
            </a:fld>
            <a:endParaRPr lang="en-US" smtClean="0"/>
          </a:p>
        </p:txBody>
      </p:sp>
      <p:sp>
        <p:nvSpPr>
          <p:cNvPr id="176133" name="Rectangle 2"/>
          <p:cNvSpPr>
            <a:spLocks noGrp="1" noChangeArrowheads="1"/>
          </p:cNvSpPr>
          <p:nvPr>
            <p:ph type="title"/>
          </p:nvPr>
        </p:nvSpPr>
        <p:spPr>
          <a:xfrm>
            <a:off x="0" y="34925"/>
            <a:ext cx="9144000" cy="727075"/>
          </a:xfrm>
          <a:gradFill rotWithShape="1">
            <a:gsLst>
              <a:gs pos="0">
                <a:srgbClr val="BFAE6F"/>
              </a:gs>
              <a:gs pos="50000">
                <a:srgbClr val="5BA592"/>
              </a:gs>
              <a:gs pos="100000">
                <a:srgbClr val="BFAE6F"/>
              </a:gs>
            </a:gsLst>
            <a:lin ang="0" scaled="1"/>
          </a:gradFill>
        </p:spPr>
        <p:txBody>
          <a:bodyPr lIns="90000" tIns="46800" rIns="90000" bIns="46800" anchor="ct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smtClean="0">
                <a:solidFill>
                  <a:schemeClr val="tx2"/>
                </a:solidFill>
                <a:latin typeface="Verdana" pitchFamily="34" charset="0"/>
              </a:rPr>
              <a:t>THE GREAT RIFT VALLEY.</a:t>
            </a:r>
          </a:p>
        </p:txBody>
      </p:sp>
      <p:pic>
        <p:nvPicPr>
          <p:cNvPr id="1761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slow" advClick="0" advTm="30000">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7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7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0987DDF-C7BA-4525-AE50-9ABE426AAFE6}" type="slidenum">
              <a:rPr lang="en-US" smtClean="0"/>
              <a:pPr eaLnBrk="1" hangingPunct="1"/>
              <a:t>171</a:t>
            </a:fld>
            <a:endParaRPr lang="en-US" smtClean="0"/>
          </a:p>
        </p:txBody>
      </p:sp>
      <p:sp>
        <p:nvSpPr>
          <p:cNvPr id="177157" name="Rectangle 7"/>
          <p:cNvSpPr>
            <a:spLocks noGrp="1" noChangeArrowheads="1"/>
          </p:cNvSpPr>
          <p:nvPr>
            <p:ph type="title"/>
          </p:nvPr>
        </p:nvSpPr>
        <p:spPr>
          <a:xfrm>
            <a:off x="0" y="152400"/>
            <a:ext cx="9144000" cy="788988"/>
          </a:xfrm>
        </p:spPr>
        <p:txBody>
          <a:bodyPr/>
          <a:lstStyle/>
          <a:p>
            <a:pPr eaLnBrk="1" hangingPunct="1"/>
            <a:r>
              <a:rPr lang="en-US" sz="4000" b="1" smtClean="0">
                <a:solidFill>
                  <a:schemeClr val="tx2"/>
                </a:solidFill>
              </a:rPr>
              <a:t>Rift valley lakes of East Africa</a:t>
            </a:r>
          </a:p>
        </p:txBody>
      </p:sp>
      <p:graphicFrame>
        <p:nvGraphicFramePr>
          <p:cNvPr id="230574" name="Group 174"/>
          <p:cNvGraphicFramePr>
            <a:graphicFrameLocks noGrp="1"/>
          </p:cNvGraphicFramePr>
          <p:nvPr>
            <p:ph type="tbl" idx="1"/>
          </p:nvPr>
        </p:nvGraphicFramePr>
        <p:xfrm>
          <a:off x="457200" y="914400"/>
          <a:ext cx="8534400" cy="5943600"/>
        </p:xfrm>
        <a:graphic>
          <a:graphicData uri="http://schemas.openxmlformats.org/drawingml/2006/table">
            <a:tbl>
              <a:tblPr/>
              <a:tblGrid>
                <a:gridCol w="2665413"/>
                <a:gridCol w="2782887"/>
                <a:gridCol w="3086100"/>
              </a:tblGrid>
              <a:tr h="757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00"/>
                          </a:solidFill>
                          <a:effectLst/>
                          <a:latin typeface="Arial" charset="0"/>
                          <a:ea typeface="Times New Roman" pitchFamily="18" charset="0"/>
                          <a:cs typeface="Verdana" pitchFamily="34" charset="0"/>
                        </a:rPr>
                        <a:t>Kenya</a:t>
                      </a:r>
                      <a:r>
                        <a:rPr kumimoji="0" lang="en-US" sz="32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32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00"/>
                          </a:solidFill>
                          <a:effectLst/>
                          <a:latin typeface="Arial" charset="0"/>
                          <a:ea typeface="Times New Roman" pitchFamily="18" charset="0"/>
                          <a:cs typeface="Verdana" pitchFamily="34" charset="0"/>
                        </a:rPr>
                        <a:t>Uganda</a:t>
                      </a:r>
                      <a:r>
                        <a:rPr kumimoji="0" lang="en-US" sz="32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32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00"/>
                          </a:solidFill>
                          <a:effectLst/>
                          <a:latin typeface="Arial" charset="0"/>
                          <a:ea typeface="Times New Roman" pitchFamily="18" charset="0"/>
                          <a:cs typeface="Verdana" pitchFamily="34" charset="0"/>
                        </a:rPr>
                        <a:t>Tanzania</a:t>
                      </a:r>
                      <a:r>
                        <a:rPr kumimoji="0" lang="en-US" sz="32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32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 Turkana</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 Albert</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 Tanganyika</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739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L.Baringo</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 Edward</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L.Rukwa</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742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L.Nakuru</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 George.</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.L.Natron</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739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L.Elmentata</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L.Eyasi</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739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L.Naivasha</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L.Manyara.</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742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 Natron </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r h="739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L.Magadi</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ea typeface="Times New Roman" pitchFamily="18" charset="0"/>
                          <a:cs typeface="Verdana" pitchFamily="34" charset="0"/>
                        </a:rPr>
                        <a:t> </a:t>
                      </a:r>
                      <a:endParaRPr kumimoji="0" lang="en-US" sz="1800" b="0" i="0" u="none" strike="noStrike" cap="none" normalizeH="0" baseline="0" smtClean="0">
                        <a:ln>
                          <a:noFill/>
                        </a:ln>
                        <a:solidFill>
                          <a:schemeClr val="tx1"/>
                        </a:solidFill>
                        <a:effectLst/>
                        <a:latin typeface="Arial" charset="0"/>
                        <a:ea typeface="Times New Roman" pitchFamily="18" charset="0"/>
                        <a:cs typeface="Verdana" pitchFamily="34" charset="0"/>
                      </a:endParaRPr>
                    </a:p>
                  </a:txBody>
                  <a:tcP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advClick="0" advTm="30000">
    <p:wheel/>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8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8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9C2B62F-A133-4852-91AF-8D81A23D2528}" type="slidenum">
              <a:rPr lang="en-US" smtClean="0"/>
              <a:pPr eaLnBrk="1" hangingPunct="1"/>
              <a:t>172</a:t>
            </a:fld>
            <a:endParaRPr lang="en-US" smtClean="0"/>
          </a:p>
        </p:txBody>
      </p:sp>
      <p:sp>
        <p:nvSpPr>
          <p:cNvPr id="178181" name="Rectangle 2"/>
          <p:cNvSpPr>
            <a:spLocks noGrp="1" noChangeArrowheads="1"/>
          </p:cNvSpPr>
          <p:nvPr>
            <p:ph type="title"/>
          </p:nvPr>
        </p:nvSpPr>
        <p:spPr>
          <a:xfrm>
            <a:off x="0" y="0"/>
            <a:ext cx="9144000" cy="1143000"/>
          </a:xfrm>
          <a:solidFill>
            <a:srgbClr val="429CDA"/>
          </a:solidFill>
        </p:spPr>
        <p:txBody>
          <a:bodyPr/>
          <a:lstStyle/>
          <a:p>
            <a:pPr eaLnBrk="1" hangingPunct="1"/>
            <a:r>
              <a:rPr lang="en-US" sz="3200" b="1" smtClean="0">
                <a:solidFill>
                  <a:schemeClr val="tx2"/>
                </a:solidFill>
              </a:rPr>
              <a:t>Location of some of the major faults on the Earth.</a:t>
            </a:r>
          </a:p>
        </p:txBody>
      </p:sp>
      <p:sp>
        <p:nvSpPr>
          <p:cNvPr id="178182" name="Rectangle 3"/>
          <p:cNvSpPr>
            <a:spLocks noChangeArrowheads="1"/>
          </p:cNvSpPr>
          <p:nvPr/>
        </p:nvSpPr>
        <p:spPr bwMode="auto">
          <a:xfrm>
            <a:off x="0" y="2005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178183" name="Object 4"/>
          <p:cNvGraphicFramePr>
            <a:graphicFrameLocks noChangeAspect="1"/>
          </p:cNvGraphicFramePr>
          <p:nvPr/>
        </p:nvGraphicFramePr>
        <p:xfrm>
          <a:off x="0" y="1066800"/>
          <a:ext cx="9144000" cy="5791200"/>
        </p:xfrm>
        <a:graphic>
          <a:graphicData uri="http://schemas.openxmlformats.org/presentationml/2006/ole">
            <mc:AlternateContent xmlns:mc="http://schemas.openxmlformats.org/markup-compatibility/2006">
              <mc:Choice xmlns:v="urn:schemas-microsoft-com:vml" Requires="v">
                <p:oleObj spid="_x0000_s178184"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t="19165" b="11700"/>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79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79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F48D62A-F37B-4E79-9E7E-2C4ADD519E47}" type="slidenum">
              <a:rPr lang="en-US" smtClean="0"/>
              <a:pPr eaLnBrk="1" hangingPunct="1"/>
              <a:t>173</a:t>
            </a:fld>
            <a:endParaRPr lang="en-US" smtClean="0"/>
          </a:p>
        </p:txBody>
      </p:sp>
      <p:pic>
        <p:nvPicPr>
          <p:cNvPr id="179205" name="Picture 3" descr="Image19"/>
          <p:cNvPicPr>
            <a:picLocks noChangeAspect="1" noChangeArrowheads="1"/>
          </p:cNvPicPr>
          <p:nvPr/>
        </p:nvPicPr>
        <p:blipFill>
          <a:blip r:embed="rId2">
            <a:extLst>
              <a:ext uri="{28A0092B-C50C-407E-A947-70E740481C1C}">
                <a14:useLocalDpi xmlns:a14="http://schemas.microsoft.com/office/drawing/2010/main" val="0"/>
              </a:ext>
            </a:extLst>
          </a:blip>
          <a:srcRect t="30234" b="381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WordArt 4"/>
          <p:cNvSpPr>
            <a:spLocks noChangeArrowheads="1" noChangeShapeType="1" noTextEdit="1"/>
          </p:cNvSpPr>
          <p:nvPr/>
        </p:nvSpPr>
        <p:spPr bwMode="auto">
          <a:xfrm>
            <a:off x="1752600" y="2514600"/>
            <a:ext cx="5638800" cy="4114800"/>
          </a:xfrm>
          <a:prstGeom prst="rect">
            <a:avLst/>
          </a:prstGeom>
        </p:spPr>
        <p:txBody>
          <a:bodyPr spcFirstLastPara="1" wrap="none" fromWordArt="1">
            <a:prstTxWarp prst="textArchUp">
              <a:avLst>
                <a:gd name="adj" fmla="val 9454252"/>
              </a:avLst>
            </a:prstTxWarp>
          </a:bodyPr>
          <a:lstStyle/>
          <a:p>
            <a:pPr algn="ctr"/>
            <a:r>
              <a:rPr lang="en-US" sz="2000" kern="10">
                <a:ln w="9525">
                  <a:solidFill>
                    <a:srgbClr val="000000"/>
                  </a:solidFill>
                  <a:round/>
                  <a:headEnd/>
                  <a:tailEnd/>
                </a:ln>
                <a:solidFill>
                  <a:srgbClr val="000000"/>
                </a:solidFill>
                <a:latin typeface="Arial Black"/>
              </a:rPr>
              <a:t>THE END</a:t>
            </a:r>
          </a:p>
        </p:txBody>
      </p:sp>
      <p:sp>
        <p:nvSpPr>
          <p:cNvPr id="179207" name="WordArt 5"/>
          <p:cNvSpPr>
            <a:spLocks noChangeArrowheads="1" noChangeShapeType="1" noTextEdit="1"/>
          </p:cNvSpPr>
          <p:nvPr/>
        </p:nvSpPr>
        <p:spPr bwMode="auto">
          <a:xfrm>
            <a:off x="2362200" y="4800600"/>
            <a:ext cx="4267200" cy="1076325"/>
          </a:xfrm>
          <a:prstGeom prst="rect">
            <a:avLst/>
          </a:prstGeom>
        </p:spPr>
        <p:txBody>
          <a:bodyPr wrap="none" fromWordArt="1">
            <a:prstTxWarp prst="textCanDown">
              <a:avLst>
                <a:gd name="adj" fmla="val 33333"/>
              </a:avLst>
            </a:prstTxWarp>
          </a:bodyPr>
          <a:lstStyle/>
          <a:p>
            <a:pPr algn="ctr"/>
            <a:r>
              <a:rPr lang="en-US" sz="2800" kern="10">
                <a:ln w="9525">
                  <a:solidFill>
                    <a:srgbClr val="000000"/>
                  </a:solidFill>
                  <a:round/>
                  <a:headEnd/>
                  <a:tailEnd/>
                </a:ln>
                <a:solidFill>
                  <a:srgbClr val="000000"/>
                </a:solidFill>
                <a:latin typeface="Times New Roman"/>
                <a:cs typeface="Times New Roman"/>
              </a:rPr>
              <a:t>Copyright-Cheloti. 0722402641</a:t>
            </a:r>
          </a:p>
        </p:txBody>
      </p:sp>
    </p:spTree>
  </p:cSld>
  <p:clrMapOvr>
    <a:masterClrMapping/>
  </p:clrMapOvr>
  <p:transition spd="slow" advClick="0" advTm="30000">
    <p:whee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AA8E10B-1BE9-4AFB-A55E-E4F0AB691BBC}" type="slidenum">
              <a:rPr lang="en-US" smtClean="0"/>
              <a:pPr eaLnBrk="1" hangingPunct="1"/>
              <a:t>18</a:t>
            </a:fld>
            <a:endParaRPr lang="en-US" smtClean="0"/>
          </a:p>
        </p:txBody>
      </p:sp>
      <p:sp>
        <p:nvSpPr>
          <p:cNvPr id="20485" name="Rectangle 2"/>
          <p:cNvSpPr>
            <a:spLocks noGrp="1" noChangeArrowheads="1"/>
          </p:cNvSpPr>
          <p:nvPr>
            <p:ph type="title"/>
          </p:nvPr>
        </p:nvSpPr>
        <p:spPr/>
        <p:txBody>
          <a:bodyPr/>
          <a:lstStyle/>
          <a:p>
            <a:pPr eaLnBrk="1" hangingPunct="1"/>
            <a:r>
              <a:rPr lang="en-US" smtClean="0">
                <a:solidFill>
                  <a:schemeClr val="tx2"/>
                </a:solidFill>
              </a:rPr>
              <a:t>Down warping and up warping</a:t>
            </a:r>
          </a:p>
        </p:txBody>
      </p:sp>
      <p:sp>
        <p:nvSpPr>
          <p:cNvPr id="20486" name="Rectangle 3"/>
          <p:cNvSpPr>
            <a:spLocks noGrp="1" noChangeArrowheads="1"/>
          </p:cNvSpPr>
          <p:nvPr>
            <p:ph type="body" idx="1"/>
          </p:nvPr>
        </p:nvSpPr>
        <p:spPr>
          <a:xfrm>
            <a:off x="1143000" y="2667000"/>
            <a:ext cx="7696200" cy="2514600"/>
          </a:xfrm>
        </p:spPr>
        <p:txBody>
          <a:bodyPr/>
          <a:lstStyle/>
          <a:p>
            <a:pPr eaLnBrk="1" hangingPunct="1"/>
            <a:r>
              <a:rPr lang="en-US" sz="2800" smtClean="0"/>
              <a:t>In the case of folding, crustal rocks are either pulled downwards (</a:t>
            </a:r>
            <a:r>
              <a:rPr lang="en-US" sz="2800" b="1" smtClean="0"/>
              <a:t>down warping</a:t>
            </a:r>
            <a:r>
              <a:rPr lang="en-US" sz="2800" smtClean="0"/>
              <a:t>) or pushed upwards (</a:t>
            </a:r>
            <a:r>
              <a:rPr lang="en-US" sz="2800" b="1" smtClean="0"/>
              <a:t>up warping)</a:t>
            </a:r>
            <a:r>
              <a:rPr lang="en-US" sz="2800" smtClean="0"/>
              <a:t> </a:t>
            </a:r>
          </a:p>
          <a:p>
            <a:pPr eaLnBrk="1" hangingPunct="1"/>
            <a:r>
              <a:rPr lang="en-US" sz="2800" smtClean="0"/>
              <a:t>This may be caused partly by Compressional forces.</a:t>
            </a:r>
          </a:p>
        </p:txBody>
      </p:sp>
    </p:spTree>
  </p:cSld>
  <p:clrMapOvr>
    <a:masterClrMapping/>
  </p:clrMapOvr>
  <p:transition spd="slow" advClick="0" advTm="30000">
    <p:whee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15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B441897-9EED-410A-BBFC-5774A8F071B0}" type="slidenum">
              <a:rPr lang="en-US" smtClean="0"/>
              <a:pPr eaLnBrk="1" hangingPunct="1"/>
              <a:t>19</a:t>
            </a:fld>
            <a:endParaRPr lang="en-US" smtClean="0"/>
          </a:p>
        </p:txBody>
      </p:sp>
      <p:sp>
        <p:nvSpPr>
          <p:cNvPr id="21509" name="Rectangle 2"/>
          <p:cNvSpPr>
            <a:spLocks noGrp="1" noChangeArrowheads="1"/>
          </p:cNvSpPr>
          <p:nvPr>
            <p:ph type="title"/>
          </p:nvPr>
        </p:nvSpPr>
        <p:spPr>
          <a:xfrm>
            <a:off x="0" y="0"/>
            <a:ext cx="9144000" cy="639763"/>
          </a:xfrm>
          <a:solidFill>
            <a:schemeClr val="bg1"/>
          </a:solidFill>
        </p:spPr>
        <p:txBody>
          <a:bodyPr/>
          <a:lstStyle/>
          <a:p>
            <a:pPr eaLnBrk="1" hangingPunct="1"/>
            <a:r>
              <a:rPr lang="en-US" sz="4000" b="1" u="sng" smtClean="0">
                <a:solidFill>
                  <a:schemeClr val="tx2"/>
                </a:solidFill>
              </a:rPr>
              <a:t>Up warping and down warping</a:t>
            </a:r>
            <a:r>
              <a:rPr lang="en-US" sz="4000" smtClean="0"/>
              <a:t> </a:t>
            </a:r>
          </a:p>
        </p:txBody>
      </p:sp>
      <p:pic>
        <p:nvPicPr>
          <p:cNvPr id="21510" name="Picture 3"/>
          <p:cNvPicPr>
            <a:picLocks noChangeAspect="1" noChangeArrowheads="1"/>
          </p:cNvPicPr>
          <p:nvPr/>
        </p:nvPicPr>
        <p:blipFill>
          <a:blip r:embed="rId2">
            <a:extLst>
              <a:ext uri="{28A0092B-C50C-407E-A947-70E740481C1C}">
                <a14:useLocalDpi xmlns:a14="http://schemas.microsoft.com/office/drawing/2010/main" val="0"/>
              </a:ext>
            </a:extLst>
          </a:blip>
          <a:srcRect l="2576" t="13329" r="76306" b="39561"/>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4"/>
          <p:cNvSpPr txBox="1">
            <a:spLocks noChangeArrowheads="1"/>
          </p:cNvSpPr>
          <p:nvPr/>
        </p:nvSpPr>
        <p:spPr bwMode="auto">
          <a:xfrm>
            <a:off x="762000" y="3429000"/>
            <a:ext cx="8229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endParaRPr lang="en-US"/>
          </a:p>
        </p:txBody>
      </p:sp>
    </p:spTree>
  </p:cSld>
  <p:clrMapOvr>
    <a:masterClrMapping/>
  </p:clrMapOvr>
  <p:transition spd="slow" advClick="0" advTm="30000">
    <p:whee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304800" y="0"/>
            <a:ext cx="7772400" cy="5791200"/>
          </a:xfrm>
        </p:spPr>
        <p:txBody>
          <a:bodyPr/>
          <a:lstStyle/>
          <a:p>
            <a:pPr eaLnBrk="1" hangingPunct="1">
              <a:defRPr/>
            </a:pPr>
            <a:r>
              <a:rPr lang="en-US" b="1" smtClean="0"/>
              <a:t>INTERNAL LANDFORMING PROCESSES.</a:t>
            </a:r>
          </a:p>
        </p:txBody>
      </p:sp>
    </p:spTree>
  </p:cSld>
  <p:clrMapOvr>
    <a:masterClrMapping/>
  </p:clrMapOvr>
  <p:transition spd="slow" advClick="0" advTm="30000">
    <p:whee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90B64BC-5E8C-4384-88F4-621711F62D33}" type="slidenum">
              <a:rPr lang="en-US" smtClean="0"/>
              <a:pPr eaLnBrk="1" hangingPunct="1"/>
              <a:t>20</a:t>
            </a:fld>
            <a:endParaRPr lang="en-US" smtClean="0"/>
          </a:p>
        </p:txBody>
      </p:sp>
      <p:sp>
        <p:nvSpPr>
          <p:cNvPr id="22533" name="Rectangle 2"/>
          <p:cNvSpPr>
            <a:spLocks noGrp="1" noChangeArrowheads="1"/>
          </p:cNvSpPr>
          <p:nvPr>
            <p:ph type="title"/>
          </p:nvPr>
        </p:nvSpPr>
        <p:spPr/>
        <p:txBody>
          <a:bodyPr/>
          <a:lstStyle/>
          <a:p>
            <a:pPr eaLnBrk="1" hangingPunct="1"/>
            <a:r>
              <a:rPr lang="en-US" b="1" smtClean="0">
                <a:solidFill>
                  <a:schemeClr val="tx2"/>
                </a:solidFill>
              </a:rPr>
              <a:t>Vertical displacement due to faulting.</a:t>
            </a:r>
          </a:p>
        </p:txBody>
      </p:sp>
      <p:sp>
        <p:nvSpPr>
          <p:cNvPr id="22534" name="Rectangle 3"/>
          <p:cNvSpPr>
            <a:spLocks noGrp="1" noChangeArrowheads="1"/>
          </p:cNvSpPr>
          <p:nvPr>
            <p:ph type="body" idx="1"/>
          </p:nvPr>
        </p:nvSpPr>
        <p:spPr/>
        <p:txBody>
          <a:bodyPr/>
          <a:lstStyle/>
          <a:p>
            <a:pPr eaLnBrk="1" hangingPunct="1"/>
            <a:r>
              <a:rPr lang="en-US" smtClean="0"/>
              <a:t>The middle block between faults may either subside or uplift</a:t>
            </a:r>
          </a:p>
          <a:p>
            <a:pPr eaLnBrk="1" hangingPunct="1"/>
            <a:r>
              <a:rPr lang="en-US" smtClean="0"/>
              <a:t>This may be caused by either Compressional or tensional forces </a:t>
            </a:r>
          </a:p>
        </p:txBody>
      </p:sp>
    </p:spTree>
  </p:cSld>
  <p:clrMapOvr>
    <a:masterClrMapping/>
  </p:clrMapOvr>
  <p:transition spd="slow" advClick="0" advTm="30000">
    <p:whee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5C18849-9833-49AC-AF32-A0692400603B}" type="slidenum">
              <a:rPr lang="en-US" smtClean="0"/>
              <a:pPr eaLnBrk="1" hangingPunct="1"/>
              <a:t>21</a:t>
            </a:fld>
            <a:endParaRPr lang="en-US" smtClean="0"/>
          </a:p>
        </p:txBody>
      </p:sp>
      <p:sp>
        <p:nvSpPr>
          <p:cNvPr id="23557" name="Rectangle 2"/>
          <p:cNvSpPr>
            <a:spLocks noGrp="1" noChangeArrowheads="1"/>
          </p:cNvSpPr>
          <p:nvPr>
            <p:ph type="title"/>
          </p:nvPr>
        </p:nvSpPr>
        <p:spPr>
          <a:xfrm>
            <a:off x="0" y="0"/>
            <a:ext cx="9144000" cy="639763"/>
          </a:xfrm>
          <a:solidFill>
            <a:schemeClr val="bg1"/>
          </a:solidFill>
        </p:spPr>
        <p:txBody>
          <a:bodyPr/>
          <a:lstStyle/>
          <a:p>
            <a:pPr eaLnBrk="1" hangingPunct="1"/>
            <a:r>
              <a:rPr lang="en-US" sz="3200" b="1" u="sng" smtClean="0">
                <a:solidFill>
                  <a:schemeClr val="tx2"/>
                </a:solidFill>
              </a:rPr>
              <a:t>Vertical movement caused by faulting</a:t>
            </a:r>
            <a:r>
              <a:rPr lang="en-US" sz="4000" smtClean="0"/>
              <a:t> </a:t>
            </a:r>
          </a:p>
        </p:txBody>
      </p:sp>
      <p:pic>
        <p:nvPicPr>
          <p:cNvPr id="23558" name="Picture 3"/>
          <p:cNvPicPr>
            <a:picLocks noChangeAspect="1" noChangeArrowheads="1"/>
          </p:cNvPicPr>
          <p:nvPr/>
        </p:nvPicPr>
        <p:blipFill>
          <a:blip r:embed="rId2">
            <a:extLst>
              <a:ext uri="{28A0092B-C50C-407E-A947-70E740481C1C}">
                <a14:useLocalDpi xmlns:a14="http://schemas.microsoft.com/office/drawing/2010/main" val="0"/>
              </a:ext>
            </a:extLst>
          </a:blip>
          <a:srcRect l="25755" t="13329" r="44885" b="40633"/>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45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4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FCD2269-4DEC-46F4-8330-D97D4E3180CE}" type="slidenum">
              <a:rPr lang="en-US" smtClean="0"/>
              <a:pPr eaLnBrk="1" hangingPunct="1"/>
              <a:t>22</a:t>
            </a:fld>
            <a:endParaRPr lang="en-US" smtClean="0"/>
          </a:p>
        </p:txBody>
      </p:sp>
      <p:sp>
        <p:nvSpPr>
          <p:cNvPr id="24581" name="Rectangle 2"/>
          <p:cNvSpPr>
            <a:spLocks noGrp="1" noChangeArrowheads="1"/>
          </p:cNvSpPr>
          <p:nvPr>
            <p:ph type="title"/>
          </p:nvPr>
        </p:nvSpPr>
        <p:spPr>
          <a:xfrm>
            <a:off x="762000" y="685800"/>
            <a:ext cx="7620000" cy="990600"/>
          </a:xfrm>
        </p:spPr>
        <p:txBody>
          <a:bodyPr/>
          <a:lstStyle/>
          <a:p>
            <a:pPr eaLnBrk="1" hangingPunct="1"/>
            <a:r>
              <a:rPr lang="en-US" sz="3200" b="1" smtClean="0">
                <a:solidFill>
                  <a:schemeClr val="tx2"/>
                </a:solidFill>
              </a:rPr>
              <a:t>Vertical displacement with tilting</a:t>
            </a:r>
            <a:r>
              <a:rPr lang="en-US" sz="3200" smtClean="0">
                <a:solidFill>
                  <a:schemeClr val="tx2"/>
                </a:solidFill>
              </a:rPr>
              <a:t>.</a:t>
            </a:r>
          </a:p>
        </p:txBody>
      </p:sp>
      <p:sp>
        <p:nvSpPr>
          <p:cNvPr id="24582" name="Rectangle 3"/>
          <p:cNvSpPr>
            <a:spLocks noGrp="1" noChangeArrowheads="1"/>
          </p:cNvSpPr>
          <p:nvPr>
            <p:ph type="body" idx="1"/>
          </p:nvPr>
        </p:nvSpPr>
        <p:spPr>
          <a:xfrm>
            <a:off x="2438400" y="2057400"/>
            <a:ext cx="5715000" cy="2819400"/>
          </a:xfrm>
        </p:spPr>
        <p:txBody>
          <a:bodyPr/>
          <a:lstStyle/>
          <a:p>
            <a:pPr eaLnBrk="1" hangingPunct="1">
              <a:lnSpc>
                <a:spcPct val="80000"/>
              </a:lnSpc>
            </a:pPr>
            <a:r>
              <a:rPr lang="en-US" sz="3600" smtClean="0"/>
              <a:t>The sunken or uplifted land may also be tilted.</a:t>
            </a:r>
          </a:p>
          <a:p>
            <a:pPr eaLnBrk="1" hangingPunct="1">
              <a:lnSpc>
                <a:spcPct val="80000"/>
              </a:lnSpc>
            </a:pPr>
            <a:r>
              <a:rPr lang="en-US" sz="3600" smtClean="0"/>
              <a:t>The Compressional forces may be of unequal magnitude.</a:t>
            </a:r>
          </a:p>
        </p:txBody>
      </p:sp>
    </p:spTree>
  </p:cSld>
  <p:clrMapOvr>
    <a:masterClrMapping/>
  </p:clrMapOvr>
  <p:transition spd="slow" advClick="0" advTm="30000">
    <p:whee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5FF3472-ACE9-4A7E-A127-3BF4A2BD0C9E}" type="slidenum">
              <a:rPr lang="en-US" smtClean="0"/>
              <a:pPr eaLnBrk="1" hangingPunct="1"/>
              <a:t>23</a:t>
            </a:fld>
            <a:endParaRPr lang="en-US" smtClean="0"/>
          </a:p>
        </p:txBody>
      </p:sp>
      <p:sp>
        <p:nvSpPr>
          <p:cNvPr id="25605" name="Rectangle 2"/>
          <p:cNvSpPr>
            <a:spLocks noGrp="1" noChangeArrowheads="1"/>
          </p:cNvSpPr>
          <p:nvPr>
            <p:ph type="title"/>
          </p:nvPr>
        </p:nvSpPr>
        <p:spPr>
          <a:xfrm>
            <a:off x="0" y="0"/>
            <a:ext cx="9144000" cy="1295400"/>
          </a:xfrm>
          <a:solidFill>
            <a:schemeClr val="bg1"/>
          </a:solidFill>
        </p:spPr>
        <p:txBody>
          <a:bodyPr/>
          <a:lstStyle/>
          <a:p>
            <a:pPr eaLnBrk="1" hangingPunct="1"/>
            <a:r>
              <a:rPr lang="en-US" sz="4000" b="1" smtClean="0">
                <a:solidFill>
                  <a:schemeClr val="tx2"/>
                </a:solidFill>
              </a:rPr>
              <a:t>VERTICAL displacement accompanied by tilting</a:t>
            </a:r>
            <a:r>
              <a:rPr lang="en-US" sz="4000" smtClean="0"/>
              <a:t> </a:t>
            </a:r>
          </a:p>
        </p:txBody>
      </p:sp>
      <p:pic>
        <p:nvPicPr>
          <p:cNvPr id="25606" name="Picture 3"/>
          <p:cNvPicPr>
            <a:picLocks noChangeAspect="1" noChangeArrowheads="1"/>
          </p:cNvPicPr>
          <p:nvPr/>
        </p:nvPicPr>
        <p:blipFill>
          <a:blip r:embed="rId2">
            <a:extLst>
              <a:ext uri="{28A0092B-C50C-407E-A947-70E740481C1C}">
                <a14:useLocalDpi xmlns:a14="http://schemas.microsoft.com/office/drawing/2010/main" val="0"/>
              </a:ext>
            </a:extLst>
          </a:blip>
          <a:srcRect l="15453" t="65791" r="49521" b="9583"/>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6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D2BE366-9BA4-44E3-A377-9A19EBD3ECE1}" type="slidenum">
              <a:rPr lang="en-US" smtClean="0"/>
              <a:pPr eaLnBrk="1" hangingPunct="1"/>
              <a:t>24</a:t>
            </a:fld>
            <a:endParaRPr lang="en-US" smtClean="0"/>
          </a:p>
        </p:txBody>
      </p:sp>
      <p:sp>
        <p:nvSpPr>
          <p:cNvPr id="26629" name="Rectangle 2"/>
          <p:cNvSpPr>
            <a:spLocks noGrp="1" noChangeArrowheads="1"/>
          </p:cNvSpPr>
          <p:nvPr>
            <p:ph type="title"/>
          </p:nvPr>
        </p:nvSpPr>
        <p:spPr>
          <a:xfrm>
            <a:off x="304800" y="2133600"/>
            <a:ext cx="8686800" cy="2468563"/>
          </a:xfrm>
        </p:spPr>
        <p:txBody>
          <a:bodyPr/>
          <a:lstStyle/>
          <a:p>
            <a:pPr eaLnBrk="1" hangingPunct="1"/>
            <a:r>
              <a:rPr lang="en-US" sz="6000" b="1" smtClean="0">
                <a:solidFill>
                  <a:schemeClr val="tx2"/>
                </a:solidFill>
              </a:rPr>
              <a:t>CAUSES OF EARTH MOVEMENTS.</a:t>
            </a:r>
          </a:p>
        </p:txBody>
      </p:sp>
    </p:spTree>
  </p:cSld>
  <p:clrMapOvr>
    <a:masterClrMapping/>
  </p:clrMapOvr>
  <p:transition spd="slow" advClick="0" advTm="30000">
    <p:whee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EFE1CD7-B51D-4302-8028-9C1C0BB29F11}" type="slidenum">
              <a:rPr lang="en-US" smtClean="0"/>
              <a:pPr eaLnBrk="1" hangingPunct="1"/>
              <a:t>25</a:t>
            </a:fld>
            <a:endParaRPr lang="en-US" smtClean="0"/>
          </a:p>
        </p:txBody>
      </p:sp>
      <p:sp>
        <p:nvSpPr>
          <p:cNvPr id="27653" name="Rectangle 2"/>
          <p:cNvSpPr>
            <a:spLocks noGrp="1" noChangeArrowheads="1"/>
          </p:cNvSpPr>
          <p:nvPr>
            <p:ph type="title"/>
          </p:nvPr>
        </p:nvSpPr>
        <p:spPr>
          <a:xfrm>
            <a:off x="1143000" y="838200"/>
            <a:ext cx="6870700" cy="762000"/>
          </a:xfrm>
        </p:spPr>
        <p:txBody>
          <a:bodyPr/>
          <a:lstStyle/>
          <a:p>
            <a:pPr eaLnBrk="1" hangingPunct="1"/>
            <a:r>
              <a:rPr lang="en-US" smtClean="0">
                <a:solidFill>
                  <a:schemeClr val="tx2"/>
                </a:solidFill>
              </a:rPr>
              <a:t>Magma movement.</a:t>
            </a:r>
          </a:p>
        </p:txBody>
      </p:sp>
      <p:sp>
        <p:nvSpPr>
          <p:cNvPr id="27654" name="Rectangle 3"/>
          <p:cNvSpPr>
            <a:spLocks noGrp="1" noChangeArrowheads="1"/>
          </p:cNvSpPr>
          <p:nvPr>
            <p:ph type="body" idx="1"/>
          </p:nvPr>
        </p:nvSpPr>
        <p:spPr>
          <a:xfrm>
            <a:off x="685800" y="2438400"/>
            <a:ext cx="7696200" cy="3048000"/>
          </a:xfrm>
        </p:spPr>
        <p:txBody>
          <a:bodyPr/>
          <a:lstStyle/>
          <a:p>
            <a:pPr eaLnBrk="1" hangingPunct="1"/>
            <a:r>
              <a:rPr lang="en-US" sz="3600" smtClean="0"/>
              <a:t>magma, from the upper mantle, may move to invade the earth’s crust causing vertical or horizontal displacement of crustal rocks </a:t>
            </a:r>
          </a:p>
        </p:txBody>
      </p:sp>
    </p:spTree>
  </p:cSld>
  <p:clrMapOvr>
    <a:masterClrMapping/>
  </p:clrMapOvr>
  <p:transition spd="slow" advClick="0" advTm="30000">
    <p:whee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7B5923D-18E0-4EC0-9758-7F79F513B990}" type="slidenum">
              <a:rPr lang="en-US" smtClean="0"/>
              <a:pPr eaLnBrk="1" hangingPunct="1"/>
              <a:t>26</a:t>
            </a:fld>
            <a:endParaRPr lang="en-US" smtClean="0"/>
          </a:p>
        </p:txBody>
      </p:sp>
      <p:sp>
        <p:nvSpPr>
          <p:cNvPr id="28677" name="Rectangle 2"/>
          <p:cNvSpPr>
            <a:spLocks noGrp="1" noChangeArrowheads="1"/>
          </p:cNvSpPr>
          <p:nvPr>
            <p:ph type="title"/>
          </p:nvPr>
        </p:nvSpPr>
        <p:spPr>
          <a:xfrm>
            <a:off x="0" y="0"/>
            <a:ext cx="9144000" cy="1600200"/>
          </a:xfrm>
          <a:solidFill>
            <a:schemeClr val="bg1"/>
          </a:solidFill>
        </p:spPr>
        <p:txBody>
          <a:bodyPr/>
          <a:lstStyle/>
          <a:p>
            <a:pPr marL="762000" indent="-762000" eaLnBrk="1" hangingPunct="1">
              <a:tabLst>
                <a:tab pos="7146925" algn="l"/>
              </a:tabLst>
            </a:pPr>
            <a:r>
              <a:rPr lang="en-US" sz="4000" b="1" smtClean="0">
                <a:solidFill>
                  <a:schemeClr val="tx2"/>
                </a:solidFill>
              </a:rPr>
              <a:t>Lines of weakness within the crust.</a:t>
            </a:r>
            <a:r>
              <a:rPr lang="en-US" smtClean="0"/>
              <a:t> </a:t>
            </a:r>
          </a:p>
        </p:txBody>
      </p:sp>
      <p:sp>
        <p:nvSpPr>
          <p:cNvPr id="28678" name="Rectangle 3"/>
          <p:cNvSpPr>
            <a:spLocks noChangeArrowheads="1"/>
          </p:cNvSpPr>
          <p:nvPr/>
        </p:nvSpPr>
        <p:spPr bwMode="auto">
          <a:xfrm>
            <a:off x="0" y="2457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28679" name="Object 4"/>
          <p:cNvGraphicFramePr>
            <a:graphicFrameLocks noChangeAspect="1"/>
          </p:cNvGraphicFramePr>
          <p:nvPr/>
        </p:nvGraphicFramePr>
        <p:xfrm>
          <a:off x="0" y="1524000"/>
          <a:ext cx="9144000" cy="5334000"/>
        </p:xfrm>
        <a:graphic>
          <a:graphicData uri="http://schemas.openxmlformats.org/presentationml/2006/ole">
            <mc:AlternateContent xmlns:mc="http://schemas.openxmlformats.org/markup-compatibility/2006">
              <mc:Choice xmlns:v="urn:schemas-microsoft-com:vml" Requires="v">
                <p:oleObj spid="_x0000_s28680"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8778" t="21149" r="56195" b="63470"/>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D076DE9-4BD3-4CAB-A55F-1384B02C1DE5}" type="slidenum">
              <a:rPr lang="en-US" smtClean="0"/>
              <a:pPr eaLnBrk="1" hangingPunct="1"/>
              <a:t>27</a:t>
            </a:fld>
            <a:endParaRPr lang="en-US" smtClean="0"/>
          </a:p>
        </p:txBody>
      </p:sp>
      <p:sp>
        <p:nvSpPr>
          <p:cNvPr id="29701" name="Rectangle 2"/>
          <p:cNvSpPr>
            <a:spLocks noGrp="1" noChangeArrowheads="1"/>
          </p:cNvSpPr>
          <p:nvPr>
            <p:ph type="title"/>
          </p:nvPr>
        </p:nvSpPr>
        <p:spPr>
          <a:xfrm>
            <a:off x="0" y="0"/>
            <a:ext cx="9144000" cy="1371600"/>
          </a:xfrm>
          <a:solidFill>
            <a:schemeClr val="bg1"/>
          </a:solidFill>
        </p:spPr>
        <p:txBody>
          <a:bodyPr/>
          <a:lstStyle/>
          <a:p>
            <a:pPr marL="762000" indent="-762000" algn="l" eaLnBrk="1" hangingPunct="1">
              <a:tabLst>
                <a:tab pos="7146925" algn="l"/>
              </a:tabLst>
            </a:pPr>
            <a:r>
              <a:rPr lang="en-US" sz="3600" b="1" smtClean="0">
                <a:solidFill>
                  <a:schemeClr val="tx2"/>
                </a:solidFill>
              </a:rPr>
              <a:t>magma Movement causing displacement.</a:t>
            </a:r>
            <a:r>
              <a:rPr lang="en-US" smtClean="0"/>
              <a:t> </a:t>
            </a:r>
          </a:p>
        </p:txBody>
      </p:sp>
      <p:sp>
        <p:nvSpPr>
          <p:cNvPr id="29702" name="Rectangle 3"/>
          <p:cNvSpPr>
            <a:spLocks noChangeArrowheads="1"/>
          </p:cNvSpPr>
          <p:nvPr/>
        </p:nvSpPr>
        <p:spPr bwMode="auto">
          <a:xfrm>
            <a:off x="0" y="2457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29703" name="Object 4"/>
          <p:cNvGraphicFramePr>
            <a:graphicFrameLocks noChangeAspect="1"/>
          </p:cNvGraphicFramePr>
          <p:nvPr/>
        </p:nvGraphicFramePr>
        <p:xfrm>
          <a:off x="0" y="1295400"/>
          <a:ext cx="9144000" cy="5562600"/>
        </p:xfrm>
        <a:graphic>
          <a:graphicData uri="http://schemas.openxmlformats.org/presentationml/2006/ole">
            <mc:AlternateContent xmlns:mc="http://schemas.openxmlformats.org/markup-compatibility/2006">
              <mc:Choice xmlns:v="urn:schemas-microsoft-com:vml" Requires="v">
                <p:oleObj spid="_x0000_s29704"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6982" t="45575" r="40474" b="30000"/>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E3BD75B-4435-4CDA-A3A1-06A61ABDBCA1}" type="slidenum">
              <a:rPr lang="en-US" smtClean="0"/>
              <a:pPr eaLnBrk="1" hangingPunct="1"/>
              <a:t>28</a:t>
            </a:fld>
            <a:endParaRPr lang="en-US" smtClean="0"/>
          </a:p>
        </p:txBody>
      </p:sp>
      <p:sp>
        <p:nvSpPr>
          <p:cNvPr id="30725" name="Rectangle 2"/>
          <p:cNvSpPr>
            <a:spLocks noGrp="1" noChangeArrowheads="1"/>
          </p:cNvSpPr>
          <p:nvPr>
            <p:ph type="title"/>
          </p:nvPr>
        </p:nvSpPr>
        <p:spPr/>
        <p:txBody>
          <a:bodyPr/>
          <a:lstStyle/>
          <a:p>
            <a:pPr eaLnBrk="1" hangingPunct="1"/>
            <a:r>
              <a:rPr lang="en-US" smtClean="0">
                <a:solidFill>
                  <a:schemeClr val="tx2"/>
                </a:solidFill>
              </a:rPr>
              <a:t>Magma movement</a:t>
            </a:r>
          </a:p>
        </p:txBody>
      </p:sp>
      <p:sp>
        <p:nvSpPr>
          <p:cNvPr id="30726" name="Rectangle 3"/>
          <p:cNvSpPr>
            <a:spLocks noGrp="1" noChangeArrowheads="1"/>
          </p:cNvSpPr>
          <p:nvPr>
            <p:ph type="body" idx="1"/>
          </p:nvPr>
        </p:nvSpPr>
        <p:spPr/>
        <p:txBody>
          <a:bodyPr/>
          <a:lstStyle/>
          <a:p>
            <a:pPr eaLnBrk="1" hangingPunct="1"/>
            <a:r>
              <a:rPr lang="en-US" smtClean="0"/>
              <a:t>The escape of large quantities of magma from the upper mantle to the surface during Vulcanicity leaves behind large cavities or voids </a:t>
            </a:r>
          </a:p>
        </p:txBody>
      </p:sp>
    </p:spTree>
  </p:cSld>
  <p:clrMapOvr>
    <a:masterClrMapping/>
  </p:clrMapOvr>
  <p:transition spd="slow" advClick="0" advTm="30000">
    <p:whee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D0B372D-0F75-4302-B00E-43459EFAF34E}" type="slidenum">
              <a:rPr lang="en-US" smtClean="0"/>
              <a:pPr eaLnBrk="1" hangingPunct="1"/>
              <a:t>29</a:t>
            </a:fld>
            <a:endParaRPr lang="en-US" smtClean="0"/>
          </a:p>
        </p:txBody>
      </p:sp>
      <p:sp>
        <p:nvSpPr>
          <p:cNvPr id="31749" name="Rectangle 2"/>
          <p:cNvSpPr>
            <a:spLocks noGrp="1" noChangeArrowheads="1"/>
          </p:cNvSpPr>
          <p:nvPr>
            <p:ph type="title"/>
          </p:nvPr>
        </p:nvSpPr>
        <p:spPr>
          <a:xfrm>
            <a:off x="457200" y="0"/>
            <a:ext cx="8686800" cy="914400"/>
          </a:xfrm>
          <a:solidFill>
            <a:schemeClr val="bg1"/>
          </a:solidFill>
        </p:spPr>
        <p:txBody>
          <a:bodyPr/>
          <a:lstStyle/>
          <a:p>
            <a:pPr eaLnBrk="1" hangingPunct="1"/>
            <a:r>
              <a:rPr lang="en-US" b="1" smtClean="0">
                <a:solidFill>
                  <a:schemeClr val="tx2"/>
                </a:solidFill>
              </a:rPr>
              <a:t>Gravitative pressure.</a:t>
            </a:r>
            <a:r>
              <a:rPr lang="en-US" smtClean="0"/>
              <a:t> </a:t>
            </a:r>
          </a:p>
        </p:txBody>
      </p:sp>
      <p:pic>
        <p:nvPicPr>
          <p:cNvPr id="31750" name="Picture 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t="33775" r="53192" b="38409"/>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123" name="Footer Placeholder 4"/>
          <p:cNvSpPr>
            <a:spLocks noGrp="1"/>
          </p:cNvSpPr>
          <p:nvPr>
            <p:ph type="ftr" sz="quarter" idx="11"/>
          </p:nvPr>
        </p:nvSpPr>
        <p:spPr>
          <a:xfrm>
            <a:off x="3733800" y="60960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2C32654-07A6-4309-9380-9B03651D8C01}" type="slidenum">
              <a:rPr lang="en-US" smtClean="0"/>
              <a:pPr eaLnBrk="1" hangingPunct="1"/>
              <a:t>3</a:t>
            </a:fld>
            <a:endParaRPr lang="en-US" smtClean="0"/>
          </a:p>
        </p:txBody>
      </p:sp>
      <p:sp>
        <p:nvSpPr>
          <p:cNvPr id="5125" name="Rectangle 2"/>
          <p:cNvSpPr>
            <a:spLocks noGrp="1" noChangeArrowheads="1"/>
          </p:cNvSpPr>
          <p:nvPr>
            <p:ph type="title"/>
          </p:nvPr>
        </p:nvSpPr>
        <p:spPr/>
        <p:txBody>
          <a:bodyPr/>
          <a:lstStyle/>
          <a:p>
            <a:pPr eaLnBrk="1" hangingPunct="1"/>
            <a:r>
              <a:rPr lang="en-US" b="1" smtClean="0"/>
              <a:t>EARTH MOVEMENTS</a:t>
            </a:r>
            <a:r>
              <a:rPr lang="en-US" smtClean="0"/>
              <a:t> </a:t>
            </a:r>
          </a:p>
        </p:txBody>
      </p:sp>
      <p:sp>
        <p:nvSpPr>
          <p:cNvPr id="5126" name="Rectangle 3"/>
          <p:cNvSpPr>
            <a:spLocks noGrp="1" noChangeArrowheads="1"/>
          </p:cNvSpPr>
          <p:nvPr>
            <p:ph type="body" idx="1"/>
          </p:nvPr>
        </p:nvSpPr>
        <p:spPr>
          <a:xfrm>
            <a:off x="685800" y="1828800"/>
            <a:ext cx="7924800" cy="4191000"/>
          </a:xfrm>
        </p:spPr>
        <p:txBody>
          <a:bodyPr/>
          <a:lstStyle/>
          <a:p>
            <a:pPr eaLnBrk="1" hangingPunct="1"/>
            <a:r>
              <a:rPr lang="en-US" smtClean="0"/>
              <a:t>These are movements which are lateral and vertical, exerting great forces of tension and compression and taking place very slowly to eventually produce features like the rift valley escarpment etc.</a:t>
            </a:r>
          </a:p>
        </p:txBody>
      </p:sp>
    </p:spTree>
  </p:cSld>
  <p:clrMapOvr>
    <a:masterClrMapping/>
  </p:clrMapOvr>
  <p:transition spd="slow" advClick="0" advTm="30000">
    <p:whee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73C0896-3993-4A55-B107-6320EA964085}" type="slidenum">
              <a:rPr lang="en-US" smtClean="0"/>
              <a:pPr eaLnBrk="1" hangingPunct="1"/>
              <a:t>30</a:t>
            </a:fld>
            <a:endParaRPr lang="en-US" smtClean="0"/>
          </a:p>
        </p:txBody>
      </p:sp>
      <p:sp>
        <p:nvSpPr>
          <p:cNvPr id="32773" name="Rectangle 2"/>
          <p:cNvSpPr>
            <a:spLocks noGrp="1" noChangeArrowheads="1"/>
          </p:cNvSpPr>
          <p:nvPr>
            <p:ph type="title"/>
          </p:nvPr>
        </p:nvSpPr>
        <p:spPr>
          <a:xfrm>
            <a:off x="685800" y="381000"/>
            <a:ext cx="7924800" cy="1295400"/>
          </a:xfrm>
        </p:spPr>
        <p:txBody>
          <a:bodyPr/>
          <a:lstStyle/>
          <a:p>
            <a:pPr eaLnBrk="1" hangingPunct="1"/>
            <a:r>
              <a:rPr lang="en-US" sz="6000" b="1" smtClean="0">
                <a:solidFill>
                  <a:schemeClr val="tx2"/>
                </a:solidFill>
              </a:rPr>
              <a:t>Gravitative pressure</a:t>
            </a:r>
            <a:r>
              <a:rPr lang="en-US" sz="4000" b="1" smtClean="0">
                <a:solidFill>
                  <a:schemeClr val="tx2"/>
                </a:solidFill>
              </a:rPr>
              <a:t>.</a:t>
            </a:r>
          </a:p>
        </p:txBody>
      </p:sp>
      <p:sp>
        <p:nvSpPr>
          <p:cNvPr id="32774" name="Rectangle 3"/>
          <p:cNvSpPr>
            <a:spLocks noGrp="1" noChangeArrowheads="1"/>
          </p:cNvSpPr>
          <p:nvPr>
            <p:ph type="body" idx="1"/>
          </p:nvPr>
        </p:nvSpPr>
        <p:spPr>
          <a:xfrm>
            <a:off x="609600" y="2286000"/>
            <a:ext cx="7696200" cy="2819400"/>
          </a:xfrm>
        </p:spPr>
        <p:txBody>
          <a:bodyPr/>
          <a:lstStyle/>
          <a:p>
            <a:pPr eaLnBrk="1" hangingPunct="1"/>
            <a:r>
              <a:rPr lang="en-US" sz="4800" smtClean="0"/>
              <a:t>Crustal rocks which are above the cavities move inwards to fill the voids</a:t>
            </a:r>
          </a:p>
        </p:txBody>
      </p:sp>
    </p:spTree>
  </p:cSld>
  <p:clrMapOvr>
    <a:masterClrMapping/>
  </p:clrMapOvr>
  <p:transition spd="slow" advClick="0" advTm="30000">
    <p:whee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2B63A76-E286-4E4C-84E1-632AAD9609E1}" type="slidenum">
              <a:rPr lang="en-US" smtClean="0"/>
              <a:pPr eaLnBrk="1" hangingPunct="1"/>
              <a:t>31</a:t>
            </a:fld>
            <a:endParaRPr lang="en-US" smtClean="0"/>
          </a:p>
        </p:txBody>
      </p:sp>
      <p:sp>
        <p:nvSpPr>
          <p:cNvPr id="33797" name="Rectangle 6"/>
          <p:cNvSpPr>
            <a:spLocks noGrp="1" noChangeArrowheads="1"/>
          </p:cNvSpPr>
          <p:nvPr>
            <p:ph type="title"/>
          </p:nvPr>
        </p:nvSpPr>
        <p:spPr>
          <a:xfrm>
            <a:off x="457200" y="0"/>
            <a:ext cx="8686800" cy="2743200"/>
          </a:xfrm>
          <a:solidFill>
            <a:schemeClr val="bg1"/>
          </a:solidFill>
        </p:spPr>
        <p:txBody>
          <a:bodyPr/>
          <a:lstStyle/>
          <a:p>
            <a:pPr eaLnBrk="1" hangingPunct="1"/>
            <a:r>
              <a:rPr lang="en-US" b="1" smtClean="0">
                <a:solidFill>
                  <a:schemeClr val="tx2"/>
                </a:solidFill>
              </a:rPr>
              <a:t>Gravitative pressure.</a:t>
            </a:r>
            <a:r>
              <a:rPr lang="en-US" smtClean="0"/>
              <a:t> </a:t>
            </a:r>
          </a:p>
        </p:txBody>
      </p:sp>
      <p:pic>
        <p:nvPicPr>
          <p:cNvPr id="33798" name="Picture 7"/>
          <p:cNvPicPr>
            <a:picLocks noChangeAspect="1" noChangeArrowheads="1"/>
          </p:cNvPicPr>
          <p:nvPr/>
        </p:nvPicPr>
        <p:blipFill>
          <a:blip r:embed="rId2">
            <a:extLst>
              <a:ext uri="{28A0092B-C50C-407E-A947-70E740481C1C}">
                <a14:useLocalDpi xmlns:a14="http://schemas.microsoft.com/office/drawing/2010/main" val="0"/>
              </a:ext>
            </a:extLst>
          </a:blip>
          <a:srcRect t="62321" r="46100" b="10596"/>
          <a:stretch>
            <a:fillRect/>
          </a:stretch>
        </p:blipFill>
        <p:spPr bwMode="auto">
          <a:xfrm>
            <a:off x="0" y="274320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07DC616-7DB5-4999-BEDC-20D74BDD0C62}" type="slidenum">
              <a:rPr lang="en-US" smtClean="0"/>
              <a:pPr eaLnBrk="1" hangingPunct="1"/>
              <a:t>32</a:t>
            </a:fld>
            <a:endParaRPr lang="en-US" smtClean="0"/>
          </a:p>
        </p:txBody>
      </p:sp>
      <p:sp>
        <p:nvSpPr>
          <p:cNvPr id="34821" name="Rectangle 2"/>
          <p:cNvSpPr>
            <a:spLocks noGrp="1" noChangeArrowheads="1"/>
          </p:cNvSpPr>
          <p:nvPr>
            <p:ph type="title"/>
          </p:nvPr>
        </p:nvSpPr>
        <p:spPr>
          <a:xfrm>
            <a:off x="0" y="152400"/>
            <a:ext cx="8839200" cy="914400"/>
          </a:xfrm>
        </p:spPr>
        <p:txBody>
          <a:bodyPr/>
          <a:lstStyle/>
          <a:p>
            <a:pPr eaLnBrk="1" hangingPunct="1"/>
            <a:r>
              <a:rPr lang="en-US" sz="5400" b="1" smtClean="0">
                <a:solidFill>
                  <a:schemeClr val="tx2"/>
                </a:solidFill>
              </a:rPr>
              <a:t>Convectional currents</a:t>
            </a:r>
          </a:p>
        </p:txBody>
      </p:sp>
      <p:sp>
        <p:nvSpPr>
          <p:cNvPr id="34822" name="Rectangle 3"/>
          <p:cNvSpPr>
            <a:spLocks noGrp="1" noChangeArrowheads="1"/>
          </p:cNvSpPr>
          <p:nvPr>
            <p:ph type="body" idx="1"/>
          </p:nvPr>
        </p:nvSpPr>
        <p:spPr>
          <a:xfrm>
            <a:off x="0" y="1371600"/>
            <a:ext cx="8610600" cy="4267200"/>
          </a:xfrm>
        </p:spPr>
        <p:txBody>
          <a:bodyPr/>
          <a:lstStyle/>
          <a:p>
            <a:pPr eaLnBrk="1" hangingPunct="1"/>
            <a:r>
              <a:rPr lang="en-US" sz="4000" smtClean="0"/>
              <a:t>cause the molten rocks to circulate in a cyclical manner since they move from inside the mantle, towards the upper surface of the mantle and then </a:t>
            </a:r>
            <a:r>
              <a:rPr lang="en-US" sz="4000" i="1" smtClean="0"/>
              <a:t>horizontally,</a:t>
            </a:r>
            <a:r>
              <a:rPr lang="en-US" sz="4000" smtClean="0"/>
              <a:t> finally </a:t>
            </a:r>
            <a:r>
              <a:rPr lang="en-US" sz="4000" i="1" smtClean="0"/>
              <a:t>vertically</a:t>
            </a:r>
            <a:r>
              <a:rPr lang="en-US" sz="4000" smtClean="0"/>
              <a:t> inwards. </a:t>
            </a:r>
          </a:p>
        </p:txBody>
      </p:sp>
    </p:spTree>
  </p:cSld>
  <p:clrMapOvr>
    <a:masterClrMapping/>
  </p:clrMapOvr>
  <p:transition spd="slow" advClick="0" advTm="30000">
    <p:whee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5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8EBF5A4-B547-484E-9543-6ADCF1D56556}" type="slidenum">
              <a:rPr lang="en-US" smtClean="0"/>
              <a:pPr eaLnBrk="1" hangingPunct="1"/>
              <a:t>33</a:t>
            </a:fld>
            <a:endParaRPr lang="en-US" smtClean="0"/>
          </a:p>
        </p:txBody>
      </p:sp>
      <p:sp>
        <p:nvSpPr>
          <p:cNvPr id="35845" name="Rectangle 2"/>
          <p:cNvSpPr>
            <a:spLocks noGrp="1" noChangeArrowheads="1"/>
          </p:cNvSpPr>
          <p:nvPr>
            <p:ph type="title"/>
          </p:nvPr>
        </p:nvSpPr>
        <p:spPr>
          <a:xfrm>
            <a:off x="0" y="0"/>
            <a:ext cx="9144000" cy="914400"/>
          </a:xfrm>
          <a:solidFill>
            <a:srgbClr val="99CCFF"/>
          </a:solidFill>
        </p:spPr>
        <p:txBody>
          <a:bodyPr/>
          <a:lstStyle/>
          <a:p>
            <a:pPr eaLnBrk="1" hangingPunct="1"/>
            <a:r>
              <a:rPr lang="en-US" sz="4000" b="1" smtClean="0"/>
              <a:t>Convectional currents in the mantle</a:t>
            </a:r>
          </a:p>
        </p:txBody>
      </p:sp>
      <p:pic>
        <p:nvPicPr>
          <p:cNvPr id="35846" name="Picture 3" descr="convection%5b1%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686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68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6B5EAAC-35BB-4348-809E-D5C0D5F0D8B6}" type="slidenum">
              <a:rPr lang="en-US" smtClean="0"/>
              <a:pPr eaLnBrk="1" hangingPunct="1"/>
              <a:t>34</a:t>
            </a:fld>
            <a:endParaRPr lang="en-US" smtClean="0"/>
          </a:p>
        </p:txBody>
      </p:sp>
      <p:sp>
        <p:nvSpPr>
          <p:cNvPr id="60421" name="Rectangle 2"/>
          <p:cNvSpPr>
            <a:spLocks noGrp="1" noChangeArrowheads="1"/>
          </p:cNvSpPr>
          <p:nvPr>
            <p:ph type="title" idx="4294967295"/>
          </p:nvPr>
        </p:nvSpPr>
        <p:spPr>
          <a:xfrm>
            <a:off x="0" y="0"/>
            <a:ext cx="9144000" cy="1600200"/>
          </a:xfrm>
          <a:solidFill>
            <a:schemeClr val="bg1"/>
          </a:solidFill>
        </p:spPr>
        <p:txBody>
          <a:bodyPr/>
          <a:lstStyle/>
          <a:p>
            <a:pPr eaLnBrk="1" hangingPunct="1">
              <a:lnSpc>
                <a:spcPct val="50000"/>
              </a:lnSpc>
            </a:pPr>
            <a:r>
              <a:rPr lang="en-US" sz="3600" b="1" smtClean="0"/>
              <a:t>Convectional currents in the mantle.</a:t>
            </a:r>
            <a:r>
              <a:rPr lang="en-US" smtClean="0"/>
              <a:t> </a:t>
            </a:r>
          </a:p>
        </p:txBody>
      </p:sp>
      <p:pic>
        <p:nvPicPr>
          <p:cNvPr id="36870" name="Picture 4"/>
          <p:cNvPicPr>
            <a:picLocks noChangeAspect="1" noChangeArrowheads="1"/>
          </p:cNvPicPr>
          <p:nvPr/>
        </p:nvPicPr>
        <p:blipFill>
          <a:blip r:embed="rId2">
            <a:extLst>
              <a:ext uri="{28A0092B-C50C-407E-A947-70E740481C1C}">
                <a14:useLocalDpi xmlns:a14="http://schemas.microsoft.com/office/drawing/2010/main" val="0"/>
              </a:ext>
            </a:extLst>
          </a:blip>
          <a:srcRect l="26151" t="19539" r="28546" b="36499"/>
          <a:stretch>
            <a:fillRect/>
          </a:stretch>
        </p:blipFill>
        <p:spPr bwMode="auto">
          <a:xfrm>
            <a:off x="0" y="1524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5"/>
          <p:cNvSpPr txBox="1">
            <a:spLocks noChangeArrowheads="1"/>
          </p:cNvSpPr>
          <p:nvPr/>
        </p:nvSpPr>
        <p:spPr bwMode="auto">
          <a:xfrm>
            <a:off x="7543800" y="2286000"/>
            <a:ext cx="1600200" cy="3255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p:txBody>
      </p:sp>
    </p:spTree>
  </p:cSld>
  <p:clrMapOvr>
    <a:masterClrMapping/>
  </p:clrMapOvr>
  <p:transition spd="slow" advClick="0" advTm="30000">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0421">
                                            <p:txEl>
                                              <p:charRg st="4294967295" end="4294967295"/>
                                            </p:txEl>
                                          </p:spTgt>
                                        </p:tgtEl>
                                        <p:attrNameLst>
                                          <p:attrName>style.visibility</p:attrName>
                                        </p:attrNameLst>
                                      </p:cBhvr>
                                      <p:to>
                                        <p:strVal val="visible"/>
                                      </p:to>
                                    </p:set>
                                    <p:anim calcmode="lin" valueType="num">
                                      <p:cBhvr>
                                        <p:cTn id="7" dur="1000" fill="hold">
                                          <p:stCondLst>
                                            <p:cond delay="0"/>
                                          </p:stCondLst>
                                        </p:cTn>
                                        <p:tgtEl>
                                          <p:spTgt spid="60421">
                                            <p:txEl>
                                              <p:charRg st="4294967295" end="4294967295"/>
                                            </p:txEl>
                                          </p:spTgt>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60421">
                                            <p:txEl>
                                              <p:charRg st="4294967295" end="4294967295"/>
                                            </p:txEl>
                                          </p:spTgt>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60421">
                                            <p:txEl>
                                              <p:charRg st="4294967295" end="4294967295"/>
                                            </p:txEl>
                                          </p:spTgt>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60421">
                                            <p:txEl>
                                              <p:charRg st="4294967295" end="4294967295"/>
                                            </p:txEl>
                                          </p:spTgt>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60421">
                                            <p:txEl>
                                              <p:charRg st="4294967295" end="4294967295"/>
                                            </p:txEl>
                                          </p:spTgt>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5" presetClass="exit" presetSubtype="0" fill="hold" grpId="1" nodeType="clickEffect">
                                  <p:stCondLst>
                                    <p:cond delay="0"/>
                                  </p:stCondLst>
                                  <p:childTnLst>
                                    <p:anim calcmode="lin" valueType="num">
                                      <p:cBhvr>
                                        <p:cTn id="15" dur="2000" fill="hold"/>
                                        <p:tgtEl>
                                          <p:spTgt spid="60421">
                                            <p:txEl>
                                              <p:charRg st="4294967295" end="4294967295"/>
                                            </p:txEl>
                                          </p:spTgt>
                                        </p:tgtEl>
                                        <p:attrNameLst>
                                          <p:attrName>style.rotation</p:attrName>
                                        </p:attrNameLst>
                                      </p:cBhvr>
                                      <p:tavLst>
                                        <p:tav tm="0">
                                          <p:val>
                                            <p:fltVal val="0"/>
                                          </p:val>
                                        </p:tav>
                                        <p:tav tm="100000">
                                          <p:val>
                                            <p:fltVal val="-90"/>
                                          </p:val>
                                        </p:tav>
                                      </p:tavLst>
                                    </p:anim>
                                    <p:anim calcmode="lin" valueType="num">
                                      <p:cBhvr>
                                        <p:cTn id="16" dur="2000" fill="hold"/>
                                        <p:tgtEl>
                                          <p:spTgt spid="60421">
                                            <p:txEl>
                                              <p:charRg st="4294967295" end="4294967295"/>
                                            </p:txEl>
                                          </p:spTgt>
                                        </p:tgtEl>
                                        <p:attrNameLst>
                                          <p:attrName>ppt_w</p:attrName>
                                        </p:attrNameLst>
                                      </p:cBhvr>
                                      <p:tavLst>
                                        <p:tav tm="0">
                                          <p:val>
                                            <p:strVal val="ppt_w"/>
                                          </p:val>
                                        </p:tav>
                                        <p:tav tm="50000">
                                          <p:val>
                                            <p:strVal val="ppt_w-.5"/>
                                          </p:val>
                                        </p:tav>
                                        <p:tav tm="100000">
                                          <p:val>
                                            <p:strVal val="ppt_w-.5"/>
                                          </p:val>
                                        </p:tav>
                                      </p:tavLst>
                                    </p:anim>
                                    <p:anim calcmode="lin" valueType="num">
                                      <p:cBhvr>
                                        <p:cTn id="17" dur="2000" fill="hold"/>
                                        <p:tgtEl>
                                          <p:spTgt spid="60421">
                                            <p:txEl>
                                              <p:charRg st="4294967295" end="4294967295"/>
                                            </p:txEl>
                                          </p:spTgt>
                                        </p:tgtEl>
                                        <p:attrNameLst>
                                          <p:attrName>ppt_h</p:attrName>
                                        </p:attrNameLst>
                                      </p:cBhvr>
                                      <p:tavLst>
                                        <p:tav tm="0">
                                          <p:val>
                                            <p:strVal val="ppt_h"/>
                                          </p:val>
                                        </p:tav>
                                        <p:tav tm="100000">
                                          <p:val>
                                            <p:strVal val="ppt_h"/>
                                          </p:val>
                                        </p:tav>
                                      </p:tavLst>
                                    </p:anim>
                                    <p:anim calcmode="lin" valueType="num">
                                      <p:cBhvr>
                                        <p:cTn id="18" dur="2000" fill="hold"/>
                                        <p:tgtEl>
                                          <p:spTgt spid="60421">
                                            <p:txEl>
                                              <p:charRg st="4294967295" end="4294967295"/>
                                            </p:txEl>
                                          </p:spTgt>
                                        </p:tgtEl>
                                        <p:attrNameLst>
                                          <p:attrName>ppt_x</p:attrName>
                                        </p:attrNameLst>
                                      </p:cBhvr>
                                      <p:tavLst>
                                        <p:tav tm="0">
                                          <p:val>
                                            <p:strVal val="ppt_x"/>
                                          </p:val>
                                        </p:tav>
                                        <p:tav tm="100000">
                                          <p:val>
                                            <p:strVal val="ppt_x+.4"/>
                                          </p:val>
                                        </p:tav>
                                      </p:tavLst>
                                    </p:anim>
                                    <p:anim calcmode="lin" valueType="num">
                                      <p:cBhvr>
                                        <p:cTn id="19" dur="2000" fill="hold"/>
                                        <p:tgtEl>
                                          <p:spTgt spid="60421">
                                            <p:txEl>
                                              <p:charRg st="4294967295" end="4294967295"/>
                                            </p:txEl>
                                          </p:spTgt>
                                        </p:tgtEl>
                                        <p:attrNameLst>
                                          <p:attrName>ppt_y</p:attrName>
                                        </p:attrNameLst>
                                      </p:cBhvr>
                                      <p:tavLst>
                                        <p:tav tm="0">
                                          <p:val>
                                            <p:strVal val="ppt_y"/>
                                          </p:val>
                                        </p:tav>
                                        <p:tav tm="50000">
                                          <p:val>
                                            <p:strVal val="ppt_y+.1"/>
                                          </p:val>
                                        </p:tav>
                                        <p:tav tm="100000">
                                          <p:val>
                                            <p:strVal val="ppt_y-.2"/>
                                          </p:val>
                                        </p:tav>
                                      </p:tavLst>
                                    </p:anim>
                                    <p:set>
                                      <p:cBhvr>
                                        <p:cTn id="20" dur="1" fill="hold">
                                          <p:stCondLst>
                                            <p:cond delay="1998"/>
                                          </p:stCondLst>
                                        </p:cTn>
                                        <p:tgtEl>
                                          <p:spTgt spid="60421">
                                            <p:txEl>
                                              <p:charRg st="4294967295" end="429496729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1D7AFB2-574C-4773-95A1-1D8F5427E430}" type="slidenum">
              <a:rPr lang="en-US" smtClean="0"/>
              <a:pPr eaLnBrk="1" hangingPunct="1"/>
              <a:t>35</a:t>
            </a:fld>
            <a:endParaRPr lang="en-US" smtClean="0"/>
          </a:p>
        </p:txBody>
      </p:sp>
      <p:sp>
        <p:nvSpPr>
          <p:cNvPr id="37893" name="Rectangle 2"/>
          <p:cNvSpPr>
            <a:spLocks noGrp="1" noChangeArrowheads="1"/>
          </p:cNvSpPr>
          <p:nvPr>
            <p:ph type="title"/>
          </p:nvPr>
        </p:nvSpPr>
        <p:spPr>
          <a:xfrm>
            <a:off x="685800" y="152400"/>
            <a:ext cx="6870700" cy="1143000"/>
          </a:xfrm>
        </p:spPr>
        <p:txBody>
          <a:bodyPr/>
          <a:lstStyle/>
          <a:p>
            <a:pPr eaLnBrk="1" hangingPunct="1"/>
            <a:r>
              <a:rPr lang="en-US" b="1" smtClean="0">
                <a:solidFill>
                  <a:schemeClr val="tx2"/>
                </a:solidFill>
              </a:rPr>
              <a:t>Isostatic adjustment.</a:t>
            </a:r>
          </a:p>
        </p:txBody>
      </p:sp>
      <p:sp>
        <p:nvSpPr>
          <p:cNvPr id="37894" name="Rectangle 3"/>
          <p:cNvSpPr>
            <a:spLocks noGrp="1" noChangeArrowheads="1"/>
          </p:cNvSpPr>
          <p:nvPr>
            <p:ph type="body" idx="1"/>
          </p:nvPr>
        </p:nvSpPr>
        <p:spPr/>
        <p:txBody>
          <a:bodyPr/>
          <a:lstStyle/>
          <a:p>
            <a:pPr eaLnBrk="1" hangingPunct="1">
              <a:spcBef>
                <a:spcPct val="0"/>
              </a:spcBef>
              <a:buFontTx/>
              <a:buNone/>
            </a:pPr>
            <a:r>
              <a:rPr lang="en-US" sz="4800" smtClean="0"/>
              <a:t>The weight of the sial layer on the sima is in a state of equilibrium known as Isostacy. </a:t>
            </a:r>
          </a:p>
          <a:p>
            <a:pPr eaLnBrk="1" hangingPunct="1"/>
            <a:endParaRPr lang="en-US" sz="4800" smtClean="0"/>
          </a:p>
        </p:txBody>
      </p:sp>
    </p:spTree>
  </p:cSld>
  <p:clrMapOvr>
    <a:masterClrMapping/>
  </p:clrMapOvr>
  <p:transition spd="slow" advClick="0" advTm="30000">
    <p:whee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89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8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170AA78-4081-4ED7-B7C6-80FC56CE7A81}" type="slidenum">
              <a:rPr lang="en-US" smtClean="0"/>
              <a:pPr eaLnBrk="1" hangingPunct="1"/>
              <a:t>36</a:t>
            </a:fld>
            <a:endParaRPr lang="en-US" smtClean="0"/>
          </a:p>
        </p:txBody>
      </p:sp>
      <p:sp>
        <p:nvSpPr>
          <p:cNvPr id="38917" name="Rectangle 2"/>
          <p:cNvSpPr>
            <a:spLocks noGrp="1" noChangeArrowheads="1"/>
          </p:cNvSpPr>
          <p:nvPr>
            <p:ph type="title"/>
          </p:nvPr>
        </p:nvSpPr>
        <p:spPr>
          <a:xfrm>
            <a:off x="685800" y="152400"/>
            <a:ext cx="6870700" cy="5486400"/>
          </a:xfrm>
        </p:spPr>
        <p:txBody>
          <a:bodyPr/>
          <a:lstStyle/>
          <a:p>
            <a:pPr eaLnBrk="1" hangingPunct="1"/>
            <a:r>
              <a:rPr lang="en-US" sz="5400" b="1" i="1" smtClean="0">
                <a:solidFill>
                  <a:schemeClr val="tx2"/>
                </a:solidFill>
              </a:rPr>
              <a:t>The following two theories have been put forward to explain the internal land forming processes</a:t>
            </a:r>
            <a:r>
              <a:rPr lang="en-US" sz="4000" smtClean="0"/>
              <a:t> </a:t>
            </a:r>
          </a:p>
        </p:txBody>
      </p:sp>
    </p:spTree>
  </p:cSld>
  <p:clrMapOvr>
    <a:masterClrMapping/>
  </p:clrMapOvr>
  <p:transition spd="slow" advClick="0" advTm="30000">
    <p:whee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399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39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D647CC9-1C09-4EFF-9CBA-9DF2A8CD2299}" type="slidenum">
              <a:rPr lang="en-US" smtClean="0"/>
              <a:pPr eaLnBrk="1" hangingPunct="1"/>
              <a:t>37</a:t>
            </a:fld>
            <a:endParaRPr lang="en-US" smtClean="0"/>
          </a:p>
        </p:txBody>
      </p:sp>
      <p:sp>
        <p:nvSpPr>
          <p:cNvPr id="39941" name="Rectangle 2"/>
          <p:cNvSpPr>
            <a:spLocks noGrp="1" noChangeArrowheads="1"/>
          </p:cNvSpPr>
          <p:nvPr>
            <p:ph type="title"/>
          </p:nvPr>
        </p:nvSpPr>
        <p:spPr>
          <a:xfrm>
            <a:off x="1600200" y="838200"/>
            <a:ext cx="6870700" cy="838200"/>
          </a:xfrm>
        </p:spPr>
        <p:txBody>
          <a:bodyPr/>
          <a:lstStyle/>
          <a:p>
            <a:pPr eaLnBrk="1" hangingPunct="1"/>
            <a:r>
              <a:rPr lang="en-US" b="1" smtClean="0">
                <a:solidFill>
                  <a:schemeClr val="tx2"/>
                </a:solidFill>
              </a:rPr>
              <a:t>continental drift theory</a:t>
            </a:r>
          </a:p>
        </p:txBody>
      </p:sp>
      <p:sp>
        <p:nvSpPr>
          <p:cNvPr id="39942" name="Rectangle 3"/>
          <p:cNvSpPr>
            <a:spLocks noGrp="1" noChangeArrowheads="1"/>
          </p:cNvSpPr>
          <p:nvPr>
            <p:ph type="body" idx="1"/>
          </p:nvPr>
        </p:nvSpPr>
        <p:spPr>
          <a:xfrm>
            <a:off x="304800" y="1905000"/>
            <a:ext cx="8610600" cy="4343400"/>
          </a:xfrm>
        </p:spPr>
        <p:txBody>
          <a:bodyPr/>
          <a:lstStyle/>
          <a:p>
            <a:pPr eaLnBrk="1" hangingPunct="1">
              <a:lnSpc>
                <a:spcPct val="80000"/>
              </a:lnSpc>
            </a:pPr>
            <a:r>
              <a:rPr lang="en-US" sz="2800" smtClean="0"/>
              <a:t>In 1912 Alfred Wegener proposed that all the continents were once stuck together as one big land mass called </a:t>
            </a:r>
            <a:r>
              <a:rPr lang="en-US" sz="2800" b="1" smtClean="0"/>
              <a:t>Pangaea</a:t>
            </a:r>
            <a:r>
              <a:rPr lang="en-US" sz="2800" smtClean="0"/>
              <a:t>, surrounded by a great ocean</a:t>
            </a:r>
            <a:r>
              <a:rPr lang="en-US" sz="2800" b="1" smtClean="0"/>
              <a:t>, panthalassa,</a:t>
            </a:r>
          </a:p>
          <a:p>
            <a:pPr eaLnBrk="1" hangingPunct="1">
              <a:lnSpc>
                <a:spcPct val="80000"/>
              </a:lnSpc>
            </a:pPr>
            <a:r>
              <a:rPr lang="en-US" sz="2800" smtClean="0"/>
              <a:t>, Pangaea later broke up to form two land masses, </a:t>
            </a:r>
            <a:r>
              <a:rPr lang="en-US" sz="2800" i="1" smtClean="0"/>
              <a:t>Laurasia,</a:t>
            </a:r>
            <a:r>
              <a:rPr lang="en-US" sz="2800" smtClean="0"/>
              <a:t> and </a:t>
            </a:r>
            <a:r>
              <a:rPr lang="en-US" sz="2800" i="1" smtClean="0"/>
              <a:t>Gondwanaland,</a:t>
            </a:r>
            <a:r>
              <a:rPr lang="en-US" sz="2800" smtClean="0"/>
              <a:t> separated by a fairly narrow Ocean called </a:t>
            </a:r>
            <a:r>
              <a:rPr lang="en-US" sz="2800" b="1" smtClean="0"/>
              <a:t>Tethys.</a:t>
            </a:r>
          </a:p>
          <a:p>
            <a:pPr eaLnBrk="1" hangingPunct="1">
              <a:lnSpc>
                <a:spcPct val="80000"/>
              </a:lnSpc>
            </a:pPr>
            <a:r>
              <a:rPr lang="en-US" sz="2800" smtClean="0"/>
              <a:t> Laurasia broke up into two; the </a:t>
            </a:r>
            <a:r>
              <a:rPr lang="en-US" sz="2800" i="1" smtClean="0"/>
              <a:t>Laurentian Shield</a:t>
            </a:r>
            <a:r>
              <a:rPr lang="en-US" sz="2800" smtClean="0"/>
              <a:t> and </a:t>
            </a:r>
            <a:r>
              <a:rPr lang="en-US" sz="2800" i="1" smtClean="0"/>
              <a:t>Fennoscondia.</a:t>
            </a:r>
            <a:endParaRPr lang="en-US" sz="2800" smtClean="0"/>
          </a:p>
          <a:p>
            <a:pPr eaLnBrk="1" hangingPunct="1">
              <a:lnSpc>
                <a:spcPct val="80000"/>
              </a:lnSpc>
            </a:pPr>
            <a:r>
              <a:rPr lang="en-US" sz="2800" smtClean="0"/>
              <a:t>Gondwanaland broke into Africa, Australia, the Americas, Antarctica and the sub continent of India. </a:t>
            </a:r>
          </a:p>
        </p:txBody>
      </p:sp>
    </p:spTree>
  </p:cSld>
  <p:clrMapOvr>
    <a:masterClrMapping/>
  </p:clrMapOvr>
  <p:transition spd="slow" advClick="0" advTm="30000">
    <p:whee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09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09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423B5DE-0C33-4BEE-BCE2-2B30F76E9F56}" type="slidenum">
              <a:rPr lang="en-US" smtClean="0"/>
              <a:pPr eaLnBrk="1" hangingPunct="1"/>
              <a:t>38</a:t>
            </a:fld>
            <a:endParaRPr lang="en-US" smtClean="0"/>
          </a:p>
        </p:txBody>
      </p:sp>
      <p:sp>
        <p:nvSpPr>
          <p:cNvPr id="40965" name="Rectangle 2"/>
          <p:cNvSpPr>
            <a:spLocks noGrp="1" noChangeArrowheads="1"/>
          </p:cNvSpPr>
          <p:nvPr>
            <p:ph type="title"/>
          </p:nvPr>
        </p:nvSpPr>
        <p:spPr>
          <a:xfrm>
            <a:off x="0" y="0"/>
            <a:ext cx="9144000" cy="762000"/>
          </a:xfrm>
          <a:solidFill>
            <a:schemeClr val="bg1"/>
          </a:solidFill>
        </p:spPr>
        <p:txBody>
          <a:bodyPr/>
          <a:lstStyle/>
          <a:p>
            <a:pPr eaLnBrk="1" hangingPunct="1"/>
            <a:r>
              <a:rPr lang="en-US" b="1" smtClean="0">
                <a:solidFill>
                  <a:schemeClr val="tx2"/>
                </a:solidFill>
              </a:rPr>
              <a:t>The theory of continental drift.</a:t>
            </a:r>
          </a:p>
        </p:txBody>
      </p:sp>
      <p:pic>
        <p:nvPicPr>
          <p:cNvPr id="40966" name="Picture 4"/>
          <p:cNvPicPr>
            <a:picLocks noChangeAspect="1" noChangeArrowheads="1"/>
          </p:cNvPicPr>
          <p:nvPr/>
        </p:nvPicPr>
        <p:blipFill>
          <a:blip r:embed="rId2">
            <a:extLst>
              <a:ext uri="{28A0092B-C50C-407E-A947-70E740481C1C}">
                <a14:useLocalDpi xmlns:a14="http://schemas.microsoft.com/office/drawing/2010/main" val="0"/>
              </a:ext>
            </a:extLst>
          </a:blip>
          <a:srcRect l="31580" t="20226" r="32834" b="45050"/>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19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1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48E98EE-914D-4F98-8AEF-C1794F704F08}" type="slidenum">
              <a:rPr lang="en-US" smtClean="0"/>
              <a:pPr eaLnBrk="1" hangingPunct="1"/>
              <a:t>39</a:t>
            </a:fld>
            <a:endParaRPr lang="en-US" smtClean="0"/>
          </a:p>
        </p:txBody>
      </p:sp>
      <p:sp>
        <p:nvSpPr>
          <p:cNvPr id="41989" name="Rectangle 2"/>
          <p:cNvSpPr>
            <a:spLocks noGrp="1" noChangeArrowheads="1"/>
          </p:cNvSpPr>
          <p:nvPr>
            <p:ph type="title"/>
          </p:nvPr>
        </p:nvSpPr>
        <p:spPr/>
        <p:txBody>
          <a:bodyPr/>
          <a:lstStyle/>
          <a:p>
            <a:pPr eaLnBrk="1" hangingPunct="1"/>
            <a:r>
              <a:rPr lang="en-US" smtClean="0"/>
              <a:t>pangaea</a:t>
            </a:r>
          </a:p>
        </p:txBody>
      </p:sp>
      <p:pic>
        <p:nvPicPr>
          <p:cNvPr id="41990" name="Picture 4" descr="pang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070C3BF-42FC-4F46-951A-089B65C8C093}" type="slidenum">
              <a:rPr lang="en-US" smtClean="0"/>
              <a:pPr eaLnBrk="1" hangingPunct="1"/>
              <a:t>4</a:t>
            </a:fld>
            <a:endParaRPr lang="en-US" smtClean="0"/>
          </a:p>
        </p:txBody>
      </p:sp>
      <p:sp>
        <p:nvSpPr>
          <p:cNvPr id="343042" name="Rectangle 2"/>
          <p:cNvSpPr>
            <a:spLocks noGrp="1" noChangeArrowheads="1"/>
          </p:cNvSpPr>
          <p:nvPr>
            <p:ph type="title"/>
          </p:nvPr>
        </p:nvSpPr>
        <p:spPr>
          <a:xfrm>
            <a:off x="838200" y="2057400"/>
            <a:ext cx="7543800" cy="3200400"/>
          </a:xfrm>
        </p:spPr>
        <p:txBody>
          <a:bodyPr/>
          <a:lstStyle/>
          <a:p>
            <a:pPr eaLnBrk="1" hangingPunct="1"/>
            <a:r>
              <a:rPr lang="en-US" sz="4800" b="1" smtClean="0"/>
              <a:t>HORIZONTAL MOVEMENTS -cause the following</a:t>
            </a:r>
            <a:endParaRPr lang="en-US" sz="4800" smtClean="0"/>
          </a:p>
        </p:txBody>
      </p:sp>
    </p:spTree>
  </p:cSld>
  <p:clrMapOvr>
    <a:masterClrMapping/>
  </p:clrMapOvr>
  <p:transition spd="slow" advClick="0" advTm="30000">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43042"/>
                                        </p:tgtEl>
                                        <p:attrNameLst>
                                          <p:attrName>style.visibility</p:attrName>
                                        </p:attrNameLst>
                                      </p:cBhvr>
                                      <p:to>
                                        <p:strVal val="visible"/>
                                      </p:to>
                                    </p:set>
                                    <p:anim calcmode="lin" valueType="num">
                                      <p:cBhvr>
                                        <p:cTn id="7" dur="2000" fill="hold"/>
                                        <p:tgtEl>
                                          <p:spTgt spid="343042"/>
                                        </p:tgtEl>
                                        <p:attrNameLst>
                                          <p:attrName>ppt_w</p:attrName>
                                        </p:attrNameLst>
                                      </p:cBhvr>
                                      <p:tavLst>
                                        <p:tav tm="0">
                                          <p:val>
                                            <p:strVal val="#ppt_w"/>
                                          </p:val>
                                        </p:tav>
                                        <p:tav tm="100000">
                                          <p:val>
                                            <p:strVal val="#ppt_w"/>
                                          </p:val>
                                        </p:tav>
                                      </p:tavLst>
                                    </p:anim>
                                    <p:anim calcmode="lin" valueType="num">
                                      <p:cBhvr>
                                        <p:cTn id="8" dur="2000" fill="hold"/>
                                        <p:tgtEl>
                                          <p:spTgt spid="343042"/>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343042"/>
                                        </p:tgtEl>
                                        <p:attrNameLst>
                                          <p:attrName>ppt_x</p:attrName>
                                        </p:attrNameLst>
                                      </p:cBhvr>
                                      <p:tavLst>
                                        <p:tav tm="0">
                                          <p:val>
                                            <p:strVal val="#ppt_x-.4"/>
                                          </p:val>
                                        </p:tav>
                                        <p:tav tm="100000">
                                          <p:val>
                                            <p:strVal val="#ppt_x"/>
                                          </p:val>
                                        </p:tav>
                                      </p:tavLst>
                                    </p:anim>
                                    <p:anim calcmode="lin" valueType="num">
                                      <p:cBhvr>
                                        <p:cTn id="10" dur="2000" fill="hold"/>
                                        <p:tgtEl>
                                          <p:spTgt spid="343042"/>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30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30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FDB16B6-43E7-4C69-A415-551837314AF2}" type="slidenum">
              <a:rPr lang="en-US" smtClean="0"/>
              <a:pPr eaLnBrk="1" hangingPunct="1"/>
              <a:t>40</a:t>
            </a:fld>
            <a:endParaRPr lang="en-US" smtClean="0"/>
          </a:p>
        </p:txBody>
      </p:sp>
      <p:sp>
        <p:nvSpPr>
          <p:cNvPr id="43013" name="Rectangle 2"/>
          <p:cNvSpPr>
            <a:spLocks noGrp="1" noChangeArrowheads="1"/>
          </p:cNvSpPr>
          <p:nvPr>
            <p:ph type="title"/>
          </p:nvPr>
        </p:nvSpPr>
        <p:spPr>
          <a:xfrm>
            <a:off x="0" y="152400"/>
            <a:ext cx="9144000" cy="914400"/>
          </a:xfrm>
        </p:spPr>
        <p:txBody>
          <a:bodyPr/>
          <a:lstStyle/>
          <a:p>
            <a:pPr algn="l" eaLnBrk="1" hangingPunct="1"/>
            <a:r>
              <a:rPr lang="en-US" sz="2800" b="1" i="1" smtClean="0">
                <a:solidFill>
                  <a:schemeClr val="tx2"/>
                </a:solidFill>
              </a:rPr>
              <a:t>Evidences in support of the continental drift theory.</a:t>
            </a:r>
            <a:endParaRPr lang="en-US" sz="2800" b="1" smtClean="0">
              <a:solidFill>
                <a:schemeClr val="tx2"/>
              </a:solidFill>
            </a:endParaRPr>
          </a:p>
        </p:txBody>
      </p:sp>
      <p:sp>
        <p:nvSpPr>
          <p:cNvPr id="43014" name="Rectangle 3"/>
          <p:cNvSpPr>
            <a:spLocks noGrp="1" noChangeArrowheads="1"/>
          </p:cNvSpPr>
          <p:nvPr>
            <p:ph type="body" idx="1"/>
          </p:nvPr>
        </p:nvSpPr>
        <p:spPr>
          <a:xfrm>
            <a:off x="304800" y="1066800"/>
            <a:ext cx="8534400" cy="5562600"/>
          </a:xfrm>
          <a:solidFill>
            <a:srgbClr val="BFAE6F"/>
          </a:solidFill>
          <a:ln>
            <a:solidFill>
              <a:srgbClr val="BFAE6F"/>
            </a:solidFill>
            <a:miter lim="800000"/>
            <a:headEnd/>
            <a:tailEnd/>
          </a:ln>
        </p:spPr>
        <p:txBody>
          <a:bodyPr/>
          <a:lstStyle/>
          <a:p>
            <a:pPr eaLnBrk="1" hangingPunct="1">
              <a:lnSpc>
                <a:spcPct val="90000"/>
              </a:lnSpc>
            </a:pPr>
            <a:r>
              <a:rPr lang="en-US" smtClean="0"/>
              <a:t>The continents bordering the Atlantic Ocean seem to fit together like a giant </a:t>
            </a:r>
            <a:r>
              <a:rPr lang="en-US" b="1" smtClean="0"/>
              <a:t>jigsaw puzzle</a:t>
            </a:r>
            <a:r>
              <a:rPr lang="en-US" smtClean="0"/>
              <a:t>:. </a:t>
            </a:r>
            <a:endParaRPr lang="en-US" b="1" smtClean="0"/>
          </a:p>
          <a:p>
            <a:pPr eaLnBrk="1" hangingPunct="1">
              <a:lnSpc>
                <a:spcPct val="90000"/>
              </a:lnSpc>
            </a:pPr>
            <a:r>
              <a:rPr lang="en-US" b="1" smtClean="0"/>
              <a:t>Palaeoclimatology </a:t>
            </a:r>
            <a:r>
              <a:rPr lang="en-US" smtClean="0"/>
              <a:t>reveals that the landmasses of southern Africa, eastern South America, India and Australia could have been joined .</a:t>
            </a:r>
          </a:p>
          <a:p>
            <a:pPr eaLnBrk="1" hangingPunct="1">
              <a:lnSpc>
                <a:spcPct val="90000"/>
              </a:lnSpc>
            </a:pPr>
            <a:r>
              <a:rPr lang="en-US" i="1" smtClean="0"/>
              <a:t>Coal is only formed from large areas of tropical forests that were later buried yet </a:t>
            </a:r>
            <a:r>
              <a:rPr lang="en-US" b="1" smtClean="0"/>
              <a:t>major coalfields</a:t>
            </a:r>
            <a:r>
              <a:rPr lang="en-US" smtClean="0"/>
              <a:t> can be traced beyond the tropics.</a:t>
            </a:r>
          </a:p>
        </p:txBody>
      </p:sp>
    </p:spTree>
  </p:cSld>
  <p:clrMapOvr>
    <a:masterClrMapping/>
  </p:clrMapOvr>
  <p:transition spd="slow" advClick="0" advTm="30000">
    <p:whee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40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4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7E0312B-C2FA-4CDD-80C6-13CF4EAA03CB}" type="slidenum">
              <a:rPr lang="en-US" smtClean="0"/>
              <a:pPr eaLnBrk="1" hangingPunct="1"/>
              <a:t>41</a:t>
            </a:fld>
            <a:endParaRPr lang="en-US" smtClean="0"/>
          </a:p>
        </p:txBody>
      </p:sp>
      <p:sp>
        <p:nvSpPr>
          <p:cNvPr id="44037" name="Rectangle 2"/>
          <p:cNvSpPr>
            <a:spLocks noGrp="1" noChangeArrowheads="1"/>
          </p:cNvSpPr>
          <p:nvPr>
            <p:ph type="title"/>
          </p:nvPr>
        </p:nvSpPr>
        <p:spPr>
          <a:xfrm>
            <a:off x="0" y="0"/>
            <a:ext cx="9144000" cy="1752600"/>
          </a:xfrm>
          <a:solidFill>
            <a:schemeClr val="bg1"/>
          </a:solidFill>
        </p:spPr>
        <p:txBody>
          <a:bodyPr/>
          <a:lstStyle/>
          <a:p>
            <a:pPr eaLnBrk="1" hangingPunct="1"/>
            <a:r>
              <a:rPr lang="en-US" b="1" smtClean="0">
                <a:solidFill>
                  <a:schemeClr val="tx2"/>
                </a:solidFill>
              </a:rPr>
              <a:t>Ridge formation after sea floor spreading.</a:t>
            </a:r>
          </a:p>
        </p:txBody>
      </p:sp>
      <p:pic>
        <p:nvPicPr>
          <p:cNvPr id="44038" name="Picture 4" descr="divergent_big%5b1%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4AFC9D5-9612-4A88-BC4F-B4710EAD14E4}" type="slidenum">
              <a:rPr lang="en-US" smtClean="0"/>
              <a:pPr eaLnBrk="1" hangingPunct="1"/>
              <a:t>42</a:t>
            </a:fld>
            <a:endParaRPr lang="en-US" smtClean="0"/>
          </a:p>
        </p:txBody>
      </p:sp>
      <p:sp>
        <p:nvSpPr>
          <p:cNvPr id="45061" name="Rectangle 2"/>
          <p:cNvSpPr>
            <a:spLocks noGrp="1" noChangeArrowheads="1"/>
          </p:cNvSpPr>
          <p:nvPr>
            <p:ph type="title"/>
          </p:nvPr>
        </p:nvSpPr>
        <p:spPr>
          <a:xfrm>
            <a:off x="0" y="152400"/>
            <a:ext cx="9144000" cy="914400"/>
          </a:xfrm>
        </p:spPr>
        <p:txBody>
          <a:bodyPr/>
          <a:lstStyle/>
          <a:p>
            <a:pPr algn="l" eaLnBrk="1" hangingPunct="1"/>
            <a:r>
              <a:rPr lang="en-US" sz="2800" b="1" i="1" smtClean="0">
                <a:solidFill>
                  <a:schemeClr val="tx2"/>
                </a:solidFill>
              </a:rPr>
              <a:t>Evidences in support of the continental drift theory.</a:t>
            </a:r>
            <a:endParaRPr lang="en-US" sz="2800" b="1" smtClean="0">
              <a:solidFill>
                <a:schemeClr val="tx2"/>
              </a:solidFill>
            </a:endParaRPr>
          </a:p>
        </p:txBody>
      </p:sp>
      <p:sp>
        <p:nvSpPr>
          <p:cNvPr id="45062" name="Rectangle 3"/>
          <p:cNvSpPr>
            <a:spLocks noGrp="1" noChangeArrowheads="1"/>
          </p:cNvSpPr>
          <p:nvPr>
            <p:ph type="body" idx="1"/>
          </p:nvPr>
        </p:nvSpPr>
        <p:spPr>
          <a:xfrm>
            <a:off x="304800" y="1066800"/>
            <a:ext cx="8534400" cy="5791200"/>
          </a:xfrm>
          <a:solidFill>
            <a:srgbClr val="BFAE6F"/>
          </a:solidFill>
        </p:spPr>
        <p:txBody>
          <a:bodyPr/>
          <a:lstStyle/>
          <a:p>
            <a:pPr eaLnBrk="1" hangingPunct="1">
              <a:lnSpc>
                <a:spcPct val="90000"/>
              </a:lnSpc>
            </a:pPr>
            <a:r>
              <a:rPr lang="en-US" smtClean="0"/>
              <a:t>The same </a:t>
            </a:r>
            <a:r>
              <a:rPr lang="en-US" b="1" smtClean="0"/>
              <a:t>geological structure</a:t>
            </a:r>
            <a:r>
              <a:rPr lang="en-US" smtClean="0"/>
              <a:t> could be traced from one continent to the other across wide stretches of oceans. </a:t>
            </a:r>
            <a:endParaRPr lang="en-US" b="1" smtClean="0"/>
          </a:p>
          <a:p>
            <a:pPr eaLnBrk="1" hangingPunct="1">
              <a:lnSpc>
                <a:spcPct val="90000"/>
              </a:lnSpc>
            </a:pPr>
            <a:r>
              <a:rPr lang="en-US" b="1" smtClean="0"/>
              <a:t>Palaeomagnetic </a:t>
            </a:r>
            <a:r>
              <a:rPr lang="en-US" smtClean="0"/>
              <a:t>studies indicate that the present continents developed from a single continent.</a:t>
            </a:r>
          </a:p>
          <a:p>
            <a:pPr eaLnBrk="1" hangingPunct="1">
              <a:lnSpc>
                <a:spcPct val="90000"/>
              </a:lnSpc>
            </a:pPr>
            <a:r>
              <a:rPr lang="en-US" smtClean="0"/>
              <a:t>The cape folds of South Africa resemble those of Buenos Aires in Argentina. </a:t>
            </a:r>
          </a:p>
          <a:p>
            <a:pPr eaLnBrk="1" hangingPunct="1">
              <a:lnSpc>
                <a:spcPct val="90000"/>
              </a:lnSpc>
            </a:pPr>
            <a:r>
              <a:rPr lang="en-US" smtClean="0"/>
              <a:t>A study of the mid-Atlantic ridge reveals that mountain building process is still taking place to fill the gap left when two continents moved apart.</a:t>
            </a:r>
          </a:p>
        </p:txBody>
      </p:sp>
    </p:spTree>
  </p:cSld>
  <p:clrMapOvr>
    <a:masterClrMapping/>
  </p:clrMapOvr>
  <p:transition spd="slow" advClick="0" advTm="30000">
    <p:whee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6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BF34657-DBE8-4309-8EBB-DCB8D0C6B5A3}" type="slidenum">
              <a:rPr lang="en-US" smtClean="0"/>
              <a:pPr eaLnBrk="1" hangingPunct="1"/>
              <a:t>43</a:t>
            </a:fld>
            <a:endParaRPr lang="en-US" smtClean="0"/>
          </a:p>
        </p:txBody>
      </p:sp>
      <p:sp>
        <p:nvSpPr>
          <p:cNvPr id="46085" name="Rectangle 3"/>
          <p:cNvSpPr>
            <a:spLocks noGrp="1" noChangeArrowheads="1"/>
          </p:cNvSpPr>
          <p:nvPr>
            <p:ph type="body" idx="1"/>
          </p:nvPr>
        </p:nvSpPr>
        <p:spPr/>
        <p:txBody>
          <a:bodyPr/>
          <a:lstStyle/>
          <a:p>
            <a:pPr eaLnBrk="1" hangingPunct="1"/>
            <a:r>
              <a:rPr lang="en-US" sz="4000" smtClean="0"/>
              <a:t>It suggests that the earth’s surface is made up of a series of large plates called tectonic plates that are constantly in motion, caused by convectional currents</a:t>
            </a:r>
          </a:p>
        </p:txBody>
      </p:sp>
      <p:sp>
        <p:nvSpPr>
          <p:cNvPr id="46086" name="Rectangle 5"/>
          <p:cNvSpPr>
            <a:spLocks noGrp="1" noChangeArrowheads="1"/>
          </p:cNvSpPr>
          <p:nvPr>
            <p:ph type="title"/>
          </p:nvPr>
        </p:nvSpPr>
        <p:spPr>
          <a:xfrm>
            <a:off x="0" y="152400"/>
            <a:ext cx="8077200" cy="1066800"/>
          </a:xfrm>
        </p:spPr>
        <p:txBody>
          <a:bodyPr/>
          <a:lstStyle/>
          <a:p>
            <a:pPr eaLnBrk="1" hangingPunct="1"/>
            <a:r>
              <a:rPr lang="en-US" b="1" smtClean="0">
                <a:solidFill>
                  <a:schemeClr val="tx2"/>
                </a:solidFill>
              </a:rPr>
              <a:t>The plate tectonics theory.</a:t>
            </a:r>
          </a:p>
        </p:txBody>
      </p:sp>
    </p:spTree>
  </p:cSld>
  <p:clrMapOvr>
    <a:masterClrMapping/>
  </p:clrMapOvr>
  <p:transition spd="slow" advClick="0" advTm="30000">
    <p:whee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7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80D6F7E-6E68-4127-B3B9-8D38B1438F24}" type="slidenum">
              <a:rPr lang="en-US" smtClean="0"/>
              <a:pPr eaLnBrk="1" hangingPunct="1"/>
              <a:t>44</a:t>
            </a:fld>
            <a:endParaRPr lang="en-US" smtClean="0"/>
          </a:p>
        </p:txBody>
      </p:sp>
      <p:sp>
        <p:nvSpPr>
          <p:cNvPr id="47109" name="Rectangle 2"/>
          <p:cNvSpPr>
            <a:spLocks noGrp="1" noChangeArrowheads="1"/>
          </p:cNvSpPr>
          <p:nvPr>
            <p:ph type="title"/>
          </p:nvPr>
        </p:nvSpPr>
        <p:spPr>
          <a:xfrm>
            <a:off x="0" y="0"/>
            <a:ext cx="9144000" cy="1600200"/>
          </a:xfrm>
          <a:solidFill>
            <a:srgbClr val="99CCFF"/>
          </a:solidFill>
        </p:spPr>
        <p:txBody>
          <a:bodyPr/>
          <a:lstStyle/>
          <a:p>
            <a:pPr eaLnBrk="1" hangingPunct="1"/>
            <a:r>
              <a:rPr lang="en-US" sz="4000" b="1" smtClean="0"/>
              <a:t>Plate sliding  in response convectional forces</a:t>
            </a:r>
            <a:r>
              <a:rPr lang="en-US" sz="4000" smtClean="0"/>
              <a:t> </a:t>
            </a:r>
          </a:p>
        </p:txBody>
      </p:sp>
      <p:pic>
        <p:nvPicPr>
          <p:cNvPr id="47110" name="Picture 3" descr="USGSconvectioncell"/>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24000"/>
            <a:ext cx="9144000" cy="5334000"/>
          </a:xfrm>
        </p:spPr>
      </p:pic>
    </p:spTree>
  </p:cSld>
  <p:clrMapOvr>
    <a:masterClrMapping/>
  </p:clrMapOvr>
  <p:transition spd="slow" advClick="0" advTm="30000">
    <p:whee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81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81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FBE2A99-0126-412A-ACB2-D90040CF9A5D}" type="slidenum">
              <a:rPr lang="en-US" smtClean="0"/>
              <a:pPr eaLnBrk="1" hangingPunct="1"/>
              <a:t>45</a:t>
            </a:fld>
            <a:endParaRPr lang="en-US" smtClean="0"/>
          </a:p>
        </p:txBody>
      </p:sp>
      <p:sp>
        <p:nvSpPr>
          <p:cNvPr id="48133" name="Rectangle 2"/>
          <p:cNvSpPr>
            <a:spLocks noGrp="1" noChangeArrowheads="1"/>
          </p:cNvSpPr>
          <p:nvPr>
            <p:ph type="title"/>
          </p:nvPr>
        </p:nvSpPr>
        <p:spPr>
          <a:xfrm>
            <a:off x="0" y="0"/>
            <a:ext cx="9144000" cy="1143000"/>
          </a:xfrm>
          <a:gradFill rotWithShape="1">
            <a:gsLst>
              <a:gs pos="0">
                <a:srgbClr val="BFAE6F"/>
              </a:gs>
              <a:gs pos="100000">
                <a:schemeClr val="tx2"/>
              </a:gs>
            </a:gsLst>
            <a:lin ang="0" scaled="1"/>
          </a:gradFill>
        </p:spPr>
        <p:txBody>
          <a:bodyPr/>
          <a:lstStyle/>
          <a:p>
            <a:pPr eaLnBrk="1" hangingPunct="1"/>
            <a:r>
              <a:rPr lang="en-US" smtClean="0"/>
              <a:t>The major plates of the world. </a:t>
            </a:r>
          </a:p>
        </p:txBody>
      </p:sp>
      <p:pic>
        <p:nvPicPr>
          <p:cNvPr id="481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ADA71DD-B8BF-4D40-A3E9-021678F9B633}" type="slidenum">
              <a:rPr lang="en-US" smtClean="0"/>
              <a:pPr eaLnBrk="1" hangingPunct="1"/>
              <a:t>46</a:t>
            </a:fld>
            <a:endParaRPr lang="en-US" smtClean="0"/>
          </a:p>
        </p:txBody>
      </p:sp>
      <p:sp>
        <p:nvSpPr>
          <p:cNvPr id="49157" name="Rectangle 2"/>
          <p:cNvSpPr>
            <a:spLocks noGrp="1" noChangeArrowheads="1"/>
          </p:cNvSpPr>
          <p:nvPr>
            <p:ph type="title"/>
          </p:nvPr>
        </p:nvSpPr>
        <p:spPr/>
        <p:txBody>
          <a:bodyPr/>
          <a:lstStyle/>
          <a:p>
            <a:pPr eaLnBrk="1" hangingPunct="1"/>
            <a:r>
              <a:rPr lang="en-US" smtClean="0">
                <a:solidFill>
                  <a:schemeClr val="tx2"/>
                </a:solidFill>
              </a:rPr>
              <a:t>Plate boundaries</a:t>
            </a:r>
          </a:p>
        </p:txBody>
      </p:sp>
      <p:sp>
        <p:nvSpPr>
          <p:cNvPr id="49158" name="Rectangle 3"/>
          <p:cNvSpPr>
            <a:spLocks noGrp="1" noChangeArrowheads="1"/>
          </p:cNvSpPr>
          <p:nvPr>
            <p:ph type="body" idx="1"/>
          </p:nvPr>
        </p:nvSpPr>
        <p:spPr/>
        <p:txBody>
          <a:bodyPr/>
          <a:lstStyle/>
          <a:p>
            <a:pPr eaLnBrk="1" hangingPunct="1"/>
            <a:r>
              <a:rPr lang="en-US" b="1" i="1" smtClean="0">
                <a:solidFill>
                  <a:schemeClr val="bg2"/>
                </a:solidFill>
              </a:rPr>
              <a:t>Plates are separated by the following boundaries;</a:t>
            </a:r>
          </a:p>
          <a:p>
            <a:pPr eaLnBrk="1" hangingPunct="1"/>
            <a:r>
              <a:rPr lang="en-US" smtClean="0"/>
              <a:t>Convergent boundary</a:t>
            </a:r>
          </a:p>
          <a:p>
            <a:pPr eaLnBrk="1" hangingPunct="1"/>
            <a:r>
              <a:rPr lang="en-US" smtClean="0"/>
              <a:t>Divergent boundary</a:t>
            </a:r>
          </a:p>
          <a:p>
            <a:pPr eaLnBrk="1" hangingPunct="1"/>
            <a:r>
              <a:rPr lang="en-US" smtClean="0"/>
              <a:t>Conservative boundary</a:t>
            </a:r>
          </a:p>
        </p:txBody>
      </p:sp>
    </p:spTree>
  </p:cSld>
  <p:clrMapOvr>
    <a:masterClrMapping/>
  </p:clrMapOvr>
  <p:transition spd="slow" advClick="0" advTm="30000">
    <p:whee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83F23A3-2AB4-4096-B245-3582E4791771}" type="slidenum">
              <a:rPr lang="en-US" smtClean="0"/>
              <a:pPr eaLnBrk="1" hangingPunct="1"/>
              <a:t>47</a:t>
            </a:fld>
            <a:endParaRPr lang="en-US" smtClean="0"/>
          </a:p>
        </p:txBody>
      </p:sp>
      <p:sp>
        <p:nvSpPr>
          <p:cNvPr id="50181" name="Rectangle 2"/>
          <p:cNvSpPr>
            <a:spLocks noGrp="1" noChangeArrowheads="1"/>
          </p:cNvSpPr>
          <p:nvPr>
            <p:ph type="title"/>
          </p:nvPr>
        </p:nvSpPr>
        <p:spPr/>
        <p:txBody>
          <a:bodyPr/>
          <a:lstStyle/>
          <a:p>
            <a:pPr eaLnBrk="1" hangingPunct="1"/>
            <a:r>
              <a:rPr lang="en-US" b="1" smtClean="0">
                <a:solidFill>
                  <a:schemeClr val="tx2"/>
                </a:solidFill>
              </a:rPr>
              <a:t>Divergent plate boundaries</a:t>
            </a:r>
          </a:p>
        </p:txBody>
      </p:sp>
      <p:sp>
        <p:nvSpPr>
          <p:cNvPr id="50182" name="Rectangle 3"/>
          <p:cNvSpPr>
            <a:spLocks noGrp="1" noChangeArrowheads="1"/>
          </p:cNvSpPr>
          <p:nvPr>
            <p:ph type="body" idx="1"/>
          </p:nvPr>
        </p:nvSpPr>
        <p:spPr/>
        <p:txBody>
          <a:bodyPr/>
          <a:lstStyle/>
          <a:p>
            <a:pPr eaLnBrk="1" hangingPunct="1">
              <a:lnSpc>
                <a:spcPct val="90000"/>
              </a:lnSpc>
            </a:pPr>
            <a:r>
              <a:rPr lang="en-US" sz="2800" smtClean="0"/>
              <a:t>These  are locations where plates are moving away from one another due to mainly rising convection currents </a:t>
            </a:r>
          </a:p>
          <a:p>
            <a:pPr eaLnBrk="1" hangingPunct="1">
              <a:lnSpc>
                <a:spcPct val="90000"/>
              </a:lnSpc>
            </a:pPr>
            <a:r>
              <a:rPr lang="en-US" sz="2800" smtClean="0"/>
              <a:t>At the crest of the uplift, the overlying plate is stretched apart. </a:t>
            </a:r>
          </a:p>
          <a:p>
            <a:pPr eaLnBrk="1" hangingPunct="1">
              <a:lnSpc>
                <a:spcPct val="90000"/>
              </a:lnSpc>
            </a:pPr>
            <a:r>
              <a:rPr lang="en-US" sz="2800" smtClean="0"/>
              <a:t>hot magma rises from deep within the mantle pushing up the crust causing construction of new material</a:t>
            </a:r>
          </a:p>
        </p:txBody>
      </p:sp>
    </p:spTree>
  </p:cSld>
  <p:clrMapOvr>
    <a:masterClrMapping/>
  </p:clrMapOvr>
  <p:transition spd="slow" advClick="0" advTm="30000">
    <p:whee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4B10CE3-5EFD-417F-A1C3-0202105EDAF9}" type="slidenum">
              <a:rPr lang="en-US" smtClean="0"/>
              <a:pPr eaLnBrk="1" hangingPunct="1"/>
              <a:t>48</a:t>
            </a:fld>
            <a:endParaRPr lang="en-US" smtClean="0"/>
          </a:p>
        </p:txBody>
      </p:sp>
      <p:sp>
        <p:nvSpPr>
          <p:cNvPr id="51205" name="Rectangle 2"/>
          <p:cNvSpPr>
            <a:spLocks noGrp="1" noChangeArrowheads="1"/>
          </p:cNvSpPr>
          <p:nvPr>
            <p:ph type="title"/>
          </p:nvPr>
        </p:nvSpPr>
        <p:spPr/>
        <p:txBody>
          <a:bodyPr/>
          <a:lstStyle/>
          <a:p>
            <a:pPr eaLnBrk="1" hangingPunct="1"/>
            <a:r>
              <a:rPr lang="en-US" b="1" smtClean="0">
                <a:solidFill>
                  <a:schemeClr val="tx2"/>
                </a:solidFill>
              </a:rPr>
              <a:t>Types of divergent boundaries.</a:t>
            </a:r>
          </a:p>
        </p:txBody>
      </p:sp>
      <p:sp>
        <p:nvSpPr>
          <p:cNvPr id="51206" name="Rectangle 3"/>
          <p:cNvSpPr>
            <a:spLocks noGrp="1" noChangeArrowheads="1"/>
          </p:cNvSpPr>
          <p:nvPr>
            <p:ph type="body" idx="1"/>
          </p:nvPr>
        </p:nvSpPr>
        <p:spPr/>
        <p:txBody>
          <a:bodyPr/>
          <a:lstStyle/>
          <a:p>
            <a:pPr eaLnBrk="1" hangingPunct="1"/>
            <a:r>
              <a:rPr lang="en-US" sz="4400" smtClean="0"/>
              <a:t>Oceanic plate-divergent boundaries.</a:t>
            </a:r>
          </a:p>
          <a:p>
            <a:pPr eaLnBrk="1" hangingPunct="1"/>
            <a:r>
              <a:rPr lang="en-US" sz="4400" smtClean="0"/>
              <a:t>Continental plate – divergent plate boundaries.</a:t>
            </a:r>
          </a:p>
        </p:txBody>
      </p:sp>
    </p:spTree>
  </p:cSld>
  <p:clrMapOvr>
    <a:masterClrMapping/>
  </p:clrMapOvr>
  <p:transition spd="slow" advClick="0" advTm="30000">
    <p:whee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B66D98D-0FBB-487A-B44B-CCF12235C122}" type="slidenum">
              <a:rPr lang="en-US" smtClean="0"/>
              <a:pPr eaLnBrk="1" hangingPunct="1"/>
              <a:t>49</a:t>
            </a:fld>
            <a:endParaRPr lang="en-US" smtClean="0"/>
          </a:p>
        </p:txBody>
      </p:sp>
      <p:sp>
        <p:nvSpPr>
          <p:cNvPr id="52229" name="Rectangle 2"/>
          <p:cNvSpPr>
            <a:spLocks noGrp="1" noChangeArrowheads="1"/>
          </p:cNvSpPr>
          <p:nvPr>
            <p:ph type="title"/>
          </p:nvPr>
        </p:nvSpPr>
        <p:spPr>
          <a:xfrm>
            <a:off x="0" y="152400"/>
            <a:ext cx="8610600" cy="1600200"/>
          </a:xfrm>
        </p:spPr>
        <p:txBody>
          <a:bodyPr/>
          <a:lstStyle/>
          <a:p>
            <a:pPr eaLnBrk="1" hangingPunct="1"/>
            <a:r>
              <a:rPr lang="en-US" sz="4000" b="1" smtClean="0">
                <a:solidFill>
                  <a:schemeClr val="tx2"/>
                </a:solidFill>
              </a:rPr>
              <a:t>Divergent Plate Boundary - Oceanic</a:t>
            </a:r>
          </a:p>
        </p:txBody>
      </p:sp>
      <p:sp>
        <p:nvSpPr>
          <p:cNvPr id="52230" name="Rectangle 3"/>
          <p:cNvSpPr>
            <a:spLocks noGrp="1" noChangeArrowheads="1"/>
          </p:cNvSpPr>
          <p:nvPr>
            <p:ph type="body" idx="1"/>
          </p:nvPr>
        </p:nvSpPr>
        <p:spPr/>
        <p:txBody>
          <a:bodyPr/>
          <a:lstStyle/>
          <a:p>
            <a:pPr eaLnBrk="1" hangingPunct="1"/>
            <a:r>
              <a:rPr lang="en-US" smtClean="0"/>
              <a:t>the Extensional forces stretch the lithosphere and produce a deep fissure. magma flows into the fissure. The magma then solidifies into a ridge. </a:t>
            </a:r>
          </a:p>
        </p:txBody>
      </p:sp>
    </p:spTree>
  </p:cSld>
  <p:clrMapOvr>
    <a:masterClrMapping/>
  </p:clrMapOvr>
  <p:transition spd="slow" advClick="0" advTm="30000">
    <p:whee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1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CFE0166-A345-40D5-A5C2-73145B60702B}" type="slidenum">
              <a:rPr lang="en-US" smtClean="0"/>
              <a:pPr eaLnBrk="1" hangingPunct="1"/>
              <a:t>5</a:t>
            </a:fld>
            <a:endParaRPr lang="en-US" smtClean="0"/>
          </a:p>
        </p:txBody>
      </p:sp>
      <p:sp>
        <p:nvSpPr>
          <p:cNvPr id="7173" name="Rectangle 2"/>
          <p:cNvSpPr>
            <a:spLocks noGrp="1" noChangeArrowheads="1"/>
          </p:cNvSpPr>
          <p:nvPr>
            <p:ph type="title"/>
          </p:nvPr>
        </p:nvSpPr>
        <p:spPr/>
        <p:txBody>
          <a:bodyPr/>
          <a:lstStyle/>
          <a:p>
            <a:pPr eaLnBrk="1" hangingPunct="1"/>
            <a:r>
              <a:rPr lang="en-US" b="1" smtClean="0"/>
              <a:t>Stretching</a:t>
            </a:r>
          </a:p>
        </p:txBody>
      </p:sp>
      <p:sp>
        <p:nvSpPr>
          <p:cNvPr id="7174" name="Rectangle 3"/>
          <p:cNvSpPr>
            <a:spLocks noGrp="1" noChangeArrowheads="1"/>
          </p:cNvSpPr>
          <p:nvPr>
            <p:ph type="body" idx="1"/>
          </p:nvPr>
        </p:nvSpPr>
        <p:spPr>
          <a:xfrm>
            <a:off x="990600" y="1828800"/>
            <a:ext cx="7391400" cy="3124200"/>
          </a:xfrm>
        </p:spPr>
        <p:txBody>
          <a:bodyPr/>
          <a:lstStyle/>
          <a:p>
            <a:pPr eaLnBrk="1" hangingPunct="1"/>
            <a:r>
              <a:rPr lang="en-US" smtClean="0"/>
              <a:t>caused by tension or strain within the rocks since they are being pulled apart.</a:t>
            </a:r>
            <a:endParaRPr lang="en-US" b="1" smtClean="0"/>
          </a:p>
          <a:p>
            <a:pPr eaLnBrk="1" hangingPunct="1"/>
            <a:endParaRPr lang="en-US" smtClean="0"/>
          </a:p>
          <a:p>
            <a:pPr eaLnBrk="1" hangingPunct="1"/>
            <a:endParaRPr lang="en-US" smtClean="0"/>
          </a:p>
        </p:txBody>
      </p:sp>
    </p:spTree>
  </p:cSld>
  <p:clrMapOvr>
    <a:masterClrMapping/>
  </p:clrMapOvr>
  <p:transition spd="slow" advClick="0" advTm="30000">
    <p:whee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325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325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30BE5CC-EF90-489E-A718-8D52DE4A3092}" type="slidenum">
              <a:rPr lang="en-US" smtClean="0"/>
              <a:pPr eaLnBrk="1" hangingPunct="1"/>
              <a:t>50</a:t>
            </a:fld>
            <a:endParaRPr lang="en-US" smtClean="0"/>
          </a:p>
        </p:txBody>
      </p:sp>
      <p:sp>
        <p:nvSpPr>
          <p:cNvPr id="53253" name="Rectangle 2"/>
          <p:cNvSpPr>
            <a:spLocks noGrp="1" noChangeArrowheads="1"/>
          </p:cNvSpPr>
          <p:nvPr>
            <p:ph type="title"/>
          </p:nvPr>
        </p:nvSpPr>
        <p:spPr>
          <a:xfrm>
            <a:off x="0" y="0"/>
            <a:ext cx="9144000" cy="1066800"/>
          </a:xfrm>
          <a:solidFill>
            <a:schemeClr val="bg1"/>
          </a:solidFill>
        </p:spPr>
        <p:txBody>
          <a:bodyPr/>
          <a:lstStyle/>
          <a:p>
            <a:pPr eaLnBrk="1" hangingPunct="1"/>
            <a:r>
              <a:rPr lang="en-US" sz="3600" b="1" smtClean="0">
                <a:solidFill>
                  <a:schemeClr val="tx2"/>
                </a:solidFill>
              </a:rPr>
              <a:t>Divergent Plate Boundary - Oceanic:</a:t>
            </a:r>
          </a:p>
        </p:txBody>
      </p:sp>
      <p:graphicFrame>
        <p:nvGraphicFramePr>
          <p:cNvPr id="53254" name="Object 6"/>
          <p:cNvGraphicFramePr>
            <a:graphicFrameLocks noGrp="1" noChangeAspect="1"/>
          </p:cNvGraphicFramePr>
          <p:nvPr>
            <p:ph sz="half" idx="2"/>
          </p:nvPr>
        </p:nvGraphicFramePr>
        <p:xfrm>
          <a:off x="0" y="990600"/>
          <a:ext cx="9144000" cy="5867400"/>
        </p:xfrm>
        <a:graphic>
          <a:graphicData uri="http://schemas.openxmlformats.org/presentationml/2006/ole">
            <mc:AlternateContent xmlns:mc="http://schemas.openxmlformats.org/markup-compatibility/2006">
              <mc:Choice xmlns:v="urn:schemas-microsoft-com:vml" Requires="v">
                <p:oleObj spid="_x0000_s53255" name="Slide" r:id="rId3" imgW="4571986" imgH="3429070" progId="PowerPoint.Slide.8">
                  <p:embed/>
                </p:oleObj>
              </mc:Choice>
              <mc:Fallback>
                <p:oleObj name="Slide" r:id="rId3" imgW="4571986" imgH="3429070" progId="PowerPoint.Slide.8">
                  <p:embed/>
                  <p:pic>
                    <p:nvPicPr>
                      <p:cNvPr id="0" name="Object 6"/>
                      <p:cNvPicPr>
                        <a:picLocks noGrp="1" noChangeAspect="1" noChangeArrowheads="1"/>
                      </p:cNvPicPr>
                      <p:nvPr/>
                    </p:nvPicPr>
                    <p:blipFill>
                      <a:blip r:embed="rId4">
                        <a:extLst>
                          <a:ext uri="{28A0092B-C50C-407E-A947-70E740481C1C}">
                            <a14:useLocalDpi xmlns:a14="http://schemas.microsoft.com/office/drawing/2010/main" val="0"/>
                          </a:ext>
                        </a:extLst>
                      </a:blip>
                      <a:srcRect t="11482" b="27911"/>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42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15ACCBF-9CDE-48A6-BBD6-7E99DB9B254A}" type="slidenum">
              <a:rPr lang="en-US" smtClean="0"/>
              <a:pPr eaLnBrk="1" hangingPunct="1"/>
              <a:t>51</a:t>
            </a:fld>
            <a:endParaRPr lang="en-US" smtClean="0"/>
          </a:p>
        </p:txBody>
      </p:sp>
      <p:sp>
        <p:nvSpPr>
          <p:cNvPr id="54277" name="Rectangle 2"/>
          <p:cNvSpPr>
            <a:spLocks noGrp="1" noChangeArrowheads="1"/>
          </p:cNvSpPr>
          <p:nvPr>
            <p:ph type="title"/>
          </p:nvPr>
        </p:nvSpPr>
        <p:spPr>
          <a:xfrm>
            <a:off x="0" y="0"/>
            <a:ext cx="9144000" cy="1752600"/>
          </a:xfrm>
        </p:spPr>
        <p:txBody>
          <a:bodyPr/>
          <a:lstStyle/>
          <a:p>
            <a:pPr eaLnBrk="1" hangingPunct="1"/>
            <a:r>
              <a:rPr lang="en-US" sz="4000" b="1" smtClean="0">
                <a:solidFill>
                  <a:schemeClr val="tx2"/>
                </a:solidFill>
              </a:rPr>
              <a:t>Divergent Plate Boundary - Oceanic:</a:t>
            </a:r>
          </a:p>
        </p:txBody>
      </p:sp>
      <p:pic>
        <p:nvPicPr>
          <p:cNvPr id="54278" name="Picture 4" descr="Divergent%20Boundary"/>
          <p:cNvPicPr>
            <a:picLocks noChangeAspect="1" noChangeArrowheads="1"/>
          </p:cNvPicPr>
          <p:nvPr/>
        </p:nvPicPr>
        <p:blipFill>
          <a:blip r:embed="rId2">
            <a:extLst>
              <a:ext uri="{28A0092B-C50C-407E-A947-70E740481C1C}">
                <a14:useLocalDpi xmlns:a14="http://schemas.microsoft.com/office/drawing/2010/main" val="0"/>
              </a:ext>
            </a:extLst>
          </a:blip>
          <a:srcRect t="19048" b="10477"/>
          <a:stretch>
            <a:fillRect/>
          </a:stretch>
        </p:blipFill>
        <p:spPr bwMode="auto">
          <a:xfrm>
            <a:off x="0" y="1905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52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F1D399A-BEC3-4CE3-BF5F-E95C3277D2EA}" type="slidenum">
              <a:rPr lang="en-US" smtClean="0"/>
              <a:pPr eaLnBrk="1" hangingPunct="1"/>
              <a:t>52</a:t>
            </a:fld>
            <a:endParaRPr lang="en-US" smtClean="0"/>
          </a:p>
        </p:txBody>
      </p:sp>
      <p:sp>
        <p:nvSpPr>
          <p:cNvPr id="55301" name="Rectangle 2"/>
          <p:cNvSpPr>
            <a:spLocks noGrp="1" noChangeArrowheads="1"/>
          </p:cNvSpPr>
          <p:nvPr>
            <p:ph type="title"/>
          </p:nvPr>
        </p:nvSpPr>
        <p:spPr/>
        <p:txBody>
          <a:bodyPr/>
          <a:lstStyle/>
          <a:p>
            <a:pPr eaLnBrk="1" hangingPunct="1"/>
            <a:r>
              <a:rPr lang="en-US" sz="3600" b="1" smtClean="0">
                <a:solidFill>
                  <a:schemeClr val="tx2"/>
                </a:solidFill>
              </a:rPr>
              <a:t>Divergent Plate Boundary - Continental:</a:t>
            </a:r>
          </a:p>
        </p:txBody>
      </p:sp>
      <p:sp>
        <p:nvSpPr>
          <p:cNvPr id="55302" name="Rectangle 3"/>
          <p:cNvSpPr>
            <a:spLocks noGrp="1" noChangeArrowheads="1"/>
          </p:cNvSpPr>
          <p:nvPr>
            <p:ph type="body" idx="1"/>
          </p:nvPr>
        </p:nvSpPr>
        <p:spPr/>
        <p:txBody>
          <a:bodyPr/>
          <a:lstStyle/>
          <a:p>
            <a:pPr eaLnBrk="1" hangingPunct="1">
              <a:spcBef>
                <a:spcPct val="0"/>
              </a:spcBef>
              <a:buFontTx/>
              <a:buNone/>
            </a:pPr>
            <a:r>
              <a:rPr lang="en-US" smtClean="0"/>
              <a:t>beneath a thick continental plate, the pull-apart is not vigorous enough to create a clean, single break through the thick plate material. </a:t>
            </a:r>
          </a:p>
          <a:p>
            <a:pPr eaLnBrk="1" hangingPunct="1"/>
            <a:endParaRPr lang="en-US" smtClean="0"/>
          </a:p>
        </p:txBody>
      </p:sp>
    </p:spTree>
  </p:cSld>
  <p:clrMapOvr>
    <a:masterClrMapping/>
  </p:clrMapOvr>
  <p:transition spd="slow" advClick="0" advTm="30000">
    <p:whee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3A6C44A-3450-4FE5-A7F9-2BF7D86E0EB1}" type="slidenum">
              <a:rPr lang="en-US" smtClean="0"/>
              <a:pPr eaLnBrk="1" hangingPunct="1"/>
              <a:t>53</a:t>
            </a:fld>
            <a:endParaRPr lang="en-US" smtClean="0"/>
          </a:p>
        </p:txBody>
      </p:sp>
      <p:sp>
        <p:nvSpPr>
          <p:cNvPr id="56325" name="Rectangle 2"/>
          <p:cNvSpPr>
            <a:spLocks noGrp="1" noChangeArrowheads="1"/>
          </p:cNvSpPr>
          <p:nvPr>
            <p:ph type="title"/>
          </p:nvPr>
        </p:nvSpPr>
        <p:spPr>
          <a:xfrm>
            <a:off x="0" y="0"/>
            <a:ext cx="9144000" cy="914400"/>
          </a:xfrm>
          <a:solidFill>
            <a:schemeClr val="bg1"/>
          </a:solidFill>
        </p:spPr>
        <p:txBody>
          <a:bodyPr/>
          <a:lstStyle/>
          <a:p>
            <a:pPr eaLnBrk="1" hangingPunct="1"/>
            <a:r>
              <a:rPr lang="en-US" sz="3200" b="1" smtClean="0">
                <a:solidFill>
                  <a:schemeClr val="tx2"/>
                </a:solidFill>
              </a:rPr>
              <a:t>Divergent Plate Boundary - Continental:</a:t>
            </a:r>
            <a:r>
              <a:rPr lang="en-US" smtClean="0"/>
              <a:t> </a:t>
            </a:r>
          </a:p>
        </p:txBody>
      </p:sp>
      <p:pic>
        <p:nvPicPr>
          <p:cNvPr id="56326" name="Picture 5"/>
          <p:cNvPicPr>
            <a:picLocks noChangeAspect="1" noChangeArrowheads="1"/>
          </p:cNvPicPr>
          <p:nvPr/>
        </p:nvPicPr>
        <p:blipFill>
          <a:blip r:embed="rId2">
            <a:extLst>
              <a:ext uri="{28A0092B-C50C-407E-A947-70E740481C1C}">
                <a14:useLocalDpi xmlns:a14="http://schemas.microsoft.com/office/drawing/2010/main" val="0"/>
              </a:ext>
            </a:extLst>
          </a:blip>
          <a:srcRect b="10132"/>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B8BB317-33E1-4026-9979-1FD173E98B0D}" type="slidenum">
              <a:rPr lang="en-US" smtClean="0"/>
              <a:pPr eaLnBrk="1" hangingPunct="1"/>
              <a:t>54</a:t>
            </a:fld>
            <a:endParaRPr lang="en-US" smtClean="0"/>
          </a:p>
        </p:txBody>
      </p:sp>
      <p:sp>
        <p:nvSpPr>
          <p:cNvPr id="57349" name="Rectangle 2"/>
          <p:cNvSpPr>
            <a:spLocks noGrp="1" noChangeArrowheads="1"/>
          </p:cNvSpPr>
          <p:nvPr>
            <p:ph type="title"/>
          </p:nvPr>
        </p:nvSpPr>
        <p:spPr>
          <a:xfrm>
            <a:off x="1219200" y="762000"/>
            <a:ext cx="6629400" cy="685800"/>
          </a:xfrm>
        </p:spPr>
        <p:txBody>
          <a:bodyPr/>
          <a:lstStyle/>
          <a:p>
            <a:pPr algn="l" eaLnBrk="1" hangingPunct="1"/>
            <a:r>
              <a:rPr lang="en-US" sz="3200" b="1" smtClean="0">
                <a:solidFill>
                  <a:schemeClr val="tx2"/>
                </a:solidFill>
              </a:rPr>
              <a:t>COVERGENT plate boundaries</a:t>
            </a:r>
            <a:endParaRPr lang="en-US" sz="3200" smtClean="0">
              <a:solidFill>
                <a:schemeClr val="tx2"/>
              </a:solidFill>
            </a:endParaRPr>
          </a:p>
        </p:txBody>
      </p:sp>
      <p:sp>
        <p:nvSpPr>
          <p:cNvPr id="57350" name="Rectangle 3"/>
          <p:cNvSpPr>
            <a:spLocks noGrp="1" noChangeArrowheads="1"/>
          </p:cNvSpPr>
          <p:nvPr>
            <p:ph type="body" idx="1"/>
          </p:nvPr>
        </p:nvSpPr>
        <p:spPr>
          <a:xfrm>
            <a:off x="1905000" y="1828800"/>
            <a:ext cx="6629400" cy="3581400"/>
          </a:xfrm>
        </p:spPr>
        <p:txBody>
          <a:bodyPr/>
          <a:lstStyle/>
          <a:p>
            <a:pPr eaLnBrk="1" hangingPunct="1"/>
            <a:r>
              <a:rPr lang="en-US" sz="3600" smtClean="0"/>
              <a:t>These are locations where lithosphere plates are moving towards one another resulting in plate collisions.</a:t>
            </a:r>
          </a:p>
        </p:txBody>
      </p:sp>
    </p:spTree>
  </p:cSld>
  <p:clrMapOvr>
    <a:masterClrMapping/>
  </p:clrMapOvr>
  <p:transition spd="slow" advClick="0" advTm="30000">
    <p:whee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FBE0226-ECCD-45FB-B833-CDD82E60C06C}" type="slidenum">
              <a:rPr lang="en-US" smtClean="0"/>
              <a:pPr eaLnBrk="1" hangingPunct="1"/>
              <a:t>55</a:t>
            </a:fld>
            <a:endParaRPr lang="en-US" smtClean="0"/>
          </a:p>
        </p:txBody>
      </p:sp>
      <p:sp>
        <p:nvSpPr>
          <p:cNvPr id="58373" name="Rectangle 2"/>
          <p:cNvSpPr>
            <a:spLocks noGrp="1" noChangeArrowheads="1"/>
          </p:cNvSpPr>
          <p:nvPr>
            <p:ph type="title"/>
          </p:nvPr>
        </p:nvSpPr>
        <p:spPr>
          <a:xfrm>
            <a:off x="228600" y="152400"/>
            <a:ext cx="8153400" cy="1600200"/>
          </a:xfrm>
        </p:spPr>
        <p:txBody>
          <a:bodyPr/>
          <a:lstStyle/>
          <a:p>
            <a:pPr eaLnBrk="1" hangingPunct="1"/>
            <a:r>
              <a:rPr lang="en-US" sz="3200" b="1" smtClean="0">
                <a:solidFill>
                  <a:schemeClr val="tx2"/>
                </a:solidFill>
              </a:rPr>
              <a:t>Convergent Plate Boundary - Oceanic and Continental Plates:</a:t>
            </a:r>
          </a:p>
        </p:txBody>
      </p:sp>
      <p:sp>
        <p:nvSpPr>
          <p:cNvPr id="58374" name="Rectangle 3"/>
          <p:cNvSpPr>
            <a:spLocks noGrp="1" noChangeArrowheads="1"/>
          </p:cNvSpPr>
          <p:nvPr>
            <p:ph type="body" idx="1"/>
          </p:nvPr>
        </p:nvSpPr>
        <p:spPr>
          <a:xfrm>
            <a:off x="228600" y="1828800"/>
            <a:ext cx="8153400" cy="4343400"/>
          </a:xfrm>
        </p:spPr>
        <p:txBody>
          <a:bodyPr/>
          <a:lstStyle/>
          <a:p>
            <a:pPr eaLnBrk="1" hangingPunct="1">
              <a:lnSpc>
                <a:spcPct val="90000"/>
              </a:lnSpc>
            </a:pPr>
            <a:r>
              <a:rPr lang="en-US" smtClean="0"/>
              <a:t>When continental and oceanic plates collide the thinner and denser oceanic plate is forced down into the mantle in a process known as </a:t>
            </a:r>
            <a:r>
              <a:rPr lang="en-US" b="1" i="1" smtClean="0"/>
              <a:t>"subduction".</a:t>
            </a:r>
            <a:r>
              <a:rPr lang="en-US" smtClean="0"/>
              <a:t> </a:t>
            </a:r>
          </a:p>
          <a:p>
            <a:pPr eaLnBrk="1" hangingPunct="1">
              <a:lnSpc>
                <a:spcPct val="90000"/>
              </a:lnSpc>
            </a:pPr>
            <a:r>
              <a:rPr lang="en-US" smtClean="0"/>
              <a:t>At a depth of about 100 miles partial melting of the subducting plate material begins. </a:t>
            </a:r>
            <a:br>
              <a:rPr lang="en-US" smtClean="0"/>
            </a:br>
            <a:r>
              <a:rPr lang="en-US" smtClean="0"/>
              <a:t/>
            </a:r>
            <a:br>
              <a:rPr lang="en-US" smtClean="0"/>
            </a:br>
            <a:r>
              <a:rPr lang="en-US" smtClean="0"/>
              <a:t> </a:t>
            </a:r>
          </a:p>
        </p:txBody>
      </p:sp>
    </p:spTree>
  </p:cSld>
  <p:clrMapOvr>
    <a:masterClrMapping/>
  </p:clrMapOvr>
  <p:transition spd="slow" advClick="0" advTm="30000">
    <p:whee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209043B-F704-4EB2-9566-095A4D84942E}" type="slidenum">
              <a:rPr lang="en-US" smtClean="0"/>
              <a:pPr eaLnBrk="1" hangingPunct="1"/>
              <a:t>56</a:t>
            </a:fld>
            <a:endParaRPr lang="en-US" smtClean="0"/>
          </a:p>
        </p:txBody>
      </p:sp>
      <p:sp>
        <p:nvSpPr>
          <p:cNvPr id="59397" name="Rectangle 2"/>
          <p:cNvSpPr>
            <a:spLocks noGrp="1" noChangeArrowheads="1"/>
          </p:cNvSpPr>
          <p:nvPr>
            <p:ph type="title"/>
          </p:nvPr>
        </p:nvSpPr>
        <p:spPr>
          <a:xfrm>
            <a:off x="228600" y="0"/>
            <a:ext cx="8915400" cy="762000"/>
          </a:xfrm>
          <a:solidFill>
            <a:schemeClr val="bg1"/>
          </a:solidFill>
        </p:spPr>
        <p:txBody>
          <a:bodyPr/>
          <a:lstStyle/>
          <a:p>
            <a:pPr eaLnBrk="1" hangingPunct="1"/>
            <a:r>
              <a:rPr lang="en-US" sz="4000" smtClean="0">
                <a:solidFill>
                  <a:schemeClr val="tx2"/>
                </a:solidFill>
              </a:rPr>
              <a:t>Partial melting at depths of 160km</a:t>
            </a:r>
          </a:p>
        </p:txBody>
      </p:sp>
      <p:pic>
        <p:nvPicPr>
          <p:cNvPr id="59398" name="Picture 4" descr="Convergent%20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6171DE4-9046-4FF1-830F-C021F0165B4B}" type="slidenum">
              <a:rPr lang="en-US" smtClean="0"/>
              <a:pPr eaLnBrk="1" hangingPunct="1"/>
              <a:t>57</a:t>
            </a:fld>
            <a:endParaRPr lang="en-US" smtClean="0"/>
          </a:p>
        </p:txBody>
      </p:sp>
      <p:sp>
        <p:nvSpPr>
          <p:cNvPr id="60421" name="Rectangle 2"/>
          <p:cNvSpPr>
            <a:spLocks noGrp="1" noChangeArrowheads="1"/>
          </p:cNvSpPr>
          <p:nvPr>
            <p:ph type="title"/>
          </p:nvPr>
        </p:nvSpPr>
        <p:spPr/>
        <p:txBody>
          <a:bodyPr/>
          <a:lstStyle/>
          <a:p>
            <a:pPr eaLnBrk="1" hangingPunct="1"/>
            <a:r>
              <a:rPr lang="en-US" smtClean="0">
                <a:solidFill>
                  <a:schemeClr val="tx2"/>
                </a:solidFill>
              </a:rPr>
              <a:t>Effects of such convergence.</a:t>
            </a:r>
          </a:p>
        </p:txBody>
      </p:sp>
      <p:sp>
        <p:nvSpPr>
          <p:cNvPr id="60422" name="Rectangle 3"/>
          <p:cNvSpPr>
            <a:spLocks noGrp="1" noChangeArrowheads="1"/>
          </p:cNvSpPr>
          <p:nvPr>
            <p:ph type="body" idx="1"/>
          </p:nvPr>
        </p:nvSpPr>
        <p:spPr/>
        <p:txBody>
          <a:bodyPr/>
          <a:lstStyle/>
          <a:p>
            <a:pPr eaLnBrk="1" hangingPunct="1"/>
            <a:r>
              <a:rPr lang="en-US" smtClean="0"/>
              <a:t> such plate collision results in earthquakes, volcanic activity and crustal deformation.</a:t>
            </a:r>
          </a:p>
          <a:p>
            <a:pPr eaLnBrk="1" hangingPunct="1"/>
            <a:r>
              <a:rPr lang="en-US" smtClean="0"/>
              <a:t>There will be an arc of volcanoes some distance inland from the coast. </a:t>
            </a:r>
          </a:p>
        </p:txBody>
      </p:sp>
    </p:spTree>
  </p:cSld>
  <p:clrMapOvr>
    <a:masterClrMapping/>
  </p:clrMapOvr>
  <p:transition spd="slow" advClick="0" advTm="30000">
    <p:whee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C81970A-A9D8-4CF9-8132-2957A186DBBF}" type="slidenum">
              <a:rPr lang="en-US" smtClean="0"/>
              <a:pPr eaLnBrk="1" hangingPunct="1"/>
              <a:t>58</a:t>
            </a:fld>
            <a:endParaRPr lang="en-US" smtClean="0"/>
          </a:p>
        </p:txBody>
      </p:sp>
      <p:sp>
        <p:nvSpPr>
          <p:cNvPr id="61445" name="Rectangle 2"/>
          <p:cNvSpPr>
            <a:spLocks noGrp="1" noChangeArrowheads="1"/>
          </p:cNvSpPr>
          <p:nvPr>
            <p:ph type="title"/>
          </p:nvPr>
        </p:nvSpPr>
        <p:spPr/>
        <p:txBody>
          <a:bodyPr/>
          <a:lstStyle/>
          <a:p>
            <a:pPr eaLnBrk="1" hangingPunct="1"/>
            <a:endParaRPr lang="en-US" smtClean="0"/>
          </a:p>
        </p:txBody>
      </p:sp>
      <p:pic>
        <p:nvPicPr>
          <p:cNvPr id="61446" name="Picture 3" descr="File:Active Margi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24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24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E139D2F-E6B3-467D-B4A2-0743C88D7839}" type="slidenum">
              <a:rPr lang="en-US" smtClean="0"/>
              <a:pPr eaLnBrk="1" hangingPunct="1"/>
              <a:t>59</a:t>
            </a:fld>
            <a:endParaRPr lang="en-US" smtClean="0"/>
          </a:p>
        </p:txBody>
      </p:sp>
      <p:sp>
        <p:nvSpPr>
          <p:cNvPr id="62469" name="Rectangle 2"/>
          <p:cNvSpPr>
            <a:spLocks noGrp="1" noChangeArrowheads="1"/>
          </p:cNvSpPr>
          <p:nvPr>
            <p:ph type="title"/>
          </p:nvPr>
        </p:nvSpPr>
        <p:spPr/>
        <p:txBody>
          <a:bodyPr/>
          <a:lstStyle/>
          <a:p>
            <a:pPr eaLnBrk="1" hangingPunct="1"/>
            <a:r>
              <a:rPr lang="en-US" sz="4000" b="1" smtClean="0">
                <a:solidFill>
                  <a:schemeClr val="tx2"/>
                </a:solidFill>
              </a:rPr>
              <a:t>Convergent Plate Boundary – Oceanic plates</a:t>
            </a:r>
          </a:p>
        </p:txBody>
      </p:sp>
      <p:sp>
        <p:nvSpPr>
          <p:cNvPr id="62470" name="Rectangle 3"/>
          <p:cNvSpPr>
            <a:spLocks noGrp="1" noChangeArrowheads="1"/>
          </p:cNvSpPr>
          <p:nvPr>
            <p:ph type="body" idx="1"/>
          </p:nvPr>
        </p:nvSpPr>
        <p:spPr/>
        <p:txBody>
          <a:bodyPr/>
          <a:lstStyle/>
          <a:p>
            <a:pPr eaLnBrk="1" hangingPunct="1"/>
            <a:r>
              <a:rPr lang="en-US" smtClean="0"/>
              <a:t>In such a convergency, Normally the older oceanic plate will subduct beneath the other because of its higher density. </a:t>
            </a:r>
          </a:p>
          <a:p>
            <a:pPr eaLnBrk="1" hangingPunct="1"/>
            <a:r>
              <a:rPr lang="en-US" smtClean="0"/>
              <a:t>The subducting plate begins to melt at a depth of about 100 miles to form Magma. </a:t>
            </a:r>
          </a:p>
        </p:txBody>
      </p:sp>
    </p:spTree>
  </p:cSld>
  <p:clrMapOvr>
    <a:masterClrMapping/>
  </p:clrMapOvr>
  <p:transition spd="slow" advClick="0" advTm="30000">
    <p:whee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1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1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A66B317-BA7E-4E9B-93A0-F029E97433EA}" type="slidenum">
              <a:rPr lang="en-US" smtClean="0"/>
              <a:pPr eaLnBrk="1" hangingPunct="1"/>
              <a:t>6</a:t>
            </a:fld>
            <a:endParaRPr lang="en-US" smtClean="0"/>
          </a:p>
        </p:txBody>
      </p:sp>
      <p:sp>
        <p:nvSpPr>
          <p:cNvPr id="8197" name="Rectangle 2"/>
          <p:cNvSpPr>
            <a:spLocks noGrp="1" noChangeArrowheads="1"/>
          </p:cNvSpPr>
          <p:nvPr>
            <p:ph type="title"/>
          </p:nvPr>
        </p:nvSpPr>
        <p:spPr>
          <a:xfrm>
            <a:off x="457200" y="0"/>
            <a:ext cx="8686800" cy="2667000"/>
          </a:xfrm>
          <a:solidFill>
            <a:schemeClr val="bg1"/>
          </a:solidFill>
        </p:spPr>
        <p:txBody>
          <a:bodyPr/>
          <a:lstStyle/>
          <a:p>
            <a:pPr eaLnBrk="1" hangingPunct="1"/>
            <a:r>
              <a:rPr lang="en-US" sz="4000" b="1" smtClean="0"/>
              <a:t>stretching</a:t>
            </a:r>
            <a:r>
              <a:rPr lang="en-US" sz="3200" b="1" smtClean="0"/>
              <a:t>.</a:t>
            </a:r>
            <a:r>
              <a:rPr lang="en-US" smtClean="0"/>
              <a:t> </a:t>
            </a:r>
          </a:p>
        </p:txBody>
      </p:sp>
      <p:pic>
        <p:nvPicPr>
          <p:cNvPr id="8198" name="Picture 3"/>
          <p:cNvPicPr>
            <a:picLocks noChangeAspect="1" noChangeArrowheads="1"/>
          </p:cNvPicPr>
          <p:nvPr/>
        </p:nvPicPr>
        <p:blipFill>
          <a:blip r:embed="rId2">
            <a:extLst>
              <a:ext uri="{28A0092B-C50C-407E-A947-70E740481C1C}">
                <a14:useLocalDpi xmlns:a14="http://schemas.microsoft.com/office/drawing/2010/main" val="0"/>
              </a:ext>
            </a:extLst>
          </a:blip>
          <a:srcRect l="3883" t="15181" r="38835" b="63011"/>
          <a:stretch>
            <a:fillRect/>
          </a:stretch>
        </p:blipFill>
        <p:spPr bwMode="auto">
          <a:xfrm>
            <a:off x="0" y="2667000"/>
            <a:ext cx="914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Line 6"/>
          <p:cNvSpPr>
            <a:spLocks noChangeShapeType="1"/>
          </p:cNvSpPr>
          <p:nvPr/>
        </p:nvSpPr>
        <p:spPr bwMode="auto">
          <a:xfrm flipH="1">
            <a:off x="0" y="3505200"/>
            <a:ext cx="89154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advClick="0" advTm="30000">
    <p:whee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34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34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79DFB46-0715-46D3-BE40-DF9AE081B9CA}" type="slidenum">
              <a:rPr lang="en-US" smtClean="0"/>
              <a:pPr eaLnBrk="1" hangingPunct="1"/>
              <a:t>60</a:t>
            </a:fld>
            <a:endParaRPr lang="en-US" smtClean="0"/>
          </a:p>
        </p:txBody>
      </p:sp>
      <p:sp>
        <p:nvSpPr>
          <p:cNvPr id="63493" name="Rectangle 2"/>
          <p:cNvSpPr>
            <a:spLocks noGrp="1" noChangeArrowheads="1"/>
          </p:cNvSpPr>
          <p:nvPr>
            <p:ph type="title"/>
          </p:nvPr>
        </p:nvSpPr>
        <p:spPr>
          <a:xfrm>
            <a:off x="0" y="0"/>
            <a:ext cx="9144000" cy="808038"/>
          </a:xfrm>
          <a:solidFill>
            <a:schemeClr val="bg1"/>
          </a:solidFill>
        </p:spPr>
        <p:txBody>
          <a:bodyPr/>
          <a:lstStyle/>
          <a:p>
            <a:pPr eaLnBrk="1" hangingPunct="1"/>
            <a:r>
              <a:rPr lang="en-US" sz="3600" b="1" smtClean="0">
                <a:solidFill>
                  <a:schemeClr val="tx2"/>
                </a:solidFill>
              </a:rPr>
              <a:t>Convergent Plate Boundary - Oceanic:</a:t>
            </a:r>
            <a:r>
              <a:rPr lang="en-US" smtClean="0"/>
              <a:t> </a:t>
            </a:r>
          </a:p>
        </p:txBody>
      </p:sp>
      <p:sp>
        <p:nvSpPr>
          <p:cNvPr id="63494" name="Rectangle 7"/>
          <p:cNvSpPr>
            <a:spLocks noChangeArrowheads="1"/>
          </p:cNvSpPr>
          <p:nvPr/>
        </p:nvSpPr>
        <p:spPr bwMode="auto">
          <a:xfrm>
            <a:off x="0" y="1885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63495" name="Object 6"/>
          <p:cNvGraphicFramePr>
            <a:graphicFrameLocks noChangeAspect="1"/>
          </p:cNvGraphicFramePr>
          <p:nvPr/>
        </p:nvGraphicFramePr>
        <p:xfrm>
          <a:off x="0" y="762000"/>
          <a:ext cx="9144000" cy="6096000"/>
        </p:xfrm>
        <a:graphic>
          <a:graphicData uri="http://schemas.openxmlformats.org/presentationml/2006/ole">
            <mc:AlternateContent xmlns:mc="http://schemas.openxmlformats.org/markup-compatibility/2006">
              <mc:Choice xmlns:v="urn:schemas-microsoft-com:vml" Requires="v">
                <p:oleObj spid="_x0000_s63496"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6035" t="13751" r="2586" b="25000"/>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45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45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46B5CC2-736A-47E0-98B1-41549F83533F}" type="slidenum">
              <a:rPr lang="en-US" smtClean="0"/>
              <a:pPr eaLnBrk="1" hangingPunct="1"/>
              <a:t>61</a:t>
            </a:fld>
            <a:endParaRPr lang="en-US" smtClean="0"/>
          </a:p>
        </p:txBody>
      </p:sp>
      <p:sp>
        <p:nvSpPr>
          <p:cNvPr id="64517" name="Rectangle 2"/>
          <p:cNvSpPr>
            <a:spLocks noGrp="1" noChangeArrowheads="1"/>
          </p:cNvSpPr>
          <p:nvPr>
            <p:ph type="title"/>
          </p:nvPr>
        </p:nvSpPr>
        <p:spPr/>
        <p:txBody>
          <a:bodyPr/>
          <a:lstStyle/>
          <a:p>
            <a:pPr eaLnBrk="1" hangingPunct="1"/>
            <a:r>
              <a:rPr lang="en-US" b="1" smtClean="0">
                <a:solidFill>
                  <a:schemeClr val="tx2"/>
                </a:solidFill>
              </a:rPr>
              <a:t>Effects of ocean-oceanic plate collision.</a:t>
            </a:r>
          </a:p>
        </p:txBody>
      </p:sp>
      <p:sp>
        <p:nvSpPr>
          <p:cNvPr id="64518" name="Rectangle 3"/>
          <p:cNvSpPr>
            <a:spLocks noGrp="1" noChangeArrowheads="1"/>
          </p:cNvSpPr>
          <p:nvPr>
            <p:ph type="body" idx="1"/>
          </p:nvPr>
        </p:nvSpPr>
        <p:spPr>
          <a:xfrm>
            <a:off x="381000" y="1828800"/>
            <a:ext cx="8763000" cy="4495800"/>
          </a:xfrm>
        </p:spPr>
        <p:txBody>
          <a:bodyPr/>
          <a:lstStyle/>
          <a:p>
            <a:pPr eaLnBrk="1" hangingPunct="1"/>
            <a:r>
              <a:rPr lang="en-US" smtClean="0"/>
              <a:t>Volcanoes are formed on the sea floor.</a:t>
            </a:r>
          </a:p>
          <a:p>
            <a:pPr eaLnBrk="1" hangingPunct="1"/>
            <a:r>
              <a:rPr lang="en-US" smtClean="0"/>
              <a:t>When they reach the surface of the ocean they create an island arc .</a:t>
            </a:r>
          </a:p>
          <a:p>
            <a:pPr eaLnBrk="1" hangingPunct="1"/>
            <a:r>
              <a:rPr lang="en-US" smtClean="0"/>
              <a:t>For example in Japan, the Aleutian Islands and the Eastern Caribbean islands of Martinique, St. Lucia and St. </a:t>
            </a:r>
          </a:p>
          <a:p>
            <a:pPr eaLnBrk="1" hangingPunct="1"/>
            <a:r>
              <a:rPr lang="en-US" smtClean="0"/>
              <a:t>At the point of collision, a trench is formed. </a:t>
            </a:r>
          </a:p>
        </p:txBody>
      </p:sp>
    </p:spTree>
  </p:cSld>
  <p:clrMapOvr>
    <a:masterClrMapping/>
  </p:clrMapOvr>
  <p:transition spd="slow" advClick="0" advTm="30000">
    <p:whee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55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206763F-D9D8-4707-9465-F7FAD0232C20}" type="slidenum">
              <a:rPr lang="en-US" smtClean="0"/>
              <a:pPr eaLnBrk="1" hangingPunct="1"/>
              <a:t>62</a:t>
            </a:fld>
            <a:endParaRPr lang="en-US" smtClean="0"/>
          </a:p>
        </p:txBody>
      </p:sp>
      <p:sp>
        <p:nvSpPr>
          <p:cNvPr id="65541" name="Rectangle 2"/>
          <p:cNvSpPr>
            <a:spLocks noGrp="1" noChangeArrowheads="1"/>
          </p:cNvSpPr>
          <p:nvPr>
            <p:ph type="title"/>
          </p:nvPr>
        </p:nvSpPr>
        <p:spPr>
          <a:xfrm>
            <a:off x="0" y="0"/>
            <a:ext cx="9144000" cy="609600"/>
          </a:xfrm>
          <a:solidFill>
            <a:srgbClr val="99CCFF"/>
          </a:solidFill>
        </p:spPr>
        <p:txBody>
          <a:bodyPr/>
          <a:lstStyle/>
          <a:p>
            <a:pPr algn="l" eaLnBrk="1" hangingPunct="1"/>
            <a:r>
              <a:rPr lang="en-US" sz="3200" b="1" smtClean="0">
                <a:solidFill>
                  <a:schemeClr val="tx2"/>
                </a:solidFill>
              </a:rPr>
              <a:t>          </a:t>
            </a:r>
            <a:r>
              <a:rPr lang="en-US" sz="2000" b="1" smtClean="0">
                <a:solidFill>
                  <a:schemeClr val="tx2"/>
                </a:solidFill>
              </a:rPr>
              <a:t>Effects-Formation of trenches and island arcs</a:t>
            </a:r>
            <a:endParaRPr lang="en-US" sz="2000" smtClean="0">
              <a:solidFill>
                <a:schemeClr val="tx2"/>
              </a:solidFill>
            </a:endParaRPr>
          </a:p>
        </p:txBody>
      </p:sp>
      <p:pic>
        <p:nvPicPr>
          <p:cNvPr id="65542" name="Picture 3"/>
          <p:cNvPicPr>
            <a:picLocks noChangeAspect="1" noChangeArrowheads="1"/>
          </p:cNvPicPr>
          <p:nvPr/>
        </p:nvPicPr>
        <p:blipFill>
          <a:blip r:embed="rId2">
            <a:extLst>
              <a:ext uri="{28A0092B-C50C-407E-A947-70E740481C1C}">
                <a14:useLocalDpi xmlns:a14="http://schemas.microsoft.com/office/drawing/2010/main" val="0"/>
              </a:ext>
            </a:extLst>
          </a:blip>
          <a:srcRect l="2563" t="3847" r="3419" b="5862"/>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4B2F187-0007-43C6-BB17-839C369FDF68}" type="slidenum">
              <a:rPr lang="en-US" smtClean="0"/>
              <a:pPr eaLnBrk="1" hangingPunct="1"/>
              <a:t>63</a:t>
            </a:fld>
            <a:endParaRPr lang="en-US" smtClean="0"/>
          </a:p>
        </p:txBody>
      </p:sp>
      <p:sp>
        <p:nvSpPr>
          <p:cNvPr id="66565" name="Rectangle 2"/>
          <p:cNvSpPr>
            <a:spLocks noGrp="1" noChangeArrowheads="1"/>
          </p:cNvSpPr>
          <p:nvPr>
            <p:ph type="title"/>
          </p:nvPr>
        </p:nvSpPr>
        <p:spPr/>
        <p:txBody>
          <a:bodyPr/>
          <a:lstStyle/>
          <a:p>
            <a:pPr eaLnBrk="1" hangingPunct="1"/>
            <a:r>
              <a:rPr lang="en-US" sz="4000" b="1" smtClean="0">
                <a:solidFill>
                  <a:schemeClr val="tx2"/>
                </a:solidFill>
              </a:rPr>
              <a:t>Convergent Plate Boundary - Continental:</a:t>
            </a:r>
          </a:p>
        </p:txBody>
      </p:sp>
      <p:sp>
        <p:nvSpPr>
          <p:cNvPr id="66566" name="Rectangle 3"/>
          <p:cNvSpPr>
            <a:spLocks noGrp="1" noChangeArrowheads="1"/>
          </p:cNvSpPr>
          <p:nvPr>
            <p:ph type="body" idx="1"/>
          </p:nvPr>
        </p:nvSpPr>
        <p:spPr/>
        <p:txBody>
          <a:bodyPr/>
          <a:lstStyle/>
          <a:p>
            <a:pPr eaLnBrk="1" hangingPunct="1"/>
            <a:r>
              <a:rPr lang="en-US" smtClean="0"/>
              <a:t>Because the two thick continental plates colliding both have a density that is much lower than the mantle, this prevents subduction.</a:t>
            </a:r>
          </a:p>
        </p:txBody>
      </p:sp>
    </p:spTree>
  </p:cSld>
  <p:clrMapOvr>
    <a:masterClrMapping/>
  </p:clrMapOvr>
  <p:transition spd="slow" advClick="0" advTm="30000">
    <p:whee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75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C452B85-95F9-4CF9-9716-C98CE4CE4B60}" type="slidenum">
              <a:rPr lang="en-US" smtClean="0"/>
              <a:pPr eaLnBrk="1" hangingPunct="1"/>
              <a:t>64</a:t>
            </a:fld>
            <a:endParaRPr lang="en-US" smtClean="0"/>
          </a:p>
        </p:txBody>
      </p:sp>
      <p:sp>
        <p:nvSpPr>
          <p:cNvPr id="67589" name="Rectangle 2"/>
          <p:cNvSpPr>
            <a:spLocks noGrp="1" noChangeArrowheads="1"/>
          </p:cNvSpPr>
          <p:nvPr>
            <p:ph type="title"/>
          </p:nvPr>
        </p:nvSpPr>
        <p:spPr>
          <a:xfrm>
            <a:off x="533400" y="0"/>
            <a:ext cx="8610600" cy="1417638"/>
          </a:xfrm>
          <a:solidFill>
            <a:schemeClr val="bg1"/>
          </a:solidFill>
        </p:spPr>
        <p:txBody>
          <a:bodyPr/>
          <a:lstStyle/>
          <a:p>
            <a:pPr algn="l" eaLnBrk="1" hangingPunct="1"/>
            <a:r>
              <a:rPr lang="en-US" sz="3600" b="1" smtClean="0">
                <a:solidFill>
                  <a:schemeClr val="tx2"/>
                </a:solidFill>
              </a:rPr>
              <a:t>Convergent Plate Boundary - Continental</a:t>
            </a:r>
            <a:r>
              <a:rPr lang="en-US" sz="3600" b="1" smtClean="0"/>
              <a:t>:</a:t>
            </a:r>
            <a:r>
              <a:rPr lang="en-US" sz="4800" smtClean="0"/>
              <a:t> </a:t>
            </a:r>
          </a:p>
        </p:txBody>
      </p:sp>
      <p:sp>
        <p:nvSpPr>
          <p:cNvPr id="67590" name="Rectangle 3"/>
          <p:cNvSpPr>
            <a:spLocks noChangeArrowheads="1"/>
          </p:cNvSpPr>
          <p:nvPr/>
        </p:nvSpPr>
        <p:spPr bwMode="auto">
          <a:xfrm>
            <a:off x="0" y="2000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67591" name="Object 4"/>
          <p:cNvGraphicFramePr>
            <a:graphicFrameLocks noChangeAspect="1"/>
          </p:cNvGraphicFramePr>
          <p:nvPr/>
        </p:nvGraphicFramePr>
        <p:xfrm>
          <a:off x="0" y="1371600"/>
          <a:ext cx="9144000" cy="5486400"/>
        </p:xfrm>
        <a:graphic>
          <a:graphicData uri="http://schemas.openxmlformats.org/presentationml/2006/ole">
            <mc:AlternateContent xmlns:mc="http://schemas.openxmlformats.org/markup-compatibility/2006">
              <mc:Choice xmlns:v="urn:schemas-microsoft-com:vml" Requires="v">
                <p:oleObj spid="_x0000_s67592"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t="16667" b="28607"/>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86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7242C11-5DC2-40BC-AB47-7A0723CF051E}" type="slidenum">
              <a:rPr lang="en-US" smtClean="0"/>
              <a:pPr eaLnBrk="1" hangingPunct="1"/>
              <a:t>65</a:t>
            </a:fld>
            <a:endParaRPr lang="en-US" smtClean="0"/>
          </a:p>
        </p:txBody>
      </p:sp>
      <p:sp>
        <p:nvSpPr>
          <p:cNvPr id="68613" name="Rectangle 2"/>
          <p:cNvSpPr>
            <a:spLocks noGrp="1" noChangeArrowheads="1"/>
          </p:cNvSpPr>
          <p:nvPr>
            <p:ph type="title"/>
          </p:nvPr>
        </p:nvSpPr>
        <p:spPr/>
        <p:txBody>
          <a:bodyPr/>
          <a:lstStyle/>
          <a:p>
            <a:pPr eaLnBrk="1" hangingPunct="1"/>
            <a:r>
              <a:rPr lang="en-US" smtClean="0">
                <a:solidFill>
                  <a:schemeClr val="tx2"/>
                </a:solidFill>
              </a:rPr>
              <a:t>Effects.</a:t>
            </a:r>
          </a:p>
        </p:txBody>
      </p:sp>
      <p:sp>
        <p:nvSpPr>
          <p:cNvPr id="68614" name="Rectangle 3"/>
          <p:cNvSpPr>
            <a:spLocks noGrp="1" noChangeArrowheads="1"/>
          </p:cNvSpPr>
          <p:nvPr>
            <p:ph type="body" idx="1"/>
          </p:nvPr>
        </p:nvSpPr>
        <p:spPr/>
        <p:txBody>
          <a:bodyPr/>
          <a:lstStyle/>
          <a:p>
            <a:pPr eaLnBrk="1" hangingPunct="1"/>
            <a:r>
              <a:rPr lang="en-US" smtClean="0"/>
              <a:t>The intense compression can cause extensive folding and faulting of rocks within the two colliding plates.</a:t>
            </a:r>
          </a:p>
        </p:txBody>
      </p:sp>
    </p:spTree>
  </p:cSld>
  <p:clrMapOvr>
    <a:masterClrMapping/>
  </p:clrMapOvr>
  <p:transition spd="slow" advClick="0" advTm="30000">
    <p:whee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696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696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5FEB153-02B1-4C03-82E8-3A865C26BF96}" type="slidenum">
              <a:rPr lang="en-US" smtClean="0"/>
              <a:pPr eaLnBrk="1" hangingPunct="1"/>
              <a:t>66</a:t>
            </a:fld>
            <a:endParaRPr lang="en-US" smtClean="0"/>
          </a:p>
        </p:txBody>
      </p:sp>
      <p:sp>
        <p:nvSpPr>
          <p:cNvPr id="69637" name="Rectangle 5"/>
          <p:cNvSpPr>
            <a:spLocks noGrp="1" noChangeArrowheads="1"/>
          </p:cNvSpPr>
          <p:nvPr>
            <p:ph type="title"/>
          </p:nvPr>
        </p:nvSpPr>
        <p:spPr>
          <a:xfrm>
            <a:off x="0" y="0"/>
            <a:ext cx="9144000" cy="1371600"/>
          </a:xfrm>
          <a:solidFill>
            <a:schemeClr val="accent1"/>
          </a:solidFill>
        </p:spPr>
        <p:txBody>
          <a:bodyPr/>
          <a:lstStyle/>
          <a:p>
            <a:pPr eaLnBrk="1" hangingPunct="1"/>
            <a:r>
              <a:rPr lang="en-US" sz="3600" b="1" smtClean="0">
                <a:solidFill>
                  <a:schemeClr val="tx2"/>
                </a:solidFill>
              </a:rPr>
              <a:t>Effects – no subduction but folding occurs</a:t>
            </a:r>
          </a:p>
        </p:txBody>
      </p:sp>
      <p:graphicFrame>
        <p:nvGraphicFramePr>
          <p:cNvPr id="69638" name="Object 4"/>
          <p:cNvGraphicFramePr>
            <a:graphicFrameLocks noGrp="1" noChangeAspect="1"/>
          </p:cNvGraphicFramePr>
          <p:nvPr>
            <p:ph idx="1"/>
          </p:nvPr>
        </p:nvGraphicFramePr>
        <p:xfrm>
          <a:off x="0" y="1295400"/>
          <a:ext cx="9144000" cy="5562600"/>
        </p:xfrm>
        <a:graphic>
          <a:graphicData uri="http://schemas.openxmlformats.org/presentationml/2006/ole">
            <mc:AlternateContent xmlns:mc="http://schemas.openxmlformats.org/markup-compatibility/2006">
              <mc:Choice xmlns:v="urn:schemas-microsoft-com:vml" Requires="v">
                <p:oleObj spid="_x0000_s69639" name="Slide" r:id="rId3" imgW="4571986" imgH="3429070" progId="PowerPoint.Slide.8">
                  <p:embed/>
                </p:oleObj>
              </mc:Choice>
              <mc:Fallback>
                <p:oleObj name="Slide" r:id="rId3" imgW="4571986" imgH="3429070" progId="PowerPoint.Slide.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l="4167" t="12222" r="8333" b="27777"/>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06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06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E5AA3EB-CDFF-4862-8F73-84F021E29C70}" type="slidenum">
              <a:rPr lang="en-US" smtClean="0"/>
              <a:pPr eaLnBrk="1" hangingPunct="1"/>
              <a:t>67</a:t>
            </a:fld>
            <a:endParaRPr lang="en-US" smtClean="0"/>
          </a:p>
        </p:txBody>
      </p:sp>
      <p:sp>
        <p:nvSpPr>
          <p:cNvPr id="70661" name="Rectangle 2"/>
          <p:cNvSpPr>
            <a:spLocks noGrp="1" noChangeArrowheads="1"/>
          </p:cNvSpPr>
          <p:nvPr>
            <p:ph type="title"/>
          </p:nvPr>
        </p:nvSpPr>
        <p:spPr>
          <a:xfrm>
            <a:off x="685800" y="228600"/>
            <a:ext cx="7556500" cy="1600200"/>
          </a:xfrm>
        </p:spPr>
        <p:txBody>
          <a:bodyPr/>
          <a:lstStyle/>
          <a:p>
            <a:pPr eaLnBrk="1" hangingPunct="1"/>
            <a:r>
              <a:rPr lang="en-US" smtClean="0">
                <a:solidFill>
                  <a:schemeClr val="tx2"/>
                </a:solidFill>
              </a:rPr>
              <a:t>Effects-Himalaya mountain formation.</a:t>
            </a:r>
          </a:p>
        </p:txBody>
      </p:sp>
      <p:sp>
        <p:nvSpPr>
          <p:cNvPr id="70662" name="Rectangle 3"/>
          <p:cNvSpPr>
            <a:spLocks noGrp="1" noChangeArrowheads="1"/>
          </p:cNvSpPr>
          <p:nvPr>
            <p:ph type="body" idx="1"/>
          </p:nvPr>
        </p:nvSpPr>
        <p:spPr>
          <a:xfrm>
            <a:off x="685800" y="1828800"/>
            <a:ext cx="7696200" cy="2819400"/>
          </a:xfrm>
        </p:spPr>
        <p:txBody>
          <a:bodyPr/>
          <a:lstStyle/>
          <a:p>
            <a:pPr eaLnBrk="1" hangingPunct="1"/>
            <a:r>
              <a:rPr lang="en-US" smtClean="0"/>
              <a:t>The Himalaya Mountain Range exists at convergence boundary involving two continental plates.</a:t>
            </a:r>
          </a:p>
          <a:p>
            <a:pPr eaLnBrk="1" hangingPunct="1"/>
            <a:r>
              <a:rPr lang="en-US" smtClean="0"/>
              <a:t> The Indian and Eurasian plates are currently in collision. </a:t>
            </a:r>
          </a:p>
        </p:txBody>
      </p:sp>
    </p:spTree>
  </p:cSld>
  <p:clrMapOvr>
    <a:masterClrMapping/>
  </p:clrMapOvr>
  <p:transition spd="slow" advClick="0" advTm="30000">
    <p:whee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16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9735601-98CC-4643-BBDD-3A107CC47F83}" type="slidenum">
              <a:rPr lang="en-US" smtClean="0"/>
              <a:pPr eaLnBrk="1" hangingPunct="1"/>
              <a:t>68</a:t>
            </a:fld>
            <a:endParaRPr lang="en-US" smtClean="0"/>
          </a:p>
        </p:txBody>
      </p:sp>
      <p:sp>
        <p:nvSpPr>
          <p:cNvPr id="71685" name="Rectangle 2"/>
          <p:cNvSpPr>
            <a:spLocks noGrp="1" noChangeArrowheads="1"/>
          </p:cNvSpPr>
          <p:nvPr>
            <p:ph type="title"/>
          </p:nvPr>
        </p:nvSpPr>
        <p:spPr>
          <a:xfrm>
            <a:off x="0" y="0"/>
            <a:ext cx="9144000" cy="685800"/>
          </a:xfrm>
          <a:solidFill>
            <a:schemeClr val="accent1"/>
          </a:solidFill>
        </p:spPr>
        <p:txBody>
          <a:bodyPr/>
          <a:lstStyle/>
          <a:p>
            <a:pPr eaLnBrk="1" hangingPunct="1"/>
            <a:r>
              <a:rPr lang="en-US" sz="2800" b="1" smtClean="0">
                <a:solidFill>
                  <a:schemeClr val="tx2"/>
                </a:solidFill>
              </a:rPr>
              <a:t>The Indian and Eurasian plates in collision.</a:t>
            </a:r>
            <a:r>
              <a:rPr lang="en-US" sz="4000" smtClean="0"/>
              <a:t> </a:t>
            </a:r>
          </a:p>
        </p:txBody>
      </p:sp>
      <p:sp>
        <p:nvSpPr>
          <p:cNvPr id="71686" name="Rectangle 7"/>
          <p:cNvSpPr>
            <a:spLocks noChangeArrowheads="1"/>
          </p:cNvSpPr>
          <p:nvPr/>
        </p:nvSpPr>
        <p:spPr bwMode="auto">
          <a:xfrm>
            <a:off x="0" y="1852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71687" name="Object 6"/>
          <p:cNvGraphicFramePr>
            <a:graphicFrameLocks noChangeAspect="1"/>
          </p:cNvGraphicFramePr>
          <p:nvPr/>
        </p:nvGraphicFramePr>
        <p:xfrm>
          <a:off x="0" y="685800"/>
          <a:ext cx="9144000" cy="6172200"/>
        </p:xfrm>
        <a:graphic>
          <a:graphicData uri="http://schemas.openxmlformats.org/presentationml/2006/ole">
            <mc:AlternateContent xmlns:mc="http://schemas.openxmlformats.org/markup-compatibility/2006">
              <mc:Choice xmlns:v="urn:schemas-microsoft-com:vml" Requires="v">
                <p:oleObj spid="_x0000_s71688"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l="12280" t="8940" r="10527" b="26082"/>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E4711E1-F2A4-44C7-9B8E-D76BEF935FA6}" type="slidenum">
              <a:rPr lang="en-US" smtClean="0"/>
              <a:pPr eaLnBrk="1" hangingPunct="1"/>
              <a:t>69</a:t>
            </a:fld>
            <a:endParaRPr lang="en-US" smtClean="0"/>
          </a:p>
        </p:txBody>
      </p:sp>
      <p:sp>
        <p:nvSpPr>
          <p:cNvPr id="72709" name="Rectangle 2"/>
          <p:cNvSpPr>
            <a:spLocks noGrp="1" noChangeArrowheads="1"/>
          </p:cNvSpPr>
          <p:nvPr>
            <p:ph type="title"/>
          </p:nvPr>
        </p:nvSpPr>
        <p:spPr/>
        <p:txBody>
          <a:bodyPr/>
          <a:lstStyle/>
          <a:p>
            <a:pPr eaLnBrk="1" hangingPunct="1"/>
            <a:r>
              <a:rPr lang="en-US" smtClean="0">
                <a:solidFill>
                  <a:schemeClr val="tx2"/>
                </a:solidFill>
              </a:rPr>
              <a:t>Transform boundaries.</a:t>
            </a:r>
          </a:p>
        </p:txBody>
      </p:sp>
      <p:sp>
        <p:nvSpPr>
          <p:cNvPr id="72710" name="Rectangle 3"/>
          <p:cNvSpPr>
            <a:spLocks noGrp="1" noChangeArrowheads="1"/>
          </p:cNvSpPr>
          <p:nvPr>
            <p:ph type="body" idx="1"/>
          </p:nvPr>
        </p:nvSpPr>
        <p:spPr/>
        <p:txBody>
          <a:bodyPr/>
          <a:lstStyle/>
          <a:p>
            <a:pPr eaLnBrk="1" hangingPunct="1"/>
            <a:r>
              <a:rPr lang="en-US" sz="2800" smtClean="0"/>
              <a:t>These are locations where two plates slide past one another forming a fracture zone known as a transform fault. </a:t>
            </a:r>
          </a:p>
          <a:p>
            <a:pPr eaLnBrk="1" hangingPunct="1"/>
            <a:r>
              <a:rPr lang="en-US" sz="2800" smtClean="0"/>
              <a:t>. This boundary is </a:t>
            </a:r>
            <a:r>
              <a:rPr lang="en-US" sz="2800" b="1" smtClean="0"/>
              <a:t>conservation zone </a:t>
            </a:r>
            <a:r>
              <a:rPr lang="en-US" sz="2800" smtClean="0"/>
              <a:t>because plate is neither created nor destroyed. An example of such a   boundary is the San Andreas Fault in California. </a:t>
            </a:r>
          </a:p>
        </p:txBody>
      </p:sp>
    </p:spTree>
  </p:cSld>
  <p:clrMapOvr>
    <a:masterClrMapping/>
  </p:clrMapOvr>
  <p:transition spd="slow" advClick="0" advTm="30000">
    <p:whee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2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2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90A62269-8B42-4DF6-8A9B-7B104972A91E}" type="slidenum">
              <a:rPr lang="en-US" smtClean="0"/>
              <a:pPr eaLnBrk="1" hangingPunct="1"/>
              <a:t>7</a:t>
            </a:fld>
            <a:endParaRPr lang="en-US" smtClean="0"/>
          </a:p>
        </p:txBody>
      </p:sp>
      <p:sp>
        <p:nvSpPr>
          <p:cNvPr id="9221" name="Rectangle 2"/>
          <p:cNvSpPr>
            <a:spLocks noGrp="1" noChangeArrowheads="1"/>
          </p:cNvSpPr>
          <p:nvPr>
            <p:ph type="title"/>
          </p:nvPr>
        </p:nvSpPr>
        <p:spPr>
          <a:xfrm>
            <a:off x="685800" y="0"/>
            <a:ext cx="8458200" cy="838200"/>
          </a:xfrm>
          <a:solidFill>
            <a:schemeClr val="bg1"/>
          </a:solidFill>
        </p:spPr>
        <p:txBody>
          <a:bodyPr/>
          <a:lstStyle/>
          <a:p>
            <a:pPr eaLnBrk="1" hangingPunct="1"/>
            <a:r>
              <a:rPr lang="en-US" b="1" smtClean="0"/>
              <a:t>Tensional process</a:t>
            </a:r>
          </a:p>
        </p:txBody>
      </p:sp>
      <p:pic>
        <p:nvPicPr>
          <p:cNvPr id="9222" name="Picture 4" descr="Image18"/>
          <p:cNvPicPr>
            <a:picLocks noChangeAspect="1" noChangeArrowheads="1"/>
          </p:cNvPicPr>
          <p:nvPr/>
        </p:nvPicPr>
        <p:blipFill>
          <a:blip r:embed="rId2">
            <a:extLst>
              <a:ext uri="{28A0092B-C50C-407E-A947-70E740481C1C}">
                <a14:useLocalDpi xmlns:a14="http://schemas.microsoft.com/office/drawing/2010/main" val="0"/>
              </a:ext>
            </a:extLst>
          </a:blip>
          <a:srcRect b="43037"/>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3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5725BB2C-3AEE-41E5-9CE6-7F714DFBC325}" type="slidenum">
              <a:rPr lang="en-US" smtClean="0"/>
              <a:pPr eaLnBrk="1" hangingPunct="1"/>
              <a:t>70</a:t>
            </a:fld>
            <a:endParaRPr lang="en-US" smtClean="0"/>
          </a:p>
        </p:txBody>
      </p:sp>
      <p:sp>
        <p:nvSpPr>
          <p:cNvPr id="73733" name="Rectangle 2"/>
          <p:cNvSpPr>
            <a:spLocks noGrp="1" noChangeArrowheads="1"/>
          </p:cNvSpPr>
          <p:nvPr>
            <p:ph type="title"/>
          </p:nvPr>
        </p:nvSpPr>
        <p:spPr/>
        <p:txBody>
          <a:bodyPr/>
          <a:lstStyle/>
          <a:p>
            <a:pPr eaLnBrk="1" hangingPunct="1"/>
            <a:r>
              <a:rPr lang="en-US" smtClean="0">
                <a:solidFill>
                  <a:schemeClr val="tx2"/>
                </a:solidFill>
              </a:rPr>
              <a:t>Transform boundary.</a:t>
            </a:r>
          </a:p>
        </p:txBody>
      </p:sp>
      <p:sp>
        <p:nvSpPr>
          <p:cNvPr id="73734" name="Rectangle 3"/>
          <p:cNvSpPr>
            <a:spLocks noGrp="1" noChangeArrowheads="1"/>
          </p:cNvSpPr>
          <p:nvPr>
            <p:ph type="body" idx="1"/>
          </p:nvPr>
        </p:nvSpPr>
        <p:spPr/>
        <p:txBody>
          <a:bodyPr/>
          <a:lstStyle/>
          <a:p>
            <a:pPr eaLnBrk="1" hangingPunct="1"/>
            <a:r>
              <a:rPr lang="en-US" smtClean="0"/>
              <a:t>An example of such a   boundary is the San Andreas Fault in California. </a:t>
            </a:r>
          </a:p>
          <a:p>
            <a:pPr eaLnBrk="1" hangingPunct="1"/>
            <a:endParaRPr lang="en-US" smtClean="0"/>
          </a:p>
        </p:txBody>
      </p:sp>
    </p:spTree>
  </p:cSld>
  <p:clrMapOvr>
    <a:masterClrMapping/>
  </p:clrMapOvr>
  <p:transition spd="slow" advClick="0" advTm="30000">
    <p:whee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B6B3435-B3E8-4687-A2B8-2400F24AE5A0}" type="slidenum">
              <a:rPr lang="en-US" smtClean="0"/>
              <a:pPr eaLnBrk="1" hangingPunct="1"/>
              <a:t>71</a:t>
            </a:fld>
            <a:endParaRPr lang="en-US" smtClean="0"/>
          </a:p>
        </p:txBody>
      </p:sp>
      <p:sp>
        <p:nvSpPr>
          <p:cNvPr id="74757" name="Rectangle 2"/>
          <p:cNvSpPr>
            <a:spLocks noGrp="1" noChangeArrowheads="1"/>
          </p:cNvSpPr>
          <p:nvPr>
            <p:ph type="title"/>
          </p:nvPr>
        </p:nvSpPr>
        <p:spPr>
          <a:xfrm>
            <a:off x="0" y="0"/>
            <a:ext cx="9144000" cy="792163"/>
          </a:xfrm>
          <a:solidFill>
            <a:schemeClr val="bg1"/>
          </a:solidFill>
        </p:spPr>
        <p:txBody>
          <a:bodyPr/>
          <a:lstStyle/>
          <a:p>
            <a:pPr eaLnBrk="1" hangingPunct="1"/>
            <a:r>
              <a:rPr lang="en-US" sz="3600" b="1" smtClean="0">
                <a:solidFill>
                  <a:schemeClr val="tx2"/>
                </a:solidFill>
              </a:rPr>
              <a:t>Transform Plate Boundaries</a:t>
            </a:r>
          </a:p>
        </p:txBody>
      </p:sp>
      <p:sp>
        <p:nvSpPr>
          <p:cNvPr id="74758" name="Rectangle 7"/>
          <p:cNvSpPr>
            <a:spLocks noChangeArrowheads="1"/>
          </p:cNvSpPr>
          <p:nvPr/>
        </p:nvSpPr>
        <p:spPr bwMode="auto">
          <a:xfrm>
            <a:off x="0" y="194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74759" name="Object 6"/>
          <p:cNvGraphicFramePr>
            <a:graphicFrameLocks noChangeAspect="1"/>
          </p:cNvGraphicFramePr>
          <p:nvPr/>
        </p:nvGraphicFramePr>
        <p:xfrm>
          <a:off x="0" y="762000"/>
          <a:ext cx="9144000" cy="6096000"/>
        </p:xfrm>
        <a:graphic>
          <a:graphicData uri="http://schemas.openxmlformats.org/presentationml/2006/ole">
            <mc:AlternateContent xmlns:mc="http://schemas.openxmlformats.org/markup-compatibility/2006">
              <mc:Choice xmlns:v="urn:schemas-microsoft-com:vml" Requires="v">
                <p:oleObj spid="_x0000_s74760"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2831" t="13333" r="15094" b="25633"/>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23FC421-7B4D-4A25-9858-D60F6359135A}" type="slidenum">
              <a:rPr lang="en-US" smtClean="0"/>
              <a:pPr eaLnBrk="1" hangingPunct="1"/>
              <a:t>72</a:t>
            </a:fld>
            <a:endParaRPr lang="en-US" smtClean="0"/>
          </a:p>
        </p:txBody>
      </p:sp>
      <p:sp>
        <p:nvSpPr>
          <p:cNvPr id="75781" name="Rectangle 2"/>
          <p:cNvSpPr>
            <a:spLocks noGrp="1" noChangeArrowheads="1"/>
          </p:cNvSpPr>
          <p:nvPr>
            <p:ph type="title"/>
          </p:nvPr>
        </p:nvSpPr>
        <p:spPr/>
        <p:txBody>
          <a:bodyPr/>
          <a:lstStyle/>
          <a:p>
            <a:pPr eaLnBrk="1" hangingPunct="1"/>
            <a:r>
              <a:rPr lang="en-US" smtClean="0"/>
              <a:t>San Andréa's fault</a:t>
            </a:r>
          </a:p>
        </p:txBody>
      </p:sp>
      <p:pic>
        <p:nvPicPr>
          <p:cNvPr id="75782" name="Picture 4" descr="San%20Andreas%20fa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7A2A78E-98A1-496D-89BD-88158D23EC61}" type="slidenum">
              <a:rPr lang="en-US" smtClean="0"/>
              <a:pPr eaLnBrk="1" hangingPunct="1"/>
              <a:t>73</a:t>
            </a:fld>
            <a:endParaRPr lang="en-US" smtClean="0"/>
          </a:p>
        </p:txBody>
      </p:sp>
      <p:sp>
        <p:nvSpPr>
          <p:cNvPr id="76805" name="Rectangle 2"/>
          <p:cNvSpPr>
            <a:spLocks noGrp="1" noChangeArrowheads="1"/>
          </p:cNvSpPr>
          <p:nvPr>
            <p:ph type="title"/>
          </p:nvPr>
        </p:nvSpPr>
        <p:spPr>
          <a:xfrm>
            <a:off x="457200" y="274638"/>
            <a:ext cx="7543800" cy="2239962"/>
          </a:xfrm>
        </p:spPr>
        <p:txBody>
          <a:bodyPr/>
          <a:lstStyle/>
          <a:p>
            <a:pPr eaLnBrk="1" hangingPunct="1"/>
            <a:r>
              <a:rPr lang="en-US" b="1" smtClean="0">
                <a:solidFill>
                  <a:schemeClr val="tx2"/>
                </a:solidFill>
              </a:rPr>
              <a:t>FOLDING AND FAULTING</a:t>
            </a:r>
            <a:r>
              <a:rPr lang="en-US" smtClean="0">
                <a:solidFill>
                  <a:schemeClr val="tx2"/>
                </a:solidFill>
              </a:rPr>
              <a:t/>
            </a:r>
            <a:br>
              <a:rPr lang="en-US" smtClean="0">
                <a:solidFill>
                  <a:schemeClr val="tx2"/>
                </a:solidFill>
              </a:rPr>
            </a:br>
            <a:endParaRPr lang="en-US" smtClean="0">
              <a:solidFill>
                <a:schemeClr val="tx2"/>
              </a:solidFill>
            </a:endParaRPr>
          </a:p>
        </p:txBody>
      </p:sp>
      <p:sp>
        <p:nvSpPr>
          <p:cNvPr id="76806" name="Rectangle 3"/>
          <p:cNvSpPr>
            <a:spLocks noChangeArrowheads="1"/>
          </p:cNvSpPr>
          <p:nvPr/>
        </p:nvSpPr>
        <p:spPr bwMode="auto">
          <a:xfrm>
            <a:off x="838200" y="3162300"/>
            <a:ext cx="71818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800">
                <a:latin typeface="Arial" pitchFamily="34" charset="0"/>
              </a:rPr>
              <a:t>Lateral forces of compression cause folding while either lateral or vertical forces of tension or compression cause faulting. </a:t>
            </a:r>
          </a:p>
        </p:txBody>
      </p:sp>
    </p:spTree>
  </p:cSld>
  <p:clrMapOvr>
    <a:masterClrMapping/>
  </p:clrMapOvr>
  <p:transition spd="slow" advClick="0" advTm="30000">
    <p:whee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3901A5B-D7D0-4272-9186-D05D47BC6776}" type="slidenum">
              <a:rPr lang="en-US" smtClean="0"/>
              <a:pPr eaLnBrk="1" hangingPunct="1"/>
              <a:t>74</a:t>
            </a:fld>
            <a:endParaRPr lang="en-US" smtClean="0"/>
          </a:p>
        </p:txBody>
      </p:sp>
      <p:sp>
        <p:nvSpPr>
          <p:cNvPr id="77829" name="Rectangle 2"/>
          <p:cNvSpPr>
            <a:spLocks noGrp="1" noChangeArrowheads="1"/>
          </p:cNvSpPr>
          <p:nvPr>
            <p:ph type="title"/>
          </p:nvPr>
        </p:nvSpPr>
        <p:spPr/>
        <p:txBody>
          <a:bodyPr/>
          <a:lstStyle/>
          <a:p>
            <a:pPr eaLnBrk="1" hangingPunct="1"/>
            <a:r>
              <a:rPr lang="en-US" b="1" smtClean="0">
                <a:solidFill>
                  <a:schemeClr val="tx2"/>
                </a:solidFill>
              </a:rPr>
              <a:t>Folding.</a:t>
            </a:r>
          </a:p>
        </p:txBody>
      </p:sp>
      <p:sp>
        <p:nvSpPr>
          <p:cNvPr id="77830" name="Rectangle 3"/>
          <p:cNvSpPr>
            <a:spLocks noGrp="1" noChangeArrowheads="1"/>
          </p:cNvSpPr>
          <p:nvPr>
            <p:ph type="body" idx="1"/>
          </p:nvPr>
        </p:nvSpPr>
        <p:spPr/>
        <p:txBody>
          <a:bodyPr/>
          <a:lstStyle/>
          <a:p>
            <a:pPr eaLnBrk="1" hangingPunct="1"/>
            <a:r>
              <a:rPr lang="en-US" smtClean="0"/>
              <a:t>This is the process of crustal distortion which causes the rocks to bend upwards or downwards </a:t>
            </a:r>
          </a:p>
          <a:p>
            <a:pPr eaLnBrk="1" hangingPunct="1"/>
            <a:r>
              <a:rPr lang="en-US" smtClean="0"/>
              <a:t>It is caused by tectonic plate movement and subduction, volcanic activity, and intrusive igneous activity.</a:t>
            </a:r>
          </a:p>
        </p:txBody>
      </p:sp>
    </p:spTree>
  </p:cSld>
  <p:clrMapOvr>
    <a:masterClrMapping/>
  </p:clrMapOvr>
  <p:transition spd="slow" advClick="0" advTm="30000">
    <p:whee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FAB8EF79-03A3-41E7-9538-B377816BC8DF}" type="slidenum">
              <a:rPr lang="en-US" smtClean="0"/>
              <a:pPr eaLnBrk="1" hangingPunct="1"/>
              <a:t>75</a:t>
            </a:fld>
            <a:endParaRPr lang="en-US" smtClean="0"/>
          </a:p>
        </p:txBody>
      </p:sp>
      <p:sp>
        <p:nvSpPr>
          <p:cNvPr id="78853" name="Rectangle 2"/>
          <p:cNvSpPr>
            <a:spLocks noGrp="1" noChangeArrowheads="1"/>
          </p:cNvSpPr>
          <p:nvPr>
            <p:ph type="title"/>
          </p:nvPr>
        </p:nvSpPr>
        <p:spPr>
          <a:xfrm>
            <a:off x="0" y="0"/>
            <a:ext cx="9144000" cy="1752600"/>
          </a:xfrm>
          <a:solidFill>
            <a:schemeClr val="bg1"/>
          </a:solidFill>
        </p:spPr>
        <p:txBody>
          <a:bodyPr/>
          <a:lstStyle/>
          <a:p>
            <a:pPr eaLnBrk="1" hangingPunct="1"/>
            <a:r>
              <a:rPr lang="en-US" b="1" smtClean="0">
                <a:solidFill>
                  <a:schemeClr val="tx2"/>
                </a:solidFill>
              </a:rPr>
              <a:t>Parts of a fold.</a:t>
            </a:r>
          </a:p>
        </p:txBody>
      </p:sp>
      <p:sp>
        <p:nvSpPr>
          <p:cNvPr id="78854" name="Rectangle 3"/>
          <p:cNvSpPr>
            <a:spLocks noChangeArrowheads="1"/>
          </p:cNvSpPr>
          <p:nvPr/>
        </p:nvSpPr>
        <p:spPr bwMode="auto">
          <a:xfrm>
            <a:off x="0" y="1966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78855" name="Object 4"/>
          <p:cNvGraphicFramePr>
            <a:graphicFrameLocks noChangeAspect="1"/>
          </p:cNvGraphicFramePr>
          <p:nvPr/>
        </p:nvGraphicFramePr>
        <p:xfrm>
          <a:off x="0" y="1676400"/>
          <a:ext cx="9144000" cy="5181600"/>
        </p:xfrm>
        <a:graphic>
          <a:graphicData uri="http://schemas.openxmlformats.org/presentationml/2006/ole">
            <mc:AlternateContent xmlns:mc="http://schemas.openxmlformats.org/markup-compatibility/2006">
              <mc:Choice xmlns:v="urn:schemas-microsoft-com:vml" Requires="v">
                <p:oleObj spid="_x0000_s78856" name="Slide" r:id="rId3" imgW="4571986" imgH="3429070" progId="PowerPoint.Slide.8">
                  <p:embed/>
                </p:oleObj>
              </mc:Choice>
              <mc:Fallback>
                <p:oleObj name="Slide" r:id="rId3" imgW="4571986" imgH="342907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7537" t="21945" r="14822" b="29166"/>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D4C9459-036F-4A00-8B3E-956A202396BB}" type="slidenum">
              <a:rPr lang="en-US" smtClean="0"/>
              <a:pPr eaLnBrk="1" hangingPunct="1"/>
              <a:t>76</a:t>
            </a:fld>
            <a:endParaRPr lang="en-US" smtClean="0"/>
          </a:p>
        </p:txBody>
      </p:sp>
      <p:sp>
        <p:nvSpPr>
          <p:cNvPr id="79877" name="Rectangle 2"/>
          <p:cNvSpPr>
            <a:spLocks noGrp="1" noChangeArrowheads="1"/>
          </p:cNvSpPr>
          <p:nvPr>
            <p:ph type="title"/>
          </p:nvPr>
        </p:nvSpPr>
        <p:spPr>
          <a:xfrm>
            <a:off x="609600" y="533400"/>
            <a:ext cx="8229600" cy="533400"/>
          </a:xfrm>
        </p:spPr>
        <p:txBody>
          <a:bodyPr/>
          <a:lstStyle/>
          <a:p>
            <a:pPr eaLnBrk="1" hangingPunct="1"/>
            <a:r>
              <a:rPr lang="en-US" sz="4000" b="1" smtClean="0">
                <a:solidFill>
                  <a:schemeClr val="tx2"/>
                </a:solidFill>
              </a:rPr>
              <a:t>Parts of a fold</a:t>
            </a:r>
          </a:p>
        </p:txBody>
      </p:sp>
      <p:sp>
        <p:nvSpPr>
          <p:cNvPr id="79878" name="Rectangle 3"/>
          <p:cNvSpPr>
            <a:spLocks noGrp="1" noChangeArrowheads="1"/>
          </p:cNvSpPr>
          <p:nvPr>
            <p:ph type="body" idx="1"/>
          </p:nvPr>
        </p:nvSpPr>
        <p:spPr>
          <a:xfrm>
            <a:off x="0" y="1066800"/>
            <a:ext cx="9144000" cy="4724400"/>
          </a:xfrm>
        </p:spPr>
        <p:txBody>
          <a:bodyPr/>
          <a:lstStyle/>
          <a:p>
            <a:pPr eaLnBrk="1" hangingPunct="1"/>
            <a:r>
              <a:rPr lang="en-US" b="1" smtClean="0"/>
              <a:t>Anticline-</a:t>
            </a:r>
            <a:r>
              <a:rPr lang="en-US" smtClean="0"/>
              <a:t>The layers of rock which bend up.</a:t>
            </a:r>
          </a:p>
          <a:p>
            <a:pPr eaLnBrk="1" hangingPunct="1"/>
            <a:r>
              <a:rPr lang="en-US" b="1" smtClean="0"/>
              <a:t>down fold/syncline</a:t>
            </a:r>
            <a:r>
              <a:rPr lang="en-US" smtClean="0"/>
              <a:t> Those which bend down</a:t>
            </a:r>
            <a:r>
              <a:rPr lang="en-US" b="1" smtClean="0"/>
              <a:t>.</a:t>
            </a:r>
            <a:endParaRPr lang="en-US" smtClean="0"/>
          </a:p>
          <a:p>
            <a:pPr eaLnBrk="1" hangingPunct="1"/>
            <a:r>
              <a:rPr lang="en-US" b="1" smtClean="0"/>
              <a:t>Crest-</a:t>
            </a:r>
            <a:r>
              <a:rPr lang="en-US" smtClean="0"/>
              <a:t>The uppermost part of the upfold.</a:t>
            </a:r>
          </a:p>
          <a:p>
            <a:pPr eaLnBrk="1" hangingPunct="1"/>
            <a:r>
              <a:rPr lang="en-US" smtClean="0"/>
              <a:t>T</a:t>
            </a:r>
            <a:r>
              <a:rPr lang="en-US" b="1" smtClean="0"/>
              <a:t>rough-</a:t>
            </a:r>
            <a:r>
              <a:rPr lang="en-US" smtClean="0"/>
              <a:t>The lowest part of the syncline </a:t>
            </a:r>
          </a:p>
          <a:p>
            <a:pPr eaLnBrk="1" hangingPunct="1"/>
            <a:r>
              <a:rPr lang="en-US" b="1" smtClean="0"/>
              <a:t>Axis-</a:t>
            </a:r>
            <a:r>
              <a:rPr lang="en-US" smtClean="0"/>
              <a:t>A line drawn vertically through the centre of the anticline </a:t>
            </a:r>
          </a:p>
          <a:p>
            <a:pPr eaLnBrk="1" hangingPunct="1"/>
            <a:r>
              <a:rPr lang="en-US" b="1" smtClean="0"/>
              <a:t>Limbs</a:t>
            </a:r>
            <a:r>
              <a:rPr lang="en-US" smtClean="0"/>
              <a:t>-The rock layers on both sides of the axis, Dipping in opposite directions.</a:t>
            </a:r>
            <a:endParaRPr lang="en-US" b="1" smtClean="0"/>
          </a:p>
        </p:txBody>
      </p:sp>
    </p:spTree>
  </p:cSld>
  <p:clrMapOvr>
    <a:masterClrMapping/>
  </p:clrMapOvr>
  <p:transition spd="slow" advClick="0" advTm="30000">
    <p:whee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F4F22F4-5FB7-408C-B630-CF65CFA101D0}" type="slidenum">
              <a:rPr lang="en-US" smtClean="0"/>
              <a:pPr eaLnBrk="1" hangingPunct="1"/>
              <a:t>77</a:t>
            </a:fld>
            <a:endParaRPr lang="en-US" smtClean="0"/>
          </a:p>
        </p:txBody>
      </p:sp>
      <p:sp>
        <p:nvSpPr>
          <p:cNvPr id="80901" name="Rectangle 2"/>
          <p:cNvSpPr>
            <a:spLocks noGrp="1" noChangeArrowheads="1"/>
          </p:cNvSpPr>
          <p:nvPr>
            <p:ph type="title"/>
          </p:nvPr>
        </p:nvSpPr>
        <p:spPr>
          <a:xfrm>
            <a:off x="0" y="0"/>
            <a:ext cx="9144000" cy="914400"/>
          </a:xfrm>
          <a:solidFill>
            <a:schemeClr val="bg1"/>
          </a:solidFill>
        </p:spPr>
        <p:txBody>
          <a:bodyPr/>
          <a:lstStyle/>
          <a:p>
            <a:pPr eaLnBrk="1" hangingPunct="1"/>
            <a:r>
              <a:rPr lang="en-US" b="1" smtClean="0">
                <a:solidFill>
                  <a:schemeClr val="tx2"/>
                </a:solidFill>
              </a:rPr>
              <a:t>Parts of a fold.</a:t>
            </a:r>
          </a:p>
        </p:txBody>
      </p:sp>
      <p:graphicFrame>
        <p:nvGraphicFramePr>
          <p:cNvPr id="80902" name="Object 4"/>
          <p:cNvGraphicFramePr>
            <a:graphicFrameLocks noGrp="1" noChangeAspect="1"/>
          </p:cNvGraphicFramePr>
          <p:nvPr>
            <p:ph idx="1"/>
          </p:nvPr>
        </p:nvGraphicFramePr>
        <p:xfrm>
          <a:off x="0" y="914400"/>
          <a:ext cx="9144000" cy="5943600"/>
        </p:xfrm>
        <a:graphic>
          <a:graphicData uri="http://schemas.openxmlformats.org/presentationml/2006/ole">
            <mc:AlternateContent xmlns:mc="http://schemas.openxmlformats.org/markup-compatibility/2006">
              <mc:Choice xmlns:v="urn:schemas-microsoft-com:vml" Requires="v">
                <p:oleObj spid="_x0000_s80903" name="Slide" r:id="rId3" imgW="4571986" imgH="3429070" progId="PowerPoint.Slide.8">
                  <p:embed/>
                </p:oleObj>
              </mc:Choice>
              <mc:Fallback>
                <p:oleObj name="Slide" r:id="rId3" imgW="4571986" imgH="3429070" progId="PowerPoint.Slide.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t="14444" r="8333" b="8888"/>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A980458-54E3-4850-9BB0-F40F8D8A326A}" type="slidenum">
              <a:rPr lang="en-US" smtClean="0"/>
              <a:pPr eaLnBrk="1" hangingPunct="1"/>
              <a:t>78</a:t>
            </a:fld>
            <a:endParaRPr lang="en-US" smtClean="0"/>
          </a:p>
        </p:txBody>
      </p:sp>
      <p:sp>
        <p:nvSpPr>
          <p:cNvPr id="81925" name="Rectangle 2"/>
          <p:cNvSpPr>
            <a:spLocks noGrp="1" noChangeArrowheads="1"/>
          </p:cNvSpPr>
          <p:nvPr>
            <p:ph type="title"/>
          </p:nvPr>
        </p:nvSpPr>
        <p:spPr/>
        <p:txBody>
          <a:bodyPr/>
          <a:lstStyle/>
          <a:p>
            <a:pPr eaLnBrk="1" hangingPunct="1"/>
            <a:r>
              <a:rPr lang="en-US" b="1" smtClean="0">
                <a:solidFill>
                  <a:schemeClr val="tx2"/>
                </a:solidFill>
              </a:rPr>
              <a:t>Types of folds</a:t>
            </a:r>
          </a:p>
        </p:txBody>
      </p:sp>
      <p:sp>
        <p:nvSpPr>
          <p:cNvPr id="81926" name="Rectangle 3"/>
          <p:cNvSpPr>
            <a:spLocks noGrp="1" noChangeArrowheads="1"/>
          </p:cNvSpPr>
          <p:nvPr>
            <p:ph type="body" idx="1"/>
          </p:nvPr>
        </p:nvSpPr>
        <p:spPr>
          <a:xfrm>
            <a:off x="838200" y="2133600"/>
            <a:ext cx="7696200" cy="3505200"/>
          </a:xfrm>
        </p:spPr>
        <p:txBody>
          <a:bodyPr/>
          <a:lstStyle/>
          <a:p>
            <a:pPr eaLnBrk="1" hangingPunct="1"/>
            <a:r>
              <a:rPr lang="en-US" smtClean="0"/>
              <a:t>Depending on the; </a:t>
            </a:r>
          </a:p>
          <a:p>
            <a:pPr lvl="2" eaLnBrk="1" hangingPunct="1"/>
            <a:r>
              <a:rPr lang="en-US" sz="2000" b="1" smtClean="0"/>
              <a:t>Temperature</a:t>
            </a:r>
            <a:r>
              <a:rPr lang="en-US" sz="2000" smtClean="0"/>
              <a:t>-The higher the temperature of the rock the more plastic it becomes. </a:t>
            </a:r>
          </a:p>
          <a:p>
            <a:pPr lvl="2" eaLnBrk="1" hangingPunct="1"/>
            <a:r>
              <a:rPr lang="en-US" sz="2000" b="1" smtClean="0"/>
              <a:t>Amount of pressure-</a:t>
            </a:r>
            <a:r>
              <a:rPr lang="en-US" sz="2000" smtClean="0"/>
              <a:t> must not exceed the internal strength of the rock. If it does, fracturing occurs. </a:t>
            </a:r>
          </a:p>
          <a:p>
            <a:pPr lvl="2" eaLnBrk="1" hangingPunct="1"/>
            <a:r>
              <a:rPr lang="en-US" sz="2000" b="1" smtClean="0"/>
              <a:t>The nature of sedimentary rocks involved</a:t>
            </a:r>
            <a:r>
              <a:rPr lang="en-US" smtClean="0"/>
              <a:t>, </a:t>
            </a:r>
          </a:p>
          <a:p>
            <a:pPr eaLnBrk="1" hangingPunct="1"/>
            <a:r>
              <a:rPr lang="en-US" smtClean="0"/>
              <a:t>a number of different </a:t>
            </a:r>
            <a:r>
              <a:rPr lang="en-US" b="1" smtClean="0"/>
              <a:t>folds</a:t>
            </a:r>
            <a:r>
              <a:rPr lang="en-US" smtClean="0"/>
              <a:t> have been recognized and classified</a:t>
            </a:r>
            <a:r>
              <a:rPr lang="en-US" sz="2800" smtClean="0"/>
              <a:t>  </a:t>
            </a:r>
          </a:p>
        </p:txBody>
      </p:sp>
    </p:spTree>
  </p:cSld>
  <p:clrMapOvr>
    <a:masterClrMapping/>
  </p:clrMapOvr>
  <p:transition spd="slow" advClick="0" advTm="30000">
    <p:wheel/>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669B14A-9E1A-4543-96BD-9001BB04CD2E}" type="slidenum">
              <a:rPr lang="en-US" smtClean="0"/>
              <a:pPr eaLnBrk="1" hangingPunct="1"/>
              <a:t>79</a:t>
            </a:fld>
            <a:endParaRPr lang="en-US" smtClean="0"/>
          </a:p>
        </p:txBody>
      </p:sp>
      <p:sp>
        <p:nvSpPr>
          <p:cNvPr id="82949" name="Rectangle 2"/>
          <p:cNvSpPr>
            <a:spLocks noGrp="1" noChangeArrowheads="1"/>
          </p:cNvSpPr>
          <p:nvPr>
            <p:ph type="title"/>
          </p:nvPr>
        </p:nvSpPr>
        <p:spPr/>
        <p:txBody>
          <a:bodyPr/>
          <a:lstStyle/>
          <a:p>
            <a:pPr eaLnBrk="1" hangingPunct="1"/>
            <a:r>
              <a:rPr lang="en-US" b="1" smtClean="0">
                <a:solidFill>
                  <a:schemeClr val="tx2"/>
                </a:solidFill>
              </a:rPr>
              <a:t>Simple symmetrical folds</a:t>
            </a:r>
            <a:r>
              <a:rPr lang="en-US" smtClean="0"/>
              <a:t> </a:t>
            </a:r>
          </a:p>
        </p:txBody>
      </p:sp>
      <p:sp>
        <p:nvSpPr>
          <p:cNvPr id="82950" name="Rectangle 3"/>
          <p:cNvSpPr>
            <a:spLocks noGrp="1" noChangeArrowheads="1"/>
          </p:cNvSpPr>
          <p:nvPr>
            <p:ph type="body" idx="1"/>
          </p:nvPr>
        </p:nvSpPr>
        <p:spPr/>
        <p:txBody>
          <a:bodyPr/>
          <a:lstStyle/>
          <a:p>
            <a:pPr eaLnBrk="1" hangingPunct="1"/>
            <a:r>
              <a:rPr lang="en-US" smtClean="0"/>
              <a:t>Also called anticline folds</a:t>
            </a:r>
          </a:p>
          <a:p>
            <a:pPr eaLnBrk="1" hangingPunct="1"/>
            <a:r>
              <a:rPr lang="en-US" i="1" smtClean="0"/>
              <a:t>this is a convex up fold in rock with the rock beds (or limbs) dipping evenly away from the center of the structure.</a:t>
            </a:r>
          </a:p>
        </p:txBody>
      </p:sp>
    </p:spTree>
  </p:cSld>
  <p:clrMapOvr>
    <a:masterClrMapping/>
  </p:clrMapOvr>
  <p:transition spd="slow" advClick="0" advTm="30000">
    <p:whee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085BD9C-14EE-4D9F-908E-6E1617B503F5}" type="slidenum">
              <a:rPr lang="en-US" smtClean="0"/>
              <a:pPr eaLnBrk="1" hangingPunct="1"/>
              <a:t>8</a:t>
            </a:fld>
            <a:endParaRPr lang="en-US" smtClean="0"/>
          </a:p>
        </p:txBody>
      </p:sp>
      <p:sp>
        <p:nvSpPr>
          <p:cNvPr id="10245" name="Rectangle 2"/>
          <p:cNvSpPr>
            <a:spLocks noGrp="1" noChangeArrowheads="1"/>
          </p:cNvSpPr>
          <p:nvPr>
            <p:ph type="title"/>
          </p:nvPr>
        </p:nvSpPr>
        <p:spPr/>
        <p:txBody>
          <a:bodyPr/>
          <a:lstStyle/>
          <a:p>
            <a:pPr eaLnBrk="1" hangingPunct="1"/>
            <a:r>
              <a:rPr lang="en-US" b="1" smtClean="0"/>
              <a:t>Shortening.</a:t>
            </a:r>
          </a:p>
        </p:txBody>
      </p:sp>
      <p:sp>
        <p:nvSpPr>
          <p:cNvPr id="10246" name="Rectangle 3"/>
          <p:cNvSpPr>
            <a:spLocks noGrp="1" noChangeArrowheads="1"/>
          </p:cNvSpPr>
          <p:nvPr>
            <p:ph type="body" idx="1"/>
          </p:nvPr>
        </p:nvSpPr>
        <p:spPr>
          <a:xfrm>
            <a:off x="685800" y="1828800"/>
            <a:ext cx="7772400" cy="3657600"/>
          </a:xfrm>
        </p:spPr>
        <p:txBody>
          <a:bodyPr/>
          <a:lstStyle/>
          <a:p>
            <a:pPr eaLnBrk="1" hangingPunct="1"/>
            <a:r>
              <a:rPr lang="en-US" smtClean="0"/>
              <a:t>forces pushing towards each other (C</a:t>
            </a:r>
            <a:r>
              <a:rPr lang="en-US" b="1" smtClean="0"/>
              <a:t>ompressional Forces</a:t>
            </a:r>
            <a:r>
              <a:rPr lang="en-US" smtClean="0"/>
              <a:t>) results in the shortening of the earth’s rocks.</a:t>
            </a:r>
          </a:p>
        </p:txBody>
      </p:sp>
    </p:spTree>
  </p:cSld>
  <p:clrMapOvr>
    <a:masterClrMapping/>
  </p:clrMapOvr>
  <p:transition spd="slow" advClick="0" advTm="30000">
    <p:whee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39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39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59D9279-E215-4CB6-8145-610FD97B4E6D}" type="slidenum">
              <a:rPr lang="en-US" smtClean="0"/>
              <a:pPr eaLnBrk="1" hangingPunct="1"/>
              <a:t>80</a:t>
            </a:fld>
            <a:endParaRPr lang="en-US" smtClean="0"/>
          </a:p>
        </p:txBody>
      </p:sp>
      <p:sp>
        <p:nvSpPr>
          <p:cNvPr id="83973" name="Rectangle 2"/>
          <p:cNvSpPr>
            <a:spLocks noGrp="1" noChangeArrowheads="1"/>
          </p:cNvSpPr>
          <p:nvPr>
            <p:ph type="title"/>
          </p:nvPr>
        </p:nvSpPr>
        <p:spPr>
          <a:xfrm>
            <a:off x="0" y="0"/>
            <a:ext cx="9144000" cy="990600"/>
          </a:xfrm>
          <a:solidFill>
            <a:schemeClr val="bg1"/>
          </a:solidFill>
        </p:spPr>
        <p:txBody>
          <a:bodyPr/>
          <a:lstStyle/>
          <a:p>
            <a:pPr eaLnBrk="1" hangingPunct="1"/>
            <a:r>
              <a:rPr lang="en-US" b="1" smtClean="0">
                <a:solidFill>
                  <a:schemeClr val="tx2"/>
                </a:solidFill>
              </a:rPr>
              <a:t> A simple fold</a:t>
            </a:r>
          </a:p>
        </p:txBody>
      </p:sp>
      <p:pic>
        <p:nvPicPr>
          <p:cNvPr id="83974" name="Picture 4"/>
          <p:cNvPicPr>
            <a:picLocks noChangeAspect="1" noChangeArrowheads="1"/>
          </p:cNvPicPr>
          <p:nvPr/>
        </p:nvPicPr>
        <p:blipFill>
          <a:blip r:embed="rId2">
            <a:extLst>
              <a:ext uri="{28A0092B-C50C-407E-A947-70E740481C1C}">
                <a14:useLocalDpi xmlns:a14="http://schemas.microsoft.com/office/drawing/2010/main" val="0"/>
              </a:ext>
            </a:extLst>
          </a:blip>
          <a:srcRect t="13235" b="11765"/>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49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18D2A05-921B-4D4A-A50B-98B2B9594FBA}" type="slidenum">
              <a:rPr lang="en-US" smtClean="0"/>
              <a:pPr eaLnBrk="1" hangingPunct="1"/>
              <a:t>81</a:t>
            </a:fld>
            <a:endParaRPr lang="en-US" smtClean="0"/>
          </a:p>
        </p:txBody>
      </p:sp>
      <p:sp>
        <p:nvSpPr>
          <p:cNvPr id="84997" name="Rectangle 2"/>
          <p:cNvSpPr>
            <a:spLocks noGrp="1" noChangeArrowheads="1"/>
          </p:cNvSpPr>
          <p:nvPr>
            <p:ph type="title"/>
          </p:nvPr>
        </p:nvSpPr>
        <p:spPr>
          <a:xfrm>
            <a:off x="0" y="0"/>
            <a:ext cx="9144000" cy="914400"/>
          </a:xfrm>
          <a:solidFill>
            <a:srgbClr val="DDDDDD"/>
          </a:solidFill>
        </p:spPr>
        <p:txBody>
          <a:bodyPr/>
          <a:lstStyle/>
          <a:p>
            <a:pPr eaLnBrk="1" hangingPunct="1"/>
            <a:r>
              <a:rPr lang="en-US" smtClean="0"/>
              <a:t>Anticlinal fold.</a:t>
            </a:r>
          </a:p>
        </p:txBody>
      </p:sp>
      <p:pic>
        <p:nvPicPr>
          <p:cNvPr id="84998" name="Picture 4" descr="Image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60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60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12EDE66C-21EB-4DB4-BA98-01F1595A2273}" type="slidenum">
              <a:rPr lang="en-US" smtClean="0"/>
              <a:pPr eaLnBrk="1" hangingPunct="1"/>
              <a:t>82</a:t>
            </a:fld>
            <a:endParaRPr lang="en-US" smtClean="0"/>
          </a:p>
        </p:txBody>
      </p:sp>
      <p:sp>
        <p:nvSpPr>
          <p:cNvPr id="86021" name="Rectangle 2"/>
          <p:cNvSpPr>
            <a:spLocks noGrp="1" noChangeArrowheads="1"/>
          </p:cNvSpPr>
          <p:nvPr>
            <p:ph type="title"/>
          </p:nvPr>
        </p:nvSpPr>
        <p:spPr>
          <a:xfrm>
            <a:off x="0" y="0"/>
            <a:ext cx="9144000" cy="990600"/>
          </a:xfrm>
          <a:solidFill>
            <a:srgbClr val="DDDDDD"/>
          </a:solidFill>
        </p:spPr>
        <p:txBody>
          <a:bodyPr/>
          <a:lstStyle/>
          <a:p>
            <a:pPr eaLnBrk="1" hangingPunct="1"/>
            <a:r>
              <a:rPr lang="en-US" smtClean="0"/>
              <a:t>Monoclinal fold</a:t>
            </a:r>
          </a:p>
        </p:txBody>
      </p:sp>
      <p:pic>
        <p:nvPicPr>
          <p:cNvPr id="86022" name="Picture 3" descr="Image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70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7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290147C0-5935-46EE-8E4A-7B09E1F1FB58}" type="slidenum">
              <a:rPr lang="en-US" smtClean="0"/>
              <a:pPr eaLnBrk="1" hangingPunct="1"/>
              <a:t>83</a:t>
            </a:fld>
            <a:endParaRPr lang="en-US" smtClean="0"/>
          </a:p>
        </p:txBody>
      </p:sp>
      <p:sp>
        <p:nvSpPr>
          <p:cNvPr id="87045" name="Rectangle 2"/>
          <p:cNvSpPr>
            <a:spLocks noGrp="1" noChangeArrowheads="1"/>
          </p:cNvSpPr>
          <p:nvPr>
            <p:ph type="title"/>
          </p:nvPr>
        </p:nvSpPr>
        <p:spPr>
          <a:xfrm>
            <a:off x="0" y="0"/>
            <a:ext cx="9144000" cy="990600"/>
          </a:xfrm>
          <a:solidFill>
            <a:schemeClr val="bg1"/>
          </a:solidFill>
        </p:spPr>
        <p:txBody>
          <a:bodyPr/>
          <a:lstStyle/>
          <a:p>
            <a:pPr eaLnBrk="1" hangingPunct="1"/>
            <a:r>
              <a:rPr lang="en-US" b="1" smtClean="0">
                <a:solidFill>
                  <a:schemeClr val="tx2"/>
                </a:solidFill>
              </a:rPr>
              <a:t> A simple fold</a:t>
            </a:r>
          </a:p>
        </p:txBody>
      </p:sp>
      <p:pic>
        <p:nvPicPr>
          <p:cNvPr id="87046" name="Picture 4"/>
          <p:cNvPicPr>
            <a:picLocks noChangeAspect="1" noChangeArrowheads="1"/>
          </p:cNvPicPr>
          <p:nvPr/>
        </p:nvPicPr>
        <p:blipFill>
          <a:blip r:embed="rId2">
            <a:extLst>
              <a:ext uri="{28A0092B-C50C-407E-A947-70E740481C1C}">
                <a14:useLocalDpi xmlns:a14="http://schemas.microsoft.com/office/drawing/2010/main" val="0"/>
              </a:ext>
            </a:extLst>
          </a:blip>
          <a:srcRect t="4268" b="3659"/>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EFA2BD3B-BFAD-4DFC-930B-FCD26896B3A3}" type="slidenum">
              <a:rPr lang="en-US" smtClean="0"/>
              <a:pPr eaLnBrk="1" hangingPunct="1"/>
              <a:t>84</a:t>
            </a:fld>
            <a:endParaRPr lang="en-US" smtClean="0"/>
          </a:p>
        </p:txBody>
      </p:sp>
      <p:sp>
        <p:nvSpPr>
          <p:cNvPr id="88069" name="Rectangle 2"/>
          <p:cNvSpPr>
            <a:spLocks noGrp="1" noChangeArrowheads="1"/>
          </p:cNvSpPr>
          <p:nvPr>
            <p:ph type="title"/>
          </p:nvPr>
        </p:nvSpPr>
        <p:spPr/>
        <p:txBody>
          <a:bodyPr/>
          <a:lstStyle/>
          <a:p>
            <a:pPr eaLnBrk="1" hangingPunct="1"/>
            <a:r>
              <a:rPr lang="en-US" b="1" smtClean="0">
                <a:solidFill>
                  <a:schemeClr val="tx2"/>
                </a:solidFill>
              </a:rPr>
              <a:t>Asymmetrical folds.</a:t>
            </a:r>
          </a:p>
        </p:txBody>
      </p:sp>
      <p:sp>
        <p:nvSpPr>
          <p:cNvPr id="88070" name="Rectangle 3"/>
          <p:cNvSpPr>
            <a:spLocks noGrp="1" noChangeArrowheads="1"/>
          </p:cNvSpPr>
          <p:nvPr>
            <p:ph type="body" idx="1"/>
          </p:nvPr>
        </p:nvSpPr>
        <p:spPr/>
        <p:txBody>
          <a:bodyPr/>
          <a:lstStyle/>
          <a:p>
            <a:pPr eaLnBrk="1" hangingPunct="1"/>
            <a:r>
              <a:rPr lang="en-US" smtClean="0"/>
              <a:t>These fold types develop in situations where lateral pressures become greater resulting in </a:t>
            </a:r>
            <a:r>
              <a:rPr lang="en-US" b="1" smtClean="0"/>
              <a:t>anticlines</a:t>
            </a:r>
            <a:r>
              <a:rPr lang="en-US" smtClean="0"/>
              <a:t> and </a:t>
            </a:r>
            <a:r>
              <a:rPr lang="en-US" b="1" smtClean="0"/>
              <a:t>synclines</a:t>
            </a:r>
            <a:r>
              <a:rPr lang="en-US" smtClean="0"/>
              <a:t> that are inclined and asymmetrical. </a:t>
            </a:r>
          </a:p>
          <a:p>
            <a:pPr eaLnBrk="1" hangingPunct="1"/>
            <a:r>
              <a:rPr lang="en-US" smtClean="0"/>
              <a:t>One limb is steeper than the other. </a:t>
            </a:r>
          </a:p>
        </p:txBody>
      </p:sp>
    </p:spTree>
  </p:cSld>
  <p:clrMapOvr>
    <a:masterClrMapping/>
  </p:clrMapOvr>
  <p:transition spd="slow" advClick="0" advTm="30000">
    <p:whee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FBA431A-71A4-4C4F-9C59-742B220C2AA4}" type="slidenum">
              <a:rPr lang="en-US" smtClean="0"/>
              <a:pPr eaLnBrk="1" hangingPunct="1"/>
              <a:t>85</a:t>
            </a:fld>
            <a:endParaRPr lang="en-US" smtClean="0"/>
          </a:p>
        </p:txBody>
      </p:sp>
      <p:sp>
        <p:nvSpPr>
          <p:cNvPr id="89093" name="Rectangle 2"/>
          <p:cNvSpPr>
            <a:spLocks noGrp="1" noChangeArrowheads="1"/>
          </p:cNvSpPr>
          <p:nvPr>
            <p:ph type="title"/>
          </p:nvPr>
        </p:nvSpPr>
        <p:spPr>
          <a:xfrm>
            <a:off x="0" y="0"/>
            <a:ext cx="8915400" cy="762000"/>
          </a:xfrm>
          <a:solidFill>
            <a:schemeClr val="bg1"/>
          </a:solidFill>
        </p:spPr>
        <p:txBody>
          <a:bodyPr/>
          <a:lstStyle/>
          <a:p>
            <a:pPr eaLnBrk="1" hangingPunct="1"/>
            <a:r>
              <a:rPr lang="en-US" b="1" smtClean="0">
                <a:solidFill>
                  <a:schemeClr val="tx2"/>
                </a:solidFill>
              </a:rPr>
              <a:t>Asymmetrical folds.</a:t>
            </a:r>
          </a:p>
        </p:txBody>
      </p:sp>
      <p:pic>
        <p:nvPicPr>
          <p:cNvPr id="890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01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01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0A6939E-8413-43E3-919E-369E506C209A}" type="slidenum">
              <a:rPr lang="en-US" smtClean="0"/>
              <a:pPr eaLnBrk="1" hangingPunct="1"/>
              <a:t>86</a:t>
            </a:fld>
            <a:endParaRPr lang="en-US" smtClean="0"/>
          </a:p>
        </p:txBody>
      </p:sp>
      <p:sp>
        <p:nvSpPr>
          <p:cNvPr id="90117" name="Rectangle 2"/>
          <p:cNvSpPr>
            <a:spLocks noGrp="1" noChangeArrowheads="1"/>
          </p:cNvSpPr>
          <p:nvPr>
            <p:ph type="title"/>
          </p:nvPr>
        </p:nvSpPr>
        <p:spPr/>
        <p:txBody>
          <a:bodyPr/>
          <a:lstStyle/>
          <a:p>
            <a:pPr eaLnBrk="1" hangingPunct="1"/>
            <a:r>
              <a:rPr lang="en-US" smtClean="0">
                <a:solidFill>
                  <a:schemeClr val="tx2"/>
                </a:solidFill>
              </a:rPr>
              <a:t>Example.</a:t>
            </a:r>
          </a:p>
        </p:txBody>
      </p:sp>
      <p:sp>
        <p:nvSpPr>
          <p:cNvPr id="90118" name="Rectangle 3"/>
          <p:cNvSpPr>
            <a:spLocks noGrp="1" noChangeArrowheads="1"/>
          </p:cNvSpPr>
          <p:nvPr>
            <p:ph type="body" idx="1"/>
          </p:nvPr>
        </p:nvSpPr>
        <p:spPr/>
        <p:txBody>
          <a:bodyPr/>
          <a:lstStyle/>
          <a:p>
            <a:pPr eaLnBrk="1" hangingPunct="1"/>
            <a:r>
              <a:rPr lang="en-US" smtClean="0"/>
              <a:t>The following photograph is an example of Synclinal folds in bedrock, near Saint-Godard-de-Lejeune, Canada. (</a:t>
            </a:r>
            <a:r>
              <a:rPr lang="en-US" b="1" smtClean="0">
                <a:solidFill>
                  <a:srgbClr val="BFAE6F"/>
                </a:solidFill>
              </a:rPr>
              <a:t>Source: </a:t>
            </a:r>
            <a:r>
              <a:rPr lang="en-US" smtClean="0">
                <a:solidFill>
                  <a:srgbClr val="BFAE6F"/>
                </a:solidFill>
              </a:rPr>
              <a:t>Terrain Sciences Division - Canadian Landscapes). </a:t>
            </a:r>
          </a:p>
        </p:txBody>
      </p:sp>
    </p:spTree>
  </p:cSld>
  <p:clrMapOvr>
    <a:masterClrMapping/>
  </p:clrMapOvr>
  <p:transition spd="slow" advClick="0" advTm="30000">
    <p:whee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11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11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7C5738B-9AFA-4585-A9C1-1C9546EB3356}" type="slidenum">
              <a:rPr lang="en-US" smtClean="0"/>
              <a:pPr eaLnBrk="1" hangingPunct="1"/>
              <a:t>87</a:t>
            </a:fld>
            <a:endParaRPr lang="en-US" smtClean="0"/>
          </a:p>
        </p:txBody>
      </p:sp>
      <p:sp>
        <p:nvSpPr>
          <p:cNvPr id="91141" name="Rectangle 8"/>
          <p:cNvSpPr>
            <a:spLocks noChangeArrowheads="1"/>
          </p:cNvSpPr>
          <p:nvPr/>
        </p:nvSpPr>
        <p:spPr bwMode="auto">
          <a:xfrm>
            <a:off x="0" y="1885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91142" name="Object 7"/>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1143" name="Slide" r:id="rId3" imgW="4571986" imgH="3429070" progId="PowerPoint.Slide.8">
                  <p:embed/>
                </p:oleObj>
              </mc:Choice>
              <mc:Fallback>
                <p:oleObj name="Slide" r:id="rId3" imgW="4571986" imgH="3429070" progId="PowerPoint.Slide.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3E7F3950-09A9-4F65-BE04-08C3178602D5}" type="slidenum">
              <a:rPr lang="en-US" smtClean="0"/>
              <a:pPr eaLnBrk="1" hangingPunct="1"/>
              <a:t>88</a:t>
            </a:fld>
            <a:endParaRPr lang="en-US" smtClean="0"/>
          </a:p>
        </p:txBody>
      </p:sp>
      <p:sp>
        <p:nvSpPr>
          <p:cNvPr id="92165" name="Rectangle 2"/>
          <p:cNvSpPr>
            <a:spLocks noGrp="1" noChangeArrowheads="1"/>
          </p:cNvSpPr>
          <p:nvPr>
            <p:ph type="title"/>
          </p:nvPr>
        </p:nvSpPr>
        <p:spPr/>
        <p:txBody>
          <a:bodyPr/>
          <a:lstStyle/>
          <a:p>
            <a:pPr eaLnBrk="1" hangingPunct="1"/>
            <a:r>
              <a:rPr lang="en-US" b="1" smtClean="0">
                <a:solidFill>
                  <a:schemeClr val="tx2"/>
                </a:solidFill>
              </a:rPr>
              <a:t>Overfolds</a:t>
            </a:r>
          </a:p>
        </p:txBody>
      </p:sp>
      <p:sp>
        <p:nvSpPr>
          <p:cNvPr id="92166" name="Rectangle 3"/>
          <p:cNvSpPr>
            <a:spLocks noGrp="1" noChangeArrowheads="1"/>
          </p:cNvSpPr>
          <p:nvPr>
            <p:ph type="body" idx="1"/>
          </p:nvPr>
        </p:nvSpPr>
        <p:spPr/>
        <p:txBody>
          <a:bodyPr/>
          <a:lstStyle/>
          <a:p>
            <a:pPr eaLnBrk="1" hangingPunct="1"/>
            <a:r>
              <a:rPr lang="en-US" smtClean="0"/>
              <a:t>These are caused by a very strong force pushing against a very resistant rock. </a:t>
            </a:r>
          </a:p>
          <a:p>
            <a:pPr eaLnBrk="1" hangingPunct="1"/>
            <a:r>
              <a:rPr lang="en-US" smtClean="0"/>
              <a:t>The anticline will be pushed over the limb of the next fold </a:t>
            </a:r>
          </a:p>
        </p:txBody>
      </p:sp>
    </p:spTree>
  </p:cSld>
  <p:clrMapOvr>
    <a:masterClrMapping/>
  </p:clrMapOvr>
  <p:transition spd="slow" advClick="0" advTm="30000">
    <p:whee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035E297-CFB2-4671-8193-2C66422F6790}" type="slidenum">
              <a:rPr lang="en-US" smtClean="0"/>
              <a:pPr eaLnBrk="1" hangingPunct="1"/>
              <a:t>89</a:t>
            </a:fld>
            <a:endParaRPr lang="en-US" smtClean="0"/>
          </a:p>
        </p:txBody>
      </p:sp>
      <p:sp>
        <p:nvSpPr>
          <p:cNvPr id="93189" name="Rectangle 2"/>
          <p:cNvSpPr>
            <a:spLocks noGrp="1" noChangeArrowheads="1"/>
          </p:cNvSpPr>
          <p:nvPr>
            <p:ph type="title"/>
          </p:nvPr>
        </p:nvSpPr>
        <p:spPr>
          <a:xfrm>
            <a:off x="457200" y="0"/>
            <a:ext cx="8686800" cy="990600"/>
          </a:xfrm>
          <a:solidFill>
            <a:schemeClr val="bg1"/>
          </a:solidFill>
        </p:spPr>
        <p:txBody>
          <a:bodyPr/>
          <a:lstStyle/>
          <a:p>
            <a:pPr eaLnBrk="1" hangingPunct="1"/>
            <a:r>
              <a:rPr lang="en-US" b="1" smtClean="0">
                <a:solidFill>
                  <a:schemeClr val="tx2"/>
                </a:solidFill>
              </a:rPr>
              <a:t>Overfolds</a:t>
            </a:r>
          </a:p>
        </p:txBody>
      </p:sp>
      <p:sp>
        <p:nvSpPr>
          <p:cNvPr id="93190" name="Rectangle 7"/>
          <p:cNvSpPr>
            <a:spLocks noChangeArrowheads="1"/>
          </p:cNvSpPr>
          <p:nvPr/>
        </p:nvSpPr>
        <p:spPr bwMode="auto">
          <a:xfrm>
            <a:off x="0" y="1852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93191" name="Object 6"/>
          <p:cNvGraphicFramePr>
            <a:graphicFrameLocks noChangeAspect="1"/>
          </p:cNvGraphicFramePr>
          <p:nvPr/>
        </p:nvGraphicFramePr>
        <p:xfrm>
          <a:off x="0" y="914400"/>
          <a:ext cx="9144000" cy="5943600"/>
        </p:xfrm>
        <a:graphic>
          <a:graphicData uri="http://schemas.openxmlformats.org/presentationml/2006/ole">
            <mc:AlternateContent xmlns:mc="http://schemas.openxmlformats.org/markup-compatibility/2006">
              <mc:Choice xmlns:v="urn:schemas-microsoft-com:vml" Requires="v">
                <p:oleObj spid="_x0000_s93192"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3334" t="8148" r="4167" b="18590"/>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68660F32-9AEA-4F20-B6AE-A5DA7820ED61}" type="slidenum">
              <a:rPr lang="en-US" smtClean="0"/>
              <a:pPr eaLnBrk="1" hangingPunct="1"/>
              <a:t>9</a:t>
            </a:fld>
            <a:endParaRPr lang="en-US" smtClean="0"/>
          </a:p>
        </p:txBody>
      </p:sp>
      <p:sp>
        <p:nvSpPr>
          <p:cNvPr id="11269" name="Rectangle 2"/>
          <p:cNvSpPr>
            <a:spLocks noGrp="1" noChangeArrowheads="1"/>
          </p:cNvSpPr>
          <p:nvPr>
            <p:ph type="title"/>
          </p:nvPr>
        </p:nvSpPr>
        <p:spPr>
          <a:xfrm>
            <a:off x="457200" y="0"/>
            <a:ext cx="8686800" cy="2438400"/>
          </a:xfrm>
          <a:solidFill>
            <a:schemeClr val="bg1"/>
          </a:solidFill>
        </p:spPr>
        <p:txBody>
          <a:bodyPr/>
          <a:lstStyle/>
          <a:p>
            <a:pPr eaLnBrk="1" hangingPunct="1"/>
            <a:r>
              <a:rPr lang="en-US" sz="3200" b="1" smtClean="0"/>
              <a:t>Earth movements causing shortening.</a:t>
            </a:r>
            <a:r>
              <a:rPr lang="en-US" smtClean="0"/>
              <a:t> </a:t>
            </a:r>
          </a:p>
        </p:txBody>
      </p:sp>
      <p:pic>
        <p:nvPicPr>
          <p:cNvPr id="11270" name="Picture 4"/>
          <p:cNvPicPr>
            <a:picLocks noChangeAspect="1" noChangeArrowheads="1"/>
          </p:cNvPicPr>
          <p:nvPr/>
        </p:nvPicPr>
        <p:blipFill>
          <a:blip r:embed="rId2">
            <a:extLst>
              <a:ext uri="{28A0092B-C50C-407E-A947-70E740481C1C}">
                <a14:useLocalDpi xmlns:a14="http://schemas.microsoft.com/office/drawing/2010/main" val="0"/>
              </a:ext>
            </a:extLst>
          </a:blip>
          <a:srcRect t="46666" b="20000"/>
          <a:stretch>
            <a:fillRect/>
          </a:stretch>
        </p:blipFill>
        <p:spPr bwMode="auto">
          <a:xfrm>
            <a:off x="0" y="24384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5"/>
          <p:cNvSpPr>
            <a:spLocks noChangeArrowheads="1"/>
          </p:cNvSpPr>
          <p:nvPr/>
        </p:nvSpPr>
        <p:spPr bwMode="auto">
          <a:xfrm>
            <a:off x="2286000" y="3429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400" b="1">
                <a:latin typeface="Arial" pitchFamily="34" charset="0"/>
              </a:rPr>
              <a:t>Shorten</a:t>
            </a:r>
            <a:r>
              <a:rPr lang="en-US">
                <a:latin typeface="Arial" pitchFamily="34" charset="0"/>
              </a:rPr>
              <a:t> </a:t>
            </a:r>
          </a:p>
        </p:txBody>
      </p:sp>
    </p:spTree>
  </p:cSld>
  <p:clrMapOvr>
    <a:masterClrMapping/>
  </p:clrMapOvr>
  <p:transition spd="slow" advClick="0" advTm="30000">
    <p:whee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982FA83-A7E2-45B5-9127-55683F3CDAA1}" type="slidenum">
              <a:rPr lang="en-US" smtClean="0"/>
              <a:pPr eaLnBrk="1" hangingPunct="1"/>
              <a:t>90</a:t>
            </a:fld>
            <a:endParaRPr lang="en-US" smtClean="0"/>
          </a:p>
        </p:txBody>
      </p:sp>
      <p:sp>
        <p:nvSpPr>
          <p:cNvPr id="94213" name="Rectangle 2"/>
          <p:cNvSpPr>
            <a:spLocks noGrp="1" noChangeArrowheads="1"/>
          </p:cNvSpPr>
          <p:nvPr>
            <p:ph type="title"/>
          </p:nvPr>
        </p:nvSpPr>
        <p:spPr/>
        <p:txBody>
          <a:bodyPr/>
          <a:lstStyle/>
          <a:p>
            <a:pPr eaLnBrk="1" hangingPunct="1"/>
            <a:r>
              <a:rPr lang="en-US" b="1" smtClean="0">
                <a:solidFill>
                  <a:schemeClr val="tx2"/>
                </a:solidFill>
              </a:rPr>
              <a:t>Recumbent folds</a:t>
            </a:r>
            <a:r>
              <a:rPr lang="en-US" smtClean="0"/>
              <a:t> </a:t>
            </a:r>
          </a:p>
        </p:txBody>
      </p:sp>
      <p:sp>
        <p:nvSpPr>
          <p:cNvPr id="94214" name="Rectangle 3"/>
          <p:cNvSpPr>
            <a:spLocks noGrp="1" noChangeArrowheads="1"/>
          </p:cNvSpPr>
          <p:nvPr>
            <p:ph type="body" idx="1"/>
          </p:nvPr>
        </p:nvSpPr>
        <p:spPr/>
        <p:txBody>
          <a:bodyPr/>
          <a:lstStyle/>
          <a:p>
            <a:pPr eaLnBrk="1" hangingPunct="1"/>
            <a:r>
              <a:rPr lang="en-US" smtClean="0"/>
              <a:t>These are Overfolds which are completely pushed to a horizontal position over one side. </a:t>
            </a:r>
          </a:p>
          <a:p>
            <a:pPr eaLnBrk="1" hangingPunct="1"/>
            <a:r>
              <a:rPr lang="en-US" smtClean="0"/>
              <a:t>Recumbent folds indicate that compression forces were stronger in one direction.</a:t>
            </a:r>
          </a:p>
        </p:txBody>
      </p:sp>
    </p:spTree>
  </p:cSld>
  <p:clrMapOvr>
    <a:masterClrMapping/>
  </p:clrMapOvr>
  <p:transition spd="slow" advClick="0" advTm="30000">
    <p:wheel/>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52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52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CF05FA6F-AC53-4212-8E1F-01CD131A1D22}" type="slidenum">
              <a:rPr lang="en-US" smtClean="0"/>
              <a:pPr eaLnBrk="1" hangingPunct="1"/>
              <a:t>91</a:t>
            </a:fld>
            <a:endParaRPr lang="en-US" smtClean="0"/>
          </a:p>
        </p:txBody>
      </p:sp>
      <p:sp>
        <p:nvSpPr>
          <p:cNvPr id="95237" name="Rectangle 2"/>
          <p:cNvSpPr>
            <a:spLocks noGrp="1" noChangeArrowheads="1"/>
          </p:cNvSpPr>
          <p:nvPr>
            <p:ph type="title"/>
          </p:nvPr>
        </p:nvSpPr>
        <p:spPr>
          <a:xfrm>
            <a:off x="0" y="0"/>
            <a:ext cx="9144000" cy="914400"/>
          </a:xfrm>
          <a:solidFill>
            <a:srgbClr val="5BA592"/>
          </a:solidFill>
        </p:spPr>
        <p:txBody>
          <a:bodyPr/>
          <a:lstStyle/>
          <a:p>
            <a:pPr eaLnBrk="1" hangingPunct="1"/>
            <a:r>
              <a:rPr lang="en-US" sz="4000" smtClean="0"/>
              <a:t>Recumbent folds.</a:t>
            </a:r>
          </a:p>
        </p:txBody>
      </p:sp>
      <p:sp>
        <p:nvSpPr>
          <p:cNvPr id="95238" name="Rectangle 7"/>
          <p:cNvSpPr>
            <a:spLocks noChangeArrowheads="1"/>
          </p:cNvSpPr>
          <p:nvPr/>
        </p:nvSpPr>
        <p:spPr bwMode="auto">
          <a:xfrm>
            <a:off x="0" y="182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aphicFrame>
        <p:nvGraphicFramePr>
          <p:cNvPr id="95239" name="Object 6"/>
          <p:cNvGraphicFramePr>
            <a:graphicFrameLocks noChangeAspect="1"/>
          </p:cNvGraphicFramePr>
          <p:nvPr/>
        </p:nvGraphicFramePr>
        <p:xfrm>
          <a:off x="0" y="838200"/>
          <a:ext cx="9144000" cy="6019800"/>
        </p:xfrm>
        <a:graphic>
          <a:graphicData uri="http://schemas.openxmlformats.org/presentationml/2006/ole">
            <mc:AlternateContent xmlns:mc="http://schemas.openxmlformats.org/markup-compatibility/2006">
              <mc:Choice xmlns:v="urn:schemas-microsoft-com:vml" Requires="v">
                <p:oleObj spid="_x0000_s95240" name="Slide" r:id="rId3" imgW="4571986" imgH="3429070" progId="PowerPoint.Slide.8">
                  <p:embed/>
                </p:oleObj>
              </mc:Choice>
              <mc:Fallback>
                <p:oleObj name="Slide" r:id="rId3" imgW="4571986" imgH="3429070" progId="PowerPoint.Slid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10081" b="14796"/>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advClick="0" advTm="30000">
    <p:whee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62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62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004CB4A-A08E-42CC-BEDD-9D8381AD3637}" type="slidenum">
              <a:rPr lang="en-US" smtClean="0"/>
              <a:pPr eaLnBrk="1" hangingPunct="1"/>
              <a:t>92</a:t>
            </a:fld>
            <a:endParaRPr lang="en-US" smtClean="0"/>
          </a:p>
        </p:txBody>
      </p:sp>
      <p:sp>
        <p:nvSpPr>
          <p:cNvPr id="96261" name="Rectangle 2"/>
          <p:cNvSpPr>
            <a:spLocks noGrp="1" noChangeArrowheads="1"/>
          </p:cNvSpPr>
          <p:nvPr>
            <p:ph type="title"/>
          </p:nvPr>
        </p:nvSpPr>
        <p:spPr>
          <a:xfrm>
            <a:off x="609600" y="152400"/>
            <a:ext cx="6946900" cy="1600200"/>
          </a:xfrm>
        </p:spPr>
        <p:txBody>
          <a:bodyPr/>
          <a:lstStyle/>
          <a:p>
            <a:pPr eaLnBrk="1" hangingPunct="1"/>
            <a:r>
              <a:rPr lang="en-US" b="1" smtClean="0">
                <a:solidFill>
                  <a:schemeClr val="tx2"/>
                </a:solidFill>
              </a:rPr>
              <a:t>Nappe or overthrust folds.</a:t>
            </a:r>
            <a:r>
              <a:rPr lang="en-US" smtClean="0"/>
              <a:t> </a:t>
            </a:r>
          </a:p>
        </p:txBody>
      </p:sp>
      <p:sp>
        <p:nvSpPr>
          <p:cNvPr id="96262" name="Rectangle 3"/>
          <p:cNvSpPr>
            <a:spLocks noGrp="1" noChangeArrowheads="1"/>
          </p:cNvSpPr>
          <p:nvPr>
            <p:ph type="body" idx="1"/>
          </p:nvPr>
        </p:nvSpPr>
        <p:spPr/>
        <p:txBody>
          <a:bodyPr/>
          <a:lstStyle/>
          <a:p>
            <a:pPr eaLnBrk="1" hangingPunct="1"/>
            <a:r>
              <a:rPr lang="en-US" b="1" smtClean="0"/>
              <a:t>These are formed </a:t>
            </a:r>
            <a:r>
              <a:rPr lang="en-US" smtClean="0"/>
              <a:t>When pressure is very great causing  a fracture  to occur in the fold and one limb is pushed forward over the other limb along the thrust plane.</a:t>
            </a:r>
          </a:p>
        </p:txBody>
      </p:sp>
    </p:spTree>
  </p:cSld>
  <p:clrMapOvr>
    <a:masterClrMapping/>
  </p:clrMapOvr>
  <p:transition spd="slow" advClick="0" advTm="30000">
    <p:whee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0CA648A8-421E-43FF-8074-A9C66E5D9B0A}" type="slidenum">
              <a:rPr lang="en-US" smtClean="0"/>
              <a:pPr eaLnBrk="1" hangingPunct="1"/>
              <a:t>93</a:t>
            </a:fld>
            <a:endParaRPr lang="en-US" smtClean="0"/>
          </a:p>
        </p:txBody>
      </p:sp>
      <p:sp>
        <p:nvSpPr>
          <p:cNvPr id="97285" name="Rectangle 2"/>
          <p:cNvSpPr>
            <a:spLocks noGrp="1" noChangeArrowheads="1"/>
          </p:cNvSpPr>
          <p:nvPr>
            <p:ph type="title"/>
          </p:nvPr>
        </p:nvSpPr>
        <p:spPr>
          <a:xfrm>
            <a:off x="0" y="0"/>
            <a:ext cx="9144000" cy="1219200"/>
          </a:xfrm>
          <a:solidFill>
            <a:schemeClr val="bg1"/>
          </a:solidFill>
        </p:spPr>
        <p:txBody>
          <a:bodyPr/>
          <a:lstStyle/>
          <a:p>
            <a:pPr eaLnBrk="1" hangingPunct="1"/>
            <a:r>
              <a:rPr lang="en-US" b="1" smtClean="0">
                <a:solidFill>
                  <a:schemeClr val="tx2"/>
                </a:solidFill>
              </a:rPr>
              <a:t>Overthrust folds.</a:t>
            </a:r>
          </a:p>
        </p:txBody>
      </p:sp>
      <p:pic>
        <p:nvPicPr>
          <p:cNvPr id="972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83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83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7BB36B76-DC30-4EAD-AC85-2C05ADFB7230}" type="slidenum">
              <a:rPr lang="en-US" smtClean="0"/>
              <a:pPr eaLnBrk="1" hangingPunct="1"/>
              <a:t>94</a:t>
            </a:fld>
            <a:endParaRPr lang="en-US" smtClean="0"/>
          </a:p>
        </p:txBody>
      </p:sp>
      <p:sp>
        <p:nvSpPr>
          <p:cNvPr id="98309" name="Rectangle 2"/>
          <p:cNvSpPr>
            <a:spLocks noGrp="1" noChangeArrowheads="1"/>
          </p:cNvSpPr>
          <p:nvPr>
            <p:ph type="title"/>
          </p:nvPr>
        </p:nvSpPr>
        <p:spPr/>
        <p:txBody>
          <a:bodyPr/>
          <a:lstStyle/>
          <a:p>
            <a:pPr eaLnBrk="1" hangingPunct="1"/>
            <a:r>
              <a:rPr lang="en-US" b="1" smtClean="0">
                <a:solidFill>
                  <a:schemeClr val="tx2"/>
                </a:solidFill>
              </a:rPr>
              <a:t>Isoclinal folds</a:t>
            </a:r>
          </a:p>
        </p:txBody>
      </p:sp>
      <p:sp>
        <p:nvSpPr>
          <p:cNvPr id="98310" name="Rectangle 3"/>
          <p:cNvSpPr>
            <a:spLocks noGrp="1" noChangeArrowheads="1"/>
          </p:cNvSpPr>
          <p:nvPr>
            <p:ph type="body" idx="1"/>
          </p:nvPr>
        </p:nvSpPr>
        <p:spPr/>
        <p:txBody>
          <a:bodyPr/>
          <a:lstStyle/>
          <a:p>
            <a:pPr eaLnBrk="1" hangingPunct="1"/>
            <a:r>
              <a:rPr lang="en-US" smtClean="0"/>
              <a:t>This is a group of folds which are packed together . </a:t>
            </a:r>
          </a:p>
          <a:p>
            <a:pPr eaLnBrk="1" hangingPunct="1"/>
            <a:r>
              <a:rPr lang="en-US" smtClean="0"/>
              <a:t>The limbs dip in the same direction.</a:t>
            </a:r>
          </a:p>
        </p:txBody>
      </p:sp>
    </p:spTree>
  </p:cSld>
  <p:clrMapOvr>
    <a:masterClrMapping/>
  </p:clrMapOvr>
  <p:transition spd="slow" advClick="0" advTm="30000">
    <p:whee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993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993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4317D4C6-BDB2-46DC-85B4-559D7002D7D6}" type="slidenum">
              <a:rPr lang="en-US" smtClean="0"/>
              <a:pPr eaLnBrk="1" hangingPunct="1"/>
              <a:t>95</a:t>
            </a:fld>
            <a:endParaRPr lang="en-US" smtClean="0"/>
          </a:p>
        </p:txBody>
      </p:sp>
      <p:sp>
        <p:nvSpPr>
          <p:cNvPr id="99333" name="Rectangle 2"/>
          <p:cNvSpPr>
            <a:spLocks noGrp="1" noChangeArrowheads="1"/>
          </p:cNvSpPr>
          <p:nvPr>
            <p:ph type="title"/>
          </p:nvPr>
        </p:nvSpPr>
        <p:spPr>
          <a:xfrm>
            <a:off x="0" y="0"/>
            <a:ext cx="9144000" cy="1524000"/>
          </a:xfrm>
          <a:solidFill>
            <a:srgbClr val="DDDDDD"/>
          </a:solidFill>
        </p:spPr>
        <p:txBody>
          <a:bodyPr/>
          <a:lstStyle/>
          <a:p>
            <a:pPr eaLnBrk="1" hangingPunct="1"/>
            <a:r>
              <a:rPr lang="en-US" smtClean="0">
                <a:solidFill>
                  <a:schemeClr val="tx2"/>
                </a:solidFill>
              </a:rPr>
              <a:t>Isoclinal faults -eroded</a:t>
            </a:r>
          </a:p>
        </p:txBody>
      </p:sp>
      <p:pic>
        <p:nvPicPr>
          <p:cNvPr id="99334" name="Picture 4" descr="Inclined isoclinal folds, eroded. (Wil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03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03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83403AAA-2F4A-4522-9B32-A23C88B38FD0}" type="slidenum">
              <a:rPr lang="en-US" smtClean="0"/>
              <a:pPr eaLnBrk="1" hangingPunct="1"/>
              <a:t>96</a:t>
            </a:fld>
            <a:endParaRPr lang="en-US" smtClean="0"/>
          </a:p>
        </p:txBody>
      </p:sp>
      <p:sp>
        <p:nvSpPr>
          <p:cNvPr id="100357" name="Rectangle 2"/>
          <p:cNvSpPr>
            <a:spLocks noGrp="1" noChangeArrowheads="1"/>
          </p:cNvSpPr>
          <p:nvPr>
            <p:ph type="title"/>
          </p:nvPr>
        </p:nvSpPr>
        <p:spPr>
          <a:xfrm>
            <a:off x="685800" y="152400"/>
            <a:ext cx="7543800" cy="1600200"/>
          </a:xfrm>
        </p:spPr>
        <p:txBody>
          <a:bodyPr/>
          <a:lstStyle/>
          <a:p>
            <a:pPr eaLnBrk="1" hangingPunct="1"/>
            <a:r>
              <a:rPr lang="en-US" b="1" smtClean="0">
                <a:solidFill>
                  <a:schemeClr val="tx2"/>
                </a:solidFill>
              </a:rPr>
              <a:t>Anticlinorium and synclinorium complex.</a:t>
            </a:r>
          </a:p>
        </p:txBody>
      </p:sp>
      <p:sp>
        <p:nvSpPr>
          <p:cNvPr id="100358" name="Rectangle 3"/>
          <p:cNvSpPr>
            <a:spLocks noGrp="1" noChangeArrowheads="1"/>
          </p:cNvSpPr>
          <p:nvPr>
            <p:ph type="body" idx="1"/>
          </p:nvPr>
        </p:nvSpPr>
        <p:spPr>
          <a:xfrm>
            <a:off x="685800" y="1676400"/>
            <a:ext cx="7696200" cy="4038600"/>
          </a:xfrm>
        </p:spPr>
        <p:txBody>
          <a:bodyPr/>
          <a:lstStyle/>
          <a:p>
            <a:pPr eaLnBrk="1" hangingPunct="1"/>
            <a:r>
              <a:rPr lang="en-US" b="1" smtClean="0"/>
              <a:t>Anticlinorium</a:t>
            </a:r>
            <a:r>
              <a:rPr lang="en-US" smtClean="0"/>
              <a:t> refers to a major upfold, characterized by minor upfolds and downfolds superimposed on it.</a:t>
            </a:r>
          </a:p>
          <a:p>
            <a:pPr eaLnBrk="1" hangingPunct="1"/>
            <a:r>
              <a:rPr lang="en-US" b="1" smtClean="0"/>
              <a:t>Synclinorium </a:t>
            </a:r>
            <a:r>
              <a:rPr lang="en-US" smtClean="0"/>
              <a:t>refers to a major downfold characterized by minor upfolds and downfolds superimposed on it.</a:t>
            </a:r>
          </a:p>
        </p:txBody>
      </p:sp>
    </p:spTree>
  </p:cSld>
  <p:clrMapOvr>
    <a:masterClrMapping/>
  </p:clrMapOvr>
  <p:transition spd="slow" advClick="0" advTm="30000">
    <p:whee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13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13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1A9FF2A-5366-4DF9-9100-2A8B7DEAA7A6}" type="slidenum">
              <a:rPr lang="en-US" smtClean="0"/>
              <a:pPr eaLnBrk="1" hangingPunct="1"/>
              <a:t>97</a:t>
            </a:fld>
            <a:endParaRPr lang="en-US" smtClean="0"/>
          </a:p>
        </p:txBody>
      </p:sp>
      <p:sp>
        <p:nvSpPr>
          <p:cNvPr id="101381" name="Rectangle 2"/>
          <p:cNvSpPr>
            <a:spLocks noGrp="1" noChangeArrowheads="1"/>
          </p:cNvSpPr>
          <p:nvPr>
            <p:ph type="title"/>
          </p:nvPr>
        </p:nvSpPr>
        <p:spPr/>
        <p:txBody>
          <a:bodyPr/>
          <a:lstStyle/>
          <a:p>
            <a:pPr eaLnBrk="1" hangingPunct="1"/>
            <a:r>
              <a:rPr lang="en-US" b="1" smtClean="0">
                <a:solidFill>
                  <a:schemeClr val="tx2"/>
                </a:solidFill>
              </a:rPr>
              <a:t>Formation </a:t>
            </a:r>
          </a:p>
        </p:txBody>
      </p:sp>
      <p:sp>
        <p:nvSpPr>
          <p:cNvPr id="101382" name="Rectangle 3"/>
          <p:cNvSpPr>
            <a:spLocks noGrp="1" noChangeArrowheads="1"/>
          </p:cNvSpPr>
          <p:nvPr>
            <p:ph type="body" idx="1"/>
          </p:nvPr>
        </p:nvSpPr>
        <p:spPr/>
        <p:txBody>
          <a:bodyPr/>
          <a:lstStyle/>
          <a:p>
            <a:pPr eaLnBrk="1" hangingPunct="1"/>
            <a:r>
              <a:rPr lang="en-US" smtClean="0"/>
              <a:t>A land surface may undergo initial minor folding creating a series of minor folds on the surface. Later on, major folding may occur on the same land surface to create bigger folds </a:t>
            </a:r>
          </a:p>
        </p:txBody>
      </p:sp>
    </p:spTree>
  </p:cSld>
  <p:clrMapOvr>
    <a:masterClrMapping/>
  </p:clrMapOvr>
  <p:transition spd="slow" advClick="0" advTm="30000">
    <p:whee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24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24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D3442031-34D7-46DF-B0A6-4BC87788503B}" type="slidenum">
              <a:rPr lang="en-US" smtClean="0"/>
              <a:pPr eaLnBrk="1" hangingPunct="1"/>
              <a:t>98</a:t>
            </a:fld>
            <a:endParaRPr lang="en-US" smtClean="0"/>
          </a:p>
        </p:txBody>
      </p:sp>
      <p:sp>
        <p:nvSpPr>
          <p:cNvPr id="102405" name="Rectangle 2"/>
          <p:cNvSpPr>
            <a:spLocks noGrp="1" noChangeArrowheads="1"/>
          </p:cNvSpPr>
          <p:nvPr>
            <p:ph type="title"/>
          </p:nvPr>
        </p:nvSpPr>
        <p:spPr>
          <a:xfrm>
            <a:off x="1447800" y="0"/>
            <a:ext cx="7696200" cy="2057400"/>
          </a:xfrm>
          <a:solidFill>
            <a:schemeClr val="bg1"/>
          </a:solidFill>
        </p:spPr>
        <p:txBody>
          <a:bodyPr/>
          <a:lstStyle/>
          <a:p>
            <a:pPr eaLnBrk="1" hangingPunct="1"/>
            <a:r>
              <a:rPr lang="en-US" smtClean="0"/>
              <a:t>Initial folding</a:t>
            </a:r>
          </a:p>
        </p:txBody>
      </p:sp>
      <p:pic>
        <p:nvPicPr>
          <p:cNvPr id="102406" name="Picture 4"/>
          <p:cNvPicPr>
            <a:picLocks noChangeAspect="1" noChangeArrowheads="1"/>
          </p:cNvPicPr>
          <p:nvPr/>
        </p:nvPicPr>
        <p:blipFill>
          <a:blip r:embed="rId2">
            <a:extLst>
              <a:ext uri="{28A0092B-C50C-407E-A947-70E740481C1C}">
                <a14:useLocalDpi xmlns:a14="http://schemas.microsoft.com/office/drawing/2010/main" val="0"/>
              </a:ext>
            </a:extLst>
          </a:blip>
          <a:srcRect l="14635" t="9569" r="38211" b="40671"/>
          <a:stretch>
            <a:fillRect/>
          </a:stretch>
        </p:blipFill>
        <p:spPr bwMode="auto">
          <a:xfrm>
            <a:off x="0" y="19812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0">
    <p:whee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JUNE 2011</a:t>
            </a:r>
          </a:p>
        </p:txBody>
      </p:sp>
      <p:sp>
        <p:nvSpPr>
          <p:cNvPr id="1034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smtClean="0"/>
              <a:t>khisa's geog slides for quick revision</a:t>
            </a:r>
          </a:p>
        </p:txBody>
      </p:sp>
      <p:sp>
        <p:nvSpPr>
          <p:cNvPr id="1034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D4A9509-71B4-4F83-8E17-F1ED37DCAEF2}" type="slidenum">
              <a:rPr lang="en-US" smtClean="0"/>
              <a:pPr eaLnBrk="1" hangingPunct="1"/>
              <a:t>99</a:t>
            </a:fld>
            <a:endParaRPr lang="en-US" smtClean="0"/>
          </a:p>
        </p:txBody>
      </p:sp>
      <p:sp>
        <p:nvSpPr>
          <p:cNvPr id="103429" name="Rectangle 2"/>
          <p:cNvSpPr>
            <a:spLocks noGrp="1" noChangeArrowheads="1"/>
          </p:cNvSpPr>
          <p:nvPr>
            <p:ph type="title"/>
          </p:nvPr>
        </p:nvSpPr>
        <p:spPr/>
        <p:txBody>
          <a:bodyPr/>
          <a:lstStyle/>
          <a:p>
            <a:pPr eaLnBrk="1" hangingPunct="1"/>
            <a:r>
              <a:rPr lang="en-US" b="1" smtClean="0">
                <a:solidFill>
                  <a:schemeClr val="tx2"/>
                </a:solidFill>
              </a:rPr>
              <a:t>Formation</a:t>
            </a:r>
          </a:p>
        </p:txBody>
      </p:sp>
      <p:sp>
        <p:nvSpPr>
          <p:cNvPr id="103430" name="Rectangle 3"/>
          <p:cNvSpPr>
            <a:spLocks noGrp="1" noChangeArrowheads="1"/>
          </p:cNvSpPr>
          <p:nvPr>
            <p:ph type="body" idx="1"/>
          </p:nvPr>
        </p:nvSpPr>
        <p:spPr/>
        <p:txBody>
          <a:bodyPr/>
          <a:lstStyle/>
          <a:p>
            <a:pPr eaLnBrk="1" hangingPunct="1"/>
            <a:r>
              <a:rPr lang="en-US" smtClean="0"/>
              <a:t>Later on, major folding may occur on the same land surface to create bigger folds</a:t>
            </a:r>
          </a:p>
        </p:txBody>
      </p:sp>
    </p:spTree>
  </p:cSld>
  <p:clrMapOvr>
    <a:masterClrMapping/>
  </p:clrMapOvr>
  <p:transition spd="slow" advClick="0" advTm="30000">
    <p:wheel/>
  </p:transition>
</p:sld>
</file>

<file path=ppt/theme/theme1.xml><?xml version="1.0" encoding="utf-8"?>
<a:theme xmlns:a="http://schemas.openxmlformats.org/drawingml/2006/main" name="Crayons">
  <a:themeElements>
    <a:clrScheme name="Crayons 9">
      <a:dk1>
        <a:srgbClr val="006600"/>
      </a:dk1>
      <a:lt1>
        <a:srgbClr val="FFFFFF"/>
      </a:lt1>
      <a:dk2>
        <a:srgbClr val="990000"/>
      </a:dk2>
      <a:lt2>
        <a:srgbClr val="FFB800"/>
      </a:lt2>
      <a:accent1>
        <a:srgbClr val="FFEF66"/>
      </a:accent1>
      <a:accent2>
        <a:srgbClr val="000000"/>
      </a:accent2>
      <a:accent3>
        <a:srgbClr val="FFFFFF"/>
      </a:accent3>
      <a:accent4>
        <a:srgbClr val="0056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
      <a:clrScheme name="Crayons 9">
        <a:dk1>
          <a:srgbClr val="006600"/>
        </a:dk1>
        <a:lt1>
          <a:srgbClr val="FFFFFF"/>
        </a:lt1>
        <a:dk2>
          <a:srgbClr val="990000"/>
        </a:dk2>
        <a:lt2>
          <a:srgbClr val="FFB800"/>
        </a:lt2>
        <a:accent1>
          <a:srgbClr val="FFEF66"/>
        </a:accent1>
        <a:accent2>
          <a:srgbClr val="000000"/>
        </a:accent2>
        <a:accent3>
          <a:srgbClr val="FFFFFF"/>
        </a:accent3>
        <a:accent4>
          <a:srgbClr val="0056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Crayons</Template>
  <TotalTime>1247</TotalTime>
  <Words>4604</Words>
  <Application>Microsoft Office PowerPoint</Application>
  <PresentationFormat>On-screen Show (4:3)</PresentationFormat>
  <Paragraphs>899</Paragraphs>
  <Slides>173</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173</vt:i4>
      </vt:variant>
    </vt:vector>
  </HeadingPairs>
  <TitlesOfParts>
    <vt:vector size="183" baseType="lpstr">
      <vt:lpstr>Comic Sans MS</vt:lpstr>
      <vt:lpstr>Arial</vt:lpstr>
      <vt:lpstr>Arial Black</vt:lpstr>
      <vt:lpstr>新細明體</vt:lpstr>
      <vt:lpstr>Bookman Old Style</vt:lpstr>
      <vt:lpstr>Times New Roman</vt:lpstr>
      <vt:lpstr>Verdana</vt:lpstr>
      <vt:lpstr>Wingdings</vt:lpstr>
      <vt:lpstr>Crayons</vt:lpstr>
      <vt:lpstr>Slide</vt:lpstr>
      <vt:lpstr>PowerPoint Presentation</vt:lpstr>
      <vt:lpstr>INTERNAL LANDFORMING PROCESSES.</vt:lpstr>
      <vt:lpstr>EARTH MOVEMENTS </vt:lpstr>
      <vt:lpstr>HORIZONTAL MOVEMENTS -cause the following</vt:lpstr>
      <vt:lpstr>Stretching</vt:lpstr>
      <vt:lpstr>stretching. </vt:lpstr>
      <vt:lpstr>Tensional process</vt:lpstr>
      <vt:lpstr>Shortening.</vt:lpstr>
      <vt:lpstr>Earth movements causing shortening. </vt:lpstr>
      <vt:lpstr>Compressional process.</vt:lpstr>
      <vt:lpstr>Shear/tear</vt:lpstr>
      <vt:lpstr>Shear/tear</vt:lpstr>
      <vt:lpstr>Shear / tear</vt:lpstr>
      <vt:lpstr> Lateral displacement</vt:lpstr>
      <vt:lpstr>Shearing.</vt:lpstr>
      <vt:lpstr>Shearing features</vt:lpstr>
      <vt:lpstr>Vertical movement</vt:lpstr>
      <vt:lpstr>Down warping and up warping</vt:lpstr>
      <vt:lpstr>Up warping and down warping </vt:lpstr>
      <vt:lpstr>Vertical displacement due to faulting.</vt:lpstr>
      <vt:lpstr>Vertical movement caused by faulting </vt:lpstr>
      <vt:lpstr>Vertical displacement with tilting.</vt:lpstr>
      <vt:lpstr>VERTICAL displacement accompanied by tilting </vt:lpstr>
      <vt:lpstr>CAUSES OF EARTH MOVEMENTS.</vt:lpstr>
      <vt:lpstr>Magma movement.</vt:lpstr>
      <vt:lpstr>Lines of weakness within the crust. </vt:lpstr>
      <vt:lpstr>magma Movement causing displacement. </vt:lpstr>
      <vt:lpstr>Magma movement</vt:lpstr>
      <vt:lpstr>Gravitative pressure. </vt:lpstr>
      <vt:lpstr>Gravitative pressure.</vt:lpstr>
      <vt:lpstr>Gravitative pressure. </vt:lpstr>
      <vt:lpstr>Convectional currents</vt:lpstr>
      <vt:lpstr>Convectional currents in the mantle</vt:lpstr>
      <vt:lpstr>Convectional currents in the mantle. </vt:lpstr>
      <vt:lpstr>Isostatic adjustment.</vt:lpstr>
      <vt:lpstr>The following two theories have been put forward to explain the internal land forming processes </vt:lpstr>
      <vt:lpstr>continental drift theory</vt:lpstr>
      <vt:lpstr>The theory of continental drift.</vt:lpstr>
      <vt:lpstr>pangaea</vt:lpstr>
      <vt:lpstr>Evidences in support of the continental drift theory.</vt:lpstr>
      <vt:lpstr>Ridge formation after sea floor spreading.</vt:lpstr>
      <vt:lpstr>Evidences in support of the continental drift theory.</vt:lpstr>
      <vt:lpstr>The plate tectonics theory.</vt:lpstr>
      <vt:lpstr>Plate sliding  in response convectional forces </vt:lpstr>
      <vt:lpstr>The major plates of the world. </vt:lpstr>
      <vt:lpstr>Plate boundaries</vt:lpstr>
      <vt:lpstr>Divergent plate boundaries</vt:lpstr>
      <vt:lpstr>Types of divergent boundaries.</vt:lpstr>
      <vt:lpstr>Divergent Plate Boundary - Oceanic</vt:lpstr>
      <vt:lpstr>Divergent Plate Boundary - Oceanic:</vt:lpstr>
      <vt:lpstr>Divergent Plate Boundary - Oceanic:</vt:lpstr>
      <vt:lpstr>Divergent Plate Boundary - Continental:</vt:lpstr>
      <vt:lpstr>Divergent Plate Boundary - Continental: </vt:lpstr>
      <vt:lpstr>COVERGENT plate boundaries</vt:lpstr>
      <vt:lpstr>Convergent Plate Boundary - Oceanic and Continental Plates:</vt:lpstr>
      <vt:lpstr>Partial melting at depths of 160km</vt:lpstr>
      <vt:lpstr>Effects of such convergence.</vt:lpstr>
      <vt:lpstr>PowerPoint Presentation</vt:lpstr>
      <vt:lpstr>Convergent Plate Boundary – Oceanic plates</vt:lpstr>
      <vt:lpstr>Convergent Plate Boundary - Oceanic: </vt:lpstr>
      <vt:lpstr>Effects of ocean-oceanic plate collision.</vt:lpstr>
      <vt:lpstr>          Effects-Formation of trenches and island arcs</vt:lpstr>
      <vt:lpstr>Convergent Plate Boundary - Continental:</vt:lpstr>
      <vt:lpstr>Convergent Plate Boundary - Continental: </vt:lpstr>
      <vt:lpstr>Effects.</vt:lpstr>
      <vt:lpstr>Effects – no subduction but folding occurs</vt:lpstr>
      <vt:lpstr>Effects-Himalaya mountain formation.</vt:lpstr>
      <vt:lpstr>The Indian and Eurasian plates in collision. </vt:lpstr>
      <vt:lpstr>Transform boundaries.</vt:lpstr>
      <vt:lpstr>Transform boundary.</vt:lpstr>
      <vt:lpstr>Transform Plate Boundaries</vt:lpstr>
      <vt:lpstr>San Andréa's fault</vt:lpstr>
      <vt:lpstr>FOLDING AND FAULTING </vt:lpstr>
      <vt:lpstr>Folding.</vt:lpstr>
      <vt:lpstr>Parts of a fold.</vt:lpstr>
      <vt:lpstr>Parts of a fold</vt:lpstr>
      <vt:lpstr>Parts of a fold.</vt:lpstr>
      <vt:lpstr>Types of folds</vt:lpstr>
      <vt:lpstr>Simple symmetrical folds </vt:lpstr>
      <vt:lpstr> A simple fold</vt:lpstr>
      <vt:lpstr>Anticlinal fold.</vt:lpstr>
      <vt:lpstr>Monoclinal fold</vt:lpstr>
      <vt:lpstr> A simple fold</vt:lpstr>
      <vt:lpstr>Asymmetrical folds.</vt:lpstr>
      <vt:lpstr>Asymmetrical folds.</vt:lpstr>
      <vt:lpstr>Example.</vt:lpstr>
      <vt:lpstr>PowerPoint Presentation</vt:lpstr>
      <vt:lpstr>Overfolds</vt:lpstr>
      <vt:lpstr>Overfolds</vt:lpstr>
      <vt:lpstr>Recumbent folds </vt:lpstr>
      <vt:lpstr>Recumbent folds.</vt:lpstr>
      <vt:lpstr>Nappe or overthrust folds. </vt:lpstr>
      <vt:lpstr>Overthrust folds.</vt:lpstr>
      <vt:lpstr>Isoclinal folds</vt:lpstr>
      <vt:lpstr>Isoclinal faults -eroded</vt:lpstr>
      <vt:lpstr>Anticlinorium and synclinorium complex.</vt:lpstr>
      <vt:lpstr>Formation </vt:lpstr>
      <vt:lpstr>Initial folding</vt:lpstr>
      <vt:lpstr>Formation</vt:lpstr>
      <vt:lpstr>Anticlinorium and synclinorium complex forms</vt:lpstr>
      <vt:lpstr>Features related to folding.</vt:lpstr>
      <vt:lpstr>Rolling plains</vt:lpstr>
      <vt:lpstr>Rolling plains</vt:lpstr>
      <vt:lpstr>Ridge and valley landscape.</vt:lpstr>
      <vt:lpstr>Ridge and valley landscape.</vt:lpstr>
      <vt:lpstr>Fold mountains</vt:lpstr>
      <vt:lpstr>Formation by Plate tectonics theory</vt:lpstr>
      <vt:lpstr>Formation of alps and atlas</vt:lpstr>
      <vt:lpstr>sediment accumulation in the geosyncline.</vt:lpstr>
      <vt:lpstr>Explanation.</vt:lpstr>
      <vt:lpstr>Further subsidence and ultimate folding</vt:lpstr>
      <vt:lpstr>The atlas  mountains of North west Africa</vt:lpstr>
      <vt:lpstr>Orogenesis and Orogeny </vt:lpstr>
      <vt:lpstr>The four Orogeny</vt:lpstr>
      <vt:lpstr>World distribution of Fold Mountains.</vt:lpstr>
      <vt:lpstr>FAULTING</vt:lpstr>
      <vt:lpstr>PARTS OF A FAULT</vt:lpstr>
      <vt:lpstr>PARTS OF A FAULT</vt:lpstr>
      <vt:lpstr>PARTS OF A FAULT</vt:lpstr>
      <vt:lpstr>Types of faults.</vt:lpstr>
      <vt:lpstr>Types of faults.</vt:lpstr>
      <vt:lpstr>Types of faults.</vt:lpstr>
      <vt:lpstr>Normal faults</vt:lpstr>
      <vt:lpstr>Normal faults/ extensional fault. </vt:lpstr>
      <vt:lpstr>Normal faults</vt:lpstr>
      <vt:lpstr>Normal Faults</vt:lpstr>
      <vt:lpstr>Normal Faults </vt:lpstr>
      <vt:lpstr>Normal Faults </vt:lpstr>
      <vt:lpstr>Reverse fault</vt:lpstr>
      <vt:lpstr>Reverse faults</vt:lpstr>
      <vt:lpstr>Reverse fault.</vt:lpstr>
      <vt:lpstr>Reverse fault</vt:lpstr>
      <vt:lpstr>Reverse Faults </vt:lpstr>
      <vt:lpstr>Reverse fault</vt:lpstr>
      <vt:lpstr>Shear or tear faults.</vt:lpstr>
      <vt:lpstr>Shear or tear faults.</vt:lpstr>
      <vt:lpstr>strike-slip fault </vt:lpstr>
      <vt:lpstr> Right-Lateral Fault</vt:lpstr>
      <vt:lpstr>Tear/Strike-Slip Faults </vt:lpstr>
      <vt:lpstr>Tear/Strike-Slip Faults</vt:lpstr>
      <vt:lpstr>The San Andreas Fault</vt:lpstr>
      <vt:lpstr>Thrust faults</vt:lpstr>
      <vt:lpstr>Thrust faults</vt:lpstr>
      <vt:lpstr>Thrust faults</vt:lpstr>
      <vt:lpstr>Thrust faults</vt:lpstr>
      <vt:lpstr>Thrust   </vt:lpstr>
      <vt:lpstr>PowerPoint Presentation</vt:lpstr>
      <vt:lpstr>Features resulting from faulting.</vt:lpstr>
      <vt:lpstr>Resultant features of faulting.</vt:lpstr>
      <vt:lpstr>What is a block mountain?</vt:lpstr>
      <vt:lpstr>Fault blocks. /Block Mountains </vt:lpstr>
      <vt:lpstr>What is a block mountain?</vt:lpstr>
      <vt:lpstr>Escarpments/Fault scarps.</vt:lpstr>
      <vt:lpstr>Tilt Block</vt:lpstr>
      <vt:lpstr>Fault steps.</vt:lpstr>
      <vt:lpstr>Rift Valleys.</vt:lpstr>
      <vt:lpstr>Rift valley/ graben, </vt:lpstr>
      <vt:lpstr>FORMATION OF RIFT VALLEYS</vt:lpstr>
      <vt:lpstr>The tension theory </vt:lpstr>
      <vt:lpstr>a) Tension forces act on the layers of rock.</vt:lpstr>
      <vt:lpstr>b) Gradually two parallel faults appear </vt:lpstr>
      <vt:lpstr>The central block begins to subside (sink).</vt:lpstr>
      <vt:lpstr>Rift valley/ graben, </vt:lpstr>
      <vt:lpstr>The compression theory </vt:lpstr>
      <vt:lpstr>Layers of rocks are subjected to Compressional forces </vt:lpstr>
      <vt:lpstr>Reverse faults are formed.</vt:lpstr>
      <vt:lpstr>The outer blocks move upwards Central block stays in place</vt:lpstr>
      <vt:lpstr>Formation by Anticlinal arching </vt:lpstr>
      <vt:lpstr>Formation by Anticlinal arching</vt:lpstr>
      <vt:lpstr>THE GREAT RIFT VALLEY.</vt:lpstr>
      <vt:lpstr>Rift valley lakes of East Africa</vt:lpstr>
      <vt:lpstr>Location of some of the major faults on the Earth.</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Teacher E-Solutions</cp:lastModifiedBy>
  <cp:revision>192</cp:revision>
  <cp:lastPrinted>1601-01-01T00:00:00Z</cp:lastPrinted>
  <dcterms:created xsi:type="dcterms:W3CDTF">1601-01-01T00:00:00Z</dcterms:created>
  <dcterms:modified xsi:type="dcterms:W3CDTF">2019-01-15T16:55:01Z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