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C70F72-0FAB-4DA5-A56D-6A740173290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150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D95FA9-FA2D-4E30-8668-BB25F55C972B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9CDF14-89CB-45D9-A4CB-FC5BA4FA9C43}" type="slidenum">
              <a:rPr lang="en-GB"/>
              <a:pPr/>
              <a:t>10</a:t>
            </a:fld>
            <a:endParaRPr lang="en-GB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B8F02-D429-47A3-BA61-9F8028A37F52}" type="slidenum">
              <a:rPr lang="en-GB"/>
              <a:pPr/>
              <a:t>2</a:t>
            </a:fld>
            <a:endParaRPr lang="en-GB"/>
          </a:p>
        </p:txBody>
      </p:sp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D55C15-02CF-43B0-8F29-31E044FD7B5C}" type="slidenum">
              <a:rPr lang="en-GB"/>
              <a:pPr/>
              <a:t>3</a:t>
            </a:fld>
            <a:endParaRPr lang="en-GB"/>
          </a:p>
        </p:txBody>
      </p:sp>
      <p:sp>
        <p:nvSpPr>
          <p:cNvPr id="8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FD66DE-3946-4E89-9053-B0249B98E766}" type="slidenum">
              <a:rPr lang="en-GB"/>
              <a:pPr/>
              <a:t>4</a:t>
            </a:fld>
            <a:endParaRPr lang="en-GB"/>
          </a:p>
        </p:txBody>
      </p:sp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715BA0-A563-4D7C-B7EA-EB0E54F6961A}" type="slidenum">
              <a:rPr lang="en-GB"/>
              <a:pPr/>
              <a:t>5</a:t>
            </a:fld>
            <a:endParaRPr lang="en-GB"/>
          </a:p>
        </p:txBody>
      </p:sp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5AB003-2A3B-4D13-8BF4-CAA792C527FC}" type="slidenum">
              <a:rPr lang="en-GB"/>
              <a:pPr/>
              <a:t>6</a:t>
            </a:fld>
            <a:endParaRPr lang="en-GB"/>
          </a:p>
        </p:txBody>
      </p:sp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3EF67-FC94-41FA-BCEB-1BC1DF2D835F}" type="slidenum">
              <a:rPr lang="en-GB"/>
              <a:pPr/>
              <a:t>7</a:t>
            </a:fld>
            <a:endParaRPr lang="en-GB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45364B-4F72-40A6-B71B-35E2A8AFC42F}" type="slidenum">
              <a:rPr lang="en-GB"/>
              <a:pPr/>
              <a:t>8</a:t>
            </a:fld>
            <a:endParaRPr lang="en-GB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DE2A3D-7ACC-46D3-980F-0BF10B9974C5}" type="slidenum">
              <a:rPr lang="en-GB"/>
              <a:pPr/>
              <a:t>9</a:t>
            </a:fld>
            <a:endParaRPr lang="en-GB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5402E-8917-42C4-9B90-187775480B6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65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F6B5A-D022-444B-8A4E-96B3A86E70F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1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E6769-52BE-4989-B607-AFEAC1272B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02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2E10D-B8F5-488E-A7E6-17E50B9E04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66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B9801-E7A3-428E-92C6-F751CB18A0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89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F4ECF-AA4C-4682-9E1A-E3438725AE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07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41A7D-2EF8-444F-9384-4EDD7222B92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80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C26DE-9728-482F-85CA-C80159D2F7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1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6140E-44D5-4646-A57E-E129884305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43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D1B42-7921-4E42-A51C-E37D74EBAD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5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B0E89-B476-4190-A5E7-BE0776953E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4D58C7-B766-4032-8DA0-872A64ED21D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schools/scienceclips/ages/7_8/plants_grow.s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hyperlink" Target="http://www.bbc.co.uk/schools/scienceclips/ages/9_10/life_cycles.shtml" TargetMode="External"/><Relationship Id="rId7" Type="http://schemas.openxmlformats.org/officeDocument/2006/relationships/image" Target="../media/image3.gif"/><Relationship Id="rId12" Type="http://schemas.openxmlformats.org/officeDocument/2006/relationships/slide" Target="slide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11" Type="http://schemas.openxmlformats.org/officeDocument/2006/relationships/slide" Target="slide8.xml"/><Relationship Id="rId5" Type="http://schemas.openxmlformats.org/officeDocument/2006/relationships/image" Target="../media/image6.gif"/><Relationship Id="rId15" Type="http://schemas.openxmlformats.org/officeDocument/2006/relationships/image" Target="../media/image9.gif"/><Relationship Id="rId10" Type="http://schemas.openxmlformats.org/officeDocument/2006/relationships/slide" Target="slide7.xml"/><Relationship Id="rId4" Type="http://schemas.openxmlformats.org/officeDocument/2006/relationships/image" Target="../media/image5.gif"/><Relationship Id="rId9" Type="http://schemas.openxmlformats.org/officeDocument/2006/relationships/slide" Target="slide6.xml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j04069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GB" sz="6000" b="1">
                <a:solidFill>
                  <a:schemeClr val="tx1"/>
                </a:solidFill>
              </a:rPr>
              <a:t>Green Plants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Dispersal of Seeds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0"/>
            <a:ext cx="7772400" cy="3733800"/>
          </a:xfrm>
        </p:spPr>
        <p:txBody>
          <a:bodyPr/>
          <a:lstStyle/>
          <a:p>
            <a:pPr>
              <a:buFontTx/>
              <a:buNone/>
            </a:pPr>
            <a:r>
              <a:rPr lang="en-GB" sz="2800"/>
              <a:t>3 ways:</a:t>
            </a:r>
          </a:p>
          <a:p>
            <a:r>
              <a:rPr lang="en-GB" sz="2800"/>
              <a:t>By wind- dandelion seeds are blown away.</a:t>
            </a:r>
          </a:p>
          <a:p>
            <a:r>
              <a:rPr lang="en-GB" sz="2800"/>
              <a:t>By animals- they eat berries the seeds come out in the poo!</a:t>
            </a:r>
          </a:p>
          <a:p>
            <a:r>
              <a:rPr lang="en-GB" sz="2800"/>
              <a:t>By explosion- seed pods dry up then burst.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657600" y="1524000"/>
            <a:ext cx="4724400" cy="2362200"/>
          </a:xfrm>
          <a:prstGeom prst="cloudCallout">
            <a:avLst>
              <a:gd name="adj1" fmla="val -57662"/>
              <a:gd name="adj2" fmla="val 5793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Seeds are carried away from the parent plant to stop overcrowding</a:t>
            </a:r>
          </a:p>
        </p:txBody>
      </p:sp>
      <p:pic>
        <p:nvPicPr>
          <p:cNvPr id="19461" name="Picture 5" descr="j02237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9812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884781">
            <a:off x="304800" y="6400800"/>
            <a:ext cx="533400" cy="457200"/>
          </a:xfrm>
          <a:prstGeom prst="rightArrow">
            <a:avLst>
              <a:gd name="adj1" fmla="val 50000"/>
              <a:gd name="adj2" fmla="val 54169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  <p:bldP spid="19460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j02335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600200"/>
            <a:ext cx="1566863" cy="15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4 Living Processes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GB"/>
              <a:t>Movement- towards light</a:t>
            </a:r>
          </a:p>
          <a:p>
            <a:pPr>
              <a:buFont typeface="Wingdings" pitchFamily="2" charset="2"/>
              <a:buChar char="v"/>
            </a:pPr>
            <a:endParaRPr lang="en-GB"/>
          </a:p>
          <a:p>
            <a:pPr>
              <a:buFont typeface="Wingdings" pitchFamily="2" charset="2"/>
              <a:buChar char="v"/>
            </a:pPr>
            <a:r>
              <a:rPr lang="en-GB"/>
              <a:t>Reproduction- fruits and seeds</a:t>
            </a:r>
          </a:p>
          <a:p>
            <a:pPr>
              <a:buFont typeface="Wingdings" pitchFamily="2" charset="2"/>
              <a:buChar char="v"/>
            </a:pPr>
            <a:endParaRPr lang="en-GB"/>
          </a:p>
          <a:p>
            <a:pPr>
              <a:buFont typeface="Wingdings" pitchFamily="2" charset="2"/>
              <a:buChar char="v"/>
            </a:pPr>
            <a:r>
              <a:rPr lang="en-GB"/>
              <a:t>Nutrition- plants make their own food</a:t>
            </a:r>
          </a:p>
          <a:p>
            <a:pPr>
              <a:buFont typeface="Wingdings" pitchFamily="2" charset="2"/>
              <a:buChar char="v"/>
            </a:pPr>
            <a:endParaRPr lang="en-GB"/>
          </a:p>
          <a:p>
            <a:pPr>
              <a:buFont typeface="Wingdings" pitchFamily="2" charset="2"/>
              <a:buChar char="v"/>
            </a:pPr>
            <a:r>
              <a:rPr lang="en-GB"/>
              <a:t>Growth- seedlings to bigger plants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do plants need to grow well?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752600" y="2819400"/>
            <a:ext cx="1981200" cy="1600200"/>
          </a:xfrm>
          <a:prstGeom prst="wedgeEllipseCallout">
            <a:avLst>
              <a:gd name="adj1" fmla="val -119231"/>
              <a:gd name="adj2" fmla="val -261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219200" y="6248400"/>
            <a:ext cx="678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800">
                <a:hlinkClick r:id="rId3"/>
              </a:rPr>
              <a:t>http://www.bbc.co.uk/schools/scienceclips/ages/7_8/plants_grow.shtml</a:t>
            </a:r>
            <a:r>
              <a:rPr lang="en-GB" sz="1800"/>
              <a:t> </a:t>
            </a:r>
          </a:p>
        </p:txBody>
      </p:sp>
      <p:pic>
        <p:nvPicPr>
          <p:cNvPr id="4111" name="Picture 15" descr="j035457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0"/>
            <a:ext cx="18288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AG00629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133600"/>
            <a:ext cx="21907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762000" y="2209800"/>
            <a:ext cx="57150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GB" sz="3200"/>
              <a:t>Sunlight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Air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Water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Warmth</a:t>
            </a:r>
          </a:p>
          <a:p>
            <a:pPr lvl="1">
              <a:spcBef>
                <a:spcPct val="50000"/>
              </a:spcBef>
            </a:pPr>
            <a:r>
              <a:rPr lang="en-GB" sz="3200"/>
              <a:t>Minerals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j0283845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895600"/>
            <a:ext cx="13716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j023635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447800"/>
            <a:ext cx="750888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j035672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029200"/>
            <a:ext cx="160020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j035457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10287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28600" y="2971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hlinkClick r:id="rId8" action="ppaction://hlinksldjump"/>
              </a:rPr>
              <a:t>Germination</a:t>
            </a:r>
            <a:endParaRPr lang="en-GB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86000" y="7620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hlinkClick r:id="rId9" action="ppaction://hlinksldjump"/>
              </a:rPr>
              <a:t>Growing plant</a:t>
            </a:r>
            <a:endParaRPr lang="en-GB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867400" y="1676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hlinkClick r:id="rId10" action="ppaction://hlinksldjump"/>
              </a:rPr>
              <a:t>Flowering plant</a:t>
            </a:r>
            <a:endParaRPr lang="en-GB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629400" y="42672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hlinkClick r:id="rId11" action="ppaction://hlinksldjump"/>
              </a:rPr>
              <a:t>Pollination</a:t>
            </a:r>
            <a:endParaRPr lang="en-GB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657600" y="55626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hlinkClick r:id="rId12" action="ppaction://hlinksldjump"/>
              </a:rPr>
              <a:t>Fertilisation</a:t>
            </a:r>
            <a:endParaRPr lang="en-GB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762000" y="50292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hlinkClick r:id="rId13" action="ppaction://hlinksldjump"/>
              </a:rPr>
              <a:t>Dispersal of seeds</a:t>
            </a:r>
            <a:endParaRPr lang="en-GB"/>
          </a:p>
        </p:txBody>
      </p:sp>
      <p:pic>
        <p:nvPicPr>
          <p:cNvPr id="9234" name="Picture 18" descr="j037015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"/>
            <a:ext cx="102235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35" name="Picture 19" descr="j0223774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562600"/>
            <a:ext cx="14859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6" name="AutoShape 20"/>
          <p:cNvSpPr>
            <a:spLocks noChangeArrowheads="1"/>
          </p:cNvSpPr>
          <p:nvPr/>
        </p:nvSpPr>
        <p:spPr bwMode="auto">
          <a:xfrm rot="-3205371">
            <a:off x="685800" y="7620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 rot="1605881">
            <a:off x="5486400" y="6096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AutoShape 22"/>
          <p:cNvSpPr>
            <a:spLocks noChangeArrowheads="1"/>
          </p:cNvSpPr>
          <p:nvPr/>
        </p:nvSpPr>
        <p:spPr bwMode="auto">
          <a:xfrm rot="5388885">
            <a:off x="6400800" y="28194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AutoShape 23"/>
          <p:cNvSpPr>
            <a:spLocks noChangeArrowheads="1"/>
          </p:cNvSpPr>
          <p:nvPr/>
        </p:nvSpPr>
        <p:spPr bwMode="auto">
          <a:xfrm rot="8532653">
            <a:off x="5410200" y="54102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AutoShape 24"/>
          <p:cNvSpPr>
            <a:spLocks noChangeArrowheads="1"/>
          </p:cNvSpPr>
          <p:nvPr/>
        </p:nvSpPr>
        <p:spPr bwMode="auto">
          <a:xfrm rot="15921486">
            <a:off x="-304800" y="38100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AutoShape 25"/>
          <p:cNvSpPr>
            <a:spLocks noChangeArrowheads="1"/>
          </p:cNvSpPr>
          <p:nvPr/>
        </p:nvSpPr>
        <p:spPr bwMode="auto">
          <a:xfrm rot="-9468497">
            <a:off x="1981200" y="5715000"/>
            <a:ext cx="1714500" cy="800100"/>
          </a:xfrm>
          <a:prstGeom prst="curvedDownArrow">
            <a:avLst>
              <a:gd name="adj1" fmla="val 42857"/>
              <a:gd name="adj2" fmla="val 8571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WordArt 26"/>
          <p:cNvSpPr>
            <a:spLocks noChangeArrowheads="1" noChangeShapeType="1" noTextEdit="1"/>
          </p:cNvSpPr>
          <p:nvPr/>
        </p:nvSpPr>
        <p:spPr bwMode="auto">
          <a:xfrm>
            <a:off x="2057400" y="1371600"/>
            <a:ext cx="4495800" cy="441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irclePour">
              <a:avLst>
                <a:gd name="adj1" fmla="val 10858983"/>
                <a:gd name="adj2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 Black"/>
              </a:rPr>
              <a:t>Life Cycle of a Plant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utoUpdateAnimBg="0"/>
      <p:bldP spid="9228" grpId="0" autoUpdateAnimBg="0"/>
      <p:bldP spid="9230" grpId="0" autoUpdateAnimBg="0"/>
      <p:bldP spid="9231" grpId="0" autoUpdateAnimBg="0"/>
      <p:bldP spid="9232" grpId="0" autoUpdateAnimBg="0"/>
      <p:bldP spid="9233" grpId="0" autoUpdateAnimBg="0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Germination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7200" cy="4114800"/>
          </a:xfrm>
        </p:spPr>
        <p:txBody>
          <a:bodyPr/>
          <a:lstStyle/>
          <a:p>
            <a:r>
              <a:rPr lang="en-GB"/>
              <a:t>Warmth</a:t>
            </a:r>
          </a:p>
          <a:p>
            <a:r>
              <a:rPr lang="en-GB"/>
              <a:t>Air</a:t>
            </a:r>
          </a:p>
          <a:p>
            <a:r>
              <a:rPr lang="en-GB"/>
              <a:t>Water</a:t>
            </a:r>
          </a:p>
          <a:p>
            <a:endParaRPr lang="en-GB"/>
          </a:p>
          <a:p>
            <a:pPr>
              <a:buFontTx/>
              <a:buNone/>
            </a:pPr>
            <a:r>
              <a:rPr lang="en-GB"/>
              <a:t>Root down	shoot up		Grow leaves</a:t>
            </a:r>
          </a:p>
          <a:p>
            <a:pPr>
              <a:buFontTx/>
              <a:buNone/>
            </a:pPr>
            <a:r>
              <a:rPr lang="en-GB"/>
              <a:t>				</a:t>
            </a:r>
            <a:r>
              <a:rPr lang="en-GB" sz="2000"/>
              <a:t>(to find light)		(begin making food)</a:t>
            </a:r>
            <a:endParaRPr lang="en-GB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514600" y="4343400"/>
            <a:ext cx="6096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5105400" y="4343400"/>
            <a:ext cx="6096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4724400" y="838200"/>
            <a:ext cx="3657600" cy="2438400"/>
          </a:xfrm>
          <a:prstGeom prst="cloudCallout">
            <a:avLst>
              <a:gd name="adj1" fmla="val -56120"/>
              <a:gd name="adj2" fmla="val 6087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/>
          </a:p>
          <a:p>
            <a:pPr algn="ctr"/>
            <a:r>
              <a:rPr lang="en-GB"/>
              <a:t>When a seed starts to grow</a:t>
            </a:r>
          </a:p>
        </p:txBody>
      </p:sp>
      <p:pic>
        <p:nvPicPr>
          <p:cNvPr id="11273" name="Picture 9" descr="j035457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257800"/>
            <a:ext cx="13716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6" name="AutoShape 12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rot="10807575">
            <a:off x="228600" y="6019800"/>
            <a:ext cx="685800" cy="609600"/>
          </a:xfrm>
          <a:prstGeom prst="rightArrow">
            <a:avLst>
              <a:gd name="adj1" fmla="val 58769"/>
              <a:gd name="adj2" fmla="val 795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  <p:bldP spid="11268" grpId="0" animBg="1"/>
      <p:bldP spid="11269" grpId="0" animBg="1"/>
      <p:bldP spid="1127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Photosynthesis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971800" y="3810000"/>
            <a:ext cx="2209800" cy="1600200"/>
          </a:xfrm>
          <a:prstGeom prst="chevron">
            <a:avLst>
              <a:gd name="adj" fmla="val 34524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09600" y="3581400"/>
            <a:ext cx="19050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Carbon </a:t>
            </a:r>
          </a:p>
          <a:p>
            <a:pPr>
              <a:spcBef>
                <a:spcPct val="50000"/>
              </a:spcBef>
            </a:pPr>
            <a:r>
              <a:rPr lang="en-GB"/>
              <a:t>Dioxide</a:t>
            </a:r>
          </a:p>
          <a:p>
            <a:pPr>
              <a:spcBef>
                <a:spcPct val="50000"/>
              </a:spcBef>
            </a:pPr>
            <a:r>
              <a:rPr lang="en-GB" sz="1800"/>
              <a:t>and</a:t>
            </a:r>
            <a:r>
              <a:rPr lang="en-GB"/>
              <a:t>	</a:t>
            </a:r>
          </a:p>
          <a:p>
            <a:pPr>
              <a:spcBef>
                <a:spcPct val="50000"/>
              </a:spcBef>
            </a:pPr>
            <a:r>
              <a:rPr lang="en-GB"/>
              <a:t>Light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057400" y="4343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IN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324600" y="3657600"/>
            <a:ext cx="167640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Food</a:t>
            </a:r>
          </a:p>
          <a:p>
            <a:pPr>
              <a:spcBef>
                <a:spcPct val="50000"/>
              </a:spcBef>
            </a:pPr>
            <a:r>
              <a:rPr lang="en-GB" sz="1800"/>
              <a:t>and</a:t>
            </a:r>
          </a:p>
          <a:p>
            <a:pPr>
              <a:spcBef>
                <a:spcPct val="50000"/>
              </a:spcBef>
            </a:pPr>
            <a:r>
              <a:rPr lang="en-GB"/>
              <a:t>Oxygen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410200" y="4343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OUT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581400" y="41910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/>
              <a:t>Chlorophyll in LEAVES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4876800" y="457200"/>
            <a:ext cx="3886200" cy="2438400"/>
          </a:xfrm>
          <a:prstGeom prst="cloudCallout">
            <a:avLst>
              <a:gd name="adj1" fmla="val -61398"/>
              <a:gd name="adj2" fmla="val 6686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562600" y="1066800"/>
            <a:ext cx="2590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Making food using sunlight</a:t>
            </a:r>
          </a:p>
        </p:txBody>
      </p:sp>
      <p:pic>
        <p:nvPicPr>
          <p:cNvPr id="13325" name="Picture 13" descr="j02363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1600200" cy="152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6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852044">
            <a:off x="533400" y="6096000"/>
            <a:ext cx="533400" cy="533400"/>
          </a:xfrm>
          <a:prstGeom prst="rightArrow">
            <a:avLst>
              <a:gd name="adj1" fmla="val 39287"/>
              <a:gd name="adj2" fmla="val 49106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6" grpId="0" animBg="1"/>
      <p:bldP spid="13317" grpId="0" autoUpdateAnimBg="0"/>
      <p:bldP spid="13319" grpId="0" autoUpdateAnimBg="0"/>
      <p:bldP spid="13320" grpId="0" autoUpdateAnimBg="0"/>
      <p:bldP spid="13321" grpId="0" autoUpdateAnimBg="0"/>
      <p:bldP spid="13322" grpId="0" autoUpdateAnimBg="0"/>
      <p:bldP spid="13323" grpId="0" animBg="1" autoUpdateAnimBg="0"/>
      <p:bldP spid="1332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Flowers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772400" cy="1905000"/>
          </a:xfrm>
        </p:spPr>
        <p:txBody>
          <a:bodyPr/>
          <a:lstStyle/>
          <a:p>
            <a:pPr>
              <a:buFontTx/>
              <a:buNone/>
            </a:pPr>
            <a:endParaRPr lang="en-GB"/>
          </a:p>
          <a:p>
            <a:r>
              <a:rPr lang="en-GB"/>
              <a:t>Male part- STAMEN </a:t>
            </a:r>
            <a:r>
              <a:rPr lang="en-GB" sz="1800"/>
              <a:t>(Anther and filament)</a:t>
            </a:r>
            <a:endParaRPr lang="en-GB"/>
          </a:p>
          <a:p>
            <a:r>
              <a:rPr lang="en-GB"/>
              <a:t>Female part- CARPEL </a:t>
            </a:r>
            <a:r>
              <a:rPr lang="en-GB" sz="1800"/>
              <a:t>(Stigma, style and ovary)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4419600" y="762000"/>
            <a:ext cx="3962400" cy="2286000"/>
          </a:xfrm>
          <a:prstGeom prst="cloudCallout">
            <a:avLst>
              <a:gd name="adj1" fmla="val -62741"/>
              <a:gd name="adj2" fmla="val 6812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Attract insects with their sticky nectar and bright colours</a:t>
            </a:r>
          </a:p>
        </p:txBody>
      </p:sp>
      <p:pic>
        <p:nvPicPr>
          <p:cNvPr id="14341" name="Picture 5" descr="j03914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1981200"/>
            <a:ext cx="1620837" cy="205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10890157">
            <a:off x="228600" y="6019800"/>
            <a:ext cx="533400" cy="685800"/>
          </a:xfrm>
          <a:prstGeom prst="rightArrow">
            <a:avLst>
              <a:gd name="adj1" fmla="val 50000"/>
              <a:gd name="adj2" fmla="val 49106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  <p:bldP spid="1434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Pollination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7772400" cy="2819400"/>
          </a:xfrm>
        </p:spPr>
        <p:txBody>
          <a:bodyPr/>
          <a:lstStyle/>
          <a:p>
            <a:pPr>
              <a:buFontTx/>
              <a:buNone/>
            </a:pPr>
            <a:r>
              <a:rPr lang="en-GB"/>
              <a:t>Two ways:</a:t>
            </a:r>
          </a:p>
          <a:p>
            <a:r>
              <a:rPr lang="en-GB"/>
              <a:t>Insect- pollen sticks to the insect and is transferred to the female part (stigma).</a:t>
            </a:r>
          </a:p>
          <a:p>
            <a:r>
              <a:rPr lang="en-GB"/>
              <a:t>Wind- pollen is blown onto the stigma.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886200" y="685800"/>
            <a:ext cx="4267200" cy="2590800"/>
          </a:xfrm>
          <a:prstGeom prst="cloudCallout">
            <a:avLst>
              <a:gd name="adj1" fmla="val -58481"/>
              <a:gd name="adj2" fmla="val 6274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/>
          </a:p>
          <a:p>
            <a:pPr algn="ctr"/>
            <a:r>
              <a:rPr lang="en-GB"/>
              <a:t>The transfer of pollen onto the stigma</a:t>
            </a:r>
          </a:p>
        </p:txBody>
      </p:sp>
      <p:pic>
        <p:nvPicPr>
          <p:cNvPr id="17413" name="Picture 5" descr="j035672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160020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10638757">
            <a:off x="381000" y="6096000"/>
            <a:ext cx="533400" cy="609600"/>
          </a:xfrm>
          <a:prstGeom prst="rightArrow">
            <a:avLst>
              <a:gd name="adj1" fmla="val 50000"/>
              <a:gd name="adj2" fmla="val 4375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  <p:bldP spid="1741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Fertilisation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766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Pollen (male sex cell) travels along the style to reach the carpel where the female eggs are stored.</a:t>
            </a:r>
          </a:p>
          <a:p>
            <a:pPr>
              <a:lnSpc>
                <a:spcPct val="90000"/>
              </a:lnSpc>
            </a:pPr>
            <a:r>
              <a:rPr lang="en-GB"/>
              <a:t>The fertilised egg becomes a seed.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4419600" y="762000"/>
            <a:ext cx="3810000" cy="2286000"/>
          </a:xfrm>
          <a:prstGeom prst="cloudCallout">
            <a:avLst>
              <a:gd name="adj1" fmla="val -52375"/>
              <a:gd name="adj2" fmla="val 70625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Joining of the pollen and the egg to make a seed.</a:t>
            </a:r>
          </a:p>
        </p:txBody>
      </p:sp>
      <p:pic>
        <p:nvPicPr>
          <p:cNvPr id="18437" name="Picture 5" descr="j023475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13874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656844">
            <a:off x="304800" y="6248400"/>
            <a:ext cx="457200" cy="457200"/>
          </a:xfrm>
          <a:prstGeom prst="rightArrow">
            <a:avLst>
              <a:gd name="adj1" fmla="val 43750"/>
              <a:gd name="adj2" fmla="val 4375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  <p:bldP spid="18436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000099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243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Comic Sans MS</vt:lpstr>
      <vt:lpstr>Wingdings</vt:lpstr>
      <vt:lpstr>Default Design</vt:lpstr>
      <vt:lpstr>Green Plants</vt:lpstr>
      <vt:lpstr>4 Living Processes</vt:lpstr>
      <vt:lpstr>What do plants need to grow well?</vt:lpstr>
      <vt:lpstr>PowerPoint Presentation</vt:lpstr>
      <vt:lpstr>Germination </vt:lpstr>
      <vt:lpstr>Photosynthesis</vt:lpstr>
      <vt:lpstr>Flowers</vt:lpstr>
      <vt:lpstr>Pollination</vt:lpstr>
      <vt:lpstr>Fertilisation</vt:lpstr>
      <vt:lpstr>Dispersal of Seeds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Plants</dc:title>
  <dc:creator>joanna</dc:creator>
  <cp:lastModifiedBy>Teacher E-Solutions</cp:lastModifiedBy>
  <cp:revision>10</cp:revision>
  <dcterms:created xsi:type="dcterms:W3CDTF">2006-04-14T17:24:58Z</dcterms:created>
  <dcterms:modified xsi:type="dcterms:W3CDTF">2019-01-18T17:16:49Z</dcterms:modified>
</cp:coreProperties>
</file>