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56" r:id="rId3"/>
    <p:sldId id="261" r:id="rId4"/>
    <p:sldId id="265" r:id="rId5"/>
    <p:sldId id="264" r:id="rId6"/>
    <p:sldId id="263" r:id="rId7"/>
    <p:sldId id="266" r:id="rId8"/>
    <p:sldId id="267" r:id="rId9"/>
    <p:sldId id="268" r:id="rId10"/>
  </p:sldIdLst>
  <p:sldSz cx="9144000" cy="6858000" type="screen4x3"/>
  <p:notesSz cx="6858000" cy="96377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3" autoAdjust="0"/>
  </p:normalViewPr>
  <p:slideViewPr>
    <p:cSldViewPr>
      <p:cViewPr varScale="1">
        <p:scale>
          <a:sx n="42" d="100"/>
          <a:sy n="42" d="100"/>
        </p:scale>
        <p:origin x="-6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F61A79-2376-47DC-881A-BBF0B5221B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64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89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19175" y="722313"/>
            <a:ext cx="4819650" cy="3614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78350"/>
            <a:ext cx="5486400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3525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53525"/>
            <a:ext cx="29718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68E76A-D8EC-4CEB-BAAC-002210A543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066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2059A-3B8D-45AB-A8E5-07242B0A3A91}" type="slidenum">
              <a:rPr lang="en-GB"/>
              <a:pPr/>
              <a:t>9</a:t>
            </a:fld>
            <a:endParaRPr lang="en-GB"/>
          </a:p>
        </p:txBody>
      </p:sp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CB664-45BD-4649-ACDC-543E11D561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70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4F7C7-7C1C-4AA0-940F-7FA8E8CFFBF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DFC28-6816-472B-B7AA-E32087FD04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12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753F42-873F-44FE-9FA0-A57EA32511D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47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751951D-26C5-41A8-99DD-D7974278D3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473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868D673-53E1-4E6E-9F2F-44903094A81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256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CC93B-0683-4076-830B-99BDB2DD700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703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275383-2D1A-411A-96CB-476260977F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09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CD190-8F5B-4877-821A-6BBA21E3764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48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54294-6B44-4B9A-8B2B-9AEA44D61A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38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D616B-B2E7-4F8D-B5B7-D1E85E0419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72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BC8CA-2FC7-4D34-BEA7-711FFC40AD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37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42D60-11A4-4BBF-A47E-C424AEF3687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2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A328E-66C7-483A-AFAC-F722A53D88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94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68A6BF-8491-40C6-A2AE-B2394D80AEF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google.co.uk/imgres?imgurl=http://www.babies-rattles.co.uk/baby_with_rattle.jpg&amp;imgrefurl=http://www.babies-rattles.co.uk/&amp;h=318&amp;w=260&amp;sz=17&amp;hl=en&amp;start=1&amp;tbnid=ZecevVNMuaOStM:&amp;tbnh=118&amp;tbnw=96&amp;prev=/images%3Fq%3Dbabies%26svnum%3D10%26hl%3Den%26cr%3DcountryUK%7CcountryGB%26sa%3D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4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Session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04813"/>
            <a:ext cx="7772400" cy="1470025"/>
          </a:xfrm>
        </p:spPr>
        <p:txBody>
          <a:bodyPr/>
          <a:lstStyle/>
          <a:p>
            <a:pPr algn="l"/>
            <a:r>
              <a:rPr lang="en-GB">
                <a:latin typeface="Comic Sans MS" pitchFamily="66" charset="0"/>
              </a:rPr>
              <a:t>Learning Objectives</a:t>
            </a:r>
            <a:br>
              <a:rPr lang="en-GB">
                <a:latin typeface="Comic Sans MS" pitchFamily="66" charset="0"/>
              </a:rPr>
            </a:br>
            <a:r>
              <a:rPr lang="en-GB" sz="2400" u="sng">
                <a:latin typeface="Comic Sans MS" pitchFamily="66" charset="0"/>
              </a:rPr>
              <a:t>Today I am Learning…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44675"/>
            <a:ext cx="6400800" cy="3794125"/>
          </a:xfrm>
        </p:spPr>
        <p:txBody>
          <a:bodyPr/>
          <a:lstStyle/>
          <a:p>
            <a:pPr algn="l"/>
            <a:endParaRPr lang="en-GB" u="sng">
              <a:latin typeface="Comic Sans MS" pitchFamily="66" charset="0"/>
            </a:endParaRPr>
          </a:p>
          <a:p>
            <a:pPr algn="l">
              <a:buFontTx/>
              <a:buChar char="•"/>
            </a:pPr>
            <a:endParaRPr lang="en-GB">
              <a:latin typeface="Comic Sans MS" pitchFamily="66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987675" y="2349500"/>
            <a:ext cx="4522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>
                <a:latin typeface="Comic Sans MS" pitchFamily="66" charset="0"/>
              </a:rPr>
              <a:t>That animals have babies </a:t>
            </a:r>
          </a:p>
          <a:p>
            <a:pPr>
              <a:buFontTx/>
              <a:buChar char="•"/>
            </a:pPr>
            <a:r>
              <a:rPr lang="en-GB" sz="2400">
                <a:latin typeface="Comic Sans MS" pitchFamily="66" charset="0"/>
              </a:rPr>
              <a:t>and they grow into new adults</a:t>
            </a:r>
          </a:p>
        </p:txBody>
      </p:sp>
      <p:pic>
        <p:nvPicPr>
          <p:cNvPr id="2062" name="Picture 14" descr="baby_with_rattl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1639887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95288" y="4005263"/>
            <a:ext cx="449580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400">
                <a:latin typeface="Comic Sans MS" pitchFamily="66" charset="0"/>
              </a:rPr>
              <a:t>Success Criteria</a:t>
            </a:r>
          </a:p>
          <a:p>
            <a:r>
              <a:rPr lang="en-GB" sz="2400" u="sng">
                <a:latin typeface="Comic Sans MS" pitchFamily="66" charset="0"/>
              </a:rPr>
              <a:t>I need to…</a:t>
            </a: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39750" y="5300663"/>
            <a:ext cx="3811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>
                <a:latin typeface="Comic Sans MS" pitchFamily="66" charset="0"/>
              </a:rPr>
              <a:t>Ask questions about the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>
                <a:latin typeface="Comic Sans MS" pitchFamily="66" charset="0"/>
              </a:rPr>
              <a:t>differences</a:t>
            </a:r>
          </a:p>
        </p:txBody>
      </p:sp>
      <p:pic>
        <p:nvPicPr>
          <p:cNvPr id="2065" name="Picture 17" descr="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1"/>
          <a:stretch>
            <a:fillRect/>
          </a:stretch>
        </p:blipFill>
        <p:spPr bwMode="auto">
          <a:xfrm>
            <a:off x="5724525" y="3860800"/>
            <a:ext cx="28575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63" grpId="1"/>
      <p:bldP spid="20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7" name="Rectangle 503"/>
          <p:cNvSpPr>
            <a:spLocks noChangeArrowheads="1"/>
          </p:cNvSpPr>
          <p:nvPr/>
        </p:nvSpPr>
        <p:spPr bwMode="auto">
          <a:xfrm>
            <a:off x="900113" y="3716338"/>
            <a:ext cx="4032250" cy="25923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5" name="Rectangle 491"/>
          <p:cNvSpPr>
            <a:spLocks noChangeArrowheads="1"/>
          </p:cNvSpPr>
          <p:nvPr/>
        </p:nvSpPr>
        <p:spPr bwMode="auto">
          <a:xfrm>
            <a:off x="5795963" y="1268413"/>
            <a:ext cx="2808287" cy="5040312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54" name="Rectangle 490"/>
          <p:cNvSpPr>
            <a:spLocks noChangeArrowheads="1"/>
          </p:cNvSpPr>
          <p:nvPr/>
        </p:nvSpPr>
        <p:spPr bwMode="auto">
          <a:xfrm>
            <a:off x="323850" y="1773238"/>
            <a:ext cx="6192838" cy="1800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 sz="quarter"/>
          </p:nvPr>
        </p:nvSpPr>
        <p:spPr>
          <a:noFill/>
          <a:ln/>
        </p:spPr>
        <p:txBody>
          <a:bodyPr/>
          <a:lstStyle/>
          <a:p>
            <a:pPr algn="l"/>
            <a:r>
              <a:rPr lang="en-GB" sz="4000">
                <a:latin typeface="Comic Sans MS" pitchFamily="66" charset="0"/>
              </a:rPr>
              <a:t>Changing from babies to adults</a:t>
            </a:r>
          </a:p>
        </p:txBody>
      </p:sp>
      <p:sp>
        <p:nvSpPr>
          <p:cNvPr id="11707" name="Rectangle 443"/>
          <p:cNvSpPr>
            <a:spLocks noChangeArrowheads="1"/>
          </p:cNvSpPr>
          <p:nvPr/>
        </p:nvSpPr>
        <p:spPr bwMode="auto">
          <a:xfrm>
            <a:off x="395288" y="1196975"/>
            <a:ext cx="7920037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2300">
                <a:solidFill>
                  <a:schemeClr val="accent2"/>
                </a:solidFill>
                <a:latin typeface="Comic Sans MS" pitchFamily="66" charset="0"/>
              </a:rPr>
              <a:t>Animals change from babies to adults.</a:t>
            </a:r>
          </a:p>
        </p:txBody>
      </p:sp>
      <p:grpSp>
        <p:nvGrpSpPr>
          <p:cNvPr id="11734" name="Group 470"/>
          <p:cNvGrpSpPr>
            <a:grpSpLocks/>
          </p:cNvGrpSpPr>
          <p:nvPr/>
        </p:nvGrpSpPr>
        <p:grpSpPr bwMode="auto">
          <a:xfrm>
            <a:off x="539750" y="2060575"/>
            <a:ext cx="1584325" cy="1184275"/>
            <a:chOff x="385" y="1344"/>
            <a:chExt cx="1179" cy="805"/>
          </a:xfrm>
        </p:grpSpPr>
        <p:pic>
          <p:nvPicPr>
            <p:cNvPr id="11721" name="Picture 457" descr="eg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0" t="6314" r="32462" b="24529"/>
            <a:stretch>
              <a:fillRect/>
            </a:stretch>
          </p:blipFill>
          <p:spPr bwMode="auto">
            <a:xfrm>
              <a:off x="385" y="1344"/>
              <a:ext cx="893" cy="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31" name="Line 467"/>
            <p:cNvSpPr>
              <a:spLocks noChangeShapeType="1"/>
            </p:cNvSpPr>
            <p:nvPr/>
          </p:nvSpPr>
          <p:spPr bwMode="auto">
            <a:xfrm>
              <a:off x="1292" y="1752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35" name="Group 471"/>
          <p:cNvGrpSpPr>
            <a:grpSpLocks/>
          </p:cNvGrpSpPr>
          <p:nvPr/>
        </p:nvGrpSpPr>
        <p:grpSpPr bwMode="auto">
          <a:xfrm>
            <a:off x="3563938" y="2133600"/>
            <a:ext cx="1555750" cy="1149350"/>
            <a:chOff x="1610" y="1344"/>
            <a:chExt cx="1406" cy="803"/>
          </a:xfrm>
        </p:grpSpPr>
        <p:pic>
          <p:nvPicPr>
            <p:cNvPr id="11724" name="Picture 460" descr="Chi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2917" r="4367"/>
            <a:stretch>
              <a:fillRect/>
            </a:stretch>
          </p:blipFill>
          <p:spPr bwMode="auto">
            <a:xfrm>
              <a:off x="1610" y="1344"/>
              <a:ext cx="1095" cy="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32" name="Line 468"/>
            <p:cNvSpPr>
              <a:spLocks noChangeShapeType="1"/>
            </p:cNvSpPr>
            <p:nvPr/>
          </p:nvSpPr>
          <p:spPr bwMode="auto">
            <a:xfrm>
              <a:off x="2744" y="1752"/>
              <a:ext cx="27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48" name="Group 484"/>
          <p:cNvGrpSpPr>
            <a:grpSpLocks/>
          </p:cNvGrpSpPr>
          <p:nvPr/>
        </p:nvGrpSpPr>
        <p:grpSpPr bwMode="auto">
          <a:xfrm>
            <a:off x="6877050" y="1484313"/>
            <a:ext cx="1436688" cy="1152525"/>
            <a:chOff x="4332" y="935"/>
            <a:chExt cx="905" cy="726"/>
          </a:xfrm>
        </p:grpSpPr>
        <p:pic>
          <p:nvPicPr>
            <p:cNvPr id="11737" name="Picture 473" descr="baby_specialcar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935"/>
              <a:ext cx="905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47" name="Line 483"/>
            <p:cNvSpPr>
              <a:spLocks noChangeShapeType="1"/>
            </p:cNvSpPr>
            <p:nvPr/>
          </p:nvSpPr>
          <p:spPr bwMode="auto">
            <a:xfrm>
              <a:off x="4785" y="1525"/>
              <a:ext cx="0" cy="1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50" name="Group 486"/>
          <p:cNvGrpSpPr>
            <a:grpSpLocks/>
          </p:cNvGrpSpPr>
          <p:nvPr/>
        </p:nvGrpSpPr>
        <p:grpSpPr bwMode="auto">
          <a:xfrm>
            <a:off x="6877050" y="2708275"/>
            <a:ext cx="1449388" cy="1441450"/>
            <a:chOff x="4332" y="1706"/>
            <a:chExt cx="913" cy="908"/>
          </a:xfrm>
        </p:grpSpPr>
        <p:pic>
          <p:nvPicPr>
            <p:cNvPr id="11744" name="Picture 480" descr="dsc02793_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" y="1706"/>
              <a:ext cx="913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49" name="Line 485"/>
            <p:cNvSpPr>
              <a:spLocks noChangeShapeType="1"/>
            </p:cNvSpPr>
            <p:nvPr/>
          </p:nvSpPr>
          <p:spPr bwMode="auto">
            <a:xfrm>
              <a:off x="4785" y="2432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52" name="Group 488"/>
          <p:cNvGrpSpPr>
            <a:grpSpLocks/>
          </p:cNvGrpSpPr>
          <p:nvPr/>
        </p:nvGrpSpPr>
        <p:grpSpPr bwMode="auto">
          <a:xfrm>
            <a:off x="7164388" y="4149725"/>
            <a:ext cx="1158875" cy="2046288"/>
            <a:chOff x="4468" y="2614"/>
            <a:chExt cx="730" cy="1289"/>
          </a:xfrm>
        </p:grpSpPr>
        <p:pic>
          <p:nvPicPr>
            <p:cNvPr id="11742" name="Picture 478" descr="category-10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95" r="36678"/>
            <a:stretch>
              <a:fillRect/>
            </a:stretch>
          </p:blipFill>
          <p:spPr bwMode="auto">
            <a:xfrm>
              <a:off x="4649" y="2614"/>
              <a:ext cx="549" cy="1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51" name="Line 487"/>
            <p:cNvSpPr>
              <a:spLocks noChangeShapeType="1"/>
            </p:cNvSpPr>
            <p:nvPr/>
          </p:nvSpPr>
          <p:spPr bwMode="auto">
            <a:xfrm flipH="1">
              <a:off x="4468" y="3430"/>
              <a:ext cx="18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58" name="Group 494"/>
          <p:cNvGrpSpPr>
            <a:grpSpLocks/>
          </p:cNvGrpSpPr>
          <p:nvPr/>
        </p:nvGrpSpPr>
        <p:grpSpPr bwMode="auto">
          <a:xfrm>
            <a:off x="1547813" y="3860800"/>
            <a:ext cx="1728787" cy="1006475"/>
            <a:chOff x="1156" y="2432"/>
            <a:chExt cx="908" cy="634"/>
          </a:xfrm>
        </p:grpSpPr>
        <p:pic>
          <p:nvPicPr>
            <p:cNvPr id="11753" name="Picture 489" descr="Frogspaw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3" t="34943" r="56616" b="19981"/>
            <a:stretch>
              <a:fillRect/>
            </a:stretch>
          </p:blipFill>
          <p:spPr bwMode="auto">
            <a:xfrm>
              <a:off x="1156" y="2432"/>
              <a:ext cx="635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57" name="Line 493"/>
            <p:cNvSpPr>
              <a:spLocks noChangeShapeType="1"/>
            </p:cNvSpPr>
            <p:nvPr/>
          </p:nvSpPr>
          <p:spPr bwMode="auto">
            <a:xfrm>
              <a:off x="1791" y="2750"/>
              <a:ext cx="27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66" name="Group 502"/>
          <p:cNvGrpSpPr>
            <a:grpSpLocks/>
          </p:cNvGrpSpPr>
          <p:nvPr/>
        </p:nvGrpSpPr>
        <p:grpSpPr bwMode="auto">
          <a:xfrm>
            <a:off x="3276600" y="3860800"/>
            <a:ext cx="1441450" cy="1368425"/>
            <a:chOff x="2064" y="2432"/>
            <a:chExt cx="908" cy="862"/>
          </a:xfrm>
        </p:grpSpPr>
        <p:pic>
          <p:nvPicPr>
            <p:cNvPr id="11756" name="Picture 492" descr="tadpole-06-05-2005-100_0957-xx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24" t="20721" b="15228"/>
            <a:stretch>
              <a:fillRect/>
            </a:stretch>
          </p:blipFill>
          <p:spPr bwMode="auto">
            <a:xfrm>
              <a:off x="2064" y="2432"/>
              <a:ext cx="908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59" name="Line 495"/>
            <p:cNvSpPr>
              <a:spLocks noChangeShapeType="1"/>
            </p:cNvSpPr>
            <p:nvPr/>
          </p:nvSpPr>
          <p:spPr bwMode="auto">
            <a:xfrm>
              <a:off x="2517" y="3067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63" name="Group 499"/>
          <p:cNvGrpSpPr>
            <a:grpSpLocks/>
          </p:cNvGrpSpPr>
          <p:nvPr/>
        </p:nvGrpSpPr>
        <p:grpSpPr bwMode="auto">
          <a:xfrm>
            <a:off x="2771775" y="5229225"/>
            <a:ext cx="1944688" cy="965200"/>
            <a:chOff x="1746" y="3294"/>
            <a:chExt cx="1225" cy="608"/>
          </a:xfrm>
        </p:grpSpPr>
        <p:pic>
          <p:nvPicPr>
            <p:cNvPr id="11760" name="Picture 496" descr="frog43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294"/>
              <a:ext cx="907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61" name="Line 497"/>
            <p:cNvSpPr>
              <a:spLocks noChangeShapeType="1"/>
            </p:cNvSpPr>
            <p:nvPr/>
          </p:nvSpPr>
          <p:spPr bwMode="auto">
            <a:xfrm flipH="1">
              <a:off x="1746" y="3612"/>
              <a:ext cx="31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65" name="Group 501"/>
          <p:cNvGrpSpPr>
            <a:grpSpLocks/>
          </p:cNvGrpSpPr>
          <p:nvPr/>
        </p:nvGrpSpPr>
        <p:grpSpPr bwMode="auto">
          <a:xfrm>
            <a:off x="1403350" y="4868863"/>
            <a:ext cx="1308100" cy="1270000"/>
            <a:chOff x="884" y="3067"/>
            <a:chExt cx="824" cy="800"/>
          </a:xfrm>
        </p:grpSpPr>
        <p:pic>
          <p:nvPicPr>
            <p:cNvPr id="11762" name="Picture 498" descr="fro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3249"/>
              <a:ext cx="824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64" name="Line 500"/>
            <p:cNvSpPr>
              <a:spLocks noChangeShapeType="1"/>
            </p:cNvSpPr>
            <p:nvPr/>
          </p:nvSpPr>
          <p:spPr bwMode="auto">
            <a:xfrm flipV="1">
              <a:off x="1338" y="3067"/>
              <a:ext cx="0" cy="1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70" name="Group 506"/>
          <p:cNvGrpSpPr>
            <a:grpSpLocks/>
          </p:cNvGrpSpPr>
          <p:nvPr/>
        </p:nvGrpSpPr>
        <p:grpSpPr bwMode="auto">
          <a:xfrm>
            <a:off x="5148263" y="1989138"/>
            <a:ext cx="1368425" cy="1295400"/>
            <a:chOff x="2925" y="1253"/>
            <a:chExt cx="1180" cy="816"/>
          </a:xfrm>
        </p:grpSpPr>
        <p:pic>
          <p:nvPicPr>
            <p:cNvPr id="11729" name="Picture 465" descr="Chick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253"/>
              <a:ext cx="679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1768" name="Text Box 504"/>
            <p:cNvSpPr txBox="1">
              <a:spLocks noChangeArrowheads="1"/>
            </p:cNvSpPr>
            <p:nvPr/>
          </p:nvSpPr>
          <p:spPr bwMode="auto">
            <a:xfrm>
              <a:off x="3833" y="1661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/>
                <a:t>?</a:t>
              </a:r>
            </a:p>
          </p:txBody>
        </p:sp>
        <p:sp>
          <p:nvSpPr>
            <p:cNvPr id="11769" name="Line 505"/>
            <p:cNvSpPr>
              <a:spLocks noChangeShapeType="1"/>
            </p:cNvSpPr>
            <p:nvPr/>
          </p:nvSpPr>
          <p:spPr bwMode="auto">
            <a:xfrm>
              <a:off x="3606" y="1797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774" name="Group 510"/>
          <p:cNvGrpSpPr>
            <a:grpSpLocks/>
          </p:cNvGrpSpPr>
          <p:nvPr/>
        </p:nvGrpSpPr>
        <p:grpSpPr bwMode="auto">
          <a:xfrm>
            <a:off x="6011863" y="4076700"/>
            <a:ext cx="1081087" cy="2055813"/>
            <a:chOff x="3787" y="2568"/>
            <a:chExt cx="681" cy="1295"/>
          </a:xfrm>
        </p:grpSpPr>
        <p:pic>
          <p:nvPicPr>
            <p:cNvPr id="11771" name="Picture 507" descr="MPj04157680000[1]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66" t="18610" r="60027"/>
            <a:stretch>
              <a:fillRect/>
            </a:stretch>
          </p:blipFill>
          <p:spPr bwMode="auto">
            <a:xfrm>
              <a:off x="3787" y="3067"/>
              <a:ext cx="681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2" name="Line 508"/>
            <p:cNvSpPr>
              <a:spLocks noChangeShapeType="1"/>
            </p:cNvSpPr>
            <p:nvPr/>
          </p:nvSpPr>
          <p:spPr bwMode="auto">
            <a:xfrm flipV="1">
              <a:off x="4105" y="2840"/>
              <a:ext cx="0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3" name="Rectangle 509"/>
            <p:cNvSpPr>
              <a:spLocks noChangeArrowheads="1"/>
            </p:cNvSpPr>
            <p:nvPr/>
          </p:nvSpPr>
          <p:spPr bwMode="auto">
            <a:xfrm>
              <a:off x="3969" y="2568"/>
              <a:ext cx="2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b="1"/>
                <a:t>?</a:t>
              </a:r>
            </a:p>
          </p:txBody>
        </p:sp>
      </p:grpSp>
      <p:grpSp>
        <p:nvGrpSpPr>
          <p:cNvPr id="11777" name="Group 513"/>
          <p:cNvGrpSpPr>
            <a:grpSpLocks/>
          </p:cNvGrpSpPr>
          <p:nvPr/>
        </p:nvGrpSpPr>
        <p:grpSpPr bwMode="auto">
          <a:xfrm>
            <a:off x="2124075" y="1916113"/>
            <a:ext cx="1368425" cy="1585912"/>
            <a:chOff x="1338" y="1207"/>
            <a:chExt cx="862" cy="999"/>
          </a:xfrm>
        </p:grpSpPr>
        <p:pic>
          <p:nvPicPr>
            <p:cNvPr id="11775" name="Picture 511" descr="972_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06" t="16049" r="14563"/>
            <a:stretch>
              <a:fillRect/>
            </a:stretch>
          </p:blipFill>
          <p:spPr bwMode="auto">
            <a:xfrm>
              <a:off x="1338" y="1207"/>
              <a:ext cx="612" cy="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76" name="Line 512"/>
            <p:cNvSpPr>
              <a:spLocks noChangeShapeType="1"/>
            </p:cNvSpPr>
            <p:nvPr/>
          </p:nvSpPr>
          <p:spPr bwMode="auto">
            <a:xfrm>
              <a:off x="1973" y="1706"/>
              <a:ext cx="22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371600" y="1844675"/>
            <a:ext cx="6400800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GB" sz="3200" u="sng"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GB" sz="3200">
              <a:latin typeface="Comic Sans MS" pitchFamily="66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11188" y="381000"/>
            <a:ext cx="22828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4400">
                <a:latin typeface="Comic Sans MS" pitchFamily="66" charset="0"/>
              </a:rPr>
              <a:t>Activity</a:t>
            </a:r>
          </a:p>
        </p:txBody>
      </p:sp>
      <p:grpSp>
        <p:nvGrpSpPr>
          <p:cNvPr id="26668" name="Group 44"/>
          <p:cNvGrpSpPr>
            <a:grpSpLocks/>
          </p:cNvGrpSpPr>
          <p:nvPr/>
        </p:nvGrpSpPr>
        <p:grpSpPr bwMode="auto">
          <a:xfrm>
            <a:off x="468313" y="1341438"/>
            <a:ext cx="8145462" cy="719137"/>
            <a:chOff x="295" y="845"/>
            <a:chExt cx="5131" cy="453"/>
          </a:xfrm>
        </p:grpSpPr>
        <p:sp>
          <p:nvSpPr>
            <p:cNvPr id="26663" name="Rectangle 39"/>
            <p:cNvSpPr>
              <a:spLocks noChangeArrowheads="1"/>
            </p:cNvSpPr>
            <p:nvPr/>
          </p:nvSpPr>
          <p:spPr bwMode="auto">
            <a:xfrm>
              <a:off x="385" y="845"/>
              <a:ext cx="3493" cy="4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295" y="845"/>
              <a:ext cx="51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>
                <a:latin typeface="Comic Sans MS" pitchFamily="66" charset="0"/>
              </a:endParaRPr>
            </a:p>
          </p:txBody>
        </p:sp>
        <p:sp>
          <p:nvSpPr>
            <p:cNvPr id="26636" name="Text Box 12"/>
            <p:cNvSpPr txBox="1">
              <a:spLocks noChangeArrowheads="1"/>
            </p:cNvSpPr>
            <p:nvPr/>
          </p:nvSpPr>
          <p:spPr bwMode="auto">
            <a:xfrm>
              <a:off x="431" y="890"/>
              <a:ext cx="462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Fold a circle of paper into quarters.</a:t>
              </a:r>
            </a:p>
          </p:txBody>
        </p:sp>
      </p:grpSp>
      <p:grpSp>
        <p:nvGrpSpPr>
          <p:cNvPr id="26669" name="Group 45"/>
          <p:cNvGrpSpPr>
            <a:grpSpLocks/>
          </p:cNvGrpSpPr>
          <p:nvPr/>
        </p:nvGrpSpPr>
        <p:grpSpPr bwMode="auto">
          <a:xfrm>
            <a:off x="611188" y="2205038"/>
            <a:ext cx="7416800" cy="1008062"/>
            <a:chOff x="385" y="1389"/>
            <a:chExt cx="4672" cy="635"/>
          </a:xfrm>
        </p:grpSpPr>
        <p:sp>
          <p:nvSpPr>
            <p:cNvPr id="26664" name="Rectangle 40"/>
            <p:cNvSpPr>
              <a:spLocks noChangeArrowheads="1"/>
            </p:cNvSpPr>
            <p:nvPr/>
          </p:nvSpPr>
          <p:spPr bwMode="auto">
            <a:xfrm>
              <a:off x="385" y="1389"/>
              <a:ext cx="3493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Text Box 13"/>
            <p:cNvSpPr txBox="1">
              <a:spLocks noChangeArrowheads="1"/>
            </p:cNvSpPr>
            <p:nvPr/>
          </p:nvSpPr>
          <p:spPr bwMode="auto">
            <a:xfrm>
              <a:off x="431" y="1389"/>
              <a:ext cx="4626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Choose which life cycle you want to</a:t>
              </a:r>
            </a:p>
            <a:p>
              <a:pPr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show.</a:t>
              </a:r>
            </a:p>
          </p:txBody>
        </p:sp>
      </p:grpSp>
      <p:grpSp>
        <p:nvGrpSpPr>
          <p:cNvPr id="26671" name="Group 47"/>
          <p:cNvGrpSpPr>
            <a:grpSpLocks/>
          </p:cNvGrpSpPr>
          <p:nvPr/>
        </p:nvGrpSpPr>
        <p:grpSpPr bwMode="auto">
          <a:xfrm>
            <a:off x="611188" y="4724400"/>
            <a:ext cx="4537075" cy="1657350"/>
            <a:chOff x="385" y="2976"/>
            <a:chExt cx="2858" cy="1044"/>
          </a:xfrm>
        </p:grpSpPr>
        <p:sp>
          <p:nvSpPr>
            <p:cNvPr id="26667" name="Rectangle 43"/>
            <p:cNvSpPr>
              <a:spLocks noChangeArrowheads="1"/>
            </p:cNvSpPr>
            <p:nvPr/>
          </p:nvSpPr>
          <p:spPr bwMode="auto">
            <a:xfrm>
              <a:off x="385" y="2976"/>
              <a:ext cx="2676" cy="10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431" y="3022"/>
              <a:ext cx="2812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Remember to add the </a:t>
              </a:r>
            </a:p>
            <a:p>
              <a:pPr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arrows to show which </a:t>
              </a:r>
            </a:p>
            <a:p>
              <a:pPr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direction the life cycle goes.</a:t>
              </a:r>
            </a:p>
          </p:txBody>
        </p:sp>
      </p:grpSp>
      <p:grpSp>
        <p:nvGrpSpPr>
          <p:cNvPr id="26670" name="Group 46"/>
          <p:cNvGrpSpPr>
            <a:grpSpLocks/>
          </p:cNvGrpSpPr>
          <p:nvPr/>
        </p:nvGrpSpPr>
        <p:grpSpPr bwMode="auto">
          <a:xfrm>
            <a:off x="611188" y="3357563"/>
            <a:ext cx="7416800" cy="1223962"/>
            <a:chOff x="385" y="2115"/>
            <a:chExt cx="4672" cy="771"/>
          </a:xfrm>
        </p:grpSpPr>
        <p:sp>
          <p:nvSpPr>
            <p:cNvPr id="26666" name="Rectangle 42"/>
            <p:cNvSpPr>
              <a:spLocks noChangeArrowheads="1"/>
            </p:cNvSpPr>
            <p:nvPr/>
          </p:nvSpPr>
          <p:spPr bwMode="auto">
            <a:xfrm>
              <a:off x="385" y="2115"/>
              <a:ext cx="2676" cy="77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Text Box 24"/>
            <p:cNvSpPr txBox="1">
              <a:spLocks noChangeArrowheads="1"/>
            </p:cNvSpPr>
            <p:nvPr/>
          </p:nvSpPr>
          <p:spPr bwMode="auto">
            <a:xfrm>
              <a:off x="431" y="2160"/>
              <a:ext cx="4626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Draw each stage of the </a:t>
              </a:r>
            </a:p>
            <a:p>
              <a:pPr>
                <a:spcBef>
                  <a:spcPct val="50000"/>
                </a:spcBef>
              </a:pPr>
              <a:r>
                <a:rPr lang="en-GB" sz="2400">
                  <a:latin typeface="Comic Sans MS" pitchFamily="66" charset="0"/>
                </a:rPr>
                <a:t>life cycle.</a:t>
              </a:r>
            </a:p>
          </p:txBody>
        </p:sp>
      </p:grpSp>
      <p:grpSp>
        <p:nvGrpSpPr>
          <p:cNvPr id="26665" name="Group 41"/>
          <p:cNvGrpSpPr>
            <a:grpSpLocks/>
          </p:cNvGrpSpPr>
          <p:nvPr/>
        </p:nvGrpSpPr>
        <p:grpSpPr bwMode="auto">
          <a:xfrm>
            <a:off x="5508625" y="3068638"/>
            <a:ext cx="3168650" cy="3168650"/>
            <a:chOff x="3424" y="1842"/>
            <a:chExt cx="1996" cy="1996"/>
          </a:xfrm>
        </p:grpSpPr>
        <p:grpSp>
          <p:nvGrpSpPr>
            <p:cNvPr id="26649" name="Group 25"/>
            <p:cNvGrpSpPr>
              <a:grpSpLocks/>
            </p:cNvGrpSpPr>
            <p:nvPr/>
          </p:nvGrpSpPr>
          <p:grpSpPr bwMode="auto">
            <a:xfrm>
              <a:off x="3424" y="1842"/>
              <a:ext cx="1996" cy="1996"/>
              <a:chOff x="3424" y="1842"/>
              <a:chExt cx="1996" cy="1996"/>
            </a:xfrm>
          </p:grpSpPr>
          <p:sp>
            <p:nvSpPr>
              <p:cNvPr id="26640" name="Oval 16"/>
              <p:cNvSpPr>
                <a:spLocks noChangeArrowheads="1"/>
              </p:cNvSpPr>
              <p:nvPr/>
            </p:nvSpPr>
            <p:spPr bwMode="auto">
              <a:xfrm>
                <a:off x="3424" y="1842"/>
                <a:ext cx="1995" cy="199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1" name="Line 17"/>
              <p:cNvSpPr>
                <a:spLocks noChangeShapeType="1"/>
              </p:cNvSpPr>
              <p:nvPr/>
            </p:nvSpPr>
            <p:spPr bwMode="auto">
              <a:xfrm>
                <a:off x="4422" y="1842"/>
                <a:ext cx="0" cy="1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Line 18"/>
              <p:cNvSpPr>
                <a:spLocks noChangeShapeType="1"/>
              </p:cNvSpPr>
              <p:nvPr/>
            </p:nvSpPr>
            <p:spPr bwMode="auto">
              <a:xfrm>
                <a:off x="3424" y="2840"/>
                <a:ext cx="19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3" name="Line 19"/>
              <p:cNvSpPr>
                <a:spLocks noChangeShapeType="1"/>
              </p:cNvSpPr>
              <p:nvPr/>
            </p:nvSpPr>
            <p:spPr bwMode="auto">
              <a:xfrm>
                <a:off x="4377" y="2251"/>
                <a:ext cx="181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Line 20"/>
              <p:cNvSpPr>
                <a:spLocks noChangeShapeType="1"/>
              </p:cNvSpPr>
              <p:nvPr/>
            </p:nvSpPr>
            <p:spPr bwMode="auto">
              <a:xfrm flipH="1">
                <a:off x="4286" y="3475"/>
                <a:ext cx="18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Line 21"/>
              <p:cNvSpPr>
                <a:spLocks noChangeShapeType="1"/>
              </p:cNvSpPr>
              <p:nvPr/>
            </p:nvSpPr>
            <p:spPr bwMode="auto">
              <a:xfrm>
                <a:off x="4876" y="2750"/>
                <a:ext cx="0" cy="2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Line 22"/>
              <p:cNvSpPr>
                <a:spLocks noChangeShapeType="1"/>
              </p:cNvSpPr>
              <p:nvPr/>
            </p:nvSpPr>
            <p:spPr bwMode="auto">
              <a:xfrm flipV="1">
                <a:off x="3878" y="2704"/>
                <a:ext cx="0" cy="227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6651" name="Picture 27" descr="eg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70" t="6314" r="32462" b="24529"/>
            <a:stretch>
              <a:fillRect/>
            </a:stretch>
          </p:blipFill>
          <p:spPr bwMode="auto">
            <a:xfrm>
              <a:off x="3787" y="2160"/>
              <a:ext cx="545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4" name="Picture 30" descr="972_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06" t="16049" r="14563"/>
            <a:stretch>
              <a:fillRect/>
            </a:stretch>
          </p:blipFill>
          <p:spPr bwMode="auto">
            <a:xfrm>
              <a:off x="4604" y="2069"/>
              <a:ext cx="389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7" name="Picture 33" descr="Chi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00" t="12917" r="4367"/>
            <a:stretch>
              <a:fillRect/>
            </a:stretch>
          </p:blipFill>
          <p:spPr bwMode="auto">
            <a:xfrm>
              <a:off x="4513" y="3022"/>
              <a:ext cx="544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0" name="Picture 36" descr="Chicke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976"/>
              <a:ext cx="387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708275"/>
            <a:ext cx="8229600" cy="1143000"/>
          </a:xfrm>
        </p:spPr>
        <p:txBody>
          <a:bodyPr/>
          <a:lstStyle/>
          <a:p>
            <a:r>
              <a:rPr lang="en-GB">
                <a:latin typeface="Comic Sans MS" pitchFamily="66" charset="0"/>
              </a:rPr>
              <a:t>Session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04813"/>
            <a:ext cx="7772400" cy="1470025"/>
          </a:xfrm>
        </p:spPr>
        <p:txBody>
          <a:bodyPr/>
          <a:lstStyle/>
          <a:p>
            <a:pPr algn="l"/>
            <a:r>
              <a:rPr lang="en-GB">
                <a:latin typeface="Comic Sans MS" pitchFamily="66" charset="0"/>
              </a:rPr>
              <a:t>Learning Objectives</a:t>
            </a:r>
            <a:br>
              <a:rPr lang="en-GB">
                <a:latin typeface="Comic Sans MS" pitchFamily="66" charset="0"/>
              </a:rPr>
            </a:br>
            <a:r>
              <a:rPr lang="en-GB" sz="2400" u="sng">
                <a:latin typeface="Comic Sans MS" pitchFamily="66" charset="0"/>
              </a:rPr>
              <a:t>Today I am Learning…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44675"/>
            <a:ext cx="6400800" cy="3794125"/>
          </a:xfrm>
        </p:spPr>
        <p:txBody>
          <a:bodyPr/>
          <a:lstStyle/>
          <a:p>
            <a:pPr algn="l"/>
            <a:endParaRPr lang="en-GB" u="sng">
              <a:latin typeface="Comic Sans MS" pitchFamily="66" charset="0"/>
            </a:endParaRPr>
          </a:p>
          <a:p>
            <a:pPr algn="l">
              <a:buFontTx/>
              <a:buChar char="•"/>
            </a:pPr>
            <a:endParaRPr lang="en-GB">
              <a:latin typeface="Comic Sans MS" pitchFamily="66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95288" y="2060575"/>
            <a:ext cx="8094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>
                <a:latin typeface="Comic Sans MS" pitchFamily="66" charset="0"/>
              </a:rPr>
              <a:t>That babies and children need to be looked after while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>
                <a:latin typeface="Comic Sans MS" pitchFamily="66" charset="0"/>
              </a:rPr>
              <a:t>  they are growing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8313" y="2997200"/>
            <a:ext cx="83327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>
                <a:latin typeface="Comic Sans MS" pitchFamily="66" charset="0"/>
              </a:rPr>
              <a:t>That we can ask questions to help us compare babies and</a:t>
            </a:r>
          </a:p>
          <a:p>
            <a:r>
              <a:rPr lang="en-GB" sz="2400">
                <a:latin typeface="Comic Sans MS" pitchFamily="66" charset="0"/>
              </a:rPr>
              <a:t>  toddlers</a:t>
            </a:r>
          </a:p>
        </p:txBody>
      </p:sp>
      <p:pic>
        <p:nvPicPr>
          <p:cNvPr id="24584" name="Picture 8" descr="MPj040745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933825"/>
            <a:ext cx="3529013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404813"/>
            <a:ext cx="7772400" cy="1470025"/>
          </a:xfrm>
        </p:spPr>
        <p:txBody>
          <a:bodyPr/>
          <a:lstStyle/>
          <a:p>
            <a:pPr algn="l"/>
            <a:r>
              <a:rPr lang="en-GB">
                <a:latin typeface="Comic Sans MS" pitchFamily="66" charset="0"/>
              </a:rPr>
              <a:t>Success Criteria</a:t>
            </a:r>
            <a:br>
              <a:rPr lang="en-GB">
                <a:latin typeface="Comic Sans MS" pitchFamily="66" charset="0"/>
              </a:rPr>
            </a:br>
            <a:r>
              <a:rPr lang="en-GB" sz="2400" u="sng">
                <a:latin typeface="Comic Sans MS" pitchFamily="66" charset="0"/>
              </a:rPr>
              <a:t>I need to…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44675"/>
            <a:ext cx="6400800" cy="3794125"/>
          </a:xfrm>
        </p:spPr>
        <p:txBody>
          <a:bodyPr/>
          <a:lstStyle/>
          <a:p>
            <a:pPr algn="l"/>
            <a:endParaRPr lang="en-GB" u="sng">
              <a:latin typeface="Comic Sans MS" pitchFamily="66" charset="0"/>
            </a:endParaRPr>
          </a:p>
          <a:p>
            <a:pPr algn="l">
              <a:buFontTx/>
              <a:buChar char="•"/>
            </a:pPr>
            <a:endParaRPr lang="en-GB">
              <a:latin typeface="Comic Sans MS" pitchFamily="66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68313" y="2565400"/>
            <a:ext cx="79962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>
                <a:latin typeface="Comic Sans MS" pitchFamily="66" charset="0"/>
              </a:rPr>
              <a:t>Record in different ways how a baby and toddler need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>
                <a:latin typeface="Comic Sans MS" pitchFamily="66" charset="0"/>
              </a:rPr>
              <a:t>  to be looked after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68313" y="3573463"/>
            <a:ext cx="81248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2400">
                <a:latin typeface="Comic Sans MS" pitchFamily="66" charset="0"/>
              </a:rPr>
              <a:t>Ask questions about the differences between the baby</a:t>
            </a:r>
          </a:p>
          <a:p>
            <a:pPr>
              <a:buFontTx/>
              <a:buChar char="•"/>
            </a:pPr>
            <a:r>
              <a:rPr lang="en-GB" sz="2400">
                <a:latin typeface="Comic Sans MS" pitchFamily="66" charset="0"/>
              </a:rPr>
              <a:t>And the toddler</a:t>
            </a:r>
          </a:p>
        </p:txBody>
      </p:sp>
      <p:pic>
        <p:nvPicPr>
          <p:cNvPr id="27655" name="Picture 7" descr="ti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71"/>
          <a:stretch>
            <a:fillRect/>
          </a:stretch>
        </p:blipFill>
        <p:spPr bwMode="auto">
          <a:xfrm>
            <a:off x="5724525" y="3860800"/>
            <a:ext cx="28575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476250"/>
            <a:ext cx="8351837" cy="792163"/>
          </a:xfrm>
        </p:spPr>
        <p:txBody>
          <a:bodyPr/>
          <a:lstStyle/>
          <a:p>
            <a:pPr>
              <a:buFontTx/>
              <a:buNone/>
            </a:pPr>
            <a:r>
              <a:rPr lang="en-GB" sz="3600">
                <a:latin typeface="Comic Sans MS" pitchFamily="66" charset="0"/>
              </a:rPr>
              <a:t>What can a baby do?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468313" y="1125538"/>
            <a:ext cx="8207375" cy="5329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539750" y="1196975"/>
            <a:ext cx="3306763" cy="1865313"/>
            <a:chOff x="340" y="754"/>
            <a:chExt cx="2083" cy="1175"/>
          </a:xfrm>
        </p:grpSpPr>
        <p:pic>
          <p:nvPicPr>
            <p:cNvPr id="28684" name="Picture 12" descr="MPj0407144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071"/>
              <a:ext cx="108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8" name="Picture 16" descr="MPj0409621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1071"/>
              <a:ext cx="858" cy="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340" y="754"/>
              <a:ext cx="1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How does a baby feed?</a:t>
              </a:r>
            </a:p>
          </p:txBody>
        </p:sp>
      </p:grpSp>
      <p:grpSp>
        <p:nvGrpSpPr>
          <p:cNvPr id="28698" name="Group 26"/>
          <p:cNvGrpSpPr>
            <a:grpSpLocks/>
          </p:cNvGrpSpPr>
          <p:nvPr/>
        </p:nvGrpSpPr>
        <p:grpSpPr bwMode="auto">
          <a:xfrm>
            <a:off x="611188" y="3213100"/>
            <a:ext cx="3148012" cy="1717675"/>
            <a:chOff x="385" y="2024"/>
            <a:chExt cx="1983" cy="1082"/>
          </a:xfrm>
        </p:grpSpPr>
        <p:pic>
          <p:nvPicPr>
            <p:cNvPr id="28686" name="Picture 14" descr="MPj0407017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296"/>
              <a:ext cx="1230" cy="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1" name="Text Box 19"/>
            <p:cNvSpPr txBox="1">
              <a:spLocks noChangeArrowheads="1"/>
            </p:cNvSpPr>
            <p:nvPr/>
          </p:nvSpPr>
          <p:spPr bwMode="auto">
            <a:xfrm>
              <a:off x="385" y="2024"/>
              <a:ext cx="198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How does a baby go to bed?</a:t>
              </a:r>
            </a:p>
          </p:txBody>
        </p:sp>
      </p:grp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4284663" y="1268413"/>
            <a:ext cx="4192587" cy="1806575"/>
            <a:chOff x="2699" y="799"/>
            <a:chExt cx="2641" cy="1138"/>
          </a:xfrm>
        </p:grpSpPr>
        <p:pic>
          <p:nvPicPr>
            <p:cNvPr id="28678" name="Picture 6" descr="MPj0428494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799"/>
              <a:ext cx="1267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689" name="Picture 17" descr="MPj03999830000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799"/>
              <a:ext cx="1235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2" name="Text Box 20"/>
            <p:cNvSpPr txBox="1">
              <a:spLocks noChangeArrowheads="1"/>
            </p:cNvSpPr>
            <p:nvPr/>
          </p:nvSpPr>
          <p:spPr bwMode="auto">
            <a:xfrm>
              <a:off x="3016" y="1706"/>
              <a:ext cx="21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How does a baby get dressed?</a:t>
              </a:r>
            </a:p>
          </p:txBody>
        </p:sp>
      </p:grpSp>
      <p:grpSp>
        <p:nvGrpSpPr>
          <p:cNvPr id="28699" name="Group 27"/>
          <p:cNvGrpSpPr>
            <a:grpSpLocks/>
          </p:cNvGrpSpPr>
          <p:nvPr/>
        </p:nvGrpSpPr>
        <p:grpSpPr bwMode="auto">
          <a:xfrm>
            <a:off x="5003800" y="3357563"/>
            <a:ext cx="3317875" cy="2500312"/>
            <a:chOff x="3288" y="2387"/>
            <a:chExt cx="2090" cy="1575"/>
          </a:xfrm>
        </p:grpSpPr>
        <p:pic>
          <p:nvPicPr>
            <p:cNvPr id="28685" name="Picture 13" descr="MPj04065940000[1]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4" y="2704"/>
              <a:ext cx="774" cy="1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15" descr="MPj04096560000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2387"/>
              <a:ext cx="684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3" name="Text Box 21"/>
            <p:cNvSpPr txBox="1">
              <a:spLocks noChangeArrowheads="1"/>
            </p:cNvSpPr>
            <p:nvPr/>
          </p:nvSpPr>
          <p:spPr bwMode="auto">
            <a:xfrm>
              <a:off x="3288" y="3385"/>
              <a:ext cx="127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How does a baby tell you it’s hungry?</a:t>
              </a:r>
            </a:p>
          </p:txBody>
        </p:sp>
      </p:grpSp>
      <p:grpSp>
        <p:nvGrpSpPr>
          <p:cNvPr id="28700" name="Group 28"/>
          <p:cNvGrpSpPr>
            <a:grpSpLocks/>
          </p:cNvGrpSpPr>
          <p:nvPr/>
        </p:nvGrpSpPr>
        <p:grpSpPr bwMode="auto">
          <a:xfrm>
            <a:off x="1116013" y="5084763"/>
            <a:ext cx="3433762" cy="1184275"/>
            <a:chOff x="703" y="3203"/>
            <a:chExt cx="2163" cy="746"/>
          </a:xfrm>
        </p:grpSpPr>
        <p:pic>
          <p:nvPicPr>
            <p:cNvPr id="28681" name="Picture 9" descr="MPj04071410000[1]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3203"/>
              <a:ext cx="1120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694" name="Text Box 22"/>
            <p:cNvSpPr txBox="1">
              <a:spLocks noChangeArrowheads="1"/>
            </p:cNvSpPr>
            <p:nvPr/>
          </p:nvSpPr>
          <p:spPr bwMode="auto">
            <a:xfrm>
              <a:off x="703" y="3294"/>
              <a:ext cx="95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How does a baby move about?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68313" y="1125538"/>
            <a:ext cx="8207375" cy="5329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04813"/>
            <a:ext cx="8208962" cy="792162"/>
          </a:xfrm>
        </p:spPr>
        <p:txBody>
          <a:bodyPr/>
          <a:lstStyle/>
          <a:p>
            <a:pPr>
              <a:buFontTx/>
              <a:buNone/>
            </a:pPr>
            <a:r>
              <a:rPr lang="en-GB" sz="3600">
                <a:latin typeface="Comic Sans MS" pitchFamily="66" charset="0"/>
              </a:rPr>
              <a:t>What can a toddler do?</a:t>
            </a:r>
          </a:p>
        </p:txBody>
      </p:sp>
      <p:grpSp>
        <p:nvGrpSpPr>
          <p:cNvPr id="32806" name="Group 38"/>
          <p:cNvGrpSpPr>
            <a:grpSpLocks/>
          </p:cNvGrpSpPr>
          <p:nvPr/>
        </p:nvGrpSpPr>
        <p:grpSpPr bwMode="auto">
          <a:xfrm>
            <a:off x="827088" y="5157788"/>
            <a:ext cx="3509962" cy="1090612"/>
            <a:chOff x="521" y="3249"/>
            <a:chExt cx="2211" cy="687"/>
          </a:xfrm>
        </p:grpSpPr>
        <p:pic>
          <p:nvPicPr>
            <p:cNvPr id="32791" name="Picture 23" descr="MPj0430644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1" y="3249"/>
              <a:ext cx="1031" cy="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2784" name="Text Box 16"/>
            <p:cNvSpPr txBox="1">
              <a:spLocks noChangeArrowheads="1"/>
            </p:cNvSpPr>
            <p:nvPr/>
          </p:nvSpPr>
          <p:spPr bwMode="auto">
            <a:xfrm>
              <a:off x="521" y="3294"/>
              <a:ext cx="136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How does a toddler tell you it’s hungry?</a:t>
              </a:r>
            </a:p>
          </p:txBody>
        </p:sp>
      </p:grpSp>
      <p:grpSp>
        <p:nvGrpSpPr>
          <p:cNvPr id="32803" name="Group 35"/>
          <p:cNvGrpSpPr>
            <a:grpSpLocks/>
          </p:cNvGrpSpPr>
          <p:nvPr/>
        </p:nvGrpSpPr>
        <p:grpSpPr bwMode="auto">
          <a:xfrm>
            <a:off x="539750" y="1196975"/>
            <a:ext cx="2936875" cy="1855788"/>
            <a:chOff x="340" y="754"/>
            <a:chExt cx="1850" cy="1169"/>
          </a:xfrm>
        </p:grpSpPr>
        <p:sp>
          <p:nvSpPr>
            <p:cNvPr id="32781" name="Text Box 13"/>
            <p:cNvSpPr txBox="1">
              <a:spLocks noChangeArrowheads="1"/>
            </p:cNvSpPr>
            <p:nvPr/>
          </p:nvSpPr>
          <p:spPr bwMode="auto">
            <a:xfrm>
              <a:off x="340" y="754"/>
              <a:ext cx="185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How does a toddler feed?</a:t>
              </a:r>
            </a:p>
          </p:txBody>
        </p:sp>
        <p:pic>
          <p:nvPicPr>
            <p:cNvPr id="32794" name="Picture 26" descr="MPj04237250000[1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39" t="27150" r="17679" b="29411"/>
            <a:stretch>
              <a:fillRect/>
            </a:stretch>
          </p:blipFill>
          <p:spPr bwMode="auto">
            <a:xfrm>
              <a:off x="657" y="1026"/>
              <a:ext cx="1451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807" name="Group 39"/>
          <p:cNvGrpSpPr>
            <a:grpSpLocks/>
          </p:cNvGrpSpPr>
          <p:nvPr/>
        </p:nvGrpSpPr>
        <p:grpSpPr bwMode="auto">
          <a:xfrm>
            <a:off x="827088" y="3213100"/>
            <a:ext cx="3168650" cy="1873250"/>
            <a:chOff x="521" y="2024"/>
            <a:chExt cx="1996" cy="1180"/>
          </a:xfrm>
        </p:grpSpPr>
        <p:sp>
          <p:nvSpPr>
            <p:cNvPr id="32782" name="Text Box 14"/>
            <p:cNvSpPr txBox="1">
              <a:spLocks noChangeArrowheads="1"/>
            </p:cNvSpPr>
            <p:nvPr/>
          </p:nvSpPr>
          <p:spPr bwMode="auto">
            <a:xfrm>
              <a:off x="1474" y="2160"/>
              <a:ext cx="1043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How does a toddler go to bed?</a:t>
              </a:r>
            </a:p>
          </p:txBody>
        </p:sp>
        <p:pic>
          <p:nvPicPr>
            <p:cNvPr id="32797" name="Picture 29" descr="MPj04065820000[1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71"/>
            <a:stretch>
              <a:fillRect/>
            </a:stretch>
          </p:blipFill>
          <p:spPr bwMode="auto">
            <a:xfrm>
              <a:off x="521" y="2024"/>
              <a:ext cx="936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805" name="Group 37"/>
          <p:cNvGrpSpPr>
            <a:grpSpLocks/>
          </p:cNvGrpSpPr>
          <p:nvPr/>
        </p:nvGrpSpPr>
        <p:grpSpPr bwMode="auto">
          <a:xfrm>
            <a:off x="4787900" y="3644900"/>
            <a:ext cx="3638550" cy="2598738"/>
            <a:chOff x="3016" y="2296"/>
            <a:chExt cx="2292" cy="1637"/>
          </a:xfrm>
        </p:grpSpPr>
        <p:sp>
          <p:nvSpPr>
            <p:cNvPr id="32785" name="Text Box 17"/>
            <p:cNvSpPr txBox="1">
              <a:spLocks noChangeArrowheads="1"/>
            </p:cNvSpPr>
            <p:nvPr/>
          </p:nvSpPr>
          <p:spPr bwMode="auto">
            <a:xfrm>
              <a:off x="3016" y="3702"/>
              <a:ext cx="22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How does a toddler move about?</a:t>
              </a:r>
            </a:p>
          </p:txBody>
        </p:sp>
        <p:pic>
          <p:nvPicPr>
            <p:cNvPr id="32798" name="Picture 30" descr="MPj04075550000[1]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02" r="44391"/>
            <a:stretch>
              <a:fillRect/>
            </a:stretch>
          </p:blipFill>
          <p:spPr bwMode="auto">
            <a:xfrm>
              <a:off x="3452" y="2296"/>
              <a:ext cx="838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804" name="Group 36"/>
          <p:cNvGrpSpPr>
            <a:grpSpLocks/>
          </p:cNvGrpSpPr>
          <p:nvPr/>
        </p:nvGrpSpPr>
        <p:grpSpPr bwMode="auto">
          <a:xfrm>
            <a:off x="4643438" y="1268413"/>
            <a:ext cx="3854450" cy="2081212"/>
            <a:chOff x="2925" y="799"/>
            <a:chExt cx="2428" cy="1311"/>
          </a:xfrm>
        </p:grpSpPr>
        <p:sp>
          <p:nvSpPr>
            <p:cNvPr id="32783" name="Text Box 15"/>
            <p:cNvSpPr txBox="1">
              <a:spLocks noChangeArrowheads="1"/>
            </p:cNvSpPr>
            <p:nvPr/>
          </p:nvSpPr>
          <p:spPr bwMode="auto">
            <a:xfrm>
              <a:off x="3833" y="1706"/>
              <a:ext cx="15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How does a toddler get dressed?</a:t>
              </a:r>
            </a:p>
          </p:txBody>
        </p:sp>
        <p:pic>
          <p:nvPicPr>
            <p:cNvPr id="32795" name="Picture 27" descr="MPj04020260000[1]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799"/>
              <a:ext cx="852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800" name="Picture 32" descr="MPj04021670000[1]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799"/>
              <a:ext cx="862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225</Words>
  <Application>Microsoft Office PowerPoint</Application>
  <PresentationFormat>On-screen Show (4:3)</PresentationFormat>
  <Paragraphs>67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Comic Sans MS</vt:lpstr>
      <vt:lpstr>Default Design</vt:lpstr>
      <vt:lpstr>Session 1</vt:lpstr>
      <vt:lpstr>Learning Objectives Today I am Learning…</vt:lpstr>
      <vt:lpstr>Changing from babies to adults</vt:lpstr>
      <vt:lpstr>PowerPoint Presentation</vt:lpstr>
      <vt:lpstr>Session 2</vt:lpstr>
      <vt:lpstr>Learning Objectives Today I am Learning…</vt:lpstr>
      <vt:lpstr>Success Criteria I need to…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Objectives Today I am Learning…</dc:title>
  <dc:creator>Kathryn</dc:creator>
  <cp:lastModifiedBy>Teacher E-Solutions</cp:lastModifiedBy>
  <cp:revision>10</cp:revision>
  <dcterms:created xsi:type="dcterms:W3CDTF">2007-02-07T17:07:27Z</dcterms:created>
  <dcterms:modified xsi:type="dcterms:W3CDTF">2019-01-18T17:16:53Z</dcterms:modified>
</cp:coreProperties>
</file>