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8" r:id="rId2"/>
  </p:sldMasterIdLst>
  <p:sldIdLst>
    <p:sldId id="256" r:id="rId3"/>
    <p:sldId id="258" r:id="rId4"/>
    <p:sldId id="259" r:id="rId5"/>
    <p:sldId id="257" r:id="rId6"/>
    <p:sldId id="260" r:id="rId7"/>
    <p:sldId id="369" r:id="rId8"/>
    <p:sldId id="424" r:id="rId9"/>
    <p:sldId id="423" r:id="rId10"/>
    <p:sldId id="434" r:id="rId11"/>
    <p:sldId id="435" r:id="rId12"/>
    <p:sldId id="425" r:id="rId13"/>
    <p:sldId id="426" r:id="rId14"/>
    <p:sldId id="427" r:id="rId15"/>
    <p:sldId id="428" r:id="rId16"/>
    <p:sldId id="436" r:id="rId17"/>
    <p:sldId id="429" r:id="rId18"/>
    <p:sldId id="430" r:id="rId19"/>
    <p:sldId id="437" r:id="rId20"/>
    <p:sldId id="431" r:id="rId21"/>
    <p:sldId id="432" r:id="rId22"/>
    <p:sldId id="433" r:id="rId23"/>
    <p:sldId id="287"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191" autoAdjust="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61B182-0CF0-440B-B81F-C66BAA1DBD41}" type="slidenum">
              <a:rPr lang="en-US"/>
              <a:pPr>
                <a:defRPr/>
              </a:pPr>
              <a:t>‹#›</a:t>
            </a:fld>
            <a:endParaRPr lang="en-US"/>
          </a:p>
        </p:txBody>
      </p:sp>
    </p:spTree>
    <p:extLst>
      <p:ext uri="{BB962C8B-B14F-4D97-AF65-F5344CB8AC3E}">
        <p14:creationId xmlns:p14="http://schemas.microsoft.com/office/powerpoint/2010/main" val="2615805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0550E5-BD6A-4577-AF35-498259C6B8C0}" type="slidenum">
              <a:rPr lang="en-US"/>
              <a:pPr>
                <a:defRPr/>
              </a:pPr>
              <a:t>‹#›</a:t>
            </a:fld>
            <a:endParaRPr lang="en-US"/>
          </a:p>
        </p:txBody>
      </p:sp>
    </p:spTree>
    <p:extLst>
      <p:ext uri="{BB962C8B-B14F-4D97-AF65-F5344CB8AC3E}">
        <p14:creationId xmlns:p14="http://schemas.microsoft.com/office/powerpoint/2010/main" val="218028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4D75E1-44BE-4410-A804-E01A8914E798}" type="slidenum">
              <a:rPr lang="en-US"/>
              <a:pPr>
                <a:defRPr/>
              </a:pPr>
              <a:t>‹#›</a:t>
            </a:fld>
            <a:endParaRPr lang="en-US"/>
          </a:p>
        </p:txBody>
      </p:sp>
    </p:spTree>
    <p:extLst>
      <p:ext uri="{BB962C8B-B14F-4D97-AF65-F5344CB8AC3E}">
        <p14:creationId xmlns:p14="http://schemas.microsoft.com/office/powerpoint/2010/main" val="2614215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8E8439B-CF4F-4334-BB3C-CEEB26C72FAA}" type="slidenum">
              <a:rPr lang="en-US"/>
              <a:pPr>
                <a:defRPr/>
              </a:pPr>
              <a:t>‹#›</a:t>
            </a:fld>
            <a:endParaRPr lang="en-US"/>
          </a:p>
        </p:txBody>
      </p:sp>
    </p:spTree>
    <p:extLst>
      <p:ext uri="{BB962C8B-B14F-4D97-AF65-F5344CB8AC3E}">
        <p14:creationId xmlns:p14="http://schemas.microsoft.com/office/powerpoint/2010/main" val="2458536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5570"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smtClean="0"/>
              <a:t>Click to edit Master title style</a:t>
            </a:r>
          </a:p>
        </p:txBody>
      </p:sp>
      <p:sp>
        <p:nvSpPr>
          <p:cNvPr id="3655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8985590B-7FE6-4361-834E-F361F11D9DD7}" type="slidenum">
              <a:rPr lang="en-US" altLang="en-US"/>
              <a:pPr>
                <a:defRPr/>
              </a:pPr>
              <a:t>‹#›</a:t>
            </a:fld>
            <a:endParaRPr lang="en-US" altLang="en-US"/>
          </a:p>
        </p:txBody>
      </p:sp>
    </p:spTree>
    <p:extLst>
      <p:ext uri="{BB962C8B-B14F-4D97-AF65-F5344CB8AC3E}">
        <p14:creationId xmlns:p14="http://schemas.microsoft.com/office/powerpoint/2010/main" val="510891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2E1C6C-932D-4BD4-95F0-B3A860CF956F}" type="slidenum">
              <a:rPr lang="en-US" altLang="en-US"/>
              <a:pPr>
                <a:defRPr/>
              </a:pPr>
              <a:t>‹#›</a:t>
            </a:fld>
            <a:endParaRPr lang="en-US" altLang="en-US"/>
          </a:p>
        </p:txBody>
      </p:sp>
    </p:spTree>
    <p:extLst>
      <p:ext uri="{BB962C8B-B14F-4D97-AF65-F5344CB8AC3E}">
        <p14:creationId xmlns:p14="http://schemas.microsoft.com/office/powerpoint/2010/main" val="4164143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9895BA-F896-4DD7-8E06-8882651B7402}" type="slidenum">
              <a:rPr lang="en-US" altLang="en-US"/>
              <a:pPr>
                <a:defRPr/>
              </a:pPr>
              <a:t>‹#›</a:t>
            </a:fld>
            <a:endParaRPr lang="en-US" altLang="en-US"/>
          </a:p>
        </p:txBody>
      </p:sp>
    </p:spTree>
    <p:extLst>
      <p:ext uri="{BB962C8B-B14F-4D97-AF65-F5344CB8AC3E}">
        <p14:creationId xmlns:p14="http://schemas.microsoft.com/office/powerpoint/2010/main" val="346793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A86565-A61F-4DA9-80B5-E7CC687CBE5A}" type="slidenum">
              <a:rPr lang="en-US" altLang="en-US"/>
              <a:pPr>
                <a:defRPr/>
              </a:pPr>
              <a:t>‹#›</a:t>
            </a:fld>
            <a:endParaRPr lang="en-US" altLang="en-US"/>
          </a:p>
        </p:txBody>
      </p:sp>
    </p:spTree>
    <p:extLst>
      <p:ext uri="{BB962C8B-B14F-4D97-AF65-F5344CB8AC3E}">
        <p14:creationId xmlns:p14="http://schemas.microsoft.com/office/powerpoint/2010/main" val="5106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925E486-C667-4A20-A480-DBFD95A610E1}" type="slidenum">
              <a:rPr lang="en-US" altLang="en-US"/>
              <a:pPr>
                <a:defRPr/>
              </a:pPr>
              <a:t>‹#›</a:t>
            </a:fld>
            <a:endParaRPr lang="en-US" altLang="en-US"/>
          </a:p>
        </p:txBody>
      </p:sp>
    </p:spTree>
    <p:extLst>
      <p:ext uri="{BB962C8B-B14F-4D97-AF65-F5344CB8AC3E}">
        <p14:creationId xmlns:p14="http://schemas.microsoft.com/office/powerpoint/2010/main" val="2087781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8025E5-717D-4A4B-8EE3-7A84554B5743}" type="slidenum">
              <a:rPr lang="en-US" altLang="en-US"/>
              <a:pPr>
                <a:defRPr/>
              </a:pPr>
              <a:t>‹#›</a:t>
            </a:fld>
            <a:endParaRPr lang="en-US" altLang="en-US"/>
          </a:p>
        </p:txBody>
      </p:sp>
    </p:spTree>
    <p:extLst>
      <p:ext uri="{BB962C8B-B14F-4D97-AF65-F5344CB8AC3E}">
        <p14:creationId xmlns:p14="http://schemas.microsoft.com/office/powerpoint/2010/main" val="30093561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1830196-04EA-4BD1-A9E4-67B8B29DF90E}" type="slidenum">
              <a:rPr lang="en-US" altLang="en-US"/>
              <a:pPr>
                <a:defRPr/>
              </a:pPr>
              <a:t>‹#›</a:t>
            </a:fld>
            <a:endParaRPr lang="en-US" altLang="en-US"/>
          </a:p>
        </p:txBody>
      </p:sp>
    </p:spTree>
    <p:extLst>
      <p:ext uri="{BB962C8B-B14F-4D97-AF65-F5344CB8AC3E}">
        <p14:creationId xmlns:p14="http://schemas.microsoft.com/office/powerpoint/2010/main" val="2487647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06FAA0-0CAB-4AC4-8743-35DBB3C0A4BC}" type="slidenum">
              <a:rPr lang="en-US"/>
              <a:pPr>
                <a:defRPr/>
              </a:pPr>
              <a:t>‹#›</a:t>
            </a:fld>
            <a:endParaRPr lang="en-US"/>
          </a:p>
        </p:txBody>
      </p:sp>
    </p:spTree>
    <p:extLst>
      <p:ext uri="{BB962C8B-B14F-4D97-AF65-F5344CB8AC3E}">
        <p14:creationId xmlns:p14="http://schemas.microsoft.com/office/powerpoint/2010/main" val="30041002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087DF1-834E-487C-B0A9-ACBAC7E0302D}" type="slidenum">
              <a:rPr lang="en-US" altLang="en-US"/>
              <a:pPr>
                <a:defRPr/>
              </a:pPr>
              <a:t>‹#›</a:t>
            </a:fld>
            <a:endParaRPr lang="en-US" altLang="en-US"/>
          </a:p>
        </p:txBody>
      </p:sp>
    </p:spTree>
    <p:extLst>
      <p:ext uri="{BB962C8B-B14F-4D97-AF65-F5344CB8AC3E}">
        <p14:creationId xmlns:p14="http://schemas.microsoft.com/office/powerpoint/2010/main" val="1395816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08327D4-1341-453C-99D5-5BF9F1A1B8B1}" type="slidenum">
              <a:rPr lang="en-US" altLang="en-US"/>
              <a:pPr>
                <a:defRPr/>
              </a:pPr>
              <a:t>‹#›</a:t>
            </a:fld>
            <a:endParaRPr lang="en-US" altLang="en-US"/>
          </a:p>
        </p:txBody>
      </p:sp>
    </p:spTree>
    <p:extLst>
      <p:ext uri="{BB962C8B-B14F-4D97-AF65-F5344CB8AC3E}">
        <p14:creationId xmlns:p14="http://schemas.microsoft.com/office/powerpoint/2010/main" val="3310332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9A61E3B-C823-4F4A-BED2-2E0933FCED4E}" type="slidenum">
              <a:rPr lang="en-US" altLang="en-US"/>
              <a:pPr>
                <a:defRPr/>
              </a:pPr>
              <a:t>‹#›</a:t>
            </a:fld>
            <a:endParaRPr lang="en-US" altLang="en-US"/>
          </a:p>
        </p:txBody>
      </p:sp>
    </p:spTree>
    <p:extLst>
      <p:ext uri="{BB962C8B-B14F-4D97-AF65-F5344CB8AC3E}">
        <p14:creationId xmlns:p14="http://schemas.microsoft.com/office/powerpoint/2010/main" val="2030180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9CD215-A30C-421B-962F-6D045DBF654D}" type="slidenum">
              <a:rPr lang="en-US" altLang="en-US"/>
              <a:pPr>
                <a:defRPr/>
              </a:pPr>
              <a:t>‹#›</a:t>
            </a:fld>
            <a:endParaRPr lang="en-US" altLang="en-US"/>
          </a:p>
        </p:txBody>
      </p:sp>
    </p:spTree>
    <p:extLst>
      <p:ext uri="{BB962C8B-B14F-4D97-AF65-F5344CB8AC3E}">
        <p14:creationId xmlns:p14="http://schemas.microsoft.com/office/powerpoint/2010/main" val="1430250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8C929A-D2AE-40FD-8B09-3006E07C3056}" type="slidenum">
              <a:rPr lang="en-US"/>
              <a:pPr>
                <a:defRPr/>
              </a:pPr>
              <a:t>‹#›</a:t>
            </a:fld>
            <a:endParaRPr lang="en-US"/>
          </a:p>
        </p:txBody>
      </p:sp>
    </p:spTree>
    <p:extLst>
      <p:ext uri="{BB962C8B-B14F-4D97-AF65-F5344CB8AC3E}">
        <p14:creationId xmlns:p14="http://schemas.microsoft.com/office/powerpoint/2010/main" val="3985061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B0A614-E744-4448-A0CD-BFD8D7854E74}" type="slidenum">
              <a:rPr lang="en-US"/>
              <a:pPr>
                <a:defRPr/>
              </a:pPr>
              <a:t>‹#›</a:t>
            </a:fld>
            <a:endParaRPr lang="en-US"/>
          </a:p>
        </p:txBody>
      </p:sp>
    </p:spTree>
    <p:extLst>
      <p:ext uri="{BB962C8B-B14F-4D97-AF65-F5344CB8AC3E}">
        <p14:creationId xmlns:p14="http://schemas.microsoft.com/office/powerpoint/2010/main" val="389769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1E5F148-52E8-48FD-82FC-01B7A7C27622}" type="slidenum">
              <a:rPr lang="en-US"/>
              <a:pPr>
                <a:defRPr/>
              </a:pPr>
              <a:t>‹#›</a:t>
            </a:fld>
            <a:endParaRPr lang="en-US"/>
          </a:p>
        </p:txBody>
      </p:sp>
    </p:spTree>
    <p:extLst>
      <p:ext uri="{BB962C8B-B14F-4D97-AF65-F5344CB8AC3E}">
        <p14:creationId xmlns:p14="http://schemas.microsoft.com/office/powerpoint/2010/main" val="1612298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FB8E5A6-234C-4D90-8D52-F2559DCCD244}" type="slidenum">
              <a:rPr lang="en-US"/>
              <a:pPr>
                <a:defRPr/>
              </a:pPr>
              <a:t>‹#›</a:t>
            </a:fld>
            <a:endParaRPr lang="en-US"/>
          </a:p>
        </p:txBody>
      </p:sp>
    </p:spTree>
    <p:extLst>
      <p:ext uri="{BB962C8B-B14F-4D97-AF65-F5344CB8AC3E}">
        <p14:creationId xmlns:p14="http://schemas.microsoft.com/office/powerpoint/2010/main" val="2633567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1D769F-F613-4DFF-89E4-7012118C0236}" type="slidenum">
              <a:rPr lang="en-US"/>
              <a:pPr>
                <a:defRPr/>
              </a:pPr>
              <a:t>‹#›</a:t>
            </a:fld>
            <a:endParaRPr lang="en-US"/>
          </a:p>
        </p:txBody>
      </p:sp>
    </p:spTree>
    <p:extLst>
      <p:ext uri="{BB962C8B-B14F-4D97-AF65-F5344CB8AC3E}">
        <p14:creationId xmlns:p14="http://schemas.microsoft.com/office/powerpoint/2010/main" val="3176594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8CF41B-854B-4007-AB85-59B666C143AE}" type="slidenum">
              <a:rPr lang="en-US"/>
              <a:pPr>
                <a:defRPr/>
              </a:pPr>
              <a:t>‹#›</a:t>
            </a:fld>
            <a:endParaRPr lang="en-US"/>
          </a:p>
        </p:txBody>
      </p:sp>
    </p:spTree>
    <p:extLst>
      <p:ext uri="{BB962C8B-B14F-4D97-AF65-F5344CB8AC3E}">
        <p14:creationId xmlns:p14="http://schemas.microsoft.com/office/powerpoint/2010/main" val="364368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703EDB-9225-43F8-A5F1-44A8DE94A81D}" type="slidenum">
              <a:rPr lang="en-US"/>
              <a:pPr>
                <a:defRPr/>
              </a:pPr>
              <a:t>‹#›</a:t>
            </a:fld>
            <a:endParaRPr lang="en-US"/>
          </a:p>
        </p:txBody>
      </p:sp>
    </p:spTree>
    <p:extLst>
      <p:ext uri="{BB962C8B-B14F-4D97-AF65-F5344CB8AC3E}">
        <p14:creationId xmlns:p14="http://schemas.microsoft.com/office/powerpoint/2010/main" val="33411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173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20173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20173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8A4C112-CC68-4CF4-A86E-10DF324D452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64548"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mj-lt"/>
              </a:defRPr>
            </a:lvl1pPr>
          </a:lstStyle>
          <a:p>
            <a:pPr>
              <a:defRPr/>
            </a:pPr>
            <a:endParaRPr lang="en-US" altLang="en-US"/>
          </a:p>
        </p:txBody>
      </p:sp>
      <p:sp>
        <p:nvSpPr>
          <p:cNvPr id="36454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atin typeface="+mj-lt"/>
              </a:defRPr>
            </a:lvl1pPr>
          </a:lstStyle>
          <a:p>
            <a:pPr>
              <a:defRPr/>
            </a:pPr>
            <a:endParaRPr lang="en-US" altLang="en-US"/>
          </a:p>
        </p:txBody>
      </p:sp>
      <p:sp>
        <p:nvSpPr>
          <p:cNvPr id="364550"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6A7FF513-5F6D-4A6F-BA90-23C9C5C324F1}" type="slidenum">
              <a:rPr lang="en-US" altLang="en-US"/>
              <a:pPr>
                <a:defRPr/>
              </a:pPr>
              <a:t>‹#›</a:t>
            </a:fld>
            <a:endParaRPr lang="en-US" altLang="en-US"/>
          </a:p>
        </p:txBody>
      </p:sp>
      <p:sp>
        <p:nvSpPr>
          <p:cNvPr id="2055" name="Freeform 7"/>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667000" y="1828800"/>
            <a:ext cx="5638800" cy="2209800"/>
          </a:xfrm>
        </p:spPr>
        <p:txBody>
          <a:bodyPr/>
          <a:lstStyle/>
          <a:p>
            <a:pPr eaLnBrk="1" hangingPunct="1"/>
            <a:r>
              <a:rPr lang="en-US" b="1" smtClean="0"/>
              <a:t>Unit</a:t>
            </a:r>
          </a:p>
        </p:txBody>
      </p:sp>
      <p:sp>
        <p:nvSpPr>
          <p:cNvPr id="4099" name="Rectangle 3"/>
          <p:cNvSpPr>
            <a:spLocks noGrp="1" noChangeArrowheads="1"/>
          </p:cNvSpPr>
          <p:nvPr>
            <p:ph type="subTitle" idx="1"/>
          </p:nvPr>
        </p:nvSpPr>
        <p:spPr>
          <a:xfrm>
            <a:off x="2590800" y="4648200"/>
            <a:ext cx="5791200" cy="1447800"/>
          </a:xfrm>
        </p:spPr>
        <p:txBody>
          <a:bodyPr/>
          <a:lstStyle/>
          <a:p>
            <a:pPr eaLnBrk="1" hangingPunct="1"/>
            <a:r>
              <a:rPr lang="en-US" sz="3400" smtClean="0"/>
              <a:t>Animal Science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295400" y="304800"/>
            <a:ext cx="6534150" cy="6142038"/>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823912"/>
          </a:xfrm>
        </p:spPr>
        <p:txBody>
          <a:bodyPr/>
          <a:lstStyle/>
          <a:p>
            <a:pPr eaLnBrk="1" hangingPunct="1"/>
            <a:r>
              <a:rPr lang="en-US" sz="2900" smtClean="0"/>
              <a:t>What factors will affect the hatchability of eggs?</a:t>
            </a:r>
          </a:p>
        </p:txBody>
      </p:sp>
      <p:sp>
        <p:nvSpPr>
          <p:cNvPr id="14339" name="Rectangle 3"/>
          <p:cNvSpPr>
            <a:spLocks noGrp="1" noChangeArrowheads="1"/>
          </p:cNvSpPr>
          <p:nvPr>
            <p:ph type="body" idx="1"/>
          </p:nvPr>
        </p:nvSpPr>
        <p:spPr>
          <a:xfrm>
            <a:off x="457200" y="1828800"/>
            <a:ext cx="8229600" cy="4800600"/>
          </a:xfrm>
        </p:spPr>
        <p:txBody>
          <a:bodyPr/>
          <a:lstStyle/>
          <a:p>
            <a:pPr eaLnBrk="1" hangingPunct="1"/>
            <a:r>
              <a:rPr lang="en-US" sz="2600" b="1" i="1" u="sng" smtClean="0"/>
              <a:t>Hatchability</a:t>
            </a:r>
            <a:r>
              <a:rPr lang="en-US" sz="2600" b="1" i="1" smtClean="0"/>
              <a:t> </a:t>
            </a:r>
            <a:r>
              <a:rPr lang="en-US" sz="2600" smtClean="0"/>
              <a:t>refers to the percentage of fertilized eggs that hatch.</a:t>
            </a:r>
          </a:p>
          <a:p>
            <a:pPr eaLnBrk="1" hangingPunct="1"/>
            <a:r>
              <a:rPr lang="en-US" sz="2600" smtClean="0"/>
              <a:t>A. Factors that affect hatchability include:</a:t>
            </a:r>
          </a:p>
          <a:p>
            <a:pPr lvl="1" eaLnBrk="1" hangingPunct="1"/>
            <a:r>
              <a:rPr lang="en-US" smtClean="0"/>
              <a:t>1. </a:t>
            </a:r>
            <a:r>
              <a:rPr lang="en-US" b="1" i="1" u="sng" smtClean="0"/>
              <a:t>Fertility</a:t>
            </a:r>
            <a:r>
              <a:rPr lang="en-US" smtClean="0"/>
              <a:t>, the capacity to reproduce, is affected by:</a:t>
            </a:r>
          </a:p>
          <a:p>
            <a:pPr lvl="2" eaLnBrk="1" hangingPunct="1"/>
            <a:r>
              <a:rPr lang="en-US" smtClean="0"/>
              <a:t>a. number of females mated to a single male.</a:t>
            </a:r>
          </a:p>
          <a:p>
            <a:pPr lvl="2" eaLnBrk="1" hangingPunct="1"/>
            <a:r>
              <a:rPr lang="en-US" smtClean="0"/>
              <a:t>b. age of breeding animals.</a:t>
            </a:r>
          </a:p>
          <a:p>
            <a:pPr lvl="2" eaLnBrk="1" hangingPunct="1"/>
            <a:r>
              <a:rPr lang="en-US" smtClean="0"/>
              <a:t>c. length of time between breedings.</a:t>
            </a:r>
          </a:p>
          <a:p>
            <a:pPr lvl="2" eaLnBrk="1" hangingPunct="1"/>
            <a:r>
              <a:rPr lang="en-US" smtClean="0"/>
              <a:t>d. management practices.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57200" y="762000"/>
            <a:ext cx="8229600" cy="5867400"/>
          </a:xfrm>
        </p:spPr>
        <p:txBody>
          <a:bodyPr/>
          <a:lstStyle/>
          <a:p>
            <a:pPr lvl="1" eaLnBrk="1" hangingPunct="1"/>
            <a:r>
              <a:rPr lang="en-US" smtClean="0"/>
              <a:t>2. Genetics, or genetic makeup of the bird, is affected by:</a:t>
            </a:r>
          </a:p>
          <a:p>
            <a:pPr lvl="2" eaLnBrk="1" hangingPunct="1"/>
            <a:r>
              <a:rPr lang="en-US" smtClean="0"/>
              <a:t>a. inbreeding</a:t>
            </a:r>
          </a:p>
          <a:p>
            <a:pPr lvl="2" eaLnBrk="1" hangingPunct="1"/>
            <a:r>
              <a:rPr lang="en-US" smtClean="0"/>
              <a:t>b. crossbreeding</a:t>
            </a:r>
          </a:p>
          <a:p>
            <a:pPr lvl="2" eaLnBrk="1" hangingPunct="1"/>
            <a:r>
              <a:rPr lang="en-US" smtClean="0"/>
              <a:t>c. lethal genes</a:t>
            </a:r>
          </a:p>
          <a:p>
            <a:pPr lvl="2" eaLnBrk="1" hangingPunct="1"/>
            <a:r>
              <a:rPr lang="en-US" smtClean="0"/>
              <a:t>d. heritable traits (ex. egg production)</a:t>
            </a:r>
          </a:p>
          <a:p>
            <a:pPr lvl="1" eaLnBrk="1" hangingPunct="1"/>
            <a:r>
              <a:rPr lang="en-US" smtClean="0"/>
              <a:t>3. Nutrients, available to the developing chick, are affected by:</a:t>
            </a:r>
          </a:p>
          <a:p>
            <a:pPr lvl="2" eaLnBrk="1" hangingPunct="1"/>
            <a:r>
              <a:rPr lang="en-US" smtClean="0"/>
              <a:t>a. rations fed to breeding hens.</a:t>
            </a:r>
          </a:p>
          <a:p>
            <a:pPr lvl="2" eaLnBrk="1" hangingPunct="1"/>
            <a:r>
              <a:rPr lang="en-US" smtClean="0"/>
              <a:t>b. amount of vitamins and minerals in hen rations.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762000"/>
            <a:ext cx="8229600" cy="5867400"/>
          </a:xfrm>
        </p:spPr>
        <p:txBody>
          <a:bodyPr/>
          <a:lstStyle/>
          <a:p>
            <a:pPr lvl="1" eaLnBrk="1" hangingPunct="1"/>
            <a:r>
              <a:rPr lang="en-US" smtClean="0"/>
              <a:t>4. Diseases of breeding stock.</a:t>
            </a:r>
          </a:p>
          <a:p>
            <a:pPr lvl="1" eaLnBrk="1" hangingPunct="1">
              <a:spcBef>
                <a:spcPct val="60000"/>
              </a:spcBef>
            </a:pPr>
            <a:r>
              <a:rPr lang="en-US" smtClean="0"/>
              <a:t>5. Egg Selection. Certain physical characteristics can affect hatchability.</a:t>
            </a:r>
          </a:p>
          <a:p>
            <a:pPr lvl="2" eaLnBrk="1" hangingPunct="1"/>
            <a:r>
              <a:rPr lang="en-US" smtClean="0"/>
              <a:t>a. Size. Extremely large or small eggs do not hatch well.</a:t>
            </a:r>
          </a:p>
          <a:p>
            <a:pPr lvl="2" eaLnBrk="1" hangingPunct="1"/>
            <a:r>
              <a:rPr lang="en-US" smtClean="0"/>
              <a:t>b. Shape. Unnaturally shaped eggs do not hatch well.</a:t>
            </a:r>
          </a:p>
          <a:p>
            <a:pPr lvl="2" eaLnBrk="1" hangingPunct="1"/>
            <a:r>
              <a:rPr lang="en-US" smtClean="0"/>
              <a:t>c. Shell quality. Strong shells hatch better than weak shells.</a:t>
            </a:r>
          </a:p>
          <a:p>
            <a:pPr lvl="2" eaLnBrk="1" hangingPunct="1"/>
            <a:r>
              <a:rPr lang="en-US" smtClean="0"/>
              <a:t>d. Interior quality. Upon candling, better interior quality eggs tend to hatch better.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457200" y="609600"/>
            <a:ext cx="8229600" cy="6019800"/>
          </a:xfrm>
        </p:spPr>
        <p:txBody>
          <a:bodyPr/>
          <a:lstStyle/>
          <a:p>
            <a:pPr lvl="1" eaLnBrk="1" hangingPunct="1"/>
            <a:r>
              <a:rPr lang="en-US" smtClean="0"/>
              <a:t>6. Handling of fertilized eggs. Good management practices include:</a:t>
            </a:r>
          </a:p>
          <a:p>
            <a:pPr lvl="2" eaLnBrk="1" hangingPunct="1"/>
            <a:r>
              <a:rPr lang="en-US" smtClean="0"/>
              <a:t>a. Gathering eggs frequently.</a:t>
            </a:r>
          </a:p>
          <a:p>
            <a:pPr lvl="2" eaLnBrk="1" hangingPunct="1"/>
            <a:r>
              <a:rPr lang="en-US" smtClean="0"/>
              <a:t>b. Clean soiled eggs.</a:t>
            </a:r>
          </a:p>
          <a:p>
            <a:pPr lvl="2" eaLnBrk="1" hangingPunct="1"/>
            <a:r>
              <a:rPr lang="en-US" smtClean="0"/>
              <a:t>c. Sanitizing eggs.</a:t>
            </a:r>
          </a:p>
          <a:p>
            <a:pPr lvl="2" eaLnBrk="1" hangingPunct="1"/>
            <a:r>
              <a:rPr lang="en-US" smtClean="0"/>
              <a:t>d. Hold, or prolong start of incubation, for a minimum amount of time.</a:t>
            </a:r>
          </a:p>
          <a:p>
            <a:pPr lvl="2" eaLnBrk="1" hangingPunct="1"/>
            <a:r>
              <a:rPr lang="en-US" smtClean="0"/>
              <a:t>e. Hold eggs at a temperature of 65 degrees F.</a:t>
            </a:r>
          </a:p>
          <a:p>
            <a:pPr lvl="2" eaLnBrk="1" hangingPunct="1"/>
            <a:r>
              <a:rPr lang="en-US" smtClean="0"/>
              <a:t>f. Keep eggs at a relative humidity of 75 to 80%.</a:t>
            </a:r>
          </a:p>
          <a:p>
            <a:pPr lvl="2" eaLnBrk="1" hangingPunct="1"/>
            <a:r>
              <a:rPr lang="en-US" smtClean="0"/>
              <a:t>g. Position eggs with large end up.</a:t>
            </a:r>
          </a:p>
          <a:p>
            <a:pPr lvl="2" eaLnBrk="1" hangingPunct="1"/>
            <a:r>
              <a:rPr lang="en-US" smtClean="0"/>
              <a:t>h. Turn eggs if they are held for more than 7 days.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685800" y="1219200"/>
            <a:ext cx="7820025" cy="3481388"/>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885825"/>
          </a:xfrm>
        </p:spPr>
        <p:txBody>
          <a:bodyPr/>
          <a:lstStyle/>
          <a:p>
            <a:pPr eaLnBrk="1" hangingPunct="1"/>
            <a:r>
              <a:rPr lang="en-US" sz="2900" smtClean="0"/>
              <a:t>What is the ideal environment for incubating eggs artificially?</a:t>
            </a:r>
          </a:p>
        </p:txBody>
      </p:sp>
      <p:sp>
        <p:nvSpPr>
          <p:cNvPr id="19459" name="Rectangle 3"/>
          <p:cNvSpPr>
            <a:spLocks noGrp="1" noChangeArrowheads="1"/>
          </p:cNvSpPr>
          <p:nvPr>
            <p:ph type="body" idx="1"/>
          </p:nvPr>
        </p:nvSpPr>
        <p:spPr>
          <a:xfrm>
            <a:off x="457200" y="1905000"/>
            <a:ext cx="8229600" cy="4724400"/>
          </a:xfrm>
        </p:spPr>
        <p:txBody>
          <a:bodyPr/>
          <a:lstStyle/>
          <a:p>
            <a:pPr eaLnBrk="1" hangingPunct="1"/>
            <a:r>
              <a:rPr lang="en-US" sz="2600" smtClean="0"/>
              <a:t>A. Temperature. Optimum temperature for hatching chickens is between 99 and 100 degrees F.</a:t>
            </a:r>
          </a:p>
          <a:p>
            <a:pPr eaLnBrk="1" hangingPunct="1">
              <a:spcBef>
                <a:spcPct val="50000"/>
              </a:spcBef>
            </a:pPr>
            <a:r>
              <a:rPr lang="en-US" sz="2600" smtClean="0"/>
              <a:t>B. Humidity. Eggs lose moisture during development and low humidity causes an increased loss. High humidity can prevent the correct evaporation of water. Humidity levels should be around 60% for the first 18 days, followed by 70% for the remaining days.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57200" y="1295400"/>
            <a:ext cx="8229600" cy="5334000"/>
          </a:xfrm>
        </p:spPr>
        <p:txBody>
          <a:bodyPr/>
          <a:lstStyle/>
          <a:p>
            <a:pPr eaLnBrk="1" hangingPunct="1"/>
            <a:r>
              <a:rPr lang="en-US" sz="2600" smtClean="0"/>
              <a:t>C. Ventilation. Proper circulation is critical to assure a fresh supply of oxygen and removal of carbon dioxide.</a:t>
            </a:r>
          </a:p>
          <a:p>
            <a:pPr eaLnBrk="1" hangingPunct="1">
              <a:spcBef>
                <a:spcPct val="50000"/>
              </a:spcBef>
            </a:pPr>
            <a:r>
              <a:rPr lang="en-US" sz="2600" smtClean="0"/>
              <a:t>D. Position and turning of eggs. The head of the chick must face the large end of the egg for proper hatching. Eggs should be incubated large end up, and turned three to five times daily to prevent the developing embryo from attaching to the shell membrane.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914400" y="990600"/>
            <a:ext cx="7415213" cy="4975225"/>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696912"/>
          </a:xfrm>
        </p:spPr>
        <p:txBody>
          <a:bodyPr/>
          <a:lstStyle/>
          <a:p>
            <a:pPr eaLnBrk="1" hangingPunct="1"/>
            <a:r>
              <a:rPr lang="en-US" sz="2900" smtClean="0"/>
              <a:t>How do we prepare eggs for hatching and care for young birds during brooding?</a:t>
            </a:r>
          </a:p>
        </p:txBody>
      </p:sp>
      <p:sp>
        <p:nvSpPr>
          <p:cNvPr id="22531" name="Rectangle 3"/>
          <p:cNvSpPr>
            <a:spLocks noGrp="1" noChangeArrowheads="1"/>
          </p:cNvSpPr>
          <p:nvPr>
            <p:ph type="body" idx="1"/>
          </p:nvPr>
        </p:nvSpPr>
        <p:spPr>
          <a:xfrm>
            <a:off x="457200" y="1600200"/>
            <a:ext cx="8229600" cy="5029200"/>
          </a:xfrm>
        </p:spPr>
        <p:txBody>
          <a:bodyPr/>
          <a:lstStyle/>
          <a:p>
            <a:pPr eaLnBrk="1" hangingPunct="1"/>
            <a:r>
              <a:rPr lang="en-US" sz="2300" smtClean="0"/>
              <a:t>Fertility of eggs can be determined by a process known as candling.</a:t>
            </a:r>
          </a:p>
          <a:p>
            <a:pPr eaLnBrk="1" hangingPunct="1"/>
            <a:r>
              <a:rPr lang="en-US" sz="2300" smtClean="0"/>
              <a:t>A. Eggs held up to an </a:t>
            </a:r>
            <a:r>
              <a:rPr lang="en-US" sz="2300" b="1" i="1" u="sng" smtClean="0"/>
              <a:t>egg candler</a:t>
            </a:r>
            <a:r>
              <a:rPr lang="en-US" sz="2300" smtClean="0"/>
              <a:t>, a device for shining a light beam into an egg. Eggs will look different depending on fertilization or lack of fertizilation. Fertile eggs will appear darker as the developing embryo begins to form. Infertile eggs can be detected after 15 to 18 hours of incubation. A second fertility test can be made 14 to 16 days after incubation.</a:t>
            </a:r>
          </a:p>
          <a:p>
            <a:pPr eaLnBrk="1" hangingPunct="1"/>
            <a:r>
              <a:rPr lang="en-US" sz="2300" smtClean="0"/>
              <a:t>B. A 75 watt bulb is recommended for use in an egg candler.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667000" y="1828800"/>
            <a:ext cx="5638800" cy="2209800"/>
          </a:xfrm>
        </p:spPr>
        <p:txBody>
          <a:bodyPr/>
          <a:lstStyle/>
          <a:p>
            <a:pPr eaLnBrk="1" hangingPunct="1"/>
            <a:r>
              <a:rPr lang="en-US" b="1" smtClean="0"/>
              <a:t>Problem Area</a:t>
            </a:r>
          </a:p>
        </p:txBody>
      </p:sp>
      <p:sp>
        <p:nvSpPr>
          <p:cNvPr id="5123" name="Rectangle 3"/>
          <p:cNvSpPr>
            <a:spLocks noGrp="1" noChangeArrowheads="1"/>
          </p:cNvSpPr>
          <p:nvPr>
            <p:ph type="subTitle" idx="1"/>
          </p:nvPr>
        </p:nvSpPr>
        <p:spPr>
          <a:xfrm>
            <a:off x="2590800" y="4419600"/>
            <a:ext cx="5791200" cy="1676400"/>
          </a:xfrm>
        </p:spPr>
        <p:txBody>
          <a:bodyPr/>
          <a:lstStyle/>
          <a:p>
            <a:pPr eaLnBrk="1" hangingPunct="1"/>
            <a:r>
              <a:rPr lang="en-US" smtClean="0"/>
              <a:t>Growth and Development of Animals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457200" y="685800"/>
            <a:ext cx="8229600" cy="5943600"/>
          </a:xfrm>
        </p:spPr>
        <p:txBody>
          <a:bodyPr/>
          <a:lstStyle/>
          <a:p>
            <a:pPr eaLnBrk="1" hangingPunct="1"/>
            <a:r>
              <a:rPr lang="en-US" sz="2600" smtClean="0"/>
              <a:t>C. In commercial hatcheries, two separate incubators are used for hatching.</a:t>
            </a:r>
          </a:p>
          <a:p>
            <a:pPr lvl="1" eaLnBrk="1" hangingPunct="1"/>
            <a:r>
              <a:rPr lang="en-US" sz="2200" smtClean="0"/>
              <a:t>1. Incubation of the chick from day 1 through day 19 is done in an incubator known as the </a:t>
            </a:r>
            <a:r>
              <a:rPr lang="en-US" sz="2200" b="1" i="1" u="sng" smtClean="0"/>
              <a:t>setter</a:t>
            </a:r>
            <a:r>
              <a:rPr lang="en-US" sz="2200" smtClean="0"/>
              <a:t>. The setter has the environmental conditions discussed earlier.</a:t>
            </a:r>
          </a:p>
          <a:p>
            <a:pPr lvl="1" eaLnBrk="1" hangingPunct="1"/>
            <a:r>
              <a:rPr lang="en-US" sz="2200" smtClean="0"/>
              <a:t>2. Days 19 through 21 are usually spent in an incubator known as the </a:t>
            </a:r>
            <a:r>
              <a:rPr lang="en-US" sz="2200" b="1" i="1" u="sng" smtClean="0"/>
              <a:t>hatcher</a:t>
            </a:r>
            <a:r>
              <a:rPr lang="en-US" sz="2200" smtClean="0"/>
              <a:t>. The hatchers have slightly lower temperatures (98 degrees) and have chick holding trays that cut down on the debris from hatching eggs that may cause disturbances to other eggs.</a:t>
            </a:r>
          </a:p>
          <a:p>
            <a:pPr lvl="1" eaLnBrk="1" hangingPunct="1"/>
            <a:r>
              <a:rPr lang="en-US" sz="2200" smtClean="0"/>
              <a:t>3. Incubation times depend on the species of bird being hatched.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609600"/>
            <a:ext cx="8229600" cy="6019800"/>
          </a:xfrm>
        </p:spPr>
        <p:txBody>
          <a:bodyPr/>
          <a:lstStyle/>
          <a:p>
            <a:pPr eaLnBrk="1" hangingPunct="1"/>
            <a:r>
              <a:rPr lang="en-US" sz="1900" smtClean="0"/>
              <a:t>D. </a:t>
            </a:r>
            <a:r>
              <a:rPr lang="en-US" sz="1900" b="1" i="1" u="sng" smtClean="0"/>
              <a:t>Brooding</a:t>
            </a:r>
            <a:r>
              <a:rPr lang="en-US" sz="1900" b="1" i="1" smtClean="0"/>
              <a:t> </a:t>
            </a:r>
            <a:r>
              <a:rPr lang="en-US" sz="1900" smtClean="0"/>
              <a:t>refers to the care of young poultry from the time of hatching through eight to ten weeks of age.</a:t>
            </a:r>
          </a:p>
          <a:p>
            <a:pPr lvl="1" eaLnBrk="1" hangingPunct="1"/>
            <a:r>
              <a:rPr lang="en-US" sz="2000" smtClean="0"/>
              <a:t>1. Certain environmental conditions are needed for proper brooding.</a:t>
            </a:r>
          </a:p>
          <a:p>
            <a:pPr lvl="2" eaLnBrk="1" hangingPunct="1"/>
            <a:r>
              <a:rPr lang="en-US" sz="2000" smtClean="0"/>
              <a:t>a. Temperature—When chicks are one day old, the temperature should be between 90 and 95 degrees F. The temperature is generally lowered five degrees per week until a temperature of 70 to 75 degrees is reached, or until the chicks are fully feathered.</a:t>
            </a:r>
          </a:p>
          <a:p>
            <a:pPr lvl="2" eaLnBrk="1" hangingPunct="1"/>
            <a:r>
              <a:rPr lang="en-US" sz="2000" smtClean="0"/>
              <a:t>b. Ventilation—Proper ventilation provides fresh oxygen, removes carbon dioxide, carbon monoxide, ammonia, and keeps bedding dry.</a:t>
            </a:r>
          </a:p>
          <a:p>
            <a:pPr lvl="2" eaLnBrk="1" hangingPunct="1"/>
            <a:r>
              <a:rPr lang="en-US" sz="2000" smtClean="0"/>
              <a:t>c. Moisture—50 to 60% relative humidity is recommended for good feathering.</a:t>
            </a:r>
          </a:p>
          <a:p>
            <a:pPr lvl="2" eaLnBrk="1" hangingPunct="1"/>
            <a:r>
              <a:rPr lang="en-US" sz="2000" smtClean="0"/>
              <a:t>d. Space requirements—Each chick needs 7 to 10 inches of space under the brooder. More brooder space may be required during colder weather.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7813"/>
            <a:ext cx="8229600" cy="696912"/>
          </a:xfrm>
        </p:spPr>
        <p:txBody>
          <a:bodyPr/>
          <a:lstStyle/>
          <a:p>
            <a:pPr eaLnBrk="1" hangingPunct="1"/>
            <a:r>
              <a:rPr lang="en-US" sz="3800" smtClean="0"/>
              <a:t>Review/Summary</a:t>
            </a:r>
          </a:p>
        </p:txBody>
      </p:sp>
      <p:sp>
        <p:nvSpPr>
          <p:cNvPr id="25603" name="Rectangle 3"/>
          <p:cNvSpPr>
            <a:spLocks noGrp="1" noChangeArrowheads="1"/>
          </p:cNvSpPr>
          <p:nvPr>
            <p:ph type="body" idx="1"/>
          </p:nvPr>
        </p:nvSpPr>
        <p:spPr>
          <a:xfrm>
            <a:off x="457200" y="1676400"/>
            <a:ext cx="8229600" cy="4800600"/>
          </a:xfrm>
        </p:spPr>
        <p:txBody>
          <a:bodyPr/>
          <a:lstStyle/>
          <a:p>
            <a:pPr eaLnBrk="1" hangingPunct="1"/>
            <a:r>
              <a:rPr lang="en-US" smtClean="0"/>
              <a:t>What are the various stages in the embryonic development of a chicken?</a:t>
            </a:r>
          </a:p>
          <a:p>
            <a:pPr eaLnBrk="1" hangingPunct="1"/>
            <a:r>
              <a:rPr lang="en-US" smtClean="0"/>
              <a:t>What factors will affect the hatchability of eggs?</a:t>
            </a:r>
          </a:p>
          <a:p>
            <a:pPr eaLnBrk="1" hangingPunct="1"/>
            <a:r>
              <a:rPr lang="en-US" smtClean="0"/>
              <a:t>What is the ideal environment for incubating eggs artificially?</a:t>
            </a:r>
          </a:p>
          <a:p>
            <a:pPr eaLnBrk="1" hangingPunct="1"/>
            <a:r>
              <a:rPr lang="en-US" smtClean="0"/>
              <a:t>How do we prepare eggs for hatching and care for young birds during brooding?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667000" y="1828800"/>
            <a:ext cx="5638800" cy="2209800"/>
          </a:xfrm>
        </p:spPr>
        <p:txBody>
          <a:bodyPr/>
          <a:lstStyle/>
          <a:p>
            <a:pPr eaLnBrk="1" hangingPunct="1"/>
            <a:r>
              <a:rPr lang="en-US" b="1" smtClean="0"/>
              <a:t>Lesson</a:t>
            </a:r>
          </a:p>
        </p:txBody>
      </p:sp>
      <p:sp>
        <p:nvSpPr>
          <p:cNvPr id="6147" name="Rectangle 3"/>
          <p:cNvSpPr>
            <a:spLocks noGrp="1" noChangeArrowheads="1"/>
          </p:cNvSpPr>
          <p:nvPr>
            <p:ph type="subTitle" idx="1"/>
          </p:nvPr>
        </p:nvSpPr>
        <p:spPr>
          <a:xfrm>
            <a:off x="2590800" y="4419600"/>
            <a:ext cx="5791200" cy="1676400"/>
          </a:xfrm>
        </p:spPr>
        <p:txBody>
          <a:bodyPr/>
          <a:lstStyle/>
          <a:p>
            <a:pPr eaLnBrk="1" hangingPunct="1"/>
            <a:r>
              <a:rPr lang="en-US" smtClean="0"/>
              <a:t>Hatching and Brooding Chicks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8229600" cy="696912"/>
          </a:xfrm>
        </p:spPr>
        <p:txBody>
          <a:bodyPr/>
          <a:lstStyle/>
          <a:p>
            <a:pPr eaLnBrk="1" hangingPunct="1"/>
            <a:r>
              <a:rPr lang="en-US" sz="3800" smtClean="0"/>
              <a:t>Student Learning Objectives</a:t>
            </a:r>
          </a:p>
        </p:txBody>
      </p:sp>
      <p:sp>
        <p:nvSpPr>
          <p:cNvPr id="7171" name="Rectangle 3"/>
          <p:cNvSpPr>
            <a:spLocks noGrp="1" noChangeArrowheads="1"/>
          </p:cNvSpPr>
          <p:nvPr>
            <p:ph type="body" idx="1"/>
          </p:nvPr>
        </p:nvSpPr>
        <p:spPr>
          <a:xfrm>
            <a:off x="457200" y="1524000"/>
            <a:ext cx="8229600" cy="4953000"/>
          </a:xfrm>
        </p:spPr>
        <p:txBody>
          <a:bodyPr/>
          <a:lstStyle/>
          <a:p>
            <a:pPr eaLnBrk="1" hangingPunct="1"/>
            <a:r>
              <a:rPr lang="en-US" smtClean="0"/>
              <a:t>1.  Describe the embryonic development of a chicken.</a:t>
            </a:r>
          </a:p>
          <a:p>
            <a:pPr eaLnBrk="1" hangingPunct="1"/>
            <a:r>
              <a:rPr lang="en-US" smtClean="0"/>
              <a:t>2.  Discuss factors affecting hatchability of eggs.</a:t>
            </a:r>
          </a:p>
          <a:p>
            <a:pPr eaLnBrk="1" hangingPunct="1"/>
            <a:r>
              <a:rPr lang="en-US" smtClean="0"/>
              <a:t>3.  Describe the ideal environment for incubating eggs artificially.</a:t>
            </a:r>
          </a:p>
          <a:p>
            <a:pPr eaLnBrk="1" hangingPunct="1"/>
            <a:r>
              <a:rPr lang="en-US" smtClean="0"/>
              <a:t>4.  Prepare eggs for hatching and care for young birds during brooding.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229600" cy="696912"/>
          </a:xfrm>
        </p:spPr>
        <p:txBody>
          <a:bodyPr/>
          <a:lstStyle/>
          <a:p>
            <a:pPr eaLnBrk="1" hangingPunct="1"/>
            <a:r>
              <a:rPr lang="en-US" sz="3800" smtClean="0"/>
              <a:t>Terms</a:t>
            </a:r>
          </a:p>
        </p:txBody>
      </p:sp>
      <p:sp>
        <p:nvSpPr>
          <p:cNvPr id="8195" name="Rectangle 3"/>
          <p:cNvSpPr>
            <a:spLocks noGrp="1" noChangeArrowheads="1"/>
          </p:cNvSpPr>
          <p:nvPr>
            <p:ph type="body" idx="1"/>
          </p:nvPr>
        </p:nvSpPr>
        <p:spPr>
          <a:xfrm>
            <a:off x="762000" y="1524000"/>
            <a:ext cx="3810000" cy="4953000"/>
          </a:xfrm>
        </p:spPr>
        <p:txBody>
          <a:bodyPr/>
          <a:lstStyle/>
          <a:p>
            <a:pPr eaLnBrk="1" hangingPunct="1"/>
            <a:r>
              <a:rPr lang="en-US" sz="2300" smtClean="0"/>
              <a:t> Allantois</a:t>
            </a:r>
          </a:p>
          <a:p>
            <a:pPr eaLnBrk="1" hangingPunct="1"/>
            <a:r>
              <a:rPr lang="en-US" sz="2300" smtClean="0"/>
              <a:t> Amnion</a:t>
            </a:r>
          </a:p>
          <a:p>
            <a:pPr eaLnBrk="1" hangingPunct="1"/>
            <a:r>
              <a:rPr lang="en-US" sz="2300" smtClean="0"/>
              <a:t> Brooding</a:t>
            </a:r>
          </a:p>
          <a:p>
            <a:pPr eaLnBrk="1" hangingPunct="1"/>
            <a:r>
              <a:rPr lang="en-US" sz="2300" smtClean="0"/>
              <a:t> Chorion</a:t>
            </a:r>
          </a:p>
          <a:p>
            <a:pPr eaLnBrk="1" hangingPunct="1"/>
            <a:r>
              <a:rPr lang="en-US" sz="2300" smtClean="0"/>
              <a:t> Egg candler</a:t>
            </a:r>
          </a:p>
          <a:p>
            <a:pPr eaLnBrk="1" hangingPunct="1"/>
            <a:r>
              <a:rPr lang="en-US" sz="2300" smtClean="0"/>
              <a:t> Fertility</a:t>
            </a:r>
          </a:p>
          <a:p>
            <a:pPr eaLnBrk="1" hangingPunct="1"/>
            <a:r>
              <a:rPr lang="en-US" sz="2300" smtClean="0"/>
              <a:t> Gastrulation</a:t>
            </a:r>
          </a:p>
          <a:p>
            <a:pPr eaLnBrk="1" hangingPunct="1"/>
            <a:r>
              <a:rPr lang="en-US" sz="2300" smtClean="0"/>
              <a:t> Hatchability</a:t>
            </a:r>
          </a:p>
          <a:p>
            <a:pPr eaLnBrk="1" hangingPunct="1"/>
            <a:r>
              <a:rPr lang="en-US" sz="2300" smtClean="0"/>
              <a:t> Hatcher</a:t>
            </a:r>
          </a:p>
          <a:p>
            <a:pPr eaLnBrk="1" hangingPunct="1"/>
            <a:r>
              <a:rPr lang="en-US" sz="2300" smtClean="0"/>
              <a:t> Setter</a:t>
            </a:r>
          </a:p>
        </p:txBody>
      </p:sp>
      <p:sp>
        <p:nvSpPr>
          <p:cNvPr id="8196" name="Rectangle 6"/>
          <p:cNvSpPr>
            <a:spLocks noChangeArrowheads="1"/>
          </p:cNvSpPr>
          <p:nvPr/>
        </p:nvSpPr>
        <p:spPr bwMode="auto">
          <a:xfrm>
            <a:off x="4800600" y="1524000"/>
            <a:ext cx="4038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Clr>
                <a:schemeClr val="accent1"/>
              </a:buClr>
              <a:buSzPct val="65000"/>
              <a:buFont typeface="Wingdings" pitchFamily="2" charset="2"/>
              <a:buChar char="n"/>
            </a:pPr>
            <a:endParaRPr lang="en-US" sz="23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8229600" cy="760412"/>
          </a:xfrm>
        </p:spPr>
        <p:txBody>
          <a:bodyPr/>
          <a:lstStyle/>
          <a:p>
            <a:pPr eaLnBrk="1" hangingPunct="1"/>
            <a:r>
              <a:rPr lang="en-US" sz="2700" smtClean="0"/>
              <a:t>What are the various stages in the embryonic development of a chicken?</a:t>
            </a:r>
          </a:p>
        </p:txBody>
      </p:sp>
      <p:sp>
        <p:nvSpPr>
          <p:cNvPr id="9219" name="Rectangle 3"/>
          <p:cNvSpPr>
            <a:spLocks noGrp="1" noChangeArrowheads="1"/>
          </p:cNvSpPr>
          <p:nvPr>
            <p:ph type="body" idx="1"/>
          </p:nvPr>
        </p:nvSpPr>
        <p:spPr>
          <a:xfrm>
            <a:off x="304800" y="1447800"/>
            <a:ext cx="8610600" cy="5181600"/>
          </a:xfrm>
        </p:spPr>
        <p:txBody>
          <a:bodyPr/>
          <a:lstStyle/>
          <a:p>
            <a:pPr eaLnBrk="1" hangingPunct="1"/>
            <a:r>
              <a:rPr lang="en-US" sz="2100" smtClean="0"/>
              <a:t>A. The blastoderm spreads over the yolk.</a:t>
            </a:r>
          </a:p>
          <a:p>
            <a:pPr lvl="1" eaLnBrk="1" hangingPunct="1"/>
            <a:r>
              <a:rPr lang="en-US" sz="2200" smtClean="0"/>
              <a:t>1. The blastoderm differentiates into two layers, known as the ectoderm and entoderm, by a process known as </a:t>
            </a:r>
            <a:r>
              <a:rPr lang="en-US" sz="2200" b="1" i="1" u="sng" smtClean="0"/>
              <a:t>gastrulation</a:t>
            </a:r>
            <a:r>
              <a:rPr lang="en-US" sz="2200" smtClean="0"/>
              <a:t>.</a:t>
            </a:r>
          </a:p>
          <a:p>
            <a:pPr lvl="1" eaLnBrk="1" hangingPunct="1"/>
            <a:r>
              <a:rPr lang="en-US" sz="2200" smtClean="0"/>
              <a:t>2. The ectoderm, forming first, creates the skin, feathers, beak, claws, nervous system, eye lens and retina, and linings of both mouth and vent.</a:t>
            </a:r>
          </a:p>
          <a:p>
            <a:pPr lvl="1" eaLnBrk="1" hangingPunct="1"/>
            <a:r>
              <a:rPr lang="en-US" sz="2200" smtClean="0"/>
              <a:t>3. The entoderm, forming second, creates the linings of the digestive tract, as well as the respiratory and secretory organs.</a:t>
            </a:r>
          </a:p>
          <a:p>
            <a:pPr lvl="1" eaLnBrk="1" hangingPunct="1"/>
            <a:r>
              <a:rPr lang="en-US" sz="2200" smtClean="0"/>
              <a:t>4. A third layer, the mesoderm, finally gives rise to bones, muscles, blood, and reproductive and excretory organs.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685800"/>
            <a:ext cx="8229600" cy="5943600"/>
          </a:xfrm>
        </p:spPr>
        <p:txBody>
          <a:bodyPr/>
          <a:lstStyle/>
          <a:p>
            <a:pPr eaLnBrk="1" hangingPunct="1"/>
            <a:r>
              <a:rPr lang="en-US" sz="2600" smtClean="0"/>
              <a:t>B. Membranes cover the developing embryo for protection and aid in development.</a:t>
            </a:r>
          </a:p>
          <a:p>
            <a:pPr lvl="1" eaLnBrk="1" hangingPunct="1"/>
            <a:r>
              <a:rPr lang="en-US" sz="2200" smtClean="0"/>
              <a:t>1. The </a:t>
            </a:r>
            <a:r>
              <a:rPr lang="en-US" sz="2200" b="1" i="1" u="sng" smtClean="0"/>
              <a:t>chorion</a:t>
            </a:r>
            <a:r>
              <a:rPr lang="en-US" sz="2200" b="1" i="1" smtClean="0"/>
              <a:t> </a:t>
            </a:r>
            <a:r>
              <a:rPr lang="en-US" sz="2200" smtClean="0"/>
              <a:t>is a membrane that surrounds the yolk sac and amnion during chick development.</a:t>
            </a:r>
          </a:p>
          <a:p>
            <a:pPr lvl="1" eaLnBrk="1" hangingPunct="1"/>
            <a:r>
              <a:rPr lang="en-US" sz="2200" smtClean="0"/>
              <a:t>2. A transparent sac, known as the </a:t>
            </a:r>
            <a:r>
              <a:rPr lang="en-US" sz="2200" b="1" i="1" u="sng" smtClean="0"/>
              <a:t>amnion</a:t>
            </a:r>
            <a:r>
              <a:rPr lang="en-US" sz="2200" smtClean="0"/>
              <a:t>, is full of colorless liquid that surrounds the embryo. The amnion serves as a cushion and provides protection for the developing embryo.</a:t>
            </a:r>
          </a:p>
          <a:p>
            <a:pPr lvl="1" eaLnBrk="1" hangingPunct="1"/>
            <a:r>
              <a:rPr lang="en-US" sz="2200" smtClean="0"/>
              <a:t>3. The </a:t>
            </a:r>
            <a:r>
              <a:rPr lang="en-US" sz="2200" b="1" i="1" u="sng" smtClean="0"/>
              <a:t>allantois</a:t>
            </a:r>
            <a:r>
              <a:rPr lang="en-US" sz="2200" b="1" i="1" smtClean="0"/>
              <a:t> </a:t>
            </a:r>
            <a:r>
              <a:rPr lang="en-US" sz="2200" smtClean="0"/>
              <a:t>is a sac connected to the abdomen of the developing chick that makes respiration possible it stores excretions, absorbs albumen for food, and gets calcium from the shell for the structural needs of the embryo.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905000" y="990600"/>
            <a:ext cx="5638800" cy="5632450"/>
          </a:xfrm>
        </p:spPr>
      </p:pic>
      <p:pic>
        <p:nvPicPr>
          <p:cNvPr id="11267" name="Picture 6"/>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981200" y="228600"/>
            <a:ext cx="5334000" cy="717550"/>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566863" y="442913"/>
            <a:ext cx="6010275" cy="5514975"/>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1088</TotalTime>
  <Words>1195</Words>
  <Application>Microsoft Office PowerPoint</Application>
  <PresentationFormat>On-screen Show (4:3)</PresentationFormat>
  <Paragraphs>87</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Garamond</vt:lpstr>
      <vt:lpstr>Wingdings</vt:lpstr>
      <vt:lpstr>Default Design</vt:lpstr>
      <vt:lpstr>Edge</vt:lpstr>
      <vt:lpstr>Unit</vt:lpstr>
      <vt:lpstr>Problem Area</vt:lpstr>
      <vt:lpstr>Lesson</vt:lpstr>
      <vt:lpstr>Student Learning Objectives</vt:lpstr>
      <vt:lpstr>Terms</vt:lpstr>
      <vt:lpstr>What are the various stages in the embryonic development of a chicken?</vt:lpstr>
      <vt:lpstr>PowerPoint Presentation</vt:lpstr>
      <vt:lpstr>PowerPoint Presentation</vt:lpstr>
      <vt:lpstr>PowerPoint Presentation</vt:lpstr>
      <vt:lpstr>PowerPoint Presentation</vt:lpstr>
      <vt:lpstr>What factors will affect the hatchability of eggs?</vt:lpstr>
      <vt:lpstr>PowerPoint Presentation</vt:lpstr>
      <vt:lpstr>PowerPoint Presentation</vt:lpstr>
      <vt:lpstr>PowerPoint Presentation</vt:lpstr>
      <vt:lpstr>PowerPoint Presentation</vt:lpstr>
      <vt:lpstr>What is the ideal environment for incubating eggs artificially?</vt:lpstr>
      <vt:lpstr>PowerPoint Presentation</vt:lpstr>
      <vt:lpstr>PowerPoint Presentation</vt:lpstr>
      <vt:lpstr>How do we prepare eggs for hatching and care for young birds during brooding?</vt:lpstr>
      <vt:lpstr>PowerPoint Presentation</vt:lpstr>
      <vt:lpstr>PowerPoint Presentation</vt:lpstr>
      <vt:lpstr>Review/Summary</vt:lpstr>
    </vt:vector>
  </TitlesOfParts>
  <Company>CAERT,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Marge Axtell</dc:creator>
  <cp:lastModifiedBy>Teacher E-Solutions</cp:lastModifiedBy>
  <cp:revision>208</cp:revision>
  <dcterms:created xsi:type="dcterms:W3CDTF">2004-12-15T14:44:46Z</dcterms:created>
  <dcterms:modified xsi:type="dcterms:W3CDTF">2019-01-15T12:43:33Z</dcterms:modified>
</cp:coreProperties>
</file>