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89" r:id="rId14"/>
    <p:sldId id="276" r:id="rId15"/>
    <p:sldId id="269" r:id="rId16"/>
    <p:sldId id="272" r:id="rId17"/>
    <p:sldId id="270" r:id="rId18"/>
    <p:sldId id="274" r:id="rId19"/>
    <p:sldId id="275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9" r:id="rId30"/>
    <p:sldId id="273" r:id="rId31"/>
    <p:sldId id="278" r:id="rId32"/>
    <p:sldId id="288" r:id="rId3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EE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8F1C2B-8A72-4861-B3F7-EF2063CED484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15740A-6BBF-44B3-BFBA-73ABADA596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655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C06FC6-5A9E-4E47-9188-FF96281045A2}" type="slidenum">
              <a:rPr lang="hr-HR" smtClean="0">
                <a:latin typeface="Calibri" pitchFamily="34" charset="0"/>
              </a:rPr>
              <a:pPr eaLnBrk="1" hangingPunct="1"/>
              <a:t>8</a:t>
            </a:fld>
            <a:endParaRPr lang="hr-H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E9BD62-3A2F-4DB0-A01D-EF2A01F862DB}" type="slidenum">
              <a:rPr lang="hr-HR" smtClean="0">
                <a:latin typeface="Calibri" pitchFamily="34" charset="0"/>
              </a:rPr>
              <a:pPr eaLnBrk="1" hangingPunct="1"/>
              <a:t>11</a:t>
            </a:fld>
            <a:endParaRPr lang="hr-H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E3130B-907A-4542-9A0A-113391804D51}" type="slidenum">
              <a:rPr lang="hr-HR" smtClean="0">
                <a:latin typeface="Calibri" pitchFamily="34" charset="0"/>
              </a:rPr>
              <a:pPr eaLnBrk="1" hangingPunct="1"/>
              <a:t>16</a:t>
            </a:fld>
            <a:endParaRPr lang="hr-H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9DA8DA-B6B0-40E9-8FCB-D80D44B2695D}" type="slidenum">
              <a:rPr lang="hr-HR" smtClean="0">
                <a:latin typeface="Calibri" pitchFamily="34" charset="0"/>
              </a:rPr>
              <a:pPr eaLnBrk="1" hangingPunct="1"/>
              <a:t>22</a:t>
            </a:fld>
            <a:endParaRPr lang="hr-H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346E40-7771-4A7E-9E8D-2EE075074326}" type="slidenum">
              <a:rPr lang="hr-HR" smtClean="0">
                <a:latin typeface="Calibri" pitchFamily="34" charset="0"/>
              </a:rPr>
              <a:pPr eaLnBrk="1" hangingPunct="1"/>
              <a:t>26</a:t>
            </a:fld>
            <a:endParaRPr lang="hr-H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8B86-B18E-451A-BF49-5903AE2EE789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FDB0-6671-486D-8D25-C757935E56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14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BCFE-3A1C-46C2-8574-A840B0B227CC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15B4-CACF-4658-B3CF-5E66C9E111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66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5CB9-9A87-4170-ADAF-929099A52928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B7D2-9DE3-41E8-BDA7-2810C4EC76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08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243D-0BDC-417A-9806-DCC8E429E276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03E4-BD46-44E0-B868-A8174EE877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1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01BB-BFDF-4EA5-B289-91B027F056D7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9739-9BA4-47D6-BE25-575FF7673E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45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2069-A5BE-4176-9645-BC034B388AFD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6E55-8E85-4C6D-82D9-0E308665E0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57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4358-CD61-4264-BA16-D64A347A23B1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66C7-D3B0-4C2A-A96D-A88EDE7048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72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DAEF-1041-4916-9642-6E2415616DA2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774A-AABF-4170-91CB-F6A50B8BA0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22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DB2F-1BD3-4D24-9B01-67287E4780A2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6380-9972-400D-A092-9ABF4A90AC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829F-E10E-4D3A-81AA-C0125BC89FED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5B91-2396-435E-A263-83459847CC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22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1AB5-5769-4FBF-AF1A-4D8E798CEAC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8C12-067F-49E4-A6B6-48924A5FBC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13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0349-37C6-4A08-BF04-82AB2BD32810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3C75-FAC5-41A2-BE17-8AAF73BFF8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8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AF6E-AD22-496F-893D-44729B3DEC1C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394E-13B1-435E-BCC0-07C8581B49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722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3351-B707-469F-9D5A-19F15B0AAF9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6815-3CFB-4BDB-B1C7-44094CA82F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43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3CC4-0A43-4CE8-87B2-A8B78AB8F096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6AE4-BAE9-4FFB-B3FD-AEA900B5AD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07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E509-44E2-4418-A0D0-77A436BD32E3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7961-164F-4F33-8C1B-9F86467EEA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3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D5B5-7E88-4B61-ACB6-2F4210C10351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A322-C1DE-4850-8AC9-D4BAD075FD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18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5957-A19F-44A7-BF6C-A42B74E8366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1172-551C-48A8-916B-9D463D814F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2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E595-E633-47F2-9A58-E546E6631AC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4EB-D38C-4076-B104-B6CE59A44C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1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AC7A-22AC-477C-A0C8-02065CAF37C5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40AA-0766-4C7F-8BD6-DE03EF2C05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53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0A9F-B4E7-4CB9-ACAF-1C590AB905A9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DBB6-D7F9-4670-A8E8-D805F320AD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99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12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Rectangl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0"/>
            <a:lstStyle>
              <a:lvl1pPr indent="-2825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defRPr/>
              </a:pPr>
              <a:endParaRPr lang="en-US" sz="3200" smtClean="0">
                <a:latin typeface="Gill Sans MT" pitchFamily="34" charset="-18"/>
              </a:endParaRPr>
            </a:p>
          </p:txBody>
        </p:sp>
      </p:grpSp>
      <p:sp>
        <p:nvSpPr>
          <p:cNvPr id="8" name="Flowchart: Process 7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B3E2-9162-43E2-B6A4-383D8ABD19BB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FF31-ECD9-41A4-ABA0-51E672ED25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88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pitchFamily="34" charset="-18"/>
                <a:cs typeface="Arial" charset="0"/>
              </a:defRPr>
            </a:lvl1pPr>
          </a:lstStyle>
          <a:p>
            <a:pPr>
              <a:defRPr/>
            </a:pPr>
            <a:fld id="{630D093C-5494-40CC-9BAD-3C6AE5FB5101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-18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itchFamily="34" charset="-18"/>
                <a:cs typeface="Arial" charset="0"/>
              </a:defRPr>
            </a:lvl1pPr>
          </a:lstStyle>
          <a:p>
            <a:pPr>
              <a:defRPr/>
            </a:pPr>
            <a:fld id="{12109C44-6DB4-4E66-A6C2-7E031C73D8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15" r:id="rId2"/>
    <p:sldLayoutId id="2147483832" r:id="rId3"/>
    <p:sldLayoutId id="2147483816" r:id="rId4"/>
    <p:sldLayoutId id="2147483833" r:id="rId5"/>
    <p:sldLayoutId id="2147483817" r:id="rId6"/>
    <p:sldLayoutId id="2147483834" r:id="rId7"/>
    <p:sldLayoutId id="2147483835" r:id="rId8"/>
    <p:sldLayoutId id="2147483836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F4345-193F-4A20-B812-87A2F94F7050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E31BC-5DF5-4069-A8D2-02959AE664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2071688"/>
            <a:ext cx="7434263" cy="23050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 eaLnBrk="1" hangingPunct="1">
              <a:defRPr/>
            </a:pPr>
            <a:r>
              <a:rPr lang="en-GB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Health promotion </a:t>
            </a:r>
            <a:r>
              <a:rPr lang="hr-HR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drug prevention </a:t>
            </a:r>
            <a:r>
              <a:rPr lang="hr-HR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the</a:t>
            </a:r>
            <a:r>
              <a:rPr lang="hr-HR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6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 health system</a:t>
            </a:r>
            <a:endParaRPr lang="hr-HR" sz="3600" smtClean="0">
              <a:solidFill>
                <a:srgbClr val="35436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71625" y="5500688"/>
            <a:ext cx="7407275" cy="579437"/>
          </a:xfrm>
        </p:spPr>
        <p:txBody>
          <a:bodyPr/>
          <a:lstStyle/>
          <a:p>
            <a:pPr marL="26988" eaLnBrk="1" hangingPunct="1"/>
            <a:r>
              <a:rPr lang="hr-HR" smtClean="0">
                <a:solidFill>
                  <a:srgbClr val="35436A"/>
                </a:solidFill>
              </a:rPr>
              <a:t>…</a:t>
            </a:r>
            <a:r>
              <a:rPr lang="en-GB" smtClean="0">
                <a:solidFill>
                  <a:srgbClr val="35436A"/>
                </a:solidFill>
              </a:rPr>
              <a:t>evidence based approach</a:t>
            </a:r>
            <a:endParaRPr lang="hr-HR" smtClean="0">
              <a:solidFill>
                <a:srgbClr val="35436A"/>
              </a:solidFill>
            </a:endParaRPr>
          </a:p>
          <a:p>
            <a:pPr marL="26988" eaLnBrk="1" hangingPunct="1"/>
            <a:endParaRPr lang="hr-HR" smtClean="0">
              <a:solidFill>
                <a:srgbClr val="35436A"/>
              </a:solidFill>
            </a:endParaRPr>
          </a:p>
        </p:txBody>
      </p:sp>
      <p:sp>
        <p:nvSpPr>
          <p:cNvPr id="9220" name="Subtitle 2"/>
          <p:cNvSpPr txBox="1">
            <a:spLocks/>
          </p:cNvSpPr>
          <p:nvPr/>
        </p:nvSpPr>
        <p:spPr bwMode="auto">
          <a:xfrm>
            <a:off x="7500938" y="6207125"/>
            <a:ext cx="1406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6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hr-HR" sz="1200">
                <a:solidFill>
                  <a:srgbClr val="320E04"/>
                </a:solidFill>
                <a:latin typeface="Gill Sans MT" pitchFamily="34" charset="0"/>
              </a:rPr>
              <a:t>Darko Roviš, prof.</a:t>
            </a:r>
          </a:p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hr-HR" sz="1200">
              <a:solidFill>
                <a:srgbClr val="320E04"/>
              </a:solidFill>
              <a:latin typeface="Gill Sans MT" pitchFamily="34" charset="0"/>
            </a:endParaRPr>
          </a:p>
        </p:txBody>
      </p:sp>
      <p:sp>
        <p:nvSpPr>
          <p:cNvPr id="9221" name="Subtitle 2"/>
          <p:cNvSpPr txBox="1">
            <a:spLocks/>
          </p:cNvSpPr>
          <p:nvPr/>
        </p:nvSpPr>
        <p:spPr bwMode="auto">
          <a:xfrm>
            <a:off x="1357313" y="214313"/>
            <a:ext cx="7407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6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hr-HR" sz="1400">
                <a:solidFill>
                  <a:srgbClr val="320E04"/>
                </a:solidFill>
                <a:latin typeface="Gill Sans MT" pitchFamily="34" charset="0"/>
              </a:rPr>
              <a:t>Public Health Institute of Primorsko-goranska county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hr-HR" sz="1400">
                <a:solidFill>
                  <a:srgbClr val="320E04"/>
                </a:solidFill>
                <a:latin typeface="Gill Sans MT" pitchFamily="34" charset="0"/>
              </a:rPr>
              <a:t>Krešimirova 52A, 51 000 Rijeka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hr-HR" sz="1600">
              <a:solidFill>
                <a:srgbClr val="320E04"/>
              </a:solidFill>
              <a:latin typeface="Gill Sans MT" pitchFamily="34" charset="0"/>
            </a:endParaRPr>
          </a:p>
        </p:txBody>
      </p:sp>
      <p:pic>
        <p:nvPicPr>
          <p:cNvPr id="6" name="Picture 16" descr="logoNZZJZ05uboj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133475"/>
            <a:ext cx="22177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9" descr="Grba Rij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857250"/>
            <a:ext cx="10509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1"/>
          <p:cNvSpPr txBox="1">
            <a:spLocks/>
          </p:cNvSpPr>
          <p:nvPr/>
        </p:nvSpPr>
        <p:spPr bwMode="auto">
          <a:xfrm>
            <a:off x="5072063" y="6643688"/>
            <a:ext cx="857250" cy="142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hr-HR" sz="1000" b="1">
                <a:solidFill>
                  <a:srgbClr val="2EEEEE"/>
                </a:solidFill>
                <a:latin typeface="Calibri" pitchFamily="34" charset="0"/>
              </a:rPr>
              <a:t>Based on </a:t>
            </a:r>
            <a:endParaRPr lang="en-US" sz="1000" b="1">
              <a:solidFill>
                <a:srgbClr val="2EEE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43438" y="3857625"/>
            <a:ext cx="1714500" cy="571500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2" name="Title 1"/>
          <p:cNvSpPr txBox="1">
            <a:spLocks/>
          </p:cNvSpPr>
          <p:nvPr/>
        </p:nvSpPr>
        <p:spPr bwMode="auto">
          <a:xfrm>
            <a:off x="5072063" y="6643688"/>
            <a:ext cx="857250" cy="142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hr-HR" sz="1000">
                <a:solidFill>
                  <a:srgbClr val="8EB4E3"/>
                </a:solidFill>
                <a:latin typeface="Calibri" pitchFamily="34" charset="0"/>
              </a:rPr>
              <a:t>Based on </a:t>
            </a: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rgbClr val="FFC000">
              <a:alpha val="41960"/>
            </a:srgbClr>
          </a:solidFill>
        </p:spPr>
        <p:txBody>
          <a:bodyPr/>
          <a:lstStyle/>
          <a:p>
            <a:pPr eaLnBrk="1" hangingPunct="1"/>
            <a:r>
              <a:rPr lang="en-US" smtClean="0"/>
              <a:t>Possible solutions </a:t>
            </a:r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71438" y="6572250"/>
            <a:ext cx="4572000" cy="214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9063" y="4429125"/>
            <a:ext cx="1143000" cy="21431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14563" y="5500688"/>
            <a:ext cx="2286000" cy="1000125"/>
            <a:chOff x="2214546" y="5500702"/>
            <a:chExt cx="2286016" cy="1000132"/>
          </a:xfrm>
        </p:grpSpPr>
        <p:sp>
          <p:nvSpPr>
            <p:cNvPr id="9" name="Rounded Rectangle 8"/>
            <p:cNvSpPr/>
            <p:nvPr/>
          </p:nvSpPr>
          <p:spPr>
            <a:xfrm>
              <a:off x="2214546" y="5500702"/>
              <a:ext cx="2286016" cy="21431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14546" y="5857891"/>
              <a:ext cx="1428760" cy="21431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14546" y="6286519"/>
              <a:ext cx="2286016" cy="21431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929063" y="1928813"/>
            <a:ext cx="1357312" cy="64293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57875" y="4214813"/>
            <a:ext cx="2000250" cy="21431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rgbClr val="FFFFFF"/>
                </a:solidFill>
                <a:cs typeface="Arial" charset="0"/>
              </a:rPr>
              <a:t>1</a:t>
            </a: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14563" y="1714500"/>
            <a:ext cx="1357312" cy="164306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0063" y="857250"/>
            <a:ext cx="2286000" cy="8572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1500188"/>
            <a:ext cx="2071688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0063" y="1857375"/>
            <a:ext cx="1357312" cy="1571625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3" name="Title 1"/>
          <p:cNvSpPr txBox="1">
            <a:spLocks/>
          </p:cNvSpPr>
          <p:nvPr/>
        </p:nvSpPr>
        <p:spPr bwMode="auto">
          <a:xfrm>
            <a:off x="5072063" y="6643688"/>
            <a:ext cx="857250" cy="142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hr-HR" sz="1000">
                <a:solidFill>
                  <a:srgbClr val="8EB4E3"/>
                </a:solidFill>
                <a:latin typeface="Calibri" pitchFamily="34" charset="0"/>
              </a:rPr>
              <a:t>Based on </a:t>
            </a: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42938" y="1857375"/>
            <a:ext cx="4000500" cy="50720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How to direct our efforts </a:t>
            </a:r>
          </a:p>
          <a:p>
            <a:pPr eaLnBrk="1" hangingPunct="1">
              <a:buFont typeface="Arial" pitchFamily="34" charset="0"/>
              <a:buNone/>
            </a:pP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to produce </a:t>
            </a:r>
            <a:r>
              <a:rPr lang="en-GB" sz="2500" b="1" smtClean="0">
                <a:solidFill>
                  <a:srgbClr val="254061"/>
                </a:solidFill>
                <a:cs typeface="Aharoni" pitchFamily="2" charset="-79"/>
              </a:rPr>
              <a:t>wanted effect </a:t>
            </a:r>
            <a:r>
              <a:rPr lang="hr-HR" sz="2500" b="1" smtClean="0">
                <a:solidFill>
                  <a:srgbClr val="254061"/>
                </a:solidFill>
                <a:cs typeface="Aharoni" pitchFamily="2" charset="-79"/>
              </a:rPr>
              <a:t>?</a:t>
            </a:r>
            <a:endParaRPr lang="en-AU" sz="2500" b="1" smtClean="0">
              <a:solidFill>
                <a:srgbClr val="254061"/>
              </a:solidFill>
              <a:cs typeface="Aharoni" pitchFamily="2" charset="-79"/>
            </a:endParaRPr>
          </a:p>
          <a:p>
            <a:pPr eaLnBrk="1" hangingPunct="1">
              <a:buFont typeface="Arial" pitchFamily="34" charset="0"/>
              <a:buNone/>
            </a:pPr>
            <a:endParaRPr lang="en-AU" sz="2500" b="1" smtClean="0">
              <a:solidFill>
                <a:srgbClr val="254061"/>
              </a:solidFill>
              <a:cs typeface="Aharoni" pitchFamily="2" charset="-79"/>
            </a:endParaRPr>
          </a:p>
          <a:p>
            <a:pPr eaLnBrk="1" hangingPunct="1">
              <a:buFont typeface="Arial" pitchFamily="34" charset="0"/>
              <a:buNone/>
            </a:pPr>
            <a:endParaRPr lang="hr-HR" sz="2500" b="1" smtClean="0">
              <a:solidFill>
                <a:srgbClr val="254061"/>
              </a:solidFill>
              <a:cs typeface="Aharoni" pitchFamily="2" charset="-79"/>
            </a:endParaRPr>
          </a:p>
          <a:p>
            <a:pPr eaLnBrk="1" hangingPunct="1">
              <a:buFont typeface="Arial" pitchFamily="34" charset="0"/>
              <a:buNone/>
            </a:pPr>
            <a:r>
              <a:rPr lang="hr-HR" sz="2500" b="1" smtClean="0">
                <a:solidFill>
                  <a:srgbClr val="254061"/>
                </a:solidFill>
                <a:cs typeface="Aharoni" pitchFamily="2" charset="-79"/>
              </a:rPr>
              <a:t>L</a:t>
            </a: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ess mental &amp; behavioural</a:t>
            </a:r>
            <a:endParaRPr lang="hr-HR" sz="2500" b="1" smtClean="0">
              <a:solidFill>
                <a:srgbClr val="254061"/>
              </a:solidFill>
              <a:cs typeface="Aharoni" pitchFamily="2" charset="-79"/>
            </a:endParaRPr>
          </a:p>
          <a:p>
            <a:pPr eaLnBrk="1" hangingPunct="1">
              <a:buFont typeface="Arial" pitchFamily="34" charset="0"/>
              <a:buNone/>
            </a:pPr>
            <a:r>
              <a:rPr lang="hr-HR" sz="2500" b="1" smtClean="0">
                <a:solidFill>
                  <a:srgbClr val="254061"/>
                </a:solidFill>
                <a:cs typeface="Aharoni" pitchFamily="2" charset="-79"/>
              </a:rPr>
              <a:t>p</a:t>
            </a: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roblems and drug abuse </a:t>
            </a:r>
          </a:p>
          <a:p>
            <a:pPr eaLnBrk="1" hangingPunct="1">
              <a:buFont typeface="Arial" pitchFamily="34" charset="0"/>
              <a:buNone/>
            </a:pP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in communities and the</a:t>
            </a:r>
            <a:endParaRPr lang="hr-HR" sz="2500" b="1" smtClean="0">
              <a:solidFill>
                <a:srgbClr val="254061"/>
              </a:solidFill>
              <a:cs typeface="Aharoni" pitchFamily="2" charset="-79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AU" sz="2500" b="1" smtClean="0">
                <a:solidFill>
                  <a:srgbClr val="254061"/>
                </a:solidFill>
                <a:cs typeface="Aharoni" pitchFamily="2" charset="-79"/>
              </a:rPr>
              <a:t>population </a:t>
            </a:r>
            <a:r>
              <a:rPr lang="hr-HR" sz="2500" b="1" smtClean="0">
                <a:solidFill>
                  <a:srgbClr val="254061"/>
                </a:solidFill>
                <a:cs typeface="Aharoni" pitchFamily="2" charset="-79"/>
              </a:rPr>
              <a:t>!</a:t>
            </a:r>
            <a:endParaRPr lang="en-AU" sz="2500" b="1" smtClean="0">
              <a:solidFill>
                <a:srgbClr val="254061"/>
              </a:solidFill>
              <a:cs typeface="Aharoni" pitchFamily="2" charset="-79"/>
            </a:endParaRPr>
          </a:p>
        </p:txBody>
      </p:sp>
      <p:pic>
        <p:nvPicPr>
          <p:cNvPr id="21507" name="Picture 3" descr="C:\Users\Korisnik.Korisnik-PC\AppData\Local\Microsoft\Windows\Temporary Internet Files\Content.IE5\0W2PUI81\MCj028133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3222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00375" y="142875"/>
            <a:ext cx="1000125" cy="957263"/>
            <a:chOff x="3143240" y="174171"/>
            <a:chExt cx="1071570" cy="1027077"/>
          </a:xfrm>
        </p:grpSpPr>
        <p:pic>
          <p:nvPicPr>
            <p:cNvPr id="21516" name="Picture 8" descr="C:\Users\Korisnik.Korisnik-PC\AppData\Local\Microsoft\Windows\Temporary Internet Files\Content.IE5\CRCPW1O6\MCj0438205000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419" y="174171"/>
              <a:ext cx="808391" cy="75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8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309540"/>
              <a:ext cx="909400" cy="89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8" name="Picture 8" descr="C:\Users\Korisnik.Korisnik-PC\AppData\Local\Microsoft\Windows\Temporary Internet Files\Content.IE5\CRCPW1O6\MCj0438205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14313"/>
            <a:ext cx="10001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7188" y="214313"/>
            <a:ext cx="1116012" cy="958850"/>
            <a:chOff x="357158" y="214289"/>
            <a:chExt cx="1195152" cy="1028501"/>
          </a:xfrm>
        </p:grpSpPr>
        <p:pic>
          <p:nvPicPr>
            <p:cNvPr id="20487" name="Picture 7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7158" y="285727"/>
              <a:ext cx="909400" cy="957063"/>
            </a:xfrm>
            <a:prstGeom prst="rect">
              <a:avLst/>
            </a:prstGeom>
            <a:noFill/>
          </p:spPr>
        </p:pic>
        <p:pic>
          <p:nvPicPr>
            <p:cNvPr id="14" name="Picture 13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42910" y="214289"/>
              <a:ext cx="909400" cy="957063"/>
            </a:xfrm>
            <a:prstGeom prst="rect">
              <a:avLst/>
            </a:prstGeom>
            <a:noFill/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57813" y="285750"/>
            <a:ext cx="1355725" cy="931863"/>
            <a:chOff x="5786446" y="285729"/>
            <a:chExt cx="931343" cy="718151"/>
          </a:xfrm>
        </p:grpSpPr>
        <p:pic>
          <p:nvPicPr>
            <p:cNvPr id="21512" name="Picture 15" descr="C:\Program Files\Microsoft Office\MEDIA\CAGCAT10\j0293828.wmf"/>
            <p:cNvPicPr>
              <a:picLocks noChangeAspect="1" noChangeArrowheads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1"/>
            <a:stretch>
              <a:fillRect/>
            </a:stretch>
          </p:blipFill>
          <p:spPr bwMode="auto">
            <a:xfrm>
              <a:off x="5786446" y="285729"/>
              <a:ext cx="726258" cy="47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8" descr="C:\Users\Korisnik.Korisnik-PC\AppData\Local\Microsoft\Windows\Temporary Internet Files\Content.IE5\CRCPW1O6\MCj0438205000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357166"/>
              <a:ext cx="645591" cy="64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38150"/>
            <a:ext cx="7088187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hr-HR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Evidence based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2531" name="Rectangle 3"/>
          <p:cNvGrpSpPr>
            <a:grpSpLocks noGrp="1"/>
          </p:cNvGrpSpPr>
          <p:nvPr/>
        </p:nvGrpSpPr>
        <p:grpSpPr bwMode="auto">
          <a:xfrm>
            <a:off x="1352550" y="1706563"/>
            <a:ext cx="7615238" cy="4664075"/>
            <a:chOff x="852" y="1075"/>
            <a:chExt cx="4797" cy="2938"/>
          </a:xfrm>
        </p:grpSpPr>
        <p:pic>
          <p:nvPicPr>
            <p:cNvPr id="22533" name="Rectangl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1075"/>
              <a:ext cx="4797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855" y="1080"/>
              <a:ext cx="4788" cy="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evidence-based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research-based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science-based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blueprint programs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model programs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promising programs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3200">
                  <a:latin typeface="Gill Sans MT" pitchFamily="34" charset="0"/>
                </a:rPr>
                <a:t>effective programs</a:t>
              </a:r>
              <a:endParaRPr lang="hr-HR" sz="3200">
                <a:latin typeface="Gill Sans MT" pitchFamily="34" charset="0"/>
              </a:endParaRPr>
            </a:p>
          </p:txBody>
        </p:sp>
      </p:grpSp>
      <p:pic>
        <p:nvPicPr>
          <p:cNvPr id="22532" name="Picture 5" descr="j0217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691063"/>
            <a:ext cx="17478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38150"/>
            <a:ext cx="7869237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 based programs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5" name="Rectangle 3"/>
          <p:cNvGrpSpPr>
            <a:grpSpLocks noGrp="1"/>
          </p:cNvGrpSpPr>
          <p:nvPr/>
        </p:nvGrpSpPr>
        <p:grpSpPr bwMode="auto">
          <a:xfrm>
            <a:off x="1066800" y="1852613"/>
            <a:ext cx="8083550" cy="4151312"/>
            <a:chOff x="672" y="1167"/>
            <a:chExt cx="5092" cy="2615"/>
          </a:xfrm>
        </p:grpSpPr>
        <p:pic>
          <p:nvPicPr>
            <p:cNvPr id="23556" name="Rectangl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167"/>
              <a:ext cx="5092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 Box 4"/>
            <p:cNvSpPr txBox="1">
              <a:spLocks noChangeArrowheads="1"/>
            </p:cNvSpPr>
            <p:nvPr/>
          </p:nvSpPr>
          <p:spPr bwMode="auto">
            <a:xfrm>
              <a:off x="675" y="1170"/>
              <a:ext cx="5085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hr-HR" sz="2400">
                  <a:latin typeface="Gill Sans MT" pitchFamily="34" charset="0"/>
                </a:rPr>
                <a:t>B</a:t>
              </a:r>
              <a:r>
                <a:rPr lang="en-US" sz="2400">
                  <a:latin typeface="Gill Sans MT" pitchFamily="34" charset="0"/>
                </a:rPr>
                <a:t>ased on evidence, 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400">
                  <a:latin typeface="Gill Sans MT" pitchFamily="34" charset="0"/>
                </a:rPr>
                <a:t>Tested in practice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400">
                  <a:latin typeface="Gill Sans MT" pitchFamily="34" charset="0"/>
                </a:rPr>
                <a:t>Methodologically clear design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400">
                  <a:latin typeface="Gill Sans MT" pitchFamily="34" charset="0"/>
                </a:rPr>
                <a:t>Significant reduction of </a:t>
              </a:r>
              <a:r>
                <a:rPr lang="hr-HR" sz="2400">
                  <a:latin typeface="Gill Sans MT" pitchFamily="34" charset="0"/>
                </a:rPr>
                <a:t>negative </a:t>
              </a:r>
              <a:r>
                <a:rPr lang="en-US" sz="2400">
                  <a:latin typeface="Gill Sans MT" pitchFamily="34" charset="0"/>
                </a:rPr>
                <a:t>outcomes and related risks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en-US" sz="24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400">
                  <a:latin typeface="Gill Sans MT" pitchFamily="34" charset="0"/>
                </a:rPr>
                <a:t>Based on theory</a:t>
              </a: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400">
                  <a:latin typeface="Gill Sans MT" pitchFamily="34" charset="0"/>
                </a:rPr>
                <a:t>Detail evaluated</a:t>
              </a:r>
              <a:endParaRPr lang="hr-HR" sz="24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hr-HR" sz="2400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38150"/>
            <a:ext cx="7869237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Evidence based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aproach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Rijeka</a:t>
            </a:r>
          </a:p>
        </p:txBody>
      </p:sp>
      <p:grpSp>
        <p:nvGrpSpPr>
          <p:cNvPr id="24579" name="Rectangle 3"/>
          <p:cNvGrpSpPr>
            <a:grpSpLocks noGrp="1"/>
          </p:cNvGrpSpPr>
          <p:nvPr/>
        </p:nvGrpSpPr>
        <p:grpSpPr bwMode="auto">
          <a:xfrm>
            <a:off x="5924550" y="1852613"/>
            <a:ext cx="3225800" cy="4151312"/>
            <a:chOff x="3732" y="1167"/>
            <a:chExt cx="2032" cy="2615"/>
          </a:xfrm>
        </p:grpSpPr>
        <p:pic>
          <p:nvPicPr>
            <p:cNvPr id="24581" name="Rectangl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" y="1167"/>
              <a:ext cx="2032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3735" y="1170"/>
              <a:ext cx="2025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000">
                  <a:latin typeface="Gill Sans MT" pitchFamily="34" charset="0"/>
                </a:rPr>
                <a:t>High quality implementation of best evidence based model programs.</a:t>
              </a:r>
              <a:endParaRPr lang="hr-HR" sz="20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en-US" sz="20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000">
                  <a:latin typeface="Gill Sans MT" pitchFamily="34" charset="0"/>
                </a:rPr>
                <a:t>Careful pilot program design following the principles of effectiveness</a:t>
              </a:r>
              <a:endParaRPr lang="hr-HR" sz="20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hr-HR" sz="2000">
                <a:latin typeface="Gill Sans MT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US" sz="2000">
                  <a:latin typeface="Gill Sans MT" pitchFamily="34" charset="0"/>
                </a:rPr>
                <a:t>Quasi experimental evaluation design</a:t>
              </a:r>
            </a:p>
          </p:txBody>
        </p:sp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85938"/>
            <a:ext cx="500062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Rectangle 3"/>
          <p:cNvGrpSpPr>
            <a:grpSpLocks noGrp="1"/>
          </p:cNvGrpSpPr>
          <p:nvPr/>
        </p:nvGrpSpPr>
        <p:grpSpPr bwMode="auto">
          <a:xfrm>
            <a:off x="1420813" y="1852613"/>
            <a:ext cx="7229475" cy="4151312"/>
            <a:chOff x="895" y="1167"/>
            <a:chExt cx="4554" cy="2615"/>
          </a:xfrm>
        </p:grpSpPr>
        <p:pic>
          <p:nvPicPr>
            <p:cNvPr id="25605" name="Rectangl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1167"/>
              <a:ext cx="4554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3"/>
            <p:cNvSpPr txBox="1">
              <a:spLocks noChangeArrowheads="1"/>
            </p:cNvSpPr>
            <p:nvPr/>
          </p:nvSpPr>
          <p:spPr bwMode="auto">
            <a:xfrm>
              <a:off x="900" y="1170"/>
              <a:ext cx="4545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Comprehensiveness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Variety of teaching methods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Sufficient lasting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Theory based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Building positive, strong and stabile relationships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Time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Following developmental psychopathology 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hr-HR" sz="2400" i="1">
                  <a:latin typeface="Gill Sans MT" pitchFamily="34" charset="0"/>
                </a:rPr>
                <a:t>Soci</a:t>
              </a:r>
              <a:r>
                <a:rPr lang="en-GB" sz="2400" i="1">
                  <a:latin typeface="Gill Sans MT" pitchFamily="34" charset="0"/>
                </a:rPr>
                <a:t>al</a:t>
              </a:r>
              <a:r>
                <a:rPr lang="hr-HR" sz="2400" i="1">
                  <a:latin typeface="Gill Sans MT" pitchFamily="34" charset="0"/>
                </a:rPr>
                <a:t>-</a:t>
              </a:r>
              <a:r>
                <a:rPr lang="en-GB" sz="2400" i="1">
                  <a:latin typeface="Gill Sans MT" pitchFamily="34" charset="0"/>
                </a:rPr>
                <a:t>cultural  appropriateness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Evaluation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en-GB" sz="2400" i="1">
                  <a:latin typeface="Gill Sans MT" pitchFamily="34" charset="0"/>
                </a:rPr>
                <a:t>Education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hr-HR" sz="2400">
                <a:latin typeface="Gill Sans MT" pitchFamily="34" charset="0"/>
              </a:endParaRPr>
            </a:p>
          </p:txBody>
        </p:sp>
      </p:grp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38150"/>
            <a:ext cx="7869237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Principles of effectiveness</a:t>
            </a:r>
            <a:endParaRPr 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3" descr="C:\Users\Korisnik.Korisnik-PC\AppData\Local\Microsoft\Windows\Temporary Internet Files\Content.IE5\CRCPW1O6\MCj043751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14313"/>
            <a:ext cx="2197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8786813" cy="1662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3400">
              <a:solidFill>
                <a:srgbClr val="35436A"/>
              </a:solidFill>
              <a:latin typeface="Aharoni" pitchFamily="2" charset="-79"/>
              <a:cs typeface="Aharoni" pitchFamily="2" charset="-79"/>
            </a:endParaRPr>
          </a:p>
          <a:p>
            <a:pPr algn="r" eaLnBrk="1" hangingPunct="1"/>
            <a:r>
              <a:rPr lang="en-US" sz="3400">
                <a:solidFill>
                  <a:srgbClr val="35436A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300">
                <a:solidFill>
                  <a:srgbClr val="35436A"/>
                </a:solidFill>
                <a:latin typeface="Aharoni" pitchFamily="2" charset="-79"/>
                <a:cs typeface="Aharoni" pitchFamily="2" charset="-79"/>
              </a:rPr>
              <a:t>Developing a prevention model </a:t>
            </a:r>
          </a:p>
          <a:p>
            <a:pPr algn="r" eaLnBrk="1" hangingPunct="1"/>
            <a:r>
              <a:rPr lang="en-US" sz="3300">
                <a:solidFill>
                  <a:srgbClr val="35436A"/>
                </a:solidFill>
                <a:latin typeface="Aharoni" pitchFamily="2" charset="-79"/>
                <a:cs typeface="Aharoni" pitchFamily="2" charset="-79"/>
              </a:rPr>
              <a:t>on a community level</a:t>
            </a:r>
            <a:endParaRPr lang="nl-NL" sz="3300">
              <a:solidFill>
                <a:srgbClr val="35436A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7" name="Picture 2" descr="C:\Users\Korisnik.Korisnik-PC\AppData\Local\Microsoft\Windows\Temporary Internet Files\Content.IE5\6OIDHS5G\MPj04373320000[1]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4304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214438" y="2000250"/>
            <a:ext cx="7639050" cy="4562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42000" tIns="262800" bIns="262800">
            <a:spAutoFit/>
          </a:bodyPr>
          <a:lstStyle/>
          <a:p>
            <a:pPr marL="476250" indent="-476250">
              <a:lnSpc>
                <a:spcPct val="150000"/>
              </a:lnSpc>
              <a:spcBef>
                <a:spcPct val="50000"/>
              </a:spcBef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en-US" sz="2200">
                <a:latin typeface="Arial Black" pitchFamily="34" charset="0"/>
                <a:cs typeface="Arial" charset="0"/>
              </a:rPr>
              <a:t>Package of multiple interventions that target</a:t>
            </a:r>
            <a:r>
              <a:rPr lang="en-US" sz="2200" b="1">
                <a:latin typeface="Arial" charset="0"/>
                <a:cs typeface="Arial" charset="0"/>
              </a:rPr>
              <a:t> </a:t>
            </a:r>
          </a:p>
          <a:p>
            <a:pPr marL="476250" indent="-476250">
              <a:spcBef>
                <a:spcPts val="600"/>
              </a:spcBef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200" b="1">
                <a:latin typeface="Arial" charset="0"/>
                <a:cs typeface="Arial" charset="0"/>
              </a:rPr>
              <a:t>Children in different age groups</a:t>
            </a:r>
          </a:p>
          <a:p>
            <a:pPr marL="476250" indent="-476250">
              <a:spcBef>
                <a:spcPts val="600"/>
              </a:spcBef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200" b="1">
                <a:latin typeface="Arial" charset="0"/>
                <a:cs typeface="Arial" charset="0"/>
              </a:rPr>
              <a:t>Children, families, social network, community</a:t>
            </a:r>
          </a:p>
          <a:p>
            <a:pPr marL="476250" indent="-476250">
              <a:spcBef>
                <a:spcPts val="600"/>
              </a:spcBef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200" b="1">
                <a:latin typeface="Arial" charset="0"/>
                <a:cs typeface="Arial" charset="0"/>
              </a:rPr>
              <a:t>Risk </a:t>
            </a:r>
            <a:r>
              <a:rPr lang="en-US" sz="2200" b="1" u="sng">
                <a:latin typeface="Arial" charset="0"/>
                <a:cs typeface="Arial" charset="0"/>
              </a:rPr>
              <a:t>and</a:t>
            </a:r>
            <a:r>
              <a:rPr lang="en-US" sz="2200" b="1">
                <a:latin typeface="Arial" charset="0"/>
                <a:cs typeface="Arial" charset="0"/>
              </a:rPr>
              <a:t> protective factors</a:t>
            </a:r>
          </a:p>
          <a:p>
            <a:pPr marL="476250" indent="-476250">
              <a:spcBef>
                <a:spcPts val="600"/>
              </a:spcBef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200" b="1">
                <a:latin typeface="Arial" charset="0"/>
                <a:cs typeface="Arial" charset="0"/>
              </a:rPr>
              <a:t>Common </a:t>
            </a:r>
            <a:r>
              <a:rPr lang="en-US" sz="2200" b="1" u="sng">
                <a:latin typeface="Arial" charset="0"/>
                <a:cs typeface="Arial" charset="0"/>
              </a:rPr>
              <a:t>and</a:t>
            </a:r>
            <a:r>
              <a:rPr lang="en-US" sz="2200" b="1">
                <a:latin typeface="Arial" charset="0"/>
                <a:cs typeface="Arial" charset="0"/>
              </a:rPr>
              <a:t> disorder-specific factors</a:t>
            </a:r>
          </a:p>
          <a:p>
            <a:pPr marL="476250" indent="-476250">
              <a:lnSpc>
                <a:spcPct val="200000"/>
              </a:lnSpc>
              <a:spcBef>
                <a:spcPct val="100000"/>
              </a:spcBef>
              <a:buClr>
                <a:srgbClr val="FFFF66"/>
              </a:buClr>
              <a:buSzPct val="130000"/>
              <a:buFont typeface="Wingdings" pitchFamily="2" charset="2"/>
              <a:buNone/>
              <a:defRPr/>
            </a:pPr>
            <a:r>
              <a:rPr lang="en-US" sz="2200">
                <a:latin typeface="Arial Black" pitchFamily="34" charset="0"/>
                <a:cs typeface="Arial" charset="0"/>
              </a:rPr>
              <a:t>Use of variety of intervention methods</a:t>
            </a:r>
          </a:p>
          <a:p>
            <a:pPr marL="476250" indent="-476250">
              <a:lnSpc>
                <a:spcPct val="200000"/>
              </a:lnSpc>
              <a:spcBef>
                <a:spcPct val="50000"/>
              </a:spcBef>
              <a:buClr>
                <a:srgbClr val="FFFF66"/>
              </a:buClr>
              <a:buSzPct val="130000"/>
              <a:buFont typeface="Wingdings" pitchFamily="2" charset="2"/>
              <a:buNone/>
              <a:defRPr/>
            </a:pPr>
            <a:r>
              <a:rPr lang="en-US" sz="2200">
                <a:latin typeface="Arial Black" pitchFamily="34" charset="0"/>
                <a:cs typeface="Arial" charset="0"/>
              </a:rPr>
              <a:t>Building evidence-based interventions</a:t>
            </a:r>
            <a:endParaRPr lang="nl-NL" sz="22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 descr="scan0002.jpg"/>
          <p:cNvPicPr>
            <a:picLocks noChangeAspect="1"/>
          </p:cNvPicPr>
          <p:nvPr/>
        </p:nvPicPr>
        <p:blipFill>
          <a:blip r:embed="rId2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43000"/>
            <a:ext cx="5000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1588"/>
            <a:ext cx="9144000" cy="78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500">
                <a:latin typeface="Perpetua" pitchFamily="18" charset="0"/>
              </a:rPr>
              <a:t>Prevention programs </a:t>
            </a:r>
            <a:r>
              <a:rPr lang="hr-HR" sz="4500">
                <a:latin typeface="Perpetua" pitchFamily="18" charset="0"/>
              </a:rPr>
              <a:t>at </a:t>
            </a:r>
            <a:r>
              <a:rPr lang="en-GB" sz="4500">
                <a:latin typeface="Perpetua" pitchFamily="18" charset="0"/>
              </a:rPr>
              <a:t>PHI</a:t>
            </a:r>
            <a:endParaRPr lang="hr-HR" sz="4500">
              <a:latin typeface="Perpetua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-996163">
            <a:off x="2109788" y="2813050"/>
            <a:ext cx="1616075" cy="1157288"/>
          </a:xfrm>
          <a:custGeom>
            <a:avLst/>
            <a:gdLst>
              <a:gd name="T0" fmla="*/ 2147483647 w 2589"/>
              <a:gd name="T1" fmla="*/ 2147483647 h 1572"/>
              <a:gd name="T2" fmla="*/ 2147483647 w 2589"/>
              <a:gd name="T3" fmla="*/ 2147483647 h 1572"/>
              <a:gd name="T4" fmla="*/ 2147483647 w 2589"/>
              <a:gd name="T5" fmla="*/ 2147483647 h 1572"/>
              <a:gd name="T6" fmla="*/ 2147483647 w 2589"/>
              <a:gd name="T7" fmla="*/ 2147483647 h 1572"/>
              <a:gd name="T8" fmla="*/ 0 60000 65536"/>
              <a:gd name="T9" fmla="*/ 0 60000 65536"/>
              <a:gd name="T10" fmla="*/ 0 60000 65536"/>
              <a:gd name="T11" fmla="*/ 0 60000 65536"/>
              <a:gd name="T12" fmla="*/ 0 w 2589"/>
              <a:gd name="T13" fmla="*/ 0 h 1572"/>
              <a:gd name="T14" fmla="*/ 2589 w 2589"/>
              <a:gd name="T15" fmla="*/ 1572 h 15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9" h="1572">
                <a:moveTo>
                  <a:pt x="2523" y="1458"/>
                </a:moveTo>
                <a:cubicBezTo>
                  <a:pt x="2457" y="1572"/>
                  <a:pt x="638" y="942"/>
                  <a:pt x="304" y="794"/>
                </a:cubicBezTo>
                <a:cubicBezTo>
                  <a:pt x="0" y="570"/>
                  <a:pt x="328" y="0"/>
                  <a:pt x="698" y="111"/>
                </a:cubicBezTo>
                <a:cubicBezTo>
                  <a:pt x="1068" y="222"/>
                  <a:pt x="2589" y="1344"/>
                  <a:pt x="2523" y="1458"/>
                </a:cubicBezTo>
                <a:close/>
              </a:path>
            </a:pathLst>
          </a:custGeom>
          <a:solidFill>
            <a:srgbClr val="FFFF99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53" name="Group 79"/>
          <p:cNvGrpSpPr>
            <a:grpSpLocks/>
          </p:cNvGrpSpPr>
          <p:nvPr/>
        </p:nvGrpSpPr>
        <p:grpSpPr bwMode="auto">
          <a:xfrm>
            <a:off x="0" y="1173163"/>
            <a:ext cx="8599488" cy="5380037"/>
            <a:chOff x="0" y="1315286"/>
            <a:chExt cx="8600762" cy="5381640"/>
          </a:xfrm>
        </p:grpSpPr>
        <p:sp>
          <p:nvSpPr>
            <p:cNvPr id="27660" name="Rectangle 67"/>
            <p:cNvSpPr>
              <a:spLocks noChangeArrowheads="1"/>
            </p:cNvSpPr>
            <p:nvPr/>
          </p:nvSpPr>
          <p:spPr bwMode="auto">
            <a:xfrm rot="-1097976">
              <a:off x="1862791" y="1315286"/>
              <a:ext cx="2203026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Youth Counseling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1" name="Rectangle 68"/>
            <p:cNvSpPr>
              <a:spLocks noChangeArrowheads="1"/>
            </p:cNvSpPr>
            <p:nvPr/>
          </p:nvSpPr>
          <p:spPr bwMode="auto">
            <a:xfrm rot="3108538">
              <a:off x="403743" y="4421060"/>
              <a:ext cx="2324865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Life Skills Training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2" name="Rectangle 69"/>
            <p:cNvSpPr>
              <a:spLocks noChangeArrowheads="1"/>
            </p:cNvSpPr>
            <p:nvPr/>
          </p:nvSpPr>
          <p:spPr bwMode="auto">
            <a:xfrm>
              <a:off x="714406" y="2714737"/>
              <a:ext cx="975026" cy="83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Ready </a:t>
              </a:r>
            </a:p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Steady</a:t>
              </a:r>
            </a:p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Health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3" name="Rectangle 70"/>
            <p:cNvSpPr>
              <a:spLocks noChangeArrowheads="1"/>
            </p:cNvSpPr>
            <p:nvPr/>
          </p:nvSpPr>
          <p:spPr bwMode="auto">
            <a:xfrm>
              <a:off x="1857356" y="5929330"/>
              <a:ext cx="1074419" cy="58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Bulletin</a:t>
              </a:r>
              <a:endParaRPr lang="hr-HR" sz="1600" b="1" i="1">
                <a:solidFill>
                  <a:srgbClr val="0070C0"/>
                </a:solidFill>
                <a:latin typeface="Verdana" pitchFamily="34" charset="0"/>
              </a:endParaRPr>
            </a:p>
            <a:p>
              <a:pPr algn="ctr"/>
              <a:r>
                <a:rPr lang="hr-HR" sz="1600" b="1" i="1">
                  <a:solidFill>
                    <a:srgbClr val="0070C0"/>
                  </a:solidFill>
                  <a:latin typeface="Verdana" pitchFamily="34" charset="0"/>
                </a:rPr>
                <a:t>RIzik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4" name="Rectangle 72"/>
            <p:cNvSpPr>
              <a:spLocks noChangeArrowheads="1"/>
            </p:cNvSpPr>
            <p:nvPr/>
          </p:nvSpPr>
          <p:spPr bwMode="auto">
            <a:xfrm>
              <a:off x="5644027" y="1357304"/>
              <a:ext cx="2748091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Family self help group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5" name="Rectangle 73"/>
            <p:cNvSpPr>
              <a:spLocks noChangeArrowheads="1"/>
            </p:cNvSpPr>
            <p:nvPr/>
          </p:nvSpPr>
          <p:spPr bwMode="auto">
            <a:xfrm>
              <a:off x="6858572" y="2857625"/>
              <a:ext cx="1742190" cy="83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Support group in Penal system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6" name="Rectangle 75"/>
            <p:cNvSpPr>
              <a:spLocks noChangeArrowheads="1"/>
            </p:cNvSpPr>
            <p:nvPr/>
          </p:nvSpPr>
          <p:spPr bwMode="auto">
            <a:xfrm>
              <a:off x="0" y="5143827"/>
              <a:ext cx="1669182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Health youth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7" name="Rectangle 76"/>
            <p:cNvSpPr>
              <a:spLocks noChangeArrowheads="1"/>
            </p:cNvSpPr>
            <p:nvPr/>
          </p:nvSpPr>
          <p:spPr bwMode="auto">
            <a:xfrm>
              <a:off x="3500714" y="6358372"/>
              <a:ext cx="3018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r-HR" sz="1600" b="1" i="1">
                  <a:solidFill>
                    <a:srgbClr val="0070C0"/>
                  </a:solidFill>
                  <a:latin typeface="Verdana" pitchFamily="34" charset="0"/>
                </a:rPr>
                <a:t>Narodni Zdravstveni List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  <p:sp>
          <p:nvSpPr>
            <p:cNvPr id="27668" name="Rectangle 77"/>
            <p:cNvSpPr>
              <a:spLocks noChangeArrowheads="1"/>
            </p:cNvSpPr>
            <p:nvPr/>
          </p:nvSpPr>
          <p:spPr bwMode="auto">
            <a:xfrm>
              <a:off x="0" y="2000240"/>
              <a:ext cx="2542890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i="1">
                  <a:solidFill>
                    <a:srgbClr val="0070C0"/>
                  </a:solidFill>
                  <a:latin typeface="Verdana" pitchFamily="34" charset="0"/>
                </a:rPr>
                <a:t>Educating Educators</a:t>
              </a:r>
              <a:endParaRPr lang="hr-HR" sz="1600" b="1" i="1">
                <a:solidFill>
                  <a:srgbClr val="0070C0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16200000" flipV="1">
            <a:off x="3143250" y="2143125"/>
            <a:ext cx="1428750" cy="5715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86188" y="3143250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4393406" y="2107407"/>
            <a:ext cx="1357313" cy="8572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4" idx="2"/>
          </p:cNvCxnSpPr>
          <p:nvPr/>
        </p:nvCxnSpPr>
        <p:spPr>
          <a:xfrm>
            <a:off x="2143125" y="3714750"/>
            <a:ext cx="1643063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29188" y="3786188"/>
            <a:ext cx="1643062" cy="158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659" name="Rectangle 74"/>
          <p:cNvSpPr>
            <a:spLocks noChangeArrowheads="1"/>
          </p:cNvSpPr>
          <p:nvPr/>
        </p:nvSpPr>
        <p:spPr bwMode="auto">
          <a:xfrm rot="1694514">
            <a:off x="-61913" y="5829300"/>
            <a:ext cx="23971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i="1">
                <a:solidFill>
                  <a:srgbClr val="0070C0"/>
                </a:solidFill>
                <a:latin typeface="Verdana" pitchFamily="34" charset="0"/>
              </a:rPr>
              <a:t>Junior in the house</a:t>
            </a:r>
            <a:endParaRPr lang="hr-HR" sz="1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>
                <a:solidFill>
                  <a:schemeClr val="tx2">
                    <a:satMod val="130000"/>
                  </a:schemeClr>
                </a:solidFill>
              </a:rPr>
              <a:t>Public</a:t>
            </a: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 Health Institute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4" descr="zavod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"/>
            <a:ext cx="25034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1435100" y="2000250"/>
            <a:ext cx="7499350" cy="4248150"/>
          </a:xfrm>
        </p:spPr>
        <p:txBody>
          <a:bodyPr/>
          <a:lstStyle/>
          <a:p>
            <a:pPr eaLnBrk="1" hangingPunct="1"/>
            <a:endParaRPr lang="hr-HR" sz="2000" smtClean="0"/>
          </a:p>
          <a:p>
            <a:pPr eaLnBrk="1" hangingPunct="1"/>
            <a:r>
              <a:rPr lang="hr-HR" sz="2000" smtClean="0"/>
              <a:t>A</a:t>
            </a:r>
            <a:r>
              <a:rPr lang="en-GB" sz="2000" smtClean="0"/>
              <a:t>ctively working in health promotion since 1905</a:t>
            </a:r>
            <a:endParaRPr lang="hr-HR" sz="2000" smtClean="0"/>
          </a:p>
          <a:p>
            <a:pPr eaLnBrk="1" hangingPunct="1">
              <a:buFont typeface="Wingdings 2" pitchFamily="18" charset="2"/>
              <a:buNone/>
            </a:pPr>
            <a:endParaRPr lang="hr-HR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GB" sz="2000" smtClean="0"/>
              <a:t>Departments</a:t>
            </a:r>
            <a:r>
              <a:rPr lang="hr-HR" sz="2000" smtClean="0"/>
              <a:t>:</a:t>
            </a:r>
          </a:p>
          <a:p>
            <a:pPr eaLnBrk="1" hangingPunct="1"/>
            <a:r>
              <a:rPr lang="en-GB" sz="2000" smtClean="0"/>
              <a:t>Social</a:t>
            </a:r>
            <a:r>
              <a:rPr lang="hr-HR" sz="2000" smtClean="0"/>
              <a:t> medicine</a:t>
            </a:r>
            <a:endParaRPr lang="en-GB" sz="2000" smtClean="0"/>
          </a:p>
          <a:p>
            <a:pPr eaLnBrk="1" hangingPunct="1"/>
            <a:r>
              <a:rPr lang="en-GB" sz="2000" smtClean="0"/>
              <a:t>Health ecology</a:t>
            </a:r>
          </a:p>
          <a:p>
            <a:pPr eaLnBrk="1" hangingPunct="1"/>
            <a:r>
              <a:rPr lang="en-GB" sz="2000" smtClean="0"/>
              <a:t>Epidemiology</a:t>
            </a:r>
          </a:p>
          <a:p>
            <a:pPr eaLnBrk="1" hangingPunct="1"/>
            <a:r>
              <a:rPr lang="en-GB" sz="2000" smtClean="0"/>
              <a:t>Microbiology</a:t>
            </a:r>
          </a:p>
          <a:p>
            <a:pPr eaLnBrk="1" hangingPunct="1"/>
            <a:r>
              <a:rPr lang="en-GB" sz="2000" smtClean="0"/>
              <a:t>School and university medicine </a:t>
            </a:r>
          </a:p>
          <a:p>
            <a:pPr eaLnBrk="1" hangingPunct="1"/>
            <a:r>
              <a:rPr lang="en-GB" sz="2000" smtClean="0"/>
              <a:t>Drug prevention and outpatient treatment</a:t>
            </a:r>
          </a:p>
          <a:p>
            <a:pPr eaLnBrk="1" hangingPunct="1"/>
            <a:endParaRPr lang="hr-HR" sz="2600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895850" y="28575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b="1" i="1">
                <a:solidFill>
                  <a:schemeClr val="tx2"/>
                </a:solidFill>
              </a:rPr>
              <a:t>LIFE SKILLS TRAINING </a:t>
            </a:r>
            <a:endParaRPr lang="hr-HR" sz="2800" b="1" i="1">
              <a:solidFill>
                <a:schemeClr val="tx2"/>
              </a:solidFill>
            </a:endParaRPr>
          </a:p>
        </p:txBody>
      </p:sp>
      <p:pic>
        <p:nvPicPr>
          <p:cNvPr id="28675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643688" y="2357438"/>
            <a:ext cx="244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3333FF"/>
                </a:solidFill>
              </a:rPr>
              <a:t>Series of workshops</a:t>
            </a:r>
            <a:endParaRPr lang="hr-HR" b="1">
              <a:solidFill>
                <a:srgbClr val="3333FF"/>
              </a:solidFill>
            </a:endParaRPr>
          </a:p>
          <a:p>
            <a:pPr eaLnBrk="1" hangingPunct="1"/>
            <a:r>
              <a:rPr lang="hr-HR" b="1">
                <a:solidFill>
                  <a:srgbClr val="3333FF"/>
                </a:solidFill>
              </a:rPr>
              <a:t>f</a:t>
            </a:r>
            <a:r>
              <a:rPr lang="en-GB" b="1">
                <a:solidFill>
                  <a:srgbClr val="3333FF"/>
                </a:solidFill>
              </a:rPr>
              <a:t>or </a:t>
            </a:r>
            <a:r>
              <a:rPr lang="hr-HR" b="1">
                <a:solidFill>
                  <a:srgbClr val="3333FF"/>
                </a:solidFill>
              </a:rPr>
              <a:t>6</a:t>
            </a:r>
            <a:r>
              <a:rPr lang="en-GB" b="1" baseline="30000">
                <a:solidFill>
                  <a:srgbClr val="3333FF"/>
                </a:solidFill>
              </a:rPr>
              <a:t>th</a:t>
            </a:r>
            <a:r>
              <a:rPr lang="en-GB" b="1">
                <a:solidFill>
                  <a:srgbClr val="3333FF"/>
                </a:solidFill>
              </a:rPr>
              <a:t>  and</a:t>
            </a:r>
            <a:r>
              <a:rPr lang="hr-HR" b="1">
                <a:solidFill>
                  <a:srgbClr val="3333FF"/>
                </a:solidFill>
              </a:rPr>
              <a:t> 7</a:t>
            </a:r>
            <a:r>
              <a:rPr lang="en-GB" b="1" baseline="30000">
                <a:solidFill>
                  <a:srgbClr val="3333FF"/>
                </a:solidFill>
              </a:rPr>
              <a:t>th</a:t>
            </a:r>
            <a:r>
              <a:rPr lang="en-GB" b="1">
                <a:solidFill>
                  <a:srgbClr val="3333FF"/>
                </a:solidFill>
              </a:rPr>
              <a:t> grade</a:t>
            </a:r>
            <a:endParaRPr lang="hr-HR" b="1">
              <a:solidFill>
                <a:srgbClr val="3333FF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786563" y="3571875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3333FF"/>
                </a:solidFill>
              </a:rPr>
              <a:t>Pilot program for 3</a:t>
            </a:r>
            <a:r>
              <a:rPr lang="en-GB" b="1" baseline="30000">
                <a:solidFill>
                  <a:srgbClr val="3333FF"/>
                </a:solidFill>
              </a:rPr>
              <a:t>rd</a:t>
            </a:r>
            <a:r>
              <a:rPr lang="en-GB" b="1">
                <a:solidFill>
                  <a:srgbClr val="3333FF"/>
                </a:solidFill>
              </a:rPr>
              <a:t> and 4</a:t>
            </a:r>
            <a:r>
              <a:rPr lang="en-GB" b="1" baseline="30000">
                <a:solidFill>
                  <a:srgbClr val="3333FF"/>
                </a:solidFill>
              </a:rPr>
              <a:t>th</a:t>
            </a:r>
            <a:r>
              <a:rPr lang="en-GB" b="1">
                <a:solidFill>
                  <a:srgbClr val="3333FF"/>
                </a:solidFill>
              </a:rPr>
              <a:t> garde</a:t>
            </a:r>
            <a:endParaRPr lang="hr-HR" b="1">
              <a:solidFill>
                <a:srgbClr val="3333FF"/>
              </a:solidFill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4786313" y="1074738"/>
            <a:ext cx="43846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b="1" i="1"/>
              <a:t>2005/06</a:t>
            </a:r>
          </a:p>
          <a:p>
            <a:r>
              <a:rPr lang="hr-HR" i="1"/>
              <a:t>- 31 </a:t>
            </a:r>
            <a:r>
              <a:rPr lang="en-GB" i="1"/>
              <a:t>school</a:t>
            </a:r>
            <a:endParaRPr lang="hr-HR" i="1"/>
          </a:p>
          <a:p>
            <a:r>
              <a:rPr lang="hr-HR" i="1"/>
              <a:t>- 1657 </a:t>
            </a:r>
            <a:r>
              <a:rPr lang="en-GB" i="1"/>
              <a:t>students</a:t>
            </a:r>
            <a:endParaRPr lang="hr-HR" i="1"/>
          </a:p>
          <a:p>
            <a:r>
              <a:rPr lang="hr-HR" i="1"/>
              <a:t> </a:t>
            </a:r>
          </a:p>
          <a:p>
            <a:r>
              <a:rPr lang="hr-HR" b="1" i="1"/>
              <a:t>2006/07   </a:t>
            </a:r>
          </a:p>
          <a:p>
            <a:r>
              <a:rPr lang="hr-HR" i="1"/>
              <a:t>- 38 </a:t>
            </a:r>
            <a:r>
              <a:rPr lang="en-GB" i="1"/>
              <a:t> school</a:t>
            </a:r>
            <a:endParaRPr lang="hr-HR" i="1"/>
          </a:p>
          <a:p>
            <a:r>
              <a:rPr lang="hr-HR" i="1"/>
              <a:t>- 150  </a:t>
            </a:r>
            <a:r>
              <a:rPr lang="en-GB" i="1"/>
              <a:t>assistants</a:t>
            </a:r>
            <a:endParaRPr lang="hr-HR" i="1"/>
          </a:p>
          <a:p>
            <a:pPr>
              <a:buFontTx/>
              <a:buChar char="-"/>
            </a:pPr>
            <a:r>
              <a:rPr lang="hr-HR" i="1"/>
              <a:t> 3168  </a:t>
            </a:r>
            <a:r>
              <a:rPr lang="en-GB" i="1"/>
              <a:t>students</a:t>
            </a:r>
            <a:endParaRPr lang="hr-HR" i="1"/>
          </a:p>
          <a:p>
            <a:endParaRPr lang="hr-HR" i="1"/>
          </a:p>
          <a:p>
            <a:r>
              <a:rPr lang="hr-HR" b="1" i="1"/>
              <a:t>2007/08   </a:t>
            </a:r>
          </a:p>
          <a:p>
            <a:r>
              <a:rPr lang="hr-HR" i="1"/>
              <a:t>- 39š</a:t>
            </a:r>
            <a:r>
              <a:rPr lang="en-GB" i="1"/>
              <a:t>  school</a:t>
            </a:r>
            <a:endParaRPr lang="hr-HR" i="1"/>
          </a:p>
          <a:p>
            <a:pPr>
              <a:buFontTx/>
              <a:buChar char="-"/>
            </a:pPr>
            <a:r>
              <a:rPr lang="hr-HR" i="1"/>
              <a:t>165  </a:t>
            </a:r>
            <a:r>
              <a:rPr lang="en-GB" i="1"/>
              <a:t>assistants </a:t>
            </a:r>
            <a:endParaRPr lang="hr-HR" i="1"/>
          </a:p>
          <a:p>
            <a:pPr>
              <a:buFontTx/>
              <a:buChar char="-"/>
            </a:pPr>
            <a:r>
              <a:rPr lang="hr-HR" i="1"/>
              <a:t>3427  </a:t>
            </a:r>
            <a:r>
              <a:rPr lang="en-GB" i="1"/>
              <a:t>students</a:t>
            </a:r>
            <a:endParaRPr lang="hr-HR" i="1"/>
          </a:p>
          <a:p>
            <a:pPr>
              <a:buFontTx/>
              <a:buChar char="-"/>
            </a:pPr>
            <a:endParaRPr lang="hr-HR" i="1"/>
          </a:p>
          <a:p>
            <a:r>
              <a:rPr lang="hr-HR" b="1" i="1"/>
              <a:t>2008/09</a:t>
            </a:r>
          </a:p>
          <a:p>
            <a:pPr>
              <a:buFontTx/>
              <a:buChar char="-"/>
            </a:pPr>
            <a:r>
              <a:rPr lang="hr-HR" i="1"/>
              <a:t> 44   </a:t>
            </a:r>
            <a:r>
              <a:rPr lang="en-GB" i="1"/>
              <a:t>school</a:t>
            </a:r>
            <a:endParaRPr lang="hr-HR" i="1"/>
          </a:p>
          <a:p>
            <a:pPr>
              <a:buFontTx/>
              <a:buChar char="-"/>
            </a:pPr>
            <a:r>
              <a:rPr lang="hr-HR" i="1"/>
              <a:t>180   </a:t>
            </a:r>
            <a:r>
              <a:rPr lang="en-GB" i="1"/>
              <a:t>assistants</a:t>
            </a:r>
            <a:endParaRPr lang="hr-HR" i="1"/>
          </a:p>
          <a:p>
            <a:pPr>
              <a:buFontTx/>
              <a:buChar char="-"/>
            </a:pPr>
            <a:r>
              <a:rPr lang="hr-HR" i="1"/>
              <a:t> </a:t>
            </a:r>
            <a:r>
              <a:rPr lang="en-GB" i="1"/>
              <a:t>over</a:t>
            </a:r>
            <a:r>
              <a:rPr lang="hr-HR" i="1"/>
              <a:t> 3500  </a:t>
            </a:r>
            <a:r>
              <a:rPr lang="en-GB" i="1"/>
              <a:t>students</a:t>
            </a:r>
            <a:endParaRPr lang="hr-HR" i="1"/>
          </a:p>
          <a:p>
            <a:pPr>
              <a:buFontTx/>
              <a:buChar char="•"/>
            </a:pPr>
            <a:endParaRPr lang="hr-HR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5103813" cy="831850"/>
          </a:xfrm>
        </p:spPr>
        <p:txBody>
          <a:bodyPr/>
          <a:lstStyle/>
          <a:p>
            <a:pPr algn="l" eaLnBrk="1" hangingPunct="1"/>
            <a:r>
              <a:rPr lang="en-GB" b="1" smtClean="0"/>
              <a:t>Life Skills Training</a:t>
            </a:r>
            <a:endParaRPr lang="hr-HR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11275"/>
            <a:ext cx="8296275" cy="1757363"/>
          </a:xfrm>
          <a:solidFill>
            <a:srgbClr val="CCFFCC">
              <a:alpha val="56078"/>
            </a:srgbClr>
          </a:solidFill>
        </p:spPr>
        <p:txBody>
          <a:bodyPr/>
          <a:lstStyle/>
          <a:p>
            <a:pPr eaLnBrk="1" hangingPunct="1"/>
            <a:r>
              <a:rPr lang="en-GB" sz="1800" smtClean="0"/>
              <a:t>Universal prevention level </a:t>
            </a:r>
            <a:r>
              <a:rPr lang="hr-HR" sz="1800" smtClean="0"/>
              <a:t>(</a:t>
            </a:r>
            <a:r>
              <a:rPr lang="en-GB" sz="1800" smtClean="0"/>
              <a:t>smoking</a:t>
            </a:r>
            <a:r>
              <a:rPr lang="hr-HR" sz="1800" smtClean="0"/>
              <a:t>, </a:t>
            </a:r>
            <a:r>
              <a:rPr lang="en-GB" sz="1800" smtClean="0"/>
              <a:t>alcohol, drugs, violence</a:t>
            </a:r>
            <a:r>
              <a:rPr lang="hr-HR" sz="1800" smtClean="0"/>
              <a:t>)</a:t>
            </a:r>
          </a:p>
          <a:p>
            <a:pPr eaLnBrk="1" hangingPunct="1"/>
            <a:r>
              <a:rPr lang="en-GB" sz="1800" smtClean="0"/>
              <a:t>Evidence based</a:t>
            </a:r>
            <a:endParaRPr lang="hr-HR" sz="1800" smtClean="0"/>
          </a:p>
          <a:p>
            <a:pPr eaLnBrk="1" hangingPunct="1"/>
            <a:r>
              <a:rPr lang="en-GB" sz="1800" smtClean="0"/>
              <a:t>Experience in implementation and evaluation </a:t>
            </a:r>
            <a:r>
              <a:rPr lang="hr-HR" sz="1400" smtClean="0"/>
              <a:t>(SAD, EU, Australia)</a:t>
            </a:r>
          </a:p>
          <a:p>
            <a:pPr eaLnBrk="1" hangingPunct="1"/>
            <a:r>
              <a:rPr lang="en-GB" sz="1800" smtClean="0"/>
              <a:t>Based on theory </a:t>
            </a:r>
            <a:r>
              <a:rPr lang="hr-HR" sz="1800" smtClean="0"/>
              <a:t>(</a:t>
            </a:r>
            <a:r>
              <a:rPr lang="en-GB" sz="1800" smtClean="0"/>
              <a:t>Risk reduction model</a:t>
            </a:r>
            <a:r>
              <a:rPr lang="hr-HR" sz="1800" smtClean="0"/>
              <a:t>)</a:t>
            </a:r>
          </a:p>
          <a:p>
            <a:pPr eaLnBrk="1" hangingPunct="1"/>
            <a:r>
              <a:rPr lang="en-GB" sz="1800" smtClean="0"/>
              <a:t>Aim</a:t>
            </a:r>
            <a:r>
              <a:rPr lang="hr-HR" sz="1800" smtClean="0"/>
              <a:t>: </a:t>
            </a:r>
            <a:r>
              <a:rPr lang="en-GB" sz="1800" smtClean="0"/>
              <a:t>reduce the increase in substance use in adolescents </a:t>
            </a:r>
            <a:endParaRPr lang="hr-HR" smtClean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00563" y="3270250"/>
            <a:ext cx="4313237" cy="2954338"/>
          </a:xfrm>
          <a:prstGeom prst="rect">
            <a:avLst/>
          </a:prstGeom>
          <a:solidFill>
            <a:srgbClr val="FDFFDD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Protective factors</a:t>
            </a:r>
            <a:endParaRPr lang="hr-H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271463" indent="-271463">
              <a:defRPr/>
            </a:pPr>
            <a:endParaRPr lang="hr-H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High Sef-esteem</a:t>
            </a:r>
            <a:r>
              <a:rPr lang="hr-HR">
                <a:latin typeface="Arial" charset="0"/>
                <a:cs typeface="Arial" charset="0"/>
              </a:rPr>
              <a:t> </a:t>
            </a: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Good social and communication skills</a:t>
            </a: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Good decision making skills</a:t>
            </a: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Good problem solving skills </a:t>
            </a:r>
            <a:r>
              <a:rPr lang="hr-HR">
                <a:latin typeface="Arial" charset="0"/>
                <a:cs typeface="Arial" charset="0"/>
              </a:rPr>
              <a:t> </a:t>
            </a:r>
          </a:p>
          <a:p>
            <a:pPr marL="271463" indent="-271463">
              <a:buFontTx/>
              <a:buChar char="•"/>
              <a:defRPr/>
            </a:pPr>
            <a:r>
              <a:rPr lang="hr-HR">
                <a:latin typeface="Arial" charset="0"/>
                <a:cs typeface="Arial" charset="0"/>
              </a:rPr>
              <a:t>as</a:t>
            </a:r>
            <a:r>
              <a:rPr lang="en-GB">
                <a:latin typeface="Arial" charset="0"/>
                <a:cs typeface="Arial" charset="0"/>
              </a:rPr>
              <a:t>s</a:t>
            </a:r>
            <a:r>
              <a:rPr lang="hr-HR">
                <a:latin typeface="Arial" charset="0"/>
                <a:cs typeface="Arial" charset="0"/>
              </a:rPr>
              <a:t>ertivn</a:t>
            </a:r>
            <a:r>
              <a:rPr lang="en-GB">
                <a:latin typeface="Arial" charset="0"/>
                <a:cs typeface="Arial" charset="0"/>
              </a:rPr>
              <a:t>e</a:t>
            </a:r>
            <a:r>
              <a:rPr lang="hr-HR">
                <a:latin typeface="Arial" charset="0"/>
                <a:cs typeface="Arial" charset="0"/>
              </a:rPr>
              <a:t>s</a:t>
            </a:r>
            <a:r>
              <a:rPr lang="en-GB">
                <a:latin typeface="Arial" charset="0"/>
                <a:cs typeface="Arial" charset="0"/>
              </a:rPr>
              <a:t>s</a:t>
            </a:r>
            <a:r>
              <a:rPr lang="hr-HR">
                <a:latin typeface="Arial" charset="0"/>
                <a:cs typeface="Arial" charset="0"/>
              </a:rPr>
              <a:t> </a:t>
            </a: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Coping with stress and anxiety</a:t>
            </a:r>
            <a:r>
              <a:rPr lang="hr-HR">
                <a:latin typeface="Arial" charset="0"/>
                <a:cs typeface="Arial" charset="0"/>
              </a:rPr>
              <a:t>,</a:t>
            </a: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Goal setting </a:t>
            </a:r>
            <a:endParaRPr lang="hr-HR">
              <a:latin typeface="Arial" charset="0"/>
              <a:cs typeface="Arial" charset="0"/>
            </a:endParaRPr>
          </a:p>
          <a:p>
            <a:pPr marL="271463" indent="-271463">
              <a:buFontTx/>
              <a:buChar char="•"/>
              <a:defRPr/>
            </a:pPr>
            <a:r>
              <a:rPr lang="en-GB">
                <a:latin typeface="Arial" charset="0"/>
                <a:cs typeface="Arial" charset="0"/>
              </a:rPr>
              <a:t>Resistance to peer pressure </a:t>
            </a:r>
            <a:endParaRPr lang="hr-HR" sz="2400">
              <a:latin typeface="Arial" charset="0"/>
              <a:cs typeface="Arial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85750" y="3298825"/>
            <a:ext cx="3816350" cy="1754188"/>
          </a:xfrm>
          <a:prstGeom prst="rect">
            <a:avLst/>
          </a:prstGeom>
          <a:solidFill>
            <a:srgbClr val="FFF0A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>
              <a:tabLst>
                <a:tab pos="271463" algn="l"/>
              </a:tabLst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Risk factors</a:t>
            </a:r>
            <a:endParaRPr lang="hr-H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271463" indent="-271463">
              <a:tabLst>
                <a:tab pos="271463" algn="l"/>
              </a:tabLst>
              <a:defRPr/>
            </a:pPr>
            <a:endParaRPr lang="hr-H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271463" indent="-271463">
              <a:buFontTx/>
              <a:buChar char="•"/>
              <a:tabLst>
                <a:tab pos="271463" algn="l"/>
              </a:tabLst>
              <a:defRPr/>
            </a:pPr>
            <a:r>
              <a:rPr lang="en-GB">
                <a:latin typeface="Arial" charset="0"/>
                <a:cs typeface="Arial" charset="0"/>
              </a:rPr>
              <a:t>Early first contact with cigarettes, alcohol, drugs</a:t>
            </a:r>
            <a:endParaRPr lang="hr-HR">
              <a:latin typeface="Arial" charset="0"/>
              <a:cs typeface="Arial" charset="0"/>
            </a:endParaRPr>
          </a:p>
          <a:p>
            <a:pPr marL="271463" indent="-271463">
              <a:buFontTx/>
              <a:buChar char="•"/>
              <a:tabLst>
                <a:tab pos="271463" algn="l"/>
              </a:tabLst>
              <a:defRPr/>
            </a:pPr>
            <a:r>
              <a:rPr lang="en-GB">
                <a:latin typeface="Arial" charset="0"/>
                <a:cs typeface="Arial" charset="0"/>
              </a:rPr>
              <a:t>Lack of self-control</a:t>
            </a:r>
            <a:endParaRPr lang="hr-HR">
              <a:latin typeface="Arial" charset="0"/>
              <a:cs typeface="Arial" charset="0"/>
            </a:endParaRPr>
          </a:p>
          <a:p>
            <a:pPr marL="271463" indent="-271463">
              <a:buFontTx/>
              <a:buChar char="•"/>
              <a:tabLst>
                <a:tab pos="271463" algn="l"/>
              </a:tabLst>
              <a:defRPr/>
            </a:pPr>
            <a:r>
              <a:rPr lang="en-GB">
                <a:latin typeface="Arial" charset="0"/>
                <a:cs typeface="Arial" charset="0"/>
              </a:rPr>
              <a:t>Poor assertiveness</a:t>
            </a:r>
            <a:endParaRPr lang="hr-HR">
              <a:latin typeface="Arial" charset="0"/>
              <a:cs typeface="Arial" charset="0"/>
            </a:endParaRPr>
          </a:p>
        </p:txBody>
      </p:sp>
      <p:pic>
        <p:nvPicPr>
          <p:cNvPr id="29702" name="Picture 6" descr="MCj04136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41888"/>
            <a:ext cx="127317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5143500" y="785813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b="1">
                <a:solidFill>
                  <a:schemeClr val="tx2"/>
                </a:solidFill>
                <a:cs typeface="Times New Roman" pitchFamily="18" charset="0"/>
              </a:rPr>
              <a:t>(Dr.Gilbert </a:t>
            </a:r>
            <a:r>
              <a:rPr lang="hr-HR" b="1">
                <a:solidFill>
                  <a:schemeClr val="tx2"/>
                </a:solidFill>
              </a:rPr>
              <a:t>J</a:t>
            </a:r>
            <a:r>
              <a:rPr lang="hr-HR" b="1">
                <a:solidFill>
                  <a:schemeClr val="tx2"/>
                </a:solidFill>
                <a:cs typeface="Times New Roman" pitchFamily="18" charset="0"/>
              </a:rPr>
              <a:t>. Botvin)</a:t>
            </a:r>
            <a:endParaRPr lang="hr-HR"/>
          </a:p>
        </p:txBody>
      </p:sp>
      <p:pic>
        <p:nvPicPr>
          <p:cNvPr id="29704" name="Picture 2" descr="C:\Users\Korisnik.Korisnik-PC\AppData\Local\Microsoft\Windows\Temporary Internet Files\Content.IE5\BICVUELY\MPj043884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285875"/>
            <a:ext cx="2428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500063"/>
            <a:ext cx="3357562" cy="1112837"/>
          </a:xfrm>
        </p:spPr>
        <p:txBody>
          <a:bodyPr/>
          <a:lstStyle/>
          <a:p>
            <a:pPr eaLnBrk="1" hangingPunct="1"/>
            <a:r>
              <a:rPr lang="en-GB" sz="4700" b="1" i="1" smtClean="0">
                <a:solidFill>
                  <a:srgbClr val="376092"/>
                </a:solidFill>
                <a:latin typeface="Berlin Sans FB Demi" pitchFamily="34" charset="0"/>
              </a:rPr>
              <a:t>Workshops </a:t>
            </a:r>
            <a:endParaRPr lang="hr-HR" sz="4700" b="1" i="1" smtClean="0">
              <a:solidFill>
                <a:srgbClr val="376092"/>
              </a:solidFill>
              <a:latin typeface="Berlin Sans FB Dem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62150" y="1857375"/>
            <a:ext cx="48958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19063" algn="l"/>
              </a:tabLst>
            </a:pPr>
            <a:r>
              <a:rPr lang="en-GB" sz="2100"/>
              <a:t>Self image and self esteem 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Decision making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Smoking 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hr-HR" sz="2100"/>
              <a:t>Al</a:t>
            </a:r>
            <a:r>
              <a:rPr lang="en-GB" sz="2100"/>
              <a:t>c</a:t>
            </a:r>
            <a:r>
              <a:rPr lang="hr-HR" sz="2100"/>
              <a:t>ohol</a:t>
            </a:r>
          </a:p>
          <a:p>
            <a:pPr algn="ctr">
              <a:tabLst>
                <a:tab pos="119063" algn="l"/>
              </a:tabLst>
            </a:pPr>
            <a:r>
              <a:rPr lang="hr-HR" sz="2100"/>
              <a:t>Marihuana</a:t>
            </a:r>
          </a:p>
          <a:p>
            <a:pPr algn="ctr">
              <a:tabLst>
                <a:tab pos="119063" algn="l"/>
              </a:tabLst>
            </a:pPr>
            <a:r>
              <a:rPr lang="en-GB" sz="2100"/>
              <a:t>Media 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Anxious emotions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Facing anger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Communication skills 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Social skills 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hr-HR" sz="2100"/>
              <a:t>Asertivn</a:t>
            </a:r>
            <a:r>
              <a:rPr lang="en-GB" sz="2100"/>
              <a:t>ess</a:t>
            </a:r>
            <a:endParaRPr lang="hr-HR" sz="2100"/>
          </a:p>
          <a:p>
            <a:pPr algn="ctr">
              <a:tabLst>
                <a:tab pos="119063" algn="l"/>
              </a:tabLst>
            </a:pPr>
            <a:r>
              <a:rPr lang="en-GB" sz="2100"/>
              <a:t>Conflict resolution</a:t>
            </a:r>
            <a:endParaRPr lang="hr-HR" sz="2100"/>
          </a:p>
        </p:txBody>
      </p:sp>
      <p:pic>
        <p:nvPicPr>
          <p:cNvPr id="30724" name="Picture 6" descr="C:\Users\Korisnik.Korisnik-PC\AppData\Local\Microsoft\Windows\Temporary Internet Files\Content.IE5\BICVUELY\MPj043943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17145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C:\Users\Korisnik.Korisnik-PC\AppData\Local\Microsoft\Windows\Temporary Internet Files\Content.IE5\0W2PUI81\MPj043940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241458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C:\Users\Korisnik.Korisnik-PC\AppData\Local\Microsoft\Windows\Temporary Internet Files\Content.IE5\BICVUELY\MPj0430980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063"/>
            <a:ext cx="1885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C:\Users\Korisnik.Korisnik-PC\AppData\Local\Microsoft\Windows\Temporary Internet Files\Content.IE5\BICVUELY\MCj0432640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16430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115300" cy="1143000"/>
          </a:xfrm>
        </p:spPr>
        <p:txBody>
          <a:bodyPr/>
          <a:lstStyle/>
          <a:p>
            <a:pPr algn="l" eaLnBrk="1" hangingPunct="1"/>
            <a:r>
              <a:rPr lang="en-GB" sz="3600" b="1" smtClean="0"/>
              <a:t>Activities</a:t>
            </a:r>
            <a:r>
              <a:rPr lang="hr-HR" sz="3600" b="1" smtClean="0"/>
              <a:t/>
            </a:r>
            <a:br>
              <a:rPr lang="hr-HR" sz="3600" b="1" smtClean="0"/>
            </a:br>
            <a:r>
              <a:rPr lang="en-GB" sz="3600" b="1" smtClean="0"/>
              <a:t>in </a:t>
            </a:r>
            <a:r>
              <a:rPr lang="hr-HR" sz="3600" b="1" smtClean="0"/>
              <a:t>2007/08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28813"/>
            <a:ext cx="8286750" cy="4572000"/>
          </a:xfrm>
          <a:solidFill>
            <a:srgbClr val="FFFF99">
              <a:alpha val="56862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MATERIALS</a:t>
            </a:r>
            <a:endParaRPr lang="hr-HR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12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sz="12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000" smtClean="0"/>
              <a:t>Prepared and printed materials for 6</a:t>
            </a:r>
            <a:r>
              <a:rPr lang="en-GB" sz="2000" baseline="30000" smtClean="0"/>
              <a:t>th</a:t>
            </a:r>
            <a:r>
              <a:rPr lang="en-GB" sz="2000" smtClean="0"/>
              <a:t> and 7</a:t>
            </a:r>
            <a:r>
              <a:rPr lang="en-GB" sz="2000" baseline="30000" smtClean="0"/>
              <a:t>th</a:t>
            </a:r>
            <a:r>
              <a:rPr lang="en-GB" sz="2000" smtClean="0"/>
              <a:t> grade</a:t>
            </a:r>
            <a:endParaRPr lang="hr-HR" sz="2000" smtClean="0"/>
          </a:p>
          <a:p>
            <a:pPr eaLnBrk="1" hangingPunct="1">
              <a:lnSpc>
                <a:spcPct val="80000"/>
              </a:lnSpc>
            </a:pPr>
            <a:endParaRPr lang="hr-HR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i="1" smtClean="0"/>
              <a:t>Student manual</a:t>
            </a:r>
            <a:r>
              <a:rPr lang="hr-HR" sz="2000" i="1" smtClean="0"/>
              <a:t> </a:t>
            </a:r>
            <a:r>
              <a:rPr lang="en-GB" sz="2000" i="1" smtClean="0"/>
              <a:t>for </a:t>
            </a:r>
            <a:r>
              <a:rPr lang="hr-HR" sz="2000" b="1" i="1" smtClean="0"/>
              <a:t>6</a:t>
            </a:r>
            <a:r>
              <a:rPr lang="en-GB" sz="2000" b="1" i="1" baseline="30000" smtClean="0"/>
              <a:t>th</a:t>
            </a:r>
            <a:r>
              <a:rPr lang="en-GB" sz="2000" b="1" i="1" smtClean="0"/>
              <a:t> grade</a:t>
            </a:r>
            <a:endParaRPr lang="hr-HR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i="1" smtClean="0"/>
              <a:t>Teacher manual for </a:t>
            </a:r>
            <a:r>
              <a:rPr lang="hr-HR" sz="2000" b="1" i="1" smtClean="0"/>
              <a:t>6</a:t>
            </a:r>
            <a:r>
              <a:rPr lang="en-GB" sz="2000" b="1" i="1" baseline="30000" smtClean="0"/>
              <a:t>th</a:t>
            </a:r>
            <a:r>
              <a:rPr lang="en-GB" sz="2000" b="1" i="1" smtClean="0"/>
              <a:t> grade</a:t>
            </a:r>
            <a:endParaRPr lang="hr-HR" sz="2000" b="1" i="1" smtClean="0"/>
          </a:p>
          <a:p>
            <a:pPr lvl="1" eaLnBrk="1" hangingPunct="1">
              <a:lnSpc>
                <a:spcPct val="80000"/>
              </a:lnSpc>
            </a:pPr>
            <a:endParaRPr lang="hr-HR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i="1" smtClean="0"/>
              <a:t>Student manual</a:t>
            </a:r>
            <a:r>
              <a:rPr lang="hr-HR" sz="2000" i="1" smtClean="0"/>
              <a:t> </a:t>
            </a:r>
            <a:r>
              <a:rPr lang="en-GB" sz="2000" i="1" smtClean="0"/>
              <a:t>for </a:t>
            </a:r>
            <a:r>
              <a:rPr lang="en-GB" sz="2000" b="1" i="1" smtClean="0"/>
              <a:t>7</a:t>
            </a:r>
            <a:r>
              <a:rPr lang="en-GB" sz="2000" b="1" i="1" baseline="30000" smtClean="0"/>
              <a:t>th</a:t>
            </a:r>
            <a:r>
              <a:rPr lang="en-GB" sz="2000" b="1" i="1" smtClean="0"/>
              <a:t> grade</a:t>
            </a:r>
            <a:endParaRPr lang="hr-HR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i="1" smtClean="0"/>
              <a:t>Teacher manual for 7</a:t>
            </a:r>
            <a:r>
              <a:rPr lang="en-GB" sz="2000" b="1" i="1" baseline="30000" smtClean="0"/>
              <a:t>th</a:t>
            </a:r>
            <a:r>
              <a:rPr lang="en-GB" sz="2000" b="1" i="1" smtClean="0"/>
              <a:t> grade</a:t>
            </a:r>
            <a:endParaRPr lang="hr-HR" sz="2000" b="1" i="1" smtClean="0"/>
          </a:p>
          <a:p>
            <a:pPr lvl="1" eaLnBrk="1" hangingPunct="1">
              <a:lnSpc>
                <a:spcPct val="80000"/>
              </a:lnSpc>
            </a:pPr>
            <a:endParaRPr lang="hr-HR" sz="2000" b="1" i="1" smtClean="0"/>
          </a:p>
          <a:p>
            <a:pPr lvl="1" eaLnBrk="1" hangingPunct="1">
              <a:lnSpc>
                <a:spcPct val="80000"/>
              </a:lnSpc>
            </a:pPr>
            <a:r>
              <a:rPr lang="en-GB" sz="2000" b="1" i="1" smtClean="0"/>
              <a:t>Student questioners</a:t>
            </a:r>
            <a:endParaRPr lang="hr-HR" sz="2000" b="1" i="1" smtClean="0"/>
          </a:p>
          <a:p>
            <a:pPr lvl="1" eaLnBrk="1" hangingPunct="1">
              <a:lnSpc>
                <a:spcPct val="80000"/>
              </a:lnSpc>
            </a:pPr>
            <a:r>
              <a:rPr lang="en-GB" sz="2000" b="1" i="1" smtClean="0"/>
              <a:t>Evaluation forms for teachers</a:t>
            </a:r>
            <a:endParaRPr lang="hr-HR" sz="2000" smtClean="0"/>
          </a:p>
        </p:txBody>
      </p:sp>
      <p:pic>
        <p:nvPicPr>
          <p:cNvPr id="31748" name="Picture 8" descr="PA030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14313"/>
            <a:ext cx="49291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A030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2146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66713" y="1905000"/>
            <a:ext cx="5522912" cy="4603750"/>
          </a:xfrm>
          <a:solidFill>
            <a:srgbClr val="FFFF99">
              <a:alpha val="54117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ea typeface="Arial Unicode MS" pitchFamily="34" charset="-128"/>
                <a:cs typeface="Arial Unicode MS" pitchFamily="34" charset="-128"/>
              </a:rPr>
              <a:t>EVALUATION AND SUPEVISION</a:t>
            </a:r>
            <a:endParaRPr lang="hr-HR" sz="2800" b="1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Pre-test</a:t>
            </a:r>
            <a:endParaRPr lang="hr-HR" sz="17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r>
              <a:rPr lang="en-GB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hr-HR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en-GB" sz="1700" b="1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Post-test</a:t>
            </a:r>
            <a:endParaRPr lang="hr-HR" sz="1700" b="1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700" b="1" i="1" smtClean="0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Evaluation forms </a:t>
            </a:r>
            <a:r>
              <a:rPr lang="en-GB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filled after each workshop </a:t>
            </a:r>
          </a:p>
          <a:p>
            <a:pPr eaLnBrk="1" hangingPunct="1">
              <a:lnSpc>
                <a:spcPct val="90000"/>
              </a:lnSpc>
            </a:pPr>
            <a:endParaRPr lang="en-GB" sz="1700" b="1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7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Supervision workshop </a:t>
            </a:r>
            <a:r>
              <a:rPr lang="en-GB" sz="17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February 2008</a:t>
            </a:r>
            <a:endParaRPr lang="hr-HR" sz="17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b="1" smtClean="0">
                <a:ea typeface="Arial Unicode MS" pitchFamily="34" charset="-128"/>
                <a:cs typeface="Arial Unicode MS" pitchFamily="34" charset="-128"/>
              </a:rPr>
              <a:t>EDU</a:t>
            </a:r>
            <a:r>
              <a:rPr lang="en-GB" sz="2800" b="1" smtClean="0">
                <a:ea typeface="Arial Unicode MS" pitchFamily="34" charset="-128"/>
                <a:cs typeface="Arial Unicode MS" pitchFamily="34" charset="-128"/>
              </a:rPr>
              <a:t>CATION</a:t>
            </a:r>
            <a:endParaRPr lang="hr-HR" sz="2800" b="1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X two day education for teachers and school coordinators </a:t>
            </a:r>
            <a:endParaRPr lang="hr-HR" sz="17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October </a:t>
            </a:r>
            <a:r>
              <a:rPr lang="hr-HR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2008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February </a:t>
            </a:r>
            <a:r>
              <a:rPr lang="hr-HR" sz="1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2009</a:t>
            </a:r>
          </a:p>
        </p:txBody>
      </p:sp>
      <p:pic>
        <p:nvPicPr>
          <p:cNvPr id="32771" name="Picture 4" descr="Copy of Immagine 040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901825"/>
            <a:ext cx="29019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r-HR"/>
          </a:p>
        </p:txBody>
      </p:sp>
      <p:pic>
        <p:nvPicPr>
          <p:cNvPr id="32773" name="Picture 6" descr="Copy of Immagine 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338638"/>
            <a:ext cx="288766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7188" y="428625"/>
            <a:ext cx="81153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Activities </a:t>
            </a:r>
            <a:r>
              <a:rPr lang="hr-HR" sz="4400" b="1" dirty="0">
                <a:latin typeface="+mj-lt"/>
                <a:ea typeface="+mj-ea"/>
                <a:cs typeface="+mj-cs"/>
              </a:rPr>
              <a:t> </a:t>
            </a:r>
            <a:r>
              <a:rPr lang="en-GB" sz="4400" b="1" dirty="0">
                <a:latin typeface="+mj-lt"/>
                <a:ea typeface="+mj-ea"/>
                <a:cs typeface="+mj-cs"/>
              </a:rPr>
              <a:t>in </a:t>
            </a:r>
            <a:r>
              <a:rPr lang="hr-HR" sz="4400" b="1" dirty="0">
                <a:latin typeface="+mj-lt"/>
                <a:ea typeface="+mj-ea"/>
                <a:cs typeface="+mj-cs"/>
              </a:rPr>
              <a:t>2007/08</a:t>
            </a:r>
          </a:p>
        </p:txBody>
      </p:sp>
      <p:pic>
        <p:nvPicPr>
          <p:cNvPr id="32776" name="Picture 4" descr="C:\Users\Korisnik.Korisnik-PC\AppData\Local\Microsoft\Windows\Temporary Internet Files\Content.IE5\BICVUELY\MPj0438764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0"/>
            <a:ext cx="21256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Users\Korisnik.Korisnik-PC\AppData\Local\Microsoft\Windows\Temporary Internet Files\Content.IE5\6OIDHS5G\MPj043856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0"/>
            <a:ext cx="212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785813" y="1643063"/>
          <a:ext cx="59563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r:id="rId4" imgW="5956308" imgH="4096867" progId="Excel.Chart.8">
                  <p:embed/>
                </p:oleObj>
              </mc:Choice>
              <mc:Fallback>
                <p:oleObj r:id="rId4" imgW="5956308" imgH="4096867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643063"/>
                        <a:ext cx="59563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69545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708650" y="3659188"/>
            <a:ext cx="857250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029994" y="3677444"/>
            <a:ext cx="192881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4" descr="C:\Users\Korisnik.Korisnik-PC\AppData\Local\Microsoft\Windows\Temporary Internet Files\Content.IE5\0W2PUI81\MCj0432526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43438"/>
            <a:ext cx="1071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2"/>
          <p:cNvSpPr txBox="1">
            <a:spLocks noChangeArrowheads="1"/>
          </p:cNvSpPr>
          <p:nvPr/>
        </p:nvSpPr>
        <p:spPr bwMode="auto">
          <a:xfrm>
            <a:off x="642938" y="357188"/>
            <a:ext cx="657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800" b="1" i="1">
                <a:solidFill>
                  <a:srgbClr val="0070C0"/>
                </a:solidFill>
                <a:latin typeface="Calibri" pitchFamily="34" charset="0"/>
              </a:rPr>
              <a:t>Evaluation...</a:t>
            </a:r>
            <a:endParaRPr lang="hr-HR" sz="4800" b="1" i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http://img.thesun.co.uk/multimedia/archive/00372/cannabis_682_372462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9B69A"/>
              </a:clrFrom>
              <a:clrTo>
                <a:srgbClr val="A9B69A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29225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00188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500188" y="128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423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1500188" y="128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4823" name="Object 2"/>
          <p:cNvGraphicFramePr>
            <a:graphicFrameLocks noChangeAspect="1"/>
          </p:cNvGraphicFramePr>
          <p:nvPr/>
        </p:nvGraphicFramePr>
        <p:xfrm>
          <a:off x="642938" y="1643063"/>
          <a:ext cx="5991225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r:id="rId5" imgW="5992887" imgH="4474852" progId="Excel.Chart.8">
                  <p:embed/>
                </p:oleObj>
              </mc:Choice>
              <mc:Fallback>
                <p:oleObj r:id="rId5" imgW="5992887" imgH="447485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643063"/>
                        <a:ext cx="5991225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1423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1500188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4936331" y="4139407"/>
            <a:ext cx="1552575" cy="142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4655344" y="3777456"/>
            <a:ext cx="2409825" cy="238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Picture 4" descr="C:\Users\Korisnik.Korisnik-PC\AppData\Local\Microsoft\Windows\Temporary Internet Files\Content.IE5\0W2PUI81\MCj0432526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29125"/>
            <a:ext cx="1143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2"/>
          <p:cNvSpPr txBox="1">
            <a:spLocks noChangeArrowheads="1"/>
          </p:cNvSpPr>
          <p:nvPr/>
        </p:nvSpPr>
        <p:spPr bwMode="auto">
          <a:xfrm>
            <a:off x="571500" y="357188"/>
            <a:ext cx="6643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800" b="1" i="1">
                <a:solidFill>
                  <a:srgbClr val="0070C0"/>
                </a:solidFill>
                <a:latin typeface="Calibri" pitchFamily="34" charset="0"/>
              </a:rPr>
              <a:t>Evaluation...</a:t>
            </a:r>
            <a:endParaRPr lang="hr-HR" sz="4800" b="1" i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http://www.totalportal.hr/firedesk/Lifestyle/Obitelj/cigarete1_tv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71650" y="168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771650" y="1404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69545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1771650" y="1404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169545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1771650" y="168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9" name="Object 3"/>
          <p:cNvGraphicFramePr>
            <a:graphicFrameLocks noChangeAspect="1"/>
          </p:cNvGraphicFramePr>
          <p:nvPr/>
        </p:nvGraphicFramePr>
        <p:xfrm>
          <a:off x="509588" y="1109663"/>
          <a:ext cx="641985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r:id="rId4" imgW="6419644" imgH="4389500" progId="Excel.Chart.8">
                  <p:embed/>
                </p:oleObj>
              </mc:Choice>
              <mc:Fallback>
                <p:oleObj r:id="rId4" imgW="6419644" imgH="43895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109663"/>
                        <a:ext cx="641985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 flipH="1" flipV="1">
            <a:off x="5608638" y="4064000"/>
            <a:ext cx="642938" cy="1587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322888" y="3492500"/>
            <a:ext cx="164306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2" name="Picture 4" descr="C:\Users\Korisnik.Korisnik-PC\AppData\Local\Microsoft\Windows\Temporary Internet Files\Content.IE5\0W2PUI81\MCj0432526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4429125"/>
            <a:ext cx="12461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Rectangle 2"/>
          <p:cNvSpPr txBox="1">
            <a:spLocks noChangeArrowheads="1"/>
          </p:cNvSpPr>
          <p:nvPr/>
        </p:nvSpPr>
        <p:spPr bwMode="auto">
          <a:xfrm>
            <a:off x="500063" y="195263"/>
            <a:ext cx="6643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600" b="1" i="1">
                <a:solidFill>
                  <a:srgbClr val="0070C0"/>
                </a:solidFill>
                <a:latin typeface="Calibri" pitchFamily="34" charset="0"/>
              </a:rPr>
              <a:t>Evaluation...</a:t>
            </a:r>
            <a:endParaRPr lang="hr-HR" sz="46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5854" name="Content Placeholder 2"/>
          <p:cNvSpPr txBox="1">
            <a:spLocks/>
          </p:cNvSpPr>
          <p:nvPr/>
        </p:nvSpPr>
        <p:spPr bwMode="auto">
          <a:xfrm>
            <a:off x="500063" y="5572125"/>
            <a:ext cx="7286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>
                <a:latin typeface="Calibri" pitchFamily="34" charset="0"/>
              </a:rPr>
              <a:t>Reduction higher than 50 %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>
                <a:latin typeface="Calibri" pitchFamily="34" charset="0"/>
              </a:rPr>
              <a:t>Evidence that program WORKS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>
                <a:latin typeface="Calibri" pitchFamily="34" charset="0"/>
              </a:rPr>
              <a:t>Corresponds to results form USA,EU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>
                <a:latin typeface="Calibri" pitchFamily="34" charset="0"/>
              </a:rPr>
              <a:t>Troubles for the firs generation </a:t>
            </a:r>
            <a:endParaRPr lang="hr-H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4143375" cy="642937"/>
          </a:xfrm>
        </p:spPr>
        <p:txBody>
          <a:bodyPr/>
          <a:lstStyle/>
          <a:p>
            <a:pPr algn="l" eaLnBrk="1" hangingPunct="1"/>
            <a:r>
              <a:rPr lang="en-GB" sz="3600" b="1" smtClean="0">
                <a:solidFill>
                  <a:srgbClr val="0070C0"/>
                </a:solidFill>
              </a:rPr>
              <a:t>Life Skills Training </a:t>
            </a:r>
            <a:endParaRPr lang="hr-HR" sz="2600" b="1" smtClean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905000"/>
            <a:ext cx="7643812" cy="4233863"/>
          </a:xfrm>
        </p:spPr>
        <p:txBody>
          <a:bodyPr/>
          <a:lstStyle/>
          <a:p>
            <a:pPr eaLnBrk="1" hangingPunct="1"/>
            <a:r>
              <a:rPr lang="hr-HR" sz="2000" smtClean="0"/>
              <a:t>4 </a:t>
            </a:r>
            <a:r>
              <a:rPr lang="en-GB" sz="2000" smtClean="0"/>
              <a:t>Rijeka school + </a:t>
            </a:r>
            <a:r>
              <a:rPr lang="hr-HR" sz="2000" smtClean="0"/>
              <a:t>1 </a:t>
            </a:r>
            <a:r>
              <a:rPr lang="en-GB" sz="2000" smtClean="0"/>
              <a:t>County  school</a:t>
            </a:r>
            <a:endParaRPr lang="hr-HR" sz="2000" smtClean="0"/>
          </a:p>
          <a:p>
            <a:pPr eaLnBrk="1" hangingPunct="1"/>
            <a:r>
              <a:rPr lang="en-GB" sz="2000" smtClean="0"/>
              <a:t>Total: </a:t>
            </a:r>
            <a:r>
              <a:rPr lang="hr-HR" sz="2000" smtClean="0"/>
              <a:t>300 učenika</a:t>
            </a:r>
            <a:endParaRPr lang="en-GB" sz="2000" smtClean="0"/>
          </a:p>
          <a:p>
            <a:pPr eaLnBrk="1" hangingPunct="1"/>
            <a:r>
              <a:rPr lang="en-GB" sz="2000" smtClean="0"/>
              <a:t>Piloting for two years</a:t>
            </a:r>
            <a:endParaRPr lang="hr-HR" sz="2000" smtClean="0"/>
          </a:p>
          <a:p>
            <a:pPr eaLnBrk="1" hangingPunct="1"/>
            <a:endParaRPr lang="hr-HR" sz="2000" smtClean="0"/>
          </a:p>
          <a:p>
            <a:pPr eaLnBrk="1" hangingPunct="1"/>
            <a:endParaRPr lang="hr-HR" sz="2000" smtClean="0"/>
          </a:p>
          <a:p>
            <a:pPr eaLnBrk="1" hangingPunct="1">
              <a:lnSpc>
                <a:spcPct val="150000"/>
              </a:lnSpc>
            </a:pPr>
            <a:r>
              <a:rPr lang="hr-HR" sz="2000" smtClean="0"/>
              <a:t>8 </a:t>
            </a:r>
            <a:r>
              <a:rPr lang="en-GB" sz="2000" smtClean="0"/>
              <a:t>workshops held 1 x month </a:t>
            </a:r>
            <a:endParaRPr lang="hr-HR" sz="2000" smtClean="0"/>
          </a:p>
          <a:p>
            <a:pPr eaLnBrk="1" hangingPunct="1"/>
            <a:endParaRPr lang="hr-HR" sz="180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15950" y="4648200"/>
            <a:ext cx="3771900" cy="1655763"/>
          </a:xfrm>
          <a:prstGeom prst="rect">
            <a:avLst/>
          </a:prstGeom>
          <a:solidFill>
            <a:srgbClr val="FFC000">
              <a:alpha val="39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Sef-esteem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Decision making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Smoking 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Media advertisement </a:t>
            </a:r>
            <a:endParaRPr lang="hr-HR" sz="2000">
              <a:latin typeface="Verdana" pitchFamily="34" charset="0"/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729163" y="4622800"/>
            <a:ext cx="3771900" cy="1681163"/>
          </a:xfrm>
          <a:prstGeom prst="rect">
            <a:avLst/>
          </a:prstGeom>
          <a:solidFill>
            <a:srgbClr val="92D050">
              <a:alpha val="39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Coping with stress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Communication skills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Social skills </a:t>
            </a:r>
            <a:endParaRPr lang="hr-HR" sz="200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>
                <a:latin typeface="Verdana" pitchFamily="34" charset="0"/>
                <a:cs typeface="Arial" charset="0"/>
              </a:rPr>
              <a:t>Assertivens </a:t>
            </a:r>
            <a:endParaRPr lang="hr-HR" sz="2000">
              <a:latin typeface="Verdana" pitchFamily="34" charset="0"/>
              <a:cs typeface="Arial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143125" y="1285875"/>
            <a:ext cx="390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70C0"/>
                </a:solidFill>
              </a:rPr>
              <a:t> … </a:t>
            </a:r>
            <a:r>
              <a:rPr lang="en-GB" b="1">
                <a:solidFill>
                  <a:srgbClr val="0070C0"/>
                </a:solidFill>
              </a:rPr>
              <a:t>for </a:t>
            </a:r>
            <a:r>
              <a:rPr lang="hr-HR" b="1">
                <a:solidFill>
                  <a:srgbClr val="0070C0"/>
                </a:solidFill>
              </a:rPr>
              <a:t>3</a:t>
            </a:r>
            <a:r>
              <a:rPr lang="en-GB" b="1" baseline="30000">
                <a:solidFill>
                  <a:srgbClr val="0070C0"/>
                </a:solidFill>
              </a:rPr>
              <a:t>rd</a:t>
            </a:r>
            <a:r>
              <a:rPr lang="en-GB" b="1">
                <a:solidFill>
                  <a:srgbClr val="0070C0"/>
                </a:solidFill>
              </a:rPr>
              <a:t> and</a:t>
            </a:r>
            <a:r>
              <a:rPr lang="hr-HR" b="1">
                <a:solidFill>
                  <a:srgbClr val="0070C0"/>
                </a:solidFill>
              </a:rPr>
              <a:t> 4</a:t>
            </a:r>
            <a:r>
              <a:rPr lang="en-GB" b="1" baseline="30000">
                <a:solidFill>
                  <a:srgbClr val="0070C0"/>
                </a:solidFill>
              </a:rPr>
              <a:t>th</a:t>
            </a:r>
            <a:r>
              <a:rPr lang="en-GB" b="1">
                <a:solidFill>
                  <a:srgbClr val="0070C0"/>
                </a:solidFill>
              </a:rPr>
              <a:t> grade (8-9 years)</a:t>
            </a:r>
            <a:endParaRPr lang="hr-HR"/>
          </a:p>
        </p:txBody>
      </p:sp>
      <p:pic>
        <p:nvPicPr>
          <p:cNvPr id="36871" name="Picture 8" descr="C:\Users\Korisnik.Korisnik-PC\AppData\Local\Microsoft\Windows\Temporary Internet Files\Content.IE5\0W2PUI81\MPj043862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85813"/>
            <a:ext cx="2333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Picture2 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0"/>
            <a:ext cx="4000500" cy="3357563"/>
          </a:xfrm>
        </p:spPr>
      </p:pic>
      <p:pic>
        <p:nvPicPr>
          <p:cNvPr id="37891" name="Picture 4" descr="Pictur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00438"/>
            <a:ext cx="42862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Picture2 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714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Picture31 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350043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Korisnik.Korisnik-PC\AppData\Local\Microsoft\Windows\Temporary Internet Files\Content.IE5\0W2PUI81\MPj040526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429000"/>
            <a:ext cx="16430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Korisnik.Korisnik-PC\AppData\Local\Microsoft\Windows\Temporary Internet Files\Content.IE5\CRCPW1O6\MPj043875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000375"/>
            <a:ext cx="12239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Rectangle 2"/>
          <p:cNvGrpSpPr>
            <a:grpSpLocks noGrp="1"/>
          </p:cNvGrpSpPr>
          <p:nvPr/>
        </p:nvGrpSpPr>
        <p:grpSpPr bwMode="auto">
          <a:xfrm>
            <a:off x="1133475" y="755650"/>
            <a:ext cx="3378200" cy="1060450"/>
            <a:chOff x="714" y="476"/>
            <a:chExt cx="2128" cy="668"/>
          </a:xfrm>
        </p:grpSpPr>
        <p:pic>
          <p:nvPicPr>
            <p:cNvPr id="11288" name="Rectangl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476"/>
              <a:ext cx="2128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765" y="540"/>
              <a:ext cx="202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defRPr/>
              </a:pPr>
              <a:r>
                <a:rPr lang="hr-HR" sz="26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-18"/>
                </a:rPr>
                <a:t>Office for Drug </a:t>
              </a:r>
              <a:br>
                <a:rPr lang="hr-HR" sz="26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-18"/>
                </a:rPr>
              </a:br>
              <a:r>
                <a:rPr lang="hr-HR" sz="26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-18"/>
                </a:rPr>
                <a:t>prevention </a:t>
              </a:r>
            </a:p>
          </p:txBody>
        </p:sp>
      </p:grp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-17463"/>
            <a:ext cx="9144000" cy="461963"/>
          </a:xfrm>
          <a:prstGeom prst="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300" b="1" dirty="0">
                <a:solidFill>
                  <a:schemeClr val="tx2"/>
                </a:solidFill>
                <a:latin typeface="Gill Sans MT" pitchFamily="34" charset="-18"/>
                <a:cs typeface="Arial" charset="0"/>
              </a:rPr>
              <a:t>Department for </a:t>
            </a:r>
            <a:r>
              <a:rPr lang="en-GB" sz="2400" b="1" dirty="0">
                <a:latin typeface="Gill Sans MT" pitchFamily="34" charset="-18"/>
                <a:cs typeface="Arial" charset="0"/>
              </a:rPr>
              <a:t>Drug prevention and outpatient treatment</a:t>
            </a:r>
          </a:p>
        </p:txBody>
      </p:sp>
      <p:grpSp>
        <p:nvGrpSpPr>
          <p:cNvPr id="11270" name="Rectangle 2"/>
          <p:cNvGrpSpPr>
            <a:grpSpLocks/>
          </p:cNvGrpSpPr>
          <p:nvPr/>
        </p:nvGrpSpPr>
        <p:grpSpPr bwMode="auto">
          <a:xfrm>
            <a:off x="5278438" y="755650"/>
            <a:ext cx="3548062" cy="1060450"/>
            <a:chOff x="3325" y="476"/>
            <a:chExt cx="2235" cy="668"/>
          </a:xfrm>
        </p:grpSpPr>
        <p:pic>
          <p:nvPicPr>
            <p:cNvPr id="11286" name="Rectangle 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" y="476"/>
              <a:ext cx="223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375" y="540"/>
              <a:ext cx="207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defRPr/>
              </a:pPr>
              <a:r>
                <a:rPr lang="en-GB" sz="2600" smtClean="0">
                  <a:solidFill>
                    <a:srgbClr val="57231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-18"/>
                </a:rPr>
                <a:t>Office for Outpatient treatment</a:t>
              </a:r>
              <a:endParaRPr lang="hr-HR" sz="260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4438" y="2786063"/>
            <a:ext cx="3000375" cy="1357312"/>
          </a:xfrm>
          <a:prstGeom prst="rect">
            <a:avLst/>
          </a:prstGeom>
        </p:spPr>
        <p:txBody>
          <a:bodyPr tIns="36000" bIns="36000" anchor="ctr">
            <a:normAutofit/>
          </a:bodyPr>
          <a:lstStyle/>
          <a:p>
            <a:pPr>
              <a:lnSpc>
                <a:spcPts val="1600"/>
              </a:lnSpc>
              <a:defRPr/>
            </a:pPr>
            <a:r>
              <a:rPr lang="en-GB">
                <a:solidFill>
                  <a:srgbClr val="8898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Health promotion and drug prevention programs</a:t>
            </a:r>
            <a:r>
              <a:rPr lang="hr-HR">
                <a:solidFill>
                  <a:srgbClr val="8898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:</a:t>
            </a: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Universal </a:t>
            </a:r>
            <a:endParaRPr lang="hr-HR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Selective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Indicative </a:t>
            </a:r>
          </a:p>
          <a:p>
            <a:pPr algn="ctr"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5" y="4286250"/>
            <a:ext cx="3175000" cy="896938"/>
          </a:xfrm>
          <a:prstGeom prst="rect">
            <a:avLst/>
          </a:prstGeom>
        </p:spPr>
        <p:txBody>
          <a:bodyPr wrap="none" tIns="36000" bIns="3600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GB">
                <a:solidFill>
                  <a:srgbClr val="637F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Specific drug treatment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:</a:t>
            </a: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P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sychotherapy</a:t>
            </a: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in p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enal system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Family support groups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2188" y="2786063"/>
            <a:ext cx="2257425" cy="1512887"/>
          </a:xfrm>
          <a:prstGeom prst="rect">
            <a:avLst/>
          </a:prstGeom>
        </p:spPr>
        <p:txBody>
          <a:bodyPr wrap="none" tIns="36000" bIns="3600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GB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Outpatient treatment:</a:t>
            </a: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D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rug free approach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M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aintainence 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</a:t>
            </a: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D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etox program</a:t>
            </a: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715919" y="2285206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322512" y="2249488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500312" y="3500438"/>
            <a:ext cx="3286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322763" y="3035300"/>
            <a:ext cx="23574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857375" y="5357813"/>
            <a:ext cx="3041650" cy="1101725"/>
          </a:xfrm>
          <a:prstGeom prst="rect">
            <a:avLst/>
          </a:prstGeom>
        </p:spPr>
        <p:txBody>
          <a:bodyPr wrap="none" tIns="36000" bIns="3600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GB">
                <a:solidFill>
                  <a:srgbClr val="F886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Community involvement</a:t>
            </a:r>
          </a:p>
          <a:p>
            <a:pPr>
              <a:lnSpc>
                <a:spcPts val="1600"/>
              </a:lnSpc>
              <a:defRPr/>
            </a:pPr>
            <a:endParaRPr lang="en-GB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  <a:cs typeface="Arial" charset="0"/>
            </a:endParaRP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Drug prevention committees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Health</a:t>
            </a:r>
            <a:r>
              <a:rPr lang="hr-H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y</a:t>
            </a: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cities </a:t>
            </a:r>
          </a:p>
          <a:p>
            <a:pPr>
              <a:lnSpc>
                <a:spcPts val="1600"/>
              </a:lnSpc>
              <a:buFont typeface="Arial" charset="0"/>
              <a:buChar char="•"/>
              <a:defRPr/>
            </a:pPr>
            <a:r>
              <a:rPr lang="en-GB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  <a:cs typeface="Arial" charset="0"/>
              </a:rPr>
              <a:t> University programs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714625" y="1857375"/>
            <a:ext cx="442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0" name="Picture 3" descr="C:\Users\Korisnik.Korisnik-PC\AppData\Local\Microsoft\Windows\Temporary Internet Files\Content.IE5\6OIDHS5G\MPj0437332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643563"/>
            <a:ext cx="1071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6" descr="C:\Users\Korisnik.Korisnik-PC\AppData\Local\Microsoft\Windows\Temporary Internet Files\Content.IE5\6OIDHS5G\MCj0439857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143500"/>
            <a:ext cx="1052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rot="10800000" flipV="1">
            <a:off x="4143375" y="1928813"/>
            <a:ext cx="1357313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43375" y="1857375"/>
            <a:ext cx="1357313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4143375" y="2714625"/>
            <a:ext cx="1357313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43375" y="2643188"/>
            <a:ext cx="1357313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173038"/>
            <a:ext cx="2998788" cy="785812"/>
          </a:xfrm>
        </p:spPr>
        <p:txBody>
          <a:bodyPr/>
          <a:lstStyle/>
          <a:p>
            <a:pPr eaLnBrk="1" hangingPunct="1"/>
            <a:r>
              <a:rPr lang="en-GB" sz="4500" smtClean="0">
                <a:solidFill>
                  <a:srgbClr val="0070C0"/>
                </a:solidFill>
                <a:latin typeface="Arial Black" pitchFamily="34" charset="0"/>
              </a:rPr>
              <a:t>Ready</a:t>
            </a:r>
            <a:endParaRPr lang="hr-HR" sz="45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8763" y="1785938"/>
            <a:ext cx="7242175" cy="2041525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hr-HR" sz="2000" smtClean="0"/>
              <a:t>Pilot program  u 200</a:t>
            </a:r>
            <a:r>
              <a:rPr lang="en-GB" sz="2000" smtClean="0"/>
              <a:t>7</a:t>
            </a:r>
            <a:r>
              <a:rPr lang="hr-HR" sz="2000" smtClean="0"/>
              <a:t>/08 </a:t>
            </a:r>
            <a:r>
              <a:rPr lang="en-GB" sz="2000" smtClean="0"/>
              <a:t>based on risk reduction m</a:t>
            </a:r>
            <a:r>
              <a:rPr lang="hr-HR" sz="2000" smtClean="0"/>
              <a:t>odel</a:t>
            </a:r>
          </a:p>
          <a:p>
            <a:pPr eaLnBrk="1" hangingPunct="1"/>
            <a:r>
              <a:rPr lang="hr-HR" sz="2000" smtClean="0"/>
              <a:t>5 </a:t>
            </a:r>
            <a:r>
              <a:rPr lang="en-GB" sz="2000" smtClean="0"/>
              <a:t>workshops with 8</a:t>
            </a:r>
            <a:r>
              <a:rPr lang="en-GB" sz="2000" baseline="30000" smtClean="0"/>
              <a:t>th</a:t>
            </a:r>
            <a:r>
              <a:rPr lang="en-GB" sz="2000" smtClean="0"/>
              <a:t> graders (14 years)</a:t>
            </a:r>
            <a:endParaRPr lang="hr-HR" sz="2000" smtClean="0"/>
          </a:p>
          <a:p>
            <a:pPr eaLnBrk="1" hangingPunct="1"/>
            <a:r>
              <a:rPr lang="en-GB" sz="2000" smtClean="0"/>
              <a:t>Evaluation questionery</a:t>
            </a:r>
            <a:endParaRPr lang="hr-HR" sz="2000" smtClean="0"/>
          </a:p>
          <a:p>
            <a:pPr eaLnBrk="1" hangingPunct="1"/>
            <a:r>
              <a:rPr lang="en-GB" sz="2000" smtClean="0"/>
              <a:t>Scholl staff + parents engagement</a:t>
            </a:r>
            <a:endParaRPr lang="hr-HR" sz="2000" smtClean="0"/>
          </a:p>
          <a:p>
            <a:pPr eaLnBrk="1" hangingPunct="1"/>
            <a:r>
              <a:rPr lang="en-GB" sz="2000" smtClean="0"/>
              <a:t>Deliver the program to school  services</a:t>
            </a:r>
            <a:endParaRPr lang="hr-HR" sz="2000" smtClean="0"/>
          </a:p>
        </p:txBody>
      </p:sp>
      <p:pic>
        <p:nvPicPr>
          <p:cNvPr id="38916" name="Picture 4" descr="MPj04074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68475"/>
            <a:ext cx="16430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857750" y="3929063"/>
            <a:ext cx="3714750" cy="27146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sz="3400" b="1"/>
              <a:t>T</a:t>
            </a:r>
            <a:r>
              <a:rPr lang="en-GB" sz="3400" b="1"/>
              <a:t>h</a:t>
            </a:r>
            <a:r>
              <a:rPr lang="hr-HR" sz="3400" b="1"/>
              <a:t>eme</a:t>
            </a:r>
            <a:r>
              <a:rPr lang="en-GB" sz="3400" b="1"/>
              <a:t>s</a:t>
            </a:r>
            <a:endParaRPr lang="hr-HR" sz="3400" b="1"/>
          </a:p>
          <a:p>
            <a:pPr algn="ctr"/>
            <a:endParaRPr lang="hr-HR" sz="1400" b="1"/>
          </a:p>
          <a:p>
            <a:pPr algn="ctr"/>
            <a:r>
              <a:rPr lang="hr-HR" sz="2000"/>
              <a:t>A</a:t>
            </a:r>
            <a:r>
              <a:rPr lang="en-GB" sz="2000"/>
              <a:t>dolescence</a:t>
            </a:r>
            <a:endParaRPr lang="hr-HR" sz="2000"/>
          </a:p>
          <a:p>
            <a:pPr algn="ctr"/>
            <a:r>
              <a:rPr lang="en-GB" sz="2000"/>
              <a:t>Coping skills</a:t>
            </a:r>
            <a:endParaRPr lang="hr-HR" sz="2000"/>
          </a:p>
          <a:p>
            <a:pPr algn="ctr"/>
            <a:r>
              <a:rPr lang="en-GB" sz="2000"/>
              <a:t>Drugs –one way street</a:t>
            </a:r>
            <a:endParaRPr lang="hr-HR" sz="2000"/>
          </a:p>
          <a:p>
            <a:pPr algn="ctr" eaLnBrk="0" hangingPunct="0"/>
            <a:r>
              <a:rPr lang="en-GB" sz="2000"/>
              <a:t>Peer pressure</a:t>
            </a:r>
            <a:endParaRPr lang="hr-HR" sz="2000"/>
          </a:p>
          <a:p>
            <a:pPr algn="ctr" eaLnBrk="0" hangingPunct="0"/>
            <a:r>
              <a:rPr lang="en-GB" sz="2000"/>
              <a:t>Health lifestyles</a:t>
            </a:r>
            <a:endParaRPr lang="hr-HR" sz="2000"/>
          </a:p>
        </p:txBody>
      </p:sp>
      <p:pic>
        <p:nvPicPr>
          <p:cNvPr id="38918" name="Picture 4" descr="C:\Users\Korisnik.Korisnik-PC\AppData\Local\Microsoft\Windows\Temporary Internet Files\Content.IE5\6OIDHS5G\MPj043650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4114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2286000" y="714375"/>
            <a:ext cx="2470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4500">
                <a:solidFill>
                  <a:srgbClr val="FF0000"/>
                </a:solidFill>
                <a:latin typeface="Arial Black" pitchFamily="34" charset="0"/>
              </a:rPr>
              <a:t>Steady</a:t>
            </a:r>
            <a:endParaRPr lang="hr-HR" sz="4500">
              <a:latin typeface="Arial Black" pitchFamily="34" charset="0"/>
            </a:endParaRPr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4714875" y="1073150"/>
            <a:ext cx="2857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4500">
                <a:solidFill>
                  <a:srgbClr val="0070C0"/>
                </a:solidFill>
                <a:latin typeface="Arial Black" pitchFamily="34" charset="0"/>
              </a:rPr>
              <a:t>Healthy</a:t>
            </a:r>
            <a:endParaRPr lang="hr-HR" sz="450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8921" name="Picture 5" descr="C:\Users\Korisnik.Korisnik-PC\AppData\Local\Microsoft\Windows\Temporary Internet Files\Content.IE5\0W2PUI81\MCj043252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85750"/>
            <a:ext cx="1143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5" descr="C:\Users\Korisnik.Korisnik-PC\AppData\Local\Microsoft\Windows\Temporary Internet Files\Content.IE5\0W2PUI81\MCj043252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143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MPj04071410000[1]"/>
          <p:cNvPicPr>
            <a:picLocks noChangeAspect="1" noChangeArrowheads="1"/>
          </p:cNvPicPr>
          <p:nvPr/>
        </p:nvPicPr>
        <p:blipFill>
          <a:blip r:embed="rId2">
            <a:lum bright="2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1563"/>
            <a:ext cx="6859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571500"/>
            <a:ext cx="4867275" cy="1000125"/>
          </a:xfrm>
        </p:spPr>
        <p:txBody>
          <a:bodyPr/>
          <a:lstStyle/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hr-HR" sz="3000" dirty="0" smtClean="0">
                <a:solidFill>
                  <a:schemeClr val="accent6">
                    <a:lumMod val="75000"/>
                  </a:schemeClr>
                </a:solidFill>
              </a:rPr>
              <a:t>Office for Drug </a:t>
            </a:r>
            <a:r>
              <a:rPr lang="hr-HR" sz="3000" dirty="0" err="1" smtClean="0">
                <a:solidFill>
                  <a:schemeClr val="accent6">
                    <a:lumMod val="75000"/>
                  </a:schemeClr>
                </a:solidFill>
              </a:rPr>
              <a:t>prevention</a:t>
            </a:r>
            <a:r>
              <a:rPr lang="hr-HR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sz="3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</a:rPr>
              <a:t>Fiorello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</a:rPr>
              <a:t>la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</a:rPr>
              <a:t>guardie</a:t>
            </a:r>
            <a:r>
              <a:rPr lang="hr-HR" sz="2200" dirty="0">
                <a:solidFill>
                  <a:schemeClr val="accent6">
                    <a:lumMod val="75000"/>
                  </a:schemeClr>
                </a:solidFill>
              </a:rPr>
              <a:t> 23, Rijeka</a:t>
            </a:r>
          </a:p>
        </p:txBody>
      </p:sp>
      <p:pic>
        <p:nvPicPr>
          <p:cNvPr id="12291" name="Picture 4" descr="drustvo ur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71875"/>
            <a:ext cx="29543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Korisnik.Korisnik-PC\AppData\Local\Microsoft\Windows\Temporary Internet Files\Content.IE5\BICVUELY\MPj043877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64306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275" y="1831975"/>
            <a:ext cx="6911975" cy="3668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700" smtClean="0"/>
              <a:t>Team of Two psychologists, defectologist, and teacher</a:t>
            </a:r>
          </a:p>
          <a:p>
            <a:pPr eaLnBrk="1" hangingPunct="1">
              <a:lnSpc>
                <a:spcPct val="90000"/>
              </a:lnSpc>
            </a:pPr>
            <a:r>
              <a:rPr lang="en-GB" sz="1700" smtClean="0"/>
              <a:t>Formed in 2005.</a:t>
            </a:r>
          </a:p>
          <a:p>
            <a:pPr eaLnBrk="1" hangingPunct="1">
              <a:lnSpc>
                <a:spcPct val="90000"/>
              </a:lnSpc>
            </a:pPr>
            <a:endParaRPr lang="en-GB" sz="1700" smtClean="0"/>
          </a:p>
          <a:p>
            <a:pPr eaLnBrk="1" hangingPunct="1">
              <a:lnSpc>
                <a:spcPct val="90000"/>
              </a:lnSpc>
            </a:pPr>
            <a:endParaRPr lang="en-GB" sz="17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Health promotion and drug prevention:</a:t>
            </a:r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Life </a:t>
            </a:r>
            <a:r>
              <a:rPr lang="hr-HR" sz="2200" smtClean="0"/>
              <a:t>S</a:t>
            </a:r>
            <a:r>
              <a:rPr lang="en-GB" sz="2200" smtClean="0"/>
              <a:t>kills </a:t>
            </a:r>
            <a:r>
              <a:rPr lang="hr-HR" sz="2200" smtClean="0"/>
              <a:t>T</a:t>
            </a:r>
            <a:r>
              <a:rPr lang="en-GB" sz="2200" smtClean="0"/>
              <a:t>aining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Ready- Steady-Healthy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Youth </a:t>
            </a:r>
            <a:r>
              <a:rPr lang="hr-HR" sz="2200" smtClean="0"/>
              <a:t>C</a:t>
            </a:r>
            <a:r>
              <a:rPr lang="en-GB" sz="2200" smtClean="0"/>
              <a:t>ounselling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smtClean="0"/>
              <a:t>Bulletin – </a:t>
            </a:r>
            <a:r>
              <a:rPr lang="en-GB" sz="2200" b="1" smtClean="0"/>
              <a:t>Rizik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hr-HR" sz="2600">
              <a:latin typeface="Gill Sans MT" pitchFamily="34" charset="-1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/>
          <a:stretch>
            <a:fillRect/>
          </a:stretch>
        </p:blipFill>
        <p:spPr bwMode="auto">
          <a:xfrm>
            <a:off x="2149475" y="3000375"/>
            <a:ext cx="69945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1417638"/>
            <a:ext cx="7494588" cy="15113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M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ajor and still rising problem for Croati</a:t>
            </a:r>
            <a: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b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D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rug rate of </a:t>
            </a:r>
            <a:r>
              <a:rPr lang="en-US" sz="20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250 /100 000 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EU countries </a:t>
            </a:r>
            <a:r>
              <a:rPr lang="en-US" sz="20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200-800 / 100 000 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3286125" y="3071813"/>
            <a:ext cx="2428875" cy="11239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1400" smtClean="0"/>
              <a:t>Total number of addict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400" smtClean="0"/>
              <a:t>Opiate addict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400" smtClean="0"/>
              <a:t>New addict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400" smtClean="0"/>
              <a:t>New opiate addict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57500" y="3500438"/>
            <a:ext cx="5929313" cy="2428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86250" y="214313"/>
            <a:ext cx="4500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4500" b="1" dirty="0">
                <a:latin typeface="+mn-lt"/>
                <a:cs typeface="+mn-cs"/>
              </a:rPr>
              <a:t>Drug abuse</a:t>
            </a:r>
            <a:r>
              <a:rPr lang="hr-HR" sz="4500" b="1" dirty="0">
                <a:latin typeface="+mn-lt"/>
                <a:cs typeface="+mn-cs"/>
              </a:rPr>
              <a:t> </a:t>
            </a:r>
            <a:r>
              <a:rPr lang="hr-HR" sz="4500" b="1" dirty="0" err="1">
                <a:latin typeface="+mn-lt"/>
                <a:cs typeface="+mn-cs"/>
              </a:rPr>
              <a:t>and</a:t>
            </a:r>
            <a:r>
              <a:rPr lang="hr-HR" sz="4500" b="1" dirty="0">
                <a:latin typeface="+mn-lt"/>
                <a:cs typeface="+mn-cs"/>
              </a:rPr>
              <a:t> </a:t>
            </a:r>
            <a:r>
              <a:rPr lang="en-US" sz="4500" b="1" dirty="0">
                <a:latin typeface="+mn-lt"/>
                <a:cs typeface="+mn-cs"/>
              </a:rPr>
              <a:t>addiction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533400"/>
            <a:ext cx="4076700" cy="73501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hr-HR" sz="2800" dirty="0" smtClean="0"/>
              <a:t>Drug </a:t>
            </a:r>
            <a:r>
              <a:rPr lang="hr-HR" sz="2800" dirty="0" err="1" smtClean="0"/>
              <a:t>abuse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adiction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Rijeka </a:t>
            </a:r>
            <a:r>
              <a:rPr lang="hr-HR" sz="2800" dirty="0" err="1" smtClean="0"/>
              <a:t>county</a:t>
            </a:r>
            <a:endParaRPr lang="hr-HR" sz="28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35438" y="1989138"/>
            <a:ext cx="500856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>
                <a:latin typeface="Verdana" pitchFamily="34" charset="0"/>
              </a:rPr>
              <a:t>TREATED DRUG ADDICT</a:t>
            </a:r>
          </a:p>
          <a:p>
            <a:pPr algn="ctr">
              <a:spcBef>
                <a:spcPct val="50000"/>
              </a:spcBef>
            </a:pPr>
            <a:endParaRPr lang="hr-HR" sz="800" b="1">
              <a:latin typeface="Verdana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1995. year–   </a:t>
            </a:r>
            <a:r>
              <a:rPr lang="hr-HR" b="1">
                <a:latin typeface="Verdana" pitchFamily="34" charset="0"/>
              </a:rPr>
              <a:t>17</a:t>
            </a:r>
            <a:r>
              <a:rPr lang="hr-HR">
                <a:latin typeface="Verdana" pitchFamily="34" charset="0"/>
              </a:rPr>
              <a:t> addict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1996. year– </a:t>
            </a:r>
            <a:r>
              <a:rPr lang="hr-HR" b="1">
                <a:latin typeface="Verdana" pitchFamily="34" charset="0"/>
              </a:rPr>
              <a:t>115</a:t>
            </a:r>
            <a:r>
              <a:rPr lang="hr-HR">
                <a:latin typeface="Verdana" pitchFamily="34" charset="0"/>
              </a:rPr>
              <a:t> </a:t>
            </a:r>
            <a:r>
              <a:rPr lang="hr-HR"/>
              <a:t>addict</a:t>
            </a:r>
            <a:endParaRPr lang="hr-HR">
              <a:latin typeface="Verdana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2001. </a:t>
            </a:r>
            <a:r>
              <a:rPr lang="hr-HR"/>
              <a:t>year</a:t>
            </a:r>
            <a:r>
              <a:rPr lang="hr-HR">
                <a:latin typeface="Verdana" pitchFamily="34" charset="0"/>
              </a:rPr>
              <a:t>– </a:t>
            </a:r>
            <a:r>
              <a:rPr lang="hr-HR" b="1">
                <a:solidFill>
                  <a:srgbClr val="FF0000"/>
                </a:solidFill>
                <a:latin typeface="Verdana" pitchFamily="34" charset="0"/>
              </a:rPr>
              <a:t>649</a:t>
            </a:r>
            <a:r>
              <a:rPr lang="hr-HR">
                <a:latin typeface="Verdana" pitchFamily="34" charset="0"/>
              </a:rPr>
              <a:t> </a:t>
            </a:r>
            <a:r>
              <a:rPr lang="hr-HR"/>
              <a:t>addict</a:t>
            </a:r>
            <a:endParaRPr lang="hr-HR">
              <a:latin typeface="Verdana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2004. </a:t>
            </a:r>
            <a:r>
              <a:rPr lang="hr-HR"/>
              <a:t>year</a:t>
            </a:r>
            <a:r>
              <a:rPr lang="hr-HR">
                <a:latin typeface="Verdana" pitchFamily="34" charset="0"/>
              </a:rPr>
              <a:t>– </a:t>
            </a:r>
            <a:r>
              <a:rPr lang="hr-HR" b="1">
                <a:latin typeface="Verdana" pitchFamily="34" charset="0"/>
              </a:rPr>
              <a:t>460</a:t>
            </a:r>
            <a:r>
              <a:rPr lang="hr-HR">
                <a:latin typeface="Verdana" pitchFamily="34" charset="0"/>
              </a:rPr>
              <a:t> </a:t>
            </a:r>
            <a:r>
              <a:rPr lang="hr-HR"/>
              <a:t>addict</a:t>
            </a:r>
            <a:endParaRPr lang="hr-HR">
              <a:latin typeface="Verdana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2006. </a:t>
            </a:r>
            <a:r>
              <a:rPr lang="hr-HR"/>
              <a:t>year</a:t>
            </a:r>
            <a:r>
              <a:rPr lang="hr-HR">
                <a:latin typeface="Verdana" pitchFamily="34" charset="0"/>
              </a:rPr>
              <a:t>– </a:t>
            </a:r>
            <a:r>
              <a:rPr lang="hr-HR" b="1">
                <a:latin typeface="Verdana" pitchFamily="34" charset="0"/>
              </a:rPr>
              <a:t>634</a:t>
            </a:r>
            <a:r>
              <a:rPr lang="hr-HR">
                <a:latin typeface="Verdana" pitchFamily="34" charset="0"/>
              </a:rPr>
              <a:t> </a:t>
            </a:r>
            <a:r>
              <a:rPr lang="hr-HR"/>
              <a:t>addict</a:t>
            </a:r>
            <a:endParaRPr lang="hr-HR">
              <a:latin typeface="Verdana" pitchFamily="34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2007. </a:t>
            </a:r>
            <a:r>
              <a:rPr lang="hr-HR"/>
              <a:t>year</a:t>
            </a:r>
            <a:r>
              <a:rPr lang="hr-HR">
                <a:latin typeface="Verdana" pitchFamily="34" charset="0"/>
              </a:rPr>
              <a:t>– </a:t>
            </a:r>
            <a:r>
              <a:rPr lang="hr-HR" b="1">
                <a:solidFill>
                  <a:srgbClr val="FF0000"/>
                </a:solidFill>
                <a:latin typeface="Verdana" pitchFamily="34" charset="0"/>
              </a:rPr>
              <a:t>666</a:t>
            </a:r>
            <a:r>
              <a:rPr lang="hr-HR">
                <a:latin typeface="Verdana" pitchFamily="34" charset="0"/>
              </a:rPr>
              <a:t> </a:t>
            </a:r>
            <a:r>
              <a:rPr lang="hr-HR"/>
              <a:t>addict</a:t>
            </a:r>
            <a:endParaRPr lang="hr-HR">
              <a:latin typeface="Verdana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hr-HR"/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hr-HR"/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r-HR" sz="1400" b="1">
                <a:solidFill>
                  <a:srgbClr val="FF0000"/>
                </a:solidFill>
                <a:latin typeface="Verdana" pitchFamily="34" charset="0"/>
              </a:rPr>
              <a:t>	1 148   </a:t>
            </a:r>
            <a:r>
              <a:rPr lang="hr-HR" sz="1400" b="1">
                <a:latin typeface="Verdana" pitchFamily="34" charset="0"/>
              </a:rPr>
              <a:t>Criminal Acts</a:t>
            </a:r>
          </a:p>
          <a:p>
            <a:r>
              <a:rPr lang="hr-HR" sz="1400" b="1">
                <a:solidFill>
                  <a:srgbClr val="FF0000"/>
                </a:solidFill>
                <a:latin typeface="Verdana" pitchFamily="34" charset="0"/>
              </a:rPr>
              <a:t>   	    707  </a:t>
            </a:r>
            <a:r>
              <a:rPr lang="hr-HR" sz="1400" b="1">
                <a:latin typeface="Verdana" pitchFamily="34" charset="0"/>
              </a:rPr>
              <a:t>Other Offences</a:t>
            </a:r>
            <a:endParaRPr lang="hr-HR">
              <a:latin typeface="Verdana" pitchFamily="34" charset="0"/>
            </a:endParaRPr>
          </a:p>
        </p:txBody>
      </p:sp>
      <p:pic>
        <p:nvPicPr>
          <p:cNvPr id="14340" name="Picture 4" descr="Kartogram Zadnji 200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57250" y="3000375"/>
            <a:ext cx="5643563" cy="2214563"/>
          </a:xfrm>
        </p:spPr>
        <p:txBody>
          <a:bodyPr/>
          <a:lstStyle/>
          <a:p>
            <a:pPr marL="282575" indent="-15875" algn="ctr" eaLnBrk="1" hangingPunct="1">
              <a:buFont typeface="Wingdings 2" pitchFamily="18" charset="2"/>
              <a:buNone/>
            </a:pPr>
            <a:r>
              <a:rPr lang="en-US" b="1" i="1" smtClean="0"/>
              <a:t>Why do we talk of addicts when we are discussing children ?</a:t>
            </a:r>
          </a:p>
        </p:txBody>
      </p:sp>
      <p:pic>
        <p:nvPicPr>
          <p:cNvPr id="15363" name="Picture 3" descr="juresk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90550"/>
            <a:ext cx="3079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zvr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214688"/>
            <a:ext cx="2143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Korisnik.Korisnik-PC\AppData\Local\Microsoft\Windows\Temporary Internet Files\Content.IE5\CRCPW1O6\MCj0438205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25"/>
            <a:ext cx="139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54" y="1000108"/>
            <a:ext cx="1201632" cy="12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28688" y="1214438"/>
            <a:ext cx="9144000" cy="1357312"/>
          </a:xfrm>
        </p:spPr>
        <p:txBody>
          <a:bodyPr/>
          <a:lstStyle/>
          <a:p>
            <a:pPr eaLnBrk="1" hangingPunct="1"/>
            <a:r>
              <a:rPr lang="hr-HR" sz="1800" b="1" i="1" smtClean="0"/>
              <a:t>44% highschool  </a:t>
            </a:r>
            <a:r>
              <a:rPr lang="hr-HR" sz="1800" smtClean="0"/>
              <a:t>children</a:t>
            </a:r>
            <a:r>
              <a:rPr lang="hr-HR" sz="1800" b="1" i="1" smtClean="0"/>
              <a:t> </a:t>
            </a:r>
            <a:r>
              <a:rPr lang="en-US" sz="1800" b="1" i="1" smtClean="0"/>
              <a:t> </a:t>
            </a:r>
            <a:r>
              <a:rPr lang="en-US" sz="1800" smtClean="0"/>
              <a:t>regularly or occasionally consume alcohol </a:t>
            </a:r>
            <a:endParaRPr lang="hr-HR" sz="1800" smtClean="0"/>
          </a:p>
          <a:p>
            <a:pPr eaLnBrk="1" hangingPunct="1"/>
            <a:r>
              <a:rPr lang="hr-HR" sz="1800" smtClean="0"/>
              <a:t>51-64 % </a:t>
            </a:r>
            <a:r>
              <a:rPr lang="en-US" sz="1800" smtClean="0"/>
              <a:t>2</a:t>
            </a:r>
            <a:r>
              <a:rPr lang="en-US" sz="1800" baseline="30000" smtClean="0"/>
              <a:t>nd</a:t>
            </a:r>
            <a:r>
              <a:rPr lang="en-US" sz="1800" smtClean="0"/>
              <a:t> grade students engage in </a:t>
            </a:r>
            <a:r>
              <a:rPr lang="hr-HR" sz="1800" i="1" smtClean="0"/>
              <a:t>” Binge drinking” – ESPAD</a:t>
            </a:r>
            <a:r>
              <a:rPr lang="en-US" sz="1800" i="1" smtClean="0"/>
              <a:t> 200</a:t>
            </a:r>
            <a:r>
              <a:rPr lang="hr-HR" sz="1800" i="1" smtClean="0"/>
              <a:t>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1800" smtClean="0"/>
              <a:t> 2002</a:t>
            </a:r>
            <a:r>
              <a:rPr lang="en-US" sz="1800" smtClean="0"/>
              <a:t>.</a:t>
            </a:r>
            <a:r>
              <a:rPr lang="hr-HR" sz="1800" smtClean="0"/>
              <a:t> -  50 </a:t>
            </a:r>
            <a:r>
              <a:rPr lang="en-US" sz="1800" smtClean="0"/>
              <a:t>interventions of </a:t>
            </a:r>
            <a:r>
              <a:rPr lang="hr-HR" sz="1800" smtClean="0"/>
              <a:t>ER service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smtClean="0"/>
          </a:p>
          <a:p>
            <a:pPr eaLnBrk="1" hangingPunct="1">
              <a:lnSpc>
                <a:spcPct val="90000"/>
              </a:lnSpc>
            </a:pPr>
            <a:endParaRPr lang="it-IT" sz="2000" smtClean="0"/>
          </a:p>
          <a:p>
            <a:pPr eaLnBrk="1" hangingPunct="1">
              <a:lnSpc>
                <a:spcPct val="90000"/>
              </a:lnSpc>
            </a:pPr>
            <a:endParaRPr lang="hr-HR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endParaRPr lang="hr-HR" sz="2000" b="1" smtClean="0"/>
          </a:p>
          <a:p>
            <a:pPr eaLnBrk="1" hangingPunct="1">
              <a:lnSpc>
                <a:spcPct val="90000"/>
              </a:lnSpc>
            </a:pPr>
            <a:endParaRPr lang="hr-HR" sz="2000" b="1" smtClean="0"/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/>
            <a:endParaRPr lang="hr-HR" sz="2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0"/>
            <a:ext cx="79295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Substance</a:t>
            </a:r>
            <a:r>
              <a:rPr lang="hr-H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use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6786563" y="3214688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r-HR" sz="1400" i="1">
                <a:latin typeface="Lucida Sans Unicode" pitchFamily="34" charset="0"/>
              </a:rPr>
              <a:t>1/3 </a:t>
            </a:r>
            <a:r>
              <a:rPr lang="en-US" sz="1400" i="1">
                <a:latin typeface="Lucida Sans Unicode" pitchFamily="34" charset="0"/>
              </a:rPr>
              <a:t>tried </a:t>
            </a:r>
            <a:r>
              <a:rPr lang="en-US" sz="1400" b="1" i="1">
                <a:latin typeface="Lucida Sans Unicode" pitchFamily="34" charset="0"/>
              </a:rPr>
              <a:t>marihuana</a:t>
            </a:r>
            <a:r>
              <a:rPr lang="en-US" sz="1400" i="1">
                <a:latin typeface="Lucida Sans Unicode" pitchFamily="34" charset="0"/>
              </a:rPr>
              <a:t> more than once</a:t>
            </a:r>
            <a:endParaRPr lang="hr-HR" sz="1400" i="1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r-HR" sz="1400" i="1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r-HR" sz="1400" i="1">
                <a:latin typeface="Lucida Sans Unicode" pitchFamily="34" charset="0"/>
              </a:rPr>
              <a:t>25-40 %  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r-HR" sz="1400" b="1" i="1">
                <a:latin typeface="Lucida Sans Unicode" pitchFamily="34" charset="0"/>
              </a:rPr>
              <a:t>	</a:t>
            </a:r>
            <a:r>
              <a:rPr lang="en-US" sz="1400" b="1" i="1">
                <a:latin typeface="Lucida Sans Unicode" pitchFamily="34" charset="0"/>
              </a:rPr>
              <a:t>smokes</a:t>
            </a:r>
            <a:r>
              <a:rPr lang="en-US" sz="1400" i="1">
                <a:latin typeface="Lucida Sans Unicode" pitchFamily="34" charset="0"/>
              </a:rPr>
              <a:t> often</a:t>
            </a:r>
            <a:endParaRPr lang="hr-HR" sz="1400" i="1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r-HR" sz="1400" i="1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1400">
                <a:latin typeface="Lucida Sans Unicode" pitchFamily="34" charset="0"/>
              </a:rPr>
              <a:t>Majority thinks it is “normal” to drink and smoke</a:t>
            </a:r>
            <a:endParaRPr lang="en-US" sz="1400" b="1">
              <a:latin typeface="Lucida Sans Unicode" pitchFamily="34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hr-HR" sz="1400">
              <a:latin typeface="Lucida Sans Unicode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0526" r="3387" b="2632"/>
          <a:stretch>
            <a:fillRect/>
          </a:stretch>
        </p:blipFill>
        <p:spPr bwMode="auto">
          <a:xfrm>
            <a:off x="1214438" y="3143250"/>
            <a:ext cx="55768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85875" y="2571750"/>
            <a:ext cx="5357813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Drinking </a:t>
            </a:r>
            <a:r>
              <a:rPr lang="hr-HR" sz="16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10 times or often (</a:t>
            </a:r>
            <a:r>
              <a:rPr lang="hr-HR" sz="12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last 30 day)</a:t>
            </a:r>
          </a:p>
          <a:p>
            <a:pPr>
              <a:defRPr/>
            </a:pPr>
            <a:r>
              <a:rPr lang="hr-HR" sz="16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1</a:t>
            </a:r>
            <a:r>
              <a:rPr lang="en-US" sz="1600" b="1" baseline="300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st</a:t>
            </a:r>
            <a:r>
              <a:rPr lang="en-US" sz="16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 and 2</a:t>
            </a:r>
            <a:r>
              <a:rPr lang="en-US" sz="1600" b="1" baseline="300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nd</a:t>
            </a:r>
            <a:r>
              <a:rPr lang="en-US" sz="1600" b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  grade  students</a:t>
            </a:r>
            <a:endParaRPr lang="hr-HR" sz="1600">
              <a:latin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39700" y="1774825"/>
          <a:ext cx="5289550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3" imgW="5291787" imgH="4084674" progId="Excel.Chart.8">
                  <p:embed/>
                </p:oleObj>
              </mc:Choice>
              <mc:Fallback>
                <p:oleObj r:id="rId3" imgW="5291787" imgH="4084674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774825"/>
                        <a:ext cx="5289550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1"/>
          <p:cNvSpPr txBox="1">
            <a:spLocks/>
          </p:cNvSpPr>
          <p:nvPr/>
        </p:nvSpPr>
        <p:spPr>
          <a:xfrm>
            <a:off x="-142908" y="6000768"/>
            <a:ext cx="9144000" cy="500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b="1" i="1" dirty="0">
                <a:solidFill>
                  <a:srgbClr val="FF0000"/>
                </a:solidFill>
                <a:latin typeface="+mn-lt"/>
                <a:cs typeface="+mn-cs"/>
              </a:rPr>
              <a:t>Prevention </a:t>
            </a:r>
            <a:r>
              <a:rPr lang="en-US" sz="20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i="1" dirty="0">
                <a:latin typeface="+mn-lt"/>
                <a:cs typeface="+mn-cs"/>
              </a:rPr>
              <a:t>in </a:t>
            </a:r>
            <a:r>
              <a:rPr lang="en-US" sz="2800" b="1" i="1" dirty="0">
                <a:solidFill>
                  <a:srgbClr val="00B0F0"/>
                </a:solidFill>
                <a:latin typeface="+mn-lt"/>
                <a:cs typeface="+mn-cs"/>
              </a:rPr>
              <a:t>lower elementary </a:t>
            </a:r>
            <a:r>
              <a:rPr lang="en-US" sz="2000" b="1" i="1" dirty="0">
                <a:latin typeface="+mn-lt"/>
                <a:cs typeface="+mn-cs"/>
              </a:rPr>
              <a:t>school grades</a:t>
            </a:r>
            <a:endParaRPr lang="hr-HR" sz="2000" b="1" i="1" dirty="0">
              <a:ln>
                <a:solidFill>
                  <a:schemeClr val="accent1">
                    <a:alpha val="35000"/>
                  </a:schemeClr>
                </a:solidFill>
              </a:ln>
              <a:solidFill>
                <a:srgbClr val="0070C0"/>
              </a:solidFill>
              <a:latin typeface="+mn-lt"/>
              <a:cs typeface="+mn-cs"/>
            </a:endParaRP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hr-HR" sz="2000" b="1" i="1" dirty="0">
              <a:latin typeface="+mn-lt"/>
              <a:cs typeface="+mn-c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42875" y="2786063"/>
            <a:ext cx="3214688" cy="857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>
              <a:latin typeface="Lucida Sans Unicode" pitchFamily="34" charset="0"/>
            </a:endParaRPr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1049338" y="1417638"/>
            <a:ext cx="249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66"/>
                </a:solidFill>
                <a:latin typeface="Lucida Sans Unicode" pitchFamily="34" charset="0"/>
              </a:rPr>
              <a:t>First time hard liker</a:t>
            </a:r>
            <a:r>
              <a:rPr lang="hr-HR" b="1">
                <a:solidFill>
                  <a:srgbClr val="003366"/>
                </a:solidFill>
                <a:latin typeface="Lucida Sans Unicode" pitchFamily="34" charset="0"/>
              </a:rPr>
              <a:t>?</a:t>
            </a:r>
            <a:endParaRPr lang="hr-HR">
              <a:latin typeface="Lucida Sans Unicode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3" y="2274888"/>
            <a:ext cx="3286125" cy="3046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hr-HR" sz="1600" i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bullying</a:t>
            </a:r>
            <a:r>
              <a:rPr lang="hr-HR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, </a:t>
            </a: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gambling</a:t>
            </a:r>
            <a:endParaRPr lang="hr-HR" sz="1600">
              <a:solidFill>
                <a:srgbClr val="003366"/>
              </a:solidFill>
              <a:latin typeface="Lucida Sans Unicode" pitchFamily="34" charset="0"/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Up to </a:t>
            </a:r>
            <a:r>
              <a:rPr lang="hr-HR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20 % </a:t>
            </a: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of children low </a:t>
            </a:r>
            <a:r>
              <a:rPr lang="en-US" sz="1600" b="1" i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self-esteem </a:t>
            </a:r>
            <a:endParaRPr lang="hr-HR" sz="1600" b="1" i="1">
              <a:solidFill>
                <a:srgbClr val="003366"/>
              </a:solidFill>
              <a:latin typeface="Lucida Sans Unicode" pitchFamily="34" charset="0"/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½ exposed to </a:t>
            </a:r>
            <a:r>
              <a:rPr lang="en-US" sz="1600" b="1" i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social violence</a:t>
            </a:r>
            <a:endParaRPr lang="hr-HR" sz="1600" b="1" i="1">
              <a:solidFill>
                <a:srgbClr val="003366"/>
              </a:solidFill>
              <a:latin typeface="Lucida Sans Unicode" pitchFamily="34" charset="0"/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hr-HR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12-25% </a:t>
            </a:r>
            <a:r>
              <a:rPr lang="en-US" sz="1600" b="1" i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peer rejection</a:t>
            </a:r>
            <a:endParaRPr lang="hr-HR" sz="1600" b="1" i="1">
              <a:solidFill>
                <a:srgbClr val="003366"/>
              </a:solidFill>
              <a:latin typeface="Lucida Sans Unicode" pitchFamily="34" charset="0"/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½ </a:t>
            </a:r>
            <a:r>
              <a:rPr lang="en-US" sz="1600" b="1" i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go out </a:t>
            </a: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where other are smoking, drinking drug using</a:t>
            </a:r>
            <a:endParaRPr lang="hr-HR" sz="1600">
              <a:solidFill>
                <a:srgbClr val="003366"/>
              </a:solidFill>
              <a:latin typeface="Lucida Sans Unicode" pitchFamily="34" charset="0"/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Char char="•"/>
              <a:defRPr/>
            </a:pP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Fammily </a:t>
            </a:r>
            <a:r>
              <a:rPr lang="hr-HR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and school </a:t>
            </a:r>
            <a:r>
              <a:rPr lang="en-US" sz="160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communication poor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7813" y="1846263"/>
            <a:ext cx="3286125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268288" indent="-268288">
              <a:spcBef>
                <a:spcPct val="40000"/>
              </a:spcBef>
              <a:defRPr/>
            </a:pPr>
            <a:r>
              <a:rPr lang="en-US" b="1" dirty="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Research on </a:t>
            </a:r>
            <a:r>
              <a:rPr lang="hr-HR" b="1" dirty="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8</a:t>
            </a:r>
            <a:r>
              <a:rPr lang="en-US" b="1" baseline="30000" dirty="0" err="1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th</a:t>
            </a:r>
            <a:r>
              <a:rPr lang="en-US" b="1" dirty="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 grade</a:t>
            </a:r>
            <a:r>
              <a:rPr lang="hr-HR" b="1" dirty="0">
                <a:solidFill>
                  <a:srgbClr val="003366"/>
                </a:solidFill>
                <a:latin typeface="Lucida Sans Unicode" pitchFamily="34" charset="0"/>
                <a:cs typeface="Arial" charset="0"/>
              </a:rPr>
              <a:t> PGZ</a:t>
            </a:r>
          </a:p>
        </p:txBody>
      </p:sp>
      <p:sp>
        <p:nvSpPr>
          <p:cNvPr id="17416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7929563" cy="1143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31859C"/>
                </a:solidFill>
                <a:latin typeface="Gill Sans MT" pitchFamily="34" charset="0"/>
              </a:rPr>
              <a:t>Starting from early age…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966</Words>
  <Application>Microsoft Office PowerPoint</Application>
  <PresentationFormat>On-screen Show (4:3)</PresentationFormat>
  <Paragraphs>296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Gill Sans MT</vt:lpstr>
      <vt:lpstr>Wingdings 2</vt:lpstr>
      <vt:lpstr>Verdana</vt:lpstr>
      <vt:lpstr>Calibri</vt:lpstr>
      <vt:lpstr>Wingdings</vt:lpstr>
      <vt:lpstr>Lucida Sans Unicode</vt:lpstr>
      <vt:lpstr>Wingdings 3</vt:lpstr>
      <vt:lpstr>Aharoni</vt:lpstr>
      <vt:lpstr>Arial Black</vt:lpstr>
      <vt:lpstr>Perpetua</vt:lpstr>
      <vt:lpstr>Times New Roman</vt:lpstr>
      <vt:lpstr>Berlin Sans FB Demi</vt:lpstr>
      <vt:lpstr>Arial Unicode MS</vt:lpstr>
      <vt:lpstr>Solstice</vt:lpstr>
      <vt:lpstr>Office Theme</vt:lpstr>
      <vt:lpstr>Microsoft Office Excel Chart</vt:lpstr>
      <vt:lpstr>Health promotion  and drug prevention  within the public health system</vt:lpstr>
      <vt:lpstr>Public Health Institute</vt:lpstr>
      <vt:lpstr>PowerPoint Presentation</vt:lpstr>
      <vt:lpstr>Office for Drug prevention   Fiorello la guardie 23, Rijeka</vt:lpstr>
      <vt:lpstr>-  Major and still rising problem for Croatia -  Drug rate of 250 /100 000 population -  EU countries 200-800 / 100 000 population </vt:lpstr>
      <vt:lpstr>Drug abuse and adiction in Rijeka county</vt:lpstr>
      <vt:lpstr>PowerPoint Presentation</vt:lpstr>
      <vt:lpstr>Substance use …</vt:lpstr>
      <vt:lpstr>Starting from early age…</vt:lpstr>
      <vt:lpstr>PowerPoint Presentation</vt:lpstr>
      <vt:lpstr>PowerPoint Presentation</vt:lpstr>
      <vt:lpstr>Possible solutions </vt:lpstr>
      <vt:lpstr>PowerPoint Presentation</vt:lpstr>
      <vt:lpstr>Evidence based</vt:lpstr>
      <vt:lpstr>Science based programs</vt:lpstr>
      <vt:lpstr>Evidence based aproach in Rijeka</vt:lpstr>
      <vt:lpstr>Principles of effectiveness</vt:lpstr>
      <vt:lpstr>PowerPoint Presentation</vt:lpstr>
      <vt:lpstr>PowerPoint Presentation</vt:lpstr>
      <vt:lpstr>PowerPoint Presentation</vt:lpstr>
      <vt:lpstr>Life Skills Training</vt:lpstr>
      <vt:lpstr>Workshops </vt:lpstr>
      <vt:lpstr>Activities in 2007/08</vt:lpstr>
      <vt:lpstr>PowerPoint Presentation</vt:lpstr>
      <vt:lpstr>PowerPoint Presentation</vt:lpstr>
      <vt:lpstr>PowerPoint Presentation</vt:lpstr>
      <vt:lpstr>PowerPoint Presentation</vt:lpstr>
      <vt:lpstr>Life Skills Training </vt:lpstr>
      <vt:lpstr>PowerPoint Presentation</vt:lpstr>
      <vt:lpstr>Ready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promotion  and drug prevention  within the public health system</dc:title>
  <dc:creator>Korisnik</dc:creator>
  <cp:lastModifiedBy>Teacher E-Solutions</cp:lastModifiedBy>
  <cp:revision>8</cp:revision>
  <dcterms:created xsi:type="dcterms:W3CDTF">2009-02-27T16:09:06Z</dcterms:created>
  <dcterms:modified xsi:type="dcterms:W3CDTF">2019-01-18T15:53:21Z</dcterms:modified>
</cp:coreProperties>
</file>