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A0A1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D831B-C4F4-4657-BF02-E8924A359A8C}" type="doc">
      <dgm:prSet loTypeId="urn:microsoft.com/office/officeart/2005/8/layout/pyramid1" loCatId="pyramid" qsTypeId="urn:microsoft.com/office/officeart/2005/8/quickstyle/simple1" qsCatId="simple" csTypeId="urn:microsoft.com/office/officeart/2005/8/colors/accent1_2" csCatId="accent1"/>
      <dgm:spPr/>
    </dgm:pt>
    <dgm:pt modelId="{E8D43CBC-139B-4748-B721-01EBCAAF731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rgbClr val="0A0A10"/>
              </a:solidFill>
              <a:effectLst/>
              <a:latin typeface="Arial" pitchFamily="34" charset="0"/>
            </a:rPr>
            <a:t>Fats &amp; Sugars</a:t>
          </a:r>
          <a:endParaRPr kumimoji="0" lang="en-GB" b="1" i="0" u="none" strike="noStrike" cap="none" normalizeH="0" baseline="0" smtClean="0">
            <a:ln>
              <a:noFill/>
            </a:ln>
            <a:solidFill>
              <a:srgbClr val="0A0A10"/>
            </a:solidFill>
            <a:effectLst/>
            <a:latin typeface="Arial" pitchFamily="34" charset="0"/>
          </a:endParaRPr>
        </a:p>
      </dgm:t>
    </dgm:pt>
    <dgm:pt modelId="{9DBCC148-FEA8-44C5-AD5D-1E934710BF58}" type="parTrans" cxnId="{543DDEE3-AC82-4AE0-8C01-74BEDA528A01}">
      <dgm:prSet/>
      <dgm:spPr/>
    </dgm:pt>
    <dgm:pt modelId="{09954F79-75D8-45D3-9443-9008AE99D781}" type="sibTrans" cxnId="{543DDEE3-AC82-4AE0-8C01-74BEDA528A01}">
      <dgm:prSet/>
      <dgm:spPr/>
    </dgm:pt>
    <dgm:pt modelId="{4E3087EF-D199-4B47-B352-DB78802078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rgbClr val="0A0A10"/>
              </a:solidFill>
              <a:effectLst/>
              <a:latin typeface="Arial" pitchFamily="34" charset="0"/>
            </a:rPr>
            <a:t>Dairy</a:t>
          </a:r>
          <a:endParaRPr kumimoji="0" lang="en-GB" b="1" i="0" u="none" strike="noStrike" cap="none" normalizeH="0" baseline="0" smtClean="0">
            <a:ln>
              <a:noFill/>
            </a:ln>
            <a:solidFill>
              <a:srgbClr val="0A0A10"/>
            </a:solidFill>
            <a:effectLst/>
            <a:latin typeface="Arial" pitchFamily="34" charset="0"/>
          </a:endParaRPr>
        </a:p>
      </dgm:t>
    </dgm:pt>
    <dgm:pt modelId="{528FAADF-02B4-490D-B01A-9955490F40C2}" type="parTrans" cxnId="{ECDF628D-3B02-4E09-8278-3FDF9F260BAB}">
      <dgm:prSet/>
      <dgm:spPr/>
    </dgm:pt>
    <dgm:pt modelId="{20BFB6A8-FDC2-48D4-9059-1D2638509660}" type="sibTrans" cxnId="{ECDF628D-3B02-4E09-8278-3FDF9F260BAB}">
      <dgm:prSet/>
      <dgm:spPr/>
    </dgm:pt>
    <dgm:pt modelId="{BA3BD716-FCE0-4BA8-9F1B-45BA071F21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rgbClr val="0A0A10"/>
              </a:solidFill>
              <a:effectLst/>
              <a:latin typeface="Arial" pitchFamily="34" charset="0"/>
            </a:rPr>
            <a:t>Proteins</a:t>
          </a:r>
          <a:endParaRPr kumimoji="0" lang="en-GB" b="1" i="0" u="none" strike="noStrike" cap="none" normalizeH="0" baseline="0" smtClean="0">
            <a:ln>
              <a:noFill/>
            </a:ln>
            <a:solidFill>
              <a:srgbClr val="0A0A10"/>
            </a:solidFill>
            <a:effectLst/>
            <a:latin typeface="Arial" pitchFamily="34" charset="0"/>
          </a:endParaRPr>
        </a:p>
      </dgm:t>
    </dgm:pt>
    <dgm:pt modelId="{7AA315D2-B4A9-4712-9C4D-18361A6C3829}" type="parTrans" cxnId="{23D7A2C8-28EA-4C7C-B2CD-97962BF4E346}">
      <dgm:prSet/>
      <dgm:spPr/>
    </dgm:pt>
    <dgm:pt modelId="{3DD3366E-ECA6-443D-8D42-E9194654A5AF}" type="sibTrans" cxnId="{23D7A2C8-28EA-4C7C-B2CD-97962BF4E346}">
      <dgm:prSet/>
      <dgm:spPr/>
    </dgm:pt>
    <dgm:pt modelId="{30236945-1814-41C7-B80C-99331300D1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rgbClr val="0A0A10"/>
              </a:solidFill>
              <a:effectLst/>
              <a:latin typeface="Arial" pitchFamily="34" charset="0"/>
            </a:rPr>
            <a:t>Fruit and Vegetables</a:t>
          </a:r>
          <a:endParaRPr kumimoji="0" lang="en-GB" b="1" i="0" u="none" strike="noStrike" cap="none" normalizeH="0" baseline="0" smtClean="0">
            <a:ln>
              <a:noFill/>
            </a:ln>
            <a:solidFill>
              <a:srgbClr val="0A0A10"/>
            </a:solidFill>
            <a:effectLst/>
            <a:latin typeface="Arial" pitchFamily="34" charset="0"/>
          </a:endParaRPr>
        </a:p>
      </dgm:t>
    </dgm:pt>
    <dgm:pt modelId="{5DF3E735-4350-40E5-8B9B-7917C5326EB5}" type="parTrans" cxnId="{C60100A2-E01E-4448-9143-278968559706}">
      <dgm:prSet/>
      <dgm:spPr/>
    </dgm:pt>
    <dgm:pt modelId="{27B94644-4DD3-4FFD-9814-F9D9E9E3E58B}" type="sibTrans" cxnId="{C60100A2-E01E-4448-9143-278968559706}">
      <dgm:prSet/>
      <dgm:spPr/>
    </dgm:pt>
    <dgm:pt modelId="{E7A3C33D-B869-40D9-84F8-56DED5D4E68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rgbClr val="0A0A10"/>
              </a:solidFill>
              <a:effectLst/>
              <a:latin typeface="Arial" pitchFamily="34" charset="0"/>
            </a:rPr>
            <a:t>Carbohydrates</a:t>
          </a:r>
          <a:endParaRPr kumimoji="0" lang="en-GB" b="1" i="0" u="none" strike="noStrike" cap="none" normalizeH="0" baseline="0" smtClean="0">
            <a:ln>
              <a:noFill/>
            </a:ln>
            <a:solidFill>
              <a:srgbClr val="0A0A10"/>
            </a:solidFill>
            <a:effectLst/>
            <a:latin typeface="Arial" pitchFamily="34" charset="0"/>
          </a:endParaRPr>
        </a:p>
      </dgm:t>
    </dgm:pt>
    <dgm:pt modelId="{45844182-A315-4115-B19E-950D6AC7838A}" type="parTrans" cxnId="{FEF012D0-FF5E-4629-BDC1-BF8D3887A704}">
      <dgm:prSet/>
      <dgm:spPr/>
    </dgm:pt>
    <dgm:pt modelId="{69690CB2-F58E-41BB-9253-B970AD5CAC82}" type="sibTrans" cxnId="{FEF012D0-FF5E-4629-BDC1-BF8D3887A704}">
      <dgm:prSet/>
      <dgm:spPr/>
    </dgm:pt>
    <dgm:pt modelId="{3E76F8ED-7EE5-4245-8E40-12D7282E971F}" type="pres">
      <dgm:prSet presAssocID="{824D831B-C4F4-4657-BF02-E8924A359A8C}" presName="Name0" presStyleCnt="0">
        <dgm:presLayoutVars>
          <dgm:dir/>
          <dgm:animLvl val="lvl"/>
          <dgm:resizeHandles val="exact"/>
        </dgm:presLayoutVars>
      </dgm:prSet>
      <dgm:spPr/>
    </dgm:pt>
    <dgm:pt modelId="{220ECB59-E917-41FD-AB64-81FC34EC79E4}" type="pres">
      <dgm:prSet presAssocID="{E8D43CBC-139B-4748-B721-01EBCAAF7319}" presName="Name8" presStyleCnt="0"/>
      <dgm:spPr/>
    </dgm:pt>
    <dgm:pt modelId="{53803A2F-C331-4D07-99AE-A77467D52934}" type="pres">
      <dgm:prSet presAssocID="{E8D43CBC-139B-4748-B721-01EBCAAF7319}" presName="level" presStyleLbl="node1" presStyleIdx="0" presStyleCnt="5">
        <dgm:presLayoutVars>
          <dgm:chMax val="1"/>
          <dgm:bulletEnabled val="1"/>
        </dgm:presLayoutVars>
      </dgm:prSet>
      <dgm:spPr/>
    </dgm:pt>
    <dgm:pt modelId="{68D098C0-6C10-463C-B960-DCBE0D178F8B}" type="pres">
      <dgm:prSet presAssocID="{E8D43CBC-139B-4748-B721-01EBCAAF7319}" presName="levelTx" presStyleLbl="revTx" presStyleIdx="0" presStyleCnt="0">
        <dgm:presLayoutVars>
          <dgm:chMax val="1"/>
          <dgm:bulletEnabled val="1"/>
        </dgm:presLayoutVars>
      </dgm:prSet>
      <dgm:spPr/>
    </dgm:pt>
    <dgm:pt modelId="{D5B00705-9A09-4476-8850-F4216E44A89D}" type="pres">
      <dgm:prSet presAssocID="{4E3087EF-D199-4B47-B352-DB7880207897}" presName="Name8" presStyleCnt="0"/>
      <dgm:spPr/>
    </dgm:pt>
    <dgm:pt modelId="{22D9DBFA-5DD4-4D1B-9F8A-FADF771D6AD8}" type="pres">
      <dgm:prSet presAssocID="{4E3087EF-D199-4B47-B352-DB7880207897}" presName="level" presStyleLbl="node1" presStyleIdx="1" presStyleCnt="5">
        <dgm:presLayoutVars>
          <dgm:chMax val="1"/>
          <dgm:bulletEnabled val="1"/>
        </dgm:presLayoutVars>
      </dgm:prSet>
      <dgm:spPr/>
    </dgm:pt>
    <dgm:pt modelId="{25C3F6E2-6C35-41B2-B44A-F238605B05E6}" type="pres">
      <dgm:prSet presAssocID="{4E3087EF-D199-4B47-B352-DB7880207897}" presName="levelTx" presStyleLbl="revTx" presStyleIdx="0" presStyleCnt="0">
        <dgm:presLayoutVars>
          <dgm:chMax val="1"/>
          <dgm:bulletEnabled val="1"/>
        </dgm:presLayoutVars>
      </dgm:prSet>
      <dgm:spPr/>
    </dgm:pt>
    <dgm:pt modelId="{AA97F37F-90B4-4767-8E49-52E22EE3C425}" type="pres">
      <dgm:prSet presAssocID="{BA3BD716-FCE0-4BA8-9F1B-45BA071F21A6}" presName="Name8" presStyleCnt="0"/>
      <dgm:spPr/>
    </dgm:pt>
    <dgm:pt modelId="{93F095B5-7A39-4934-B04F-2126AFE45C9F}" type="pres">
      <dgm:prSet presAssocID="{BA3BD716-FCE0-4BA8-9F1B-45BA071F21A6}" presName="level" presStyleLbl="node1" presStyleIdx="2" presStyleCnt="5">
        <dgm:presLayoutVars>
          <dgm:chMax val="1"/>
          <dgm:bulletEnabled val="1"/>
        </dgm:presLayoutVars>
      </dgm:prSet>
      <dgm:spPr/>
    </dgm:pt>
    <dgm:pt modelId="{EFA48F71-BFEE-42E5-AD3D-F340572362C1}" type="pres">
      <dgm:prSet presAssocID="{BA3BD716-FCE0-4BA8-9F1B-45BA071F21A6}" presName="levelTx" presStyleLbl="revTx" presStyleIdx="0" presStyleCnt="0">
        <dgm:presLayoutVars>
          <dgm:chMax val="1"/>
          <dgm:bulletEnabled val="1"/>
        </dgm:presLayoutVars>
      </dgm:prSet>
      <dgm:spPr/>
    </dgm:pt>
    <dgm:pt modelId="{7B721535-1957-447A-9D4F-79C295E38F95}" type="pres">
      <dgm:prSet presAssocID="{30236945-1814-41C7-B80C-99331300D1E5}" presName="Name8" presStyleCnt="0"/>
      <dgm:spPr/>
    </dgm:pt>
    <dgm:pt modelId="{BA7BD4BF-8B53-422F-A290-985B1DA28064}" type="pres">
      <dgm:prSet presAssocID="{30236945-1814-41C7-B80C-99331300D1E5}" presName="level" presStyleLbl="node1" presStyleIdx="3" presStyleCnt="5">
        <dgm:presLayoutVars>
          <dgm:chMax val="1"/>
          <dgm:bulletEnabled val="1"/>
        </dgm:presLayoutVars>
      </dgm:prSet>
      <dgm:spPr/>
    </dgm:pt>
    <dgm:pt modelId="{321AB855-899B-42B3-9085-446B738E1636}" type="pres">
      <dgm:prSet presAssocID="{30236945-1814-41C7-B80C-99331300D1E5}" presName="levelTx" presStyleLbl="revTx" presStyleIdx="0" presStyleCnt="0">
        <dgm:presLayoutVars>
          <dgm:chMax val="1"/>
          <dgm:bulletEnabled val="1"/>
        </dgm:presLayoutVars>
      </dgm:prSet>
      <dgm:spPr/>
    </dgm:pt>
    <dgm:pt modelId="{0A90ECA4-8DF5-4CEE-9C82-EA05AE55A297}" type="pres">
      <dgm:prSet presAssocID="{E7A3C33D-B869-40D9-84F8-56DED5D4E68D}" presName="Name8" presStyleCnt="0"/>
      <dgm:spPr/>
    </dgm:pt>
    <dgm:pt modelId="{B53133D9-0DB9-4DF2-BF10-2A8F52F06EA3}" type="pres">
      <dgm:prSet presAssocID="{E7A3C33D-B869-40D9-84F8-56DED5D4E68D}" presName="level" presStyleLbl="node1" presStyleIdx="4" presStyleCnt="5">
        <dgm:presLayoutVars>
          <dgm:chMax val="1"/>
          <dgm:bulletEnabled val="1"/>
        </dgm:presLayoutVars>
      </dgm:prSet>
      <dgm:spPr/>
    </dgm:pt>
    <dgm:pt modelId="{37B185FF-AB0D-4C1D-A138-9C24CE72FD33}" type="pres">
      <dgm:prSet presAssocID="{E7A3C33D-B869-40D9-84F8-56DED5D4E68D}" presName="levelTx" presStyleLbl="revTx" presStyleIdx="0" presStyleCnt="0">
        <dgm:presLayoutVars>
          <dgm:chMax val="1"/>
          <dgm:bulletEnabled val="1"/>
        </dgm:presLayoutVars>
      </dgm:prSet>
      <dgm:spPr/>
    </dgm:pt>
  </dgm:ptLst>
  <dgm:cxnLst>
    <dgm:cxn modelId="{543DDEE3-AC82-4AE0-8C01-74BEDA528A01}" srcId="{824D831B-C4F4-4657-BF02-E8924A359A8C}" destId="{E8D43CBC-139B-4748-B721-01EBCAAF7319}" srcOrd="0" destOrd="0" parTransId="{9DBCC148-FEA8-44C5-AD5D-1E934710BF58}" sibTransId="{09954F79-75D8-45D3-9443-9008AE99D781}"/>
    <dgm:cxn modelId="{C14B7714-4E5E-40AD-9887-73B731A14DEC}" type="presOf" srcId="{E7A3C33D-B869-40D9-84F8-56DED5D4E68D}" destId="{37B185FF-AB0D-4C1D-A138-9C24CE72FD33}" srcOrd="1" destOrd="0" presId="urn:microsoft.com/office/officeart/2005/8/layout/pyramid1"/>
    <dgm:cxn modelId="{C60100A2-E01E-4448-9143-278968559706}" srcId="{824D831B-C4F4-4657-BF02-E8924A359A8C}" destId="{30236945-1814-41C7-B80C-99331300D1E5}" srcOrd="3" destOrd="0" parTransId="{5DF3E735-4350-40E5-8B9B-7917C5326EB5}" sibTransId="{27B94644-4DD3-4FFD-9814-F9D9E9E3E58B}"/>
    <dgm:cxn modelId="{97F3589B-031B-4202-AC7C-24BF35890F76}" type="presOf" srcId="{4E3087EF-D199-4B47-B352-DB7880207897}" destId="{22D9DBFA-5DD4-4D1B-9F8A-FADF771D6AD8}" srcOrd="0" destOrd="0" presId="urn:microsoft.com/office/officeart/2005/8/layout/pyramid1"/>
    <dgm:cxn modelId="{FEF012D0-FF5E-4629-BDC1-BF8D3887A704}" srcId="{824D831B-C4F4-4657-BF02-E8924A359A8C}" destId="{E7A3C33D-B869-40D9-84F8-56DED5D4E68D}" srcOrd="4" destOrd="0" parTransId="{45844182-A315-4115-B19E-950D6AC7838A}" sibTransId="{69690CB2-F58E-41BB-9253-B970AD5CAC82}"/>
    <dgm:cxn modelId="{156E167A-628E-4AEC-9F12-B200B7E31A7B}" type="presOf" srcId="{30236945-1814-41C7-B80C-99331300D1E5}" destId="{BA7BD4BF-8B53-422F-A290-985B1DA28064}" srcOrd="0" destOrd="0" presId="urn:microsoft.com/office/officeart/2005/8/layout/pyramid1"/>
    <dgm:cxn modelId="{37262A23-0BF5-4004-801A-1513407DB24E}" type="presOf" srcId="{BA3BD716-FCE0-4BA8-9F1B-45BA071F21A6}" destId="{93F095B5-7A39-4934-B04F-2126AFE45C9F}" srcOrd="0" destOrd="0" presId="urn:microsoft.com/office/officeart/2005/8/layout/pyramid1"/>
    <dgm:cxn modelId="{1EBE9CBE-B4FD-4AE2-95F6-80578E288FBE}" type="presOf" srcId="{4E3087EF-D199-4B47-B352-DB7880207897}" destId="{25C3F6E2-6C35-41B2-B44A-F238605B05E6}" srcOrd="1" destOrd="0" presId="urn:microsoft.com/office/officeart/2005/8/layout/pyramid1"/>
    <dgm:cxn modelId="{495E9D9A-F9C5-4032-9829-1F25D5F08B8E}" type="presOf" srcId="{E7A3C33D-B869-40D9-84F8-56DED5D4E68D}" destId="{B53133D9-0DB9-4DF2-BF10-2A8F52F06EA3}" srcOrd="0" destOrd="0" presId="urn:microsoft.com/office/officeart/2005/8/layout/pyramid1"/>
    <dgm:cxn modelId="{1DD46729-E069-44D4-B4FE-229DD2E21BEB}" type="presOf" srcId="{824D831B-C4F4-4657-BF02-E8924A359A8C}" destId="{3E76F8ED-7EE5-4245-8E40-12D7282E971F}" srcOrd="0" destOrd="0" presId="urn:microsoft.com/office/officeart/2005/8/layout/pyramid1"/>
    <dgm:cxn modelId="{ECDF628D-3B02-4E09-8278-3FDF9F260BAB}" srcId="{824D831B-C4F4-4657-BF02-E8924A359A8C}" destId="{4E3087EF-D199-4B47-B352-DB7880207897}" srcOrd="1" destOrd="0" parTransId="{528FAADF-02B4-490D-B01A-9955490F40C2}" sibTransId="{20BFB6A8-FDC2-48D4-9059-1D2638509660}"/>
    <dgm:cxn modelId="{6BAF0615-5D90-4F96-88D4-AD22F5A8E39B}" type="presOf" srcId="{30236945-1814-41C7-B80C-99331300D1E5}" destId="{321AB855-899B-42B3-9085-446B738E1636}" srcOrd="1" destOrd="0" presId="urn:microsoft.com/office/officeart/2005/8/layout/pyramid1"/>
    <dgm:cxn modelId="{23D7A2C8-28EA-4C7C-B2CD-97962BF4E346}" srcId="{824D831B-C4F4-4657-BF02-E8924A359A8C}" destId="{BA3BD716-FCE0-4BA8-9F1B-45BA071F21A6}" srcOrd="2" destOrd="0" parTransId="{7AA315D2-B4A9-4712-9C4D-18361A6C3829}" sibTransId="{3DD3366E-ECA6-443D-8D42-E9194654A5AF}"/>
    <dgm:cxn modelId="{466BCE0E-1885-4CEB-8274-2231BEC05F2B}" type="presOf" srcId="{BA3BD716-FCE0-4BA8-9F1B-45BA071F21A6}" destId="{EFA48F71-BFEE-42E5-AD3D-F340572362C1}" srcOrd="1" destOrd="0" presId="urn:microsoft.com/office/officeart/2005/8/layout/pyramid1"/>
    <dgm:cxn modelId="{39915B2D-4CFD-48FD-A5EE-6F28FBB08776}" type="presOf" srcId="{E8D43CBC-139B-4748-B721-01EBCAAF7319}" destId="{68D098C0-6C10-463C-B960-DCBE0D178F8B}" srcOrd="1" destOrd="0" presId="urn:microsoft.com/office/officeart/2005/8/layout/pyramid1"/>
    <dgm:cxn modelId="{6C163203-C871-450A-AF56-3872D9172BF3}" type="presOf" srcId="{E8D43CBC-139B-4748-B721-01EBCAAF7319}" destId="{53803A2F-C331-4D07-99AE-A77467D52934}" srcOrd="0" destOrd="0" presId="urn:microsoft.com/office/officeart/2005/8/layout/pyramid1"/>
    <dgm:cxn modelId="{7AC6D5B2-0894-4462-BC6F-1615B884EC69}" type="presParOf" srcId="{3E76F8ED-7EE5-4245-8E40-12D7282E971F}" destId="{220ECB59-E917-41FD-AB64-81FC34EC79E4}" srcOrd="0" destOrd="0" presId="urn:microsoft.com/office/officeart/2005/8/layout/pyramid1"/>
    <dgm:cxn modelId="{2A053CDD-3B22-4E3F-A72C-7298EDBC2528}" type="presParOf" srcId="{220ECB59-E917-41FD-AB64-81FC34EC79E4}" destId="{53803A2F-C331-4D07-99AE-A77467D52934}" srcOrd="0" destOrd="0" presId="urn:microsoft.com/office/officeart/2005/8/layout/pyramid1"/>
    <dgm:cxn modelId="{71C8B1F2-018A-44A4-8AC8-0E8B94312320}" type="presParOf" srcId="{220ECB59-E917-41FD-AB64-81FC34EC79E4}" destId="{68D098C0-6C10-463C-B960-DCBE0D178F8B}" srcOrd="1" destOrd="0" presId="urn:microsoft.com/office/officeart/2005/8/layout/pyramid1"/>
    <dgm:cxn modelId="{59409731-C4A7-4DF3-B429-B57C8E97DD1E}" type="presParOf" srcId="{3E76F8ED-7EE5-4245-8E40-12D7282E971F}" destId="{D5B00705-9A09-4476-8850-F4216E44A89D}" srcOrd="1" destOrd="0" presId="urn:microsoft.com/office/officeart/2005/8/layout/pyramid1"/>
    <dgm:cxn modelId="{659B44BE-E688-4FF3-AFF0-1E0EB241AF93}" type="presParOf" srcId="{D5B00705-9A09-4476-8850-F4216E44A89D}" destId="{22D9DBFA-5DD4-4D1B-9F8A-FADF771D6AD8}" srcOrd="0" destOrd="0" presId="urn:microsoft.com/office/officeart/2005/8/layout/pyramid1"/>
    <dgm:cxn modelId="{75D7ED39-406A-4345-86D0-B1E8643CF1B9}" type="presParOf" srcId="{D5B00705-9A09-4476-8850-F4216E44A89D}" destId="{25C3F6E2-6C35-41B2-B44A-F238605B05E6}" srcOrd="1" destOrd="0" presId="urn:microsoft.com/office/officeart/2005/8/layout/pyramid1"/>
    <dgm:cxn modelId="{D50AEDBA-BED3-4F33-A80A-EF7504683612}" type="presParOf" srcId="{3E76F8ED-7EE5-4245-8E40-12D7282E971F}" destId="{AA97F37F-90B4-4767-8E49-52E22EE3C425}" srcOrd="2" destOrd="0" presId="urn:microsoft.com/office/officeart/2005/8/layout/pyramid1"/>
    <dgm:cxn modelId="{C60DFC84-B416-4DEF-960E-8F3441D9D996}" type="presParOf" srcId="{AA97F37F-90B4-4767-8E49-52E22EE3C425}" destId="{93F095B5-7A39-4934-B04F-2126AFE45C9F}" srcOrd="0" destOrd="0" presId="urn:microsoft.com/office/officeart/2005/8/layout/pyramid1"/>
    <dgm:cxn modelId="{CF174FEF-A46B-4C99-BB20-46E189B941F2}" type="presParOf" srcId="{AA97F37F-90B4-4767-8E49-52E22EE3C425}" destId="{EFA48F71-BFEE-42E5-AD3D-F340572362C1}" srcOrd="1" destOrd="0" presId="urn:microsoft.com/office/officeart/2005/8/layout/pyramid1"/>
    <dgm:cxn modelId="{532580BB-B2DD-4287-8766-9C895B5B4883}" type="presParOf" srcId="{3E76F8ED-7EE5-4245-8E40-12D7282E971F}" destId="{7B721535-1957-447A-9D4F-79C295E38F95}" srcOrd="3" destOrd="0" presId="urn:microsoft.com/office/officeart/2005/8/layout/pyramid1"/>
    <dgm:cxn modelId="{005C4B36-293E-4C95-923B-2DFEB3B67354}" type="presParOf" srcId="{7B721535-1957-447A-9D4F-79C295E38F95}" destId="{BA7BD4BF-8B53-422F-A290-985B1DA28064}" srcOrd="0" destOrd="0" presId="urn:microsoft.com/office/officeart/2005/8/layout/pyramid1"/>
    <dgm:cxn modelId="{71DF66EA-0CEF-45D2-8AC8-64D427B80921}" type="presParOf" srcId="{7B721535-1957-447A-9D4F-79C295E38F95}" destId="{321AB855-899B-42B3-9085-446B738E1636}" srcOrd="1" destOrd="0" presId="urn:microsoft.com/office/officeart/2005/8/layout/pyramid1"/>
    <dgm:cxn modelId="{99EB16BF-3241-4650-A108-C6BA259F065C}" type="presParOf" srcId="{3E76F8ED-7EE5-4245-8E40-12D7282E971F}" destId="{0A90ECA4-8DF5-4CEE-9C82-EA05AE55A297}" srcOrd="4" destOrd="0" presId="urn:microsoft.com/office/officeart/2005/8/layout/pyramid1"/>
    <dgm:cxn modelId="{868617C2-AEF3-4C64-A479-856ACFB4C0A8}" type="presParOf" srcId="{0A90ECA4-8DF5-4CEE-9C82-EA05AE55A297}" destId="{B53133D9-0DB9-4DF2-BF10-2A8F52F06EA3}" srcOrd="0" destOrd="0" presId="urn:microsoft.com/office/officeart/2005/8/layout/pyramid1"/>
    <dgm:cxn modelId="{7777E766-C478-4CE7-A097-7CD19F972D56}" type="presParOf" srcId="{0A90ECA4-8DF5-4CEE-9C82-EA05AE55A297}" destId="{37B185FF-AB0D-4C1D-A138-9C24CE72FD3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F8E46F0-5724-4518-B783-FE6CA25A5A73}" type="slidenum">
              <a:rPr lang="en-GB"/>
              <a:pPr/>
              <a:t>‹#›</a:t>
            </a:fld>
            <a:endParaRPr lang="en-GB"/>
          </a:p>
        </p:txBody>
      </p:sp>
    </p:spTree>
    <p:extLst>
      <p:ext uri="{BB962C8B-B14F-4D97-AF65-F5344CB8AC3E}">
        <p14:creationId xmlns:p14="http://schemas.microsoft.com/office/powerpoint/2010/main" val="234799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6D4C89C-4CAB-47B7-946D-E2EE5B3266DC}" type="slidenum">
              <a:rPr lang="en-GB"/>
              <a:pPr/>
              <a:t>‹#›</a:t>
            </a:fld>
            <a:endParaRPr lang="en-GB"/>
          </a:p>
        </p:txBody>
      </p:sp>
    </p:spTree>
    <p:extLst>
      <p:ext uri="{BB962C8B-B14F-4D97-AF65-F5344CB8AC3E}">
        <p14:creationId xmlns:p14="http://schemas.microsoft.com/office/powerpoint/2010/main" val="339609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CC687E1-508C-4385-AB14-CD5D2FA95695}" type="slidenum">
              <a:rPr lang="en-GB"/>
              <a:pPr/>
              <a:t>‹#›</a:t>
            </a:fld>
            <a:endParaRPr lang="en-GB"/>
          </a:p>
        </p:txBody>
      </p:sp>
    </p:spTree>
    <p:extLst>
      <p:ext uri="{BB962C8B-B14F-4D97-AF65-F5344CB8AC3E}">
        <p14:creationId xmlns:p14="http://schemas.microsoft.com/office/powerpoint/2010/main" val="189620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415DF3-7B80-459F-90EF-3F9B2C7F6E13}" type="slidenum">
              <a:rPr lang="en-GB"/>
              <a:pPr/>
              <a:t>‹#›</a:t>
            </a:fld>
            <a:endParaRPr lang="en-GB"/>
          </a:p>
        </p:txBody>
      </p:sp>
    </p:spTree>
    <p:extLst>
      <p:ext uri="{BB962C8B-B14F-4D97-AF65-F5344CB8AC3E}">
        <p14:creationId xmlns:p14="http://schemas.microsoft.com/office/powerpoint/2010/main" val="46974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93BCA6C-D04C-4E93-8869-A5D2CFCFDA8A}" type="slidenum">
              <a:rPr lang="en-GB"/>
              <a:pPr/>
              <a:t>‹#›</a:t>
            </a:fld>
            <a:endParaRPr lang="en-GB"/>
          </a:p>
        </p:txBody>
      </p:sp>
    </p:spTree>
    <p:extLst>
      <p:ext uri="{BB962C8B-B14F-4D97-AF65-F5344CB8AC3E}">
        <p14:creationId xmlns:p14="http://schemas.microsoft.com/office/powerpoint/2010/main" val="368415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15A52D1-639D-4FEC-9C99-B87C369F45AB}" type="slidenum">
              <a:rPr lang="en-GB"/>
              <a:pPr/>
              <a:t>‹#›</a:t>
            </a:fld>
            <a:endParaRPr lang="en-GB"/>
          </a:p>
        </p:txBody>
      </p:sp>
    </p:spTree>
    <p:extLst>
      <p:ext uri="{BB962C8B-B14F-4D97-AF65-F5344CB8AC3E}">
        <p14:creationId xmlns:p14="http://schemas.microsoft.com/office/powerpoint/2010/main" val="237403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D6A1109-28AC-4BC2-90CC-537B2B739C17}" type="slidenum">
              <a:rPr lang="en-GB"/>
              <a:pPr/>
              <a:t>‹#›</a:t>
            </a:fld>
            <a:endParaRPr lang="en-GB"/>
          </a:p>
        </p:txBody>
      </p:sp>
    </p:spTree>
    <p:extLst>
      <p:ext uri="{BB962C8B-B14F-4D97-AF65-F5344CB8AC3E}">
        <p14:creationId xmlns:p14="http://schemas.microsoft.com/office/powerpoint/2010/main" val="178878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535E5A7-DA6B-4461-995D-ACDE39544538}" type="slidenum">
              <a:rPr lang="en-GB"/>
              <a:pPr/>
              <a:t>‹#›</a:t>
            </a:fld>
            <a:endParaRPr lang="en-GB"/>
          </a:p>
        </p:txBody>
      </p:sp>
    </p:spTree>
    <p:extLst>
      <p:ext uri="{BB962C8B-B14F-4D97-AF65-F5344CB8AC3E}">
        <p14:creationId xmlns:p14="http://schemas.microsoft.com/office/powerpoint/2010/main" val="69565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6EC5ADD-768B-4E4E-AF75-FD4ECB74D8F0}" type="slidenum">
              <a:rPr lang="en-GB"/>
              <a:pPr/>
              <a:t>‹#›</a:t>
            </a:fld>
            <a:endParaRPr lang="en-GB"/>
          </a:p>
        </p:txBody>
      </p:sp>
    </p:spTree>
    <p:extLst>
      <p:ext uri="{BB962C8B-B14F-4D97-AF65-F5344CB8AC3E}">
        <p14:creationId xmlns:p14="http://schemas.microsoft.com/office/powerpoint/2010/main" val="133777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9A5733E-0CE3-4401-AD0D-F1C9671DFA5B}" type="slidenum">
              <a:rPr lang="en-GB"/>
              <a:pPr/>
              <a:t>‹#›</a:t>
            </a:fld>
            <a:endParaRPr lang="en-GB"/>
          </a:p>
        </p:txBody>
      </p:sp>
    </p:spTree>
    <p:extLst>
      <p:ext uri="{BB962C8B-B14F-4D97-AF65-F5344CB8AC3E}">
        <p14:creationId xmlns:p14="http://schemas.microsoft.com/office/powerpoint/2010/main" val="202927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F989110-CB0E-40BD-BFCF-C70941E4C8E8}" type="slidenum">
              <a:rPr lang="en-GB"/>
              <a:pPr/>
              <a:t>‹#›</a:t>
            </a:fld>
            <a:endParaRPr lang="en-GB"/>
          </a:p>
        </p:txBody>
      </p:sp>
    </p:spTree>
    <p:extLst>
      <p:ext uri="{BB962C8B-B14F-4D97-AF65-F5344CB8AC3E}">
        <p14:creationId xmlns:p14="http://schemas.microsoft.com/office/powerpoint/2010/main" val="372190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2A8458-EEA7-4DB6-BDEE-466F1C2765C8}"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wmf"/><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5400" b="1">
                <a:solidFill>
                  <a:srgbClr val="00CC00"/>
                </a:solidFill>
                <a:latin typeface="Courier New" pitchFamily="49" charset="0"/>
              </a:rPr>
              <a:t>Healthy Eating</a:t>
            </a:r>
          </a:p>
        </p:txBody>
      </p:sp>
      <p:sp>
        <p:nvSpPr>
          <p:cNvPr id="2051" name="Rectangle 3"/>
          <p:cNvSpPr>
            <a:spLocks noGrp="1" noChangeArrowheads="1"/>
          </p:cNvSpPr>
          <p:nvPr>
            <p:ph type="subTitle" idx="1"/>
          </p:nvPr>
        </p:nvSpPr>
        <p:spPr/>
        <p:txBody>
          <a:bodyPr/>
          <a:lstStyle/>
          <a:p>
            <a:r>
              <a:rPr lang="en-GB" b="1">
                <a:solidFill>
                  <a:srgbClr val="00CC00"/>
                </a:solidFill>
                <a:latin typeface="Courier New" pitchFamily="49" charset="0"/>
              </a:rPr>
              <a:t>Learning objective: To know that to stay healthy we need an adequate and varied diet.</a:t>
            </a:r>
          </a:p>
        </p:txBody>
      </p:sp>
      <p:pic>
        <p:nvPicPr>
          <p:cNvPr id="2052" name="Picture 4" descr="j04066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404813"/>
            <a:ext cx="27876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anim calcmode="lin" valueType="num">
                                      <p:cBhvr>
                                        <p:cTn id="14" dur="2000" fill="hold"/>
                                        <p:tgtEl>
                                          <p:spTgt spid="2050"/>
                                        </p:tgtEl>
                                        <p:attrNameLst>
                                          <p:attrName>ppt_w</p:attrName>
                                        </p:attrNameLst>
                                      </p:cBhvr>
                                      <p:tavLst>
                                        <p:tav tm="0" fmla="#ppt_w*sin(2.5*pi*$)">
                                          <p:val>
                                            <p:fltVal val="0"/>
                                          </p:val>
                                        </p:tav>
                                        <p:tav tm="100000">
                                          <p:val>
                                            <p:fltVal val="1"/>
                                          </p:val>
                                        </p:tav>
                                      </p:tavLst>
                                    </p:anim>
                                    <p:anim calcmode="lin" valueType="num">
                                      <p:cBhvr>
                                        <p:cTn id="15"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grpId="0" nodeType="clickEffect">
                                  <p:stCondLst>
                                    <p:cond delay="0"/>
                                  </p:stCondLst>
                                  <p:iterate type="lt">
                                    <p:tmPct val="10000"/>
                                  </p:iterate>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anim calcmode="lin" valueType="num">
                                      <p:cBhvr>
                                        <p:cTn id="21"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205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GB" sz="4000">
                <a:solidFill>
                  <a:srgbClr val="00CC00"/>
                </a:solidFill>
              </a:rPr>
              <a:t>Which foods are good/bad for you?</a:t>
            </a:r>
          </a:p>
        </p:txBody>
      </p:sp>
      <p:pic>
        <p:nvPicPr>
          <p:cNvPr id="3078" name="Picture 6" descr="j040226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484313"/>
            <a:ext cx="2089150" cy="3132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7" descr="j0411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557338"/>
            <a:ext cx="194468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j0406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644900"/>
            <a:ext cx="24907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j02504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412875"/>
            <a:ext cx="28082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diamond(in)">
                                      <p:cBhvr>
                                        <p:cTn id="13" dur="2000"/>
                                        <p:tgtEl>
                                          <p:spTgt spid="30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diamond(in)">
                                      <p:cBhvr>
                                        <p:cTn id="18" dur="2000"/>
                                        <p:tgtEl>
                                          <p:spTgt spid="30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3081"/>
                                        </p:tgtEl>
                                        <p:attrNameLst>
                                          <p:attrName>style.visibility</p:attrName>
                                        </p:attrNameLst>
                                      </p:cBhvr>
                                      <p:to>
                                        <p:strVal val="visible"/>
                                      </p:to>
                                    </p:set>
                                    <p:animEffect transition="in" filter="diamond(in)">
                                      <p:cBhvr>
                                        <p:cTn id="23" dur="2000"/>
                                        <p:tgtEl>
                                          <p:spTgt spid="30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diamond(in)">
                                      <p:cBhvr>
                                        <p:cTn id="2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GB">
                <a:solidFill>
                  <a:srgbClr val="00CC00"/>
                </a:solidFill>
              </a:rPr>
              <a:t>How do we group foods?</a:t>
            </a:r>
          </a:p>
        </p:txBody>
      </p:sp>
      <p:sp>
        <p:nvSpPr>
          <p:cNvPr id="5126" name="Rectangle 6"/>
          <p:cNvSpPr>
            <a:spLocks noGrp="1" noChangeArrowheads="1"/>
          </p:cNvSpPr>
          <p:nvPr>
            <p:ph type="body" idx="1"/>
          </p:nvPr>
        </p:nvSpPr>
        <p:spPr/>
        <p:txBody>
          <a:bodyPr/>
          <a:lstStyle/>
          <a:p>
            <a:r>
              <a:rPr lang="en-GB">
                <a:solidFill>
                  <a:srgbClr val="00CC00"/>
                </a:solidFill>
              </a:rPr>
              <a:t>There are five food groups, these are;</a:t>
            </a:r>
          </a:p>
          <a:p>
            <a:r>
              <a:rPr lang="en-GB">
                <a:solidFill>
                  <a:srgbClr val="00CC00"/>
                </a:solidFill>
              </a:rPr>
              <a:t>Carbohydrates</a:t>
            </a:r>
          </a:p>
          <a:p>
            <a:r>
              <a:rPr lang="en-GB">
                <a:solidFill>
                  <a:srgbClr val="00CC00"/>
                </a:solidFill>
              </a:rPr>
              <a:t>Fruit and vegetables</a:t>
            </a:r>
          </a:p>
          <a:p>
            <a:r>
              <a:rPr lang="en-GB">
                <a:solidFill>
                  <a:srgbClr val="00CC00"/>
                </a:solidFill>
              </a:rPr>
              <a:t>Proteins</a:t>
            </a:r>
          </a:p>
          <a:p>
            <a:r>
              <a:rPr lang="en-GB">
                <a:solidFill>
                  <a:srgbClr val="00CC00"/>
                </a:solidFill>
              </a:rPr>
              <a:t>Dairy</a:t>
            </a:r>
          </a:p>
          <a:p>
            <a:r>
              <a:rPr lang="en-GB">
                <a:solidFill>
                  <a:srgbClr val="00CC00"/>
                </a:solidFill>
              </a:rPr>
              <a:t>Fats and sugars</a:t>
            </a:r>
            <a:r>
              <a:rPr lang="en-GB"/>
              <a:t> </a:t>
            </a:r>
          </a:p>
          <a:p>
            <a:endParaRPr lang="en-GB"/>
          </a:p>
        </p:txBody>
      </p:sp>
      <p:pic>
        <p:nvPicPr>
          <p:cNvPr id="5127" name="Picture 7" descr="j04066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284538"/>
            <a:ext cx="41402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512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animEffect transition="in" filter="fade">
                                      <p:cBhvr>
                                        <p:cTn id="11" dur="2000"/>
                                        <p:tgtEl>
                                          <p:spTgt spid="5126">
                                            <p:txEl>
                                              <p:pRg st="0" end="0"/>
                                            </p:txEl>
                                          </p:spTgt>
                                        </p:tgtEl>
                                      </p:cBhvr>
                                    </p:animEffect>
                                    <p:anim calcmode="lin" valueType="num">
                                      <p:cBhvr>
                                        <p:cTn id="12" dur="2000" fill="hold"/>
                                        <p:tgtEl>
                                          <p:spTgt spid="5126">
                                            <p:txEl>
                                              <p:pRg st="0" end="0"/>
                                            </p:txEl>
                                          </p:spTgt>
                                        </p:tgtEl>
                                        <p:attrNameLst>
                                          <p:attrName>ppt_x</p:attrName>
                                        </p:attrNameLst>
                                      </p:cBhvr>
                                      <p:tavLst>
                                        <p:tav tm="0">
                                          <p:val>
                                            <p:strVal val="#ppt_x"/>
                                          </p:val>
                                        </p:tav>
                                        <p:tav tm="100000">
                                          <p:val>
                                            <p:strVal val="#ppt_x"/>
                                          </p:val>
                                        </p:tav>
                                      </p:tavLst>
                                    </p:anim>
                                    <p:anim calcmode="lin" valueType="num">
                                      <p:cBhvr>
                                        <p:cTn id="13" dur="1796" decel="100000" fill="hold"/>
                                        <p:tgtEl>
                                          <p:spTgt spid="5126">
                                            <p:txEl>
                                              <p:pRg st="0" end="0"/>
                                            </p:txEl>
                                          </p:spTgt>
                                        </p:tgtEl>
                                        <p:attrNameLst>
                                          <p:attrName>ppt_y</p:attrName>
                                        </p:attrNameLst>
                                      </p:cBhvr>
                                      <p:tavLst>
                                        <p:tav tm="0">
                                          <p:val>
                                            <p:strVal val="#ppt_y+1"/>
                                          </p:val>
                                        </p:tav>
                                        <p:tav tm="100000">
                                          <p:val>
                                            <p:strVal val="#ppt_y-.03"/>
                                          </p:val>
                                        </p:tav>
                                      </p:tavLst>
                                    </p:anim>
                                    <p:anim calcmode="lin" valueType="num">
                                      <p:cBhvr>
                                        <p:cTn id="14" dur="200" accel="100000" fill="hold">
                                          <p:stCondLst>
                                            <p:cond delay="1796"/>
                                          </p:stCondLst>
                                        </p:cTn>
                                        <p:tgtEl>
                                          <p:spTgt spid="512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126">
                                            <p:txEl>
                                              <p:pRg st="1" end="1"/>
                                            </p:txEl>
                                          </p:spTgt>
                                        </p:tgtEl>
                                        <p:attrNameLst>
                                          <p:attrName>style.visibility</p:attrName>
                                        </p:attrNameLst>
                                      </p:cBhvr>
                                      <p:to>
                                        <p:strVal val="visible"/>
                                      </p:to>
                                    </p:set>
                                    <p:animEffect transition="in" filter="fade">
                                      <p:cBhvr>
                                        <p:cTn id="19" dur="2000"/>
                                        <p:tgtEl>
                                          <p:spTgt spid="5126">
                                            <p:txEl>
                                              <p:pRg st="1" end="1"/>
                                            </p:txEl>
                                          </p:spTgt>
                                        </p:tgtEl>
                                      </p:cBhvr>
                                    </p:animEffect>
                                    <p:anim calcmode="lin" valueType="num">
                                      <p:cBhvr>
                                        <p:cTn id="20" dur="2000" fill="hold"/>
                                        <p:tgtEl>
                                          <p:spTgt spid="5126">
                                            <p:txEl>
                                              <p:pRg st="1" end="1"/>
                                            </p:txEl>
                                          </p:spTgt>
                                        </p:tgtEl>
                                        <p:attrNameLst>
                                          <p:attrName>ppt_x</p:attrName>
                                        </p:attrNameLst>
                                      </p:cBhvr>
                                      <p:tavLst>
                                        <p:tav tm="0">
                                          <p:val>
                                            <p:strVal val="#ppt_x"/>
                                          </p:val>
                                        </p:tav>
                                        <p:tav tm="100000">
                                          <p:val>
                                            <p:strVal val="#ppt_x"/>
                                          </p:val>
                                        </p:tav>
                                      </p:tavLst>
                                    </p:anim>
                                    <p:anim calcmode="lin" valueType="num">
                                      <p:cBhvr>
                                        <p:cTn id="21" dur="1796" decel="100000" fill="hold"/>
                                        <p:tgtEl>
                                          <p:spTgt spid="5126">
                                            <p:txEl>
                                              <p:pRg st="1" end="1"/>
                                            </p:txEl>
                                          </p:spTgt>
                                        </p:tgtEl>
                                        <p:attrNameLst>
                                          <p:attrName>ppt_y</p:attrName>
                                        </p:attrNameLst>
                                      </p:cBhvr>
                                      <p:tavLst>
                                        <p:tav tm="0">
                                          <p:val>
                                            <p:strVal val="#ppt_y+1"/>
                                          </p:val>
                                        </p:tav>
                                        <p:tav tm="100000">
                                          <p:val>
                                            <p:strVal val="#ppt_y-.03"/>
                                          </p:val>
                                        </p:tav>
                                      </p:tavLst>
                                    </p:anim>
                                    <p:anim calcmode="lin" valueType="num">
                                      <p:cBhvr>
                                        <p:cTn id="22" dur="200" accel="100000" fill="hold">
                                          <p:stCondLst>
                                            <p:cond delay="1796"/>
                                          </p:stCondLst>
                                        </p:cTn>
                                        <p:tgtEl>
                                          <p:spTgt spid="512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126">
                                            <p:txEl>
                                              <p:pRg st="2" end="2"/>
                                            </p:txEl>
                                          </p:spTgt>
                                        </p:tgtEl>
                                        <p:attrNameLst>
                                          <p:attrName>style.visibility</p:attrName>
                                        </p:attrNameLst>
                                      </p:cBhvr>
                                      <p:to>
                                        <p:strVal val="visible"/>
                                      </p:to>
                                    </p:set>
                                    <p:animEffect transition="in" filter="fade">
                                      <p:cBhvr>
                                        <p:cTn id="27" dur="2000"/>
                                        <p:tgtEl>
                                          <p:spTgt spid="5126">
                                            <p:txEl>
                                              <p:pRg st="2" end="2"/>
                                            </p:txEl>
                                          </p:spTgt>
                                        </p:tgtEl>
                                      </p:cBhvr>
                                    </p:animEffect>
                                    <p:anim calcmode="lin" valueType="num">
                                      <p:cBhvr>
                                        <p:cTn id="28" dur="2000" fill="hold"/>
                                        <p:tgtEl>
                                          <p:spTgt spid="5126">
                                            <p:txEl>
                                              <p:pRg st="2" end="2"/>
                                            </p:txEl>
                                          </p:spTgt>
                                        </p:tgtEl>
                                        <p:attrNameLst>
                                          <p:attrName>ppt_x</p:attrName>
                                        </p:attrNameLst>
                                      </p:cBhvr>
                                      <p:tavLst>
                                        <p:tav tm="0">
                                          <p:val>
                                            <p:strVal val="#ppt_x"/>
                                          </p:val>
                                        </p:tav>
                                        <p:tav tm="100000">
                                          <p:val>
                                            <p:strVal val="#ppt_x"/>
                                          </p:val>
                                        </p:tav>
                                      </p:tavLst>
                                    </p:anim>
                                    <p:anim calcmode="lin" valueType="num">
                                      <p:cBhvr>
                                        <p:cTn id="29" dur="1796" decel="100000" fill="hold"/>
                                        <p:tgtEl>
                                          <p:spTgt spid="5126">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796"/>
                                          </p:stCondLst>
                                        </p:cTn>
                                        <p:tgtEl>
                                          <p:spTgt spid="512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5126">
                                            <p:txEl>
                                              <p:pRg st="3" end="3"/>
                                            </p:txEl>
                                          </p:spTgt>
                                        </p:tgtEl>
                                        <p:attrNameLst>
                                          <p:attrName>style.visibility</p:attrName>
                                        </p:attrNameLst>
                                      </p:cBhvr>
                                      <p:to>
                                        <p:strVal val="visible"/>
                                      </p:to>
                                    </p:set>
                                    <p:animEffect transition="in" filter="fade">
                                      <p:cBhvr>
                                        <p:cTn id="35" dur="2000"/>
                                        <p:tgtEl>
                                          <p:spTgt spid="5126">
                                            <p:txEl>
                                              <p:pRg st="3" end="3"/>
                                            </p:txEl>
                                          </p:spTgt>
                                        </p:tgtEl>
                                      </p:cBhvr>
                                    </p:animEffect>
                                    <p:anim calcmode="lin" valueType="num">
                                      <p:cBhvr>
                                        <p:cTn id="36" dur="2000" fill="hold"/>
                                        <p:tgtEl>
                                          <p:spTgt spid="5126">
                                            <p:txEl>
                                              <p:pRg st="3" end="3"/>
                                            </p:txEl>
                                          </p:spTgt>
                                        </p:tgtEl>
                                        <p:attrNameLst>
                                          <p:attrName>ppt_x</p:attrName>
                                        </p:attrNameLst>
                                      </p:cBhvr>
                                      <p:tavLst>
                                        <p:tav tm="0">
                                          <p:val>
                                            <p:strVal val="#ppt_x"/>
                                          </p:val>
                                        </p:tav>
                                        <p:tav tm="100000">
                                          <p:val>
                                            <p:strVal val="#ppt_x"/>
                                          </p:val>
                                        </p:tav>
                                      </p:tavLst>
                                    </p:anim>
                                    <p:anim calcmode="lin" valueType="num">
                                      <p:cBhvr>
                                        <p:cTn id="37" dur="1796" decel="100000" fill="hold"/>
                                        <p:tgtEl>
                                          <p:spTgt spid="5126">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796"/>
                                          </p:stCondLst>
                                        </p:cTn>
                                        <p:tgtEl>
                                          <p:spTgt spid="512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5126">
                                            <p:txEl>
                                              <p:pRg st="4" end="4"/>
                                            </p:txEl>
                                          </p:spTgt>
                                        </p:tgtEl>
                                        <p:attrNameLst>
                                          <p:attrName>style.visibility</p:attrName>
                                        </p:attrNameLst>
                                      </p:cBhvr>
                                      <p:to>
                                        <p:strVal val="visible"/>
                                      </p:to>
                                    </p:set>
                                    <p:animEffect transition="in" filter="fade">
                                      <p:cBhvr>
                                        <p:cTn id="43" dur="2000"/>
                                        <p:tgtEl>
                                          <p:spTgt spid="5126">
                                            <p:txEl>
                                              <p:pRg st="4" end="4"/>
                                            </p:txEl>
                                          </p:spTgt>
                                        </p:tgtEl>
                                      </p:cBhvr>
                                    </p:animEffect>
                                    <p:anim calcmode="lin" valueType="num">
                                      <p:cBhvr>
                                        <p:cTn id="44" dur="2000" fill="hold"/>
                                        <p:tgtEl>
                                          <p:spTgt spid="5126">
                                            <p:txEl>
                                              <p:pRg st="4" end="4"/>
                                            </p:txEl>
                                          </p:spTgt>
                                        </p:tgtEl>
                                        <p:attrNameLst>
                                          <p:attrName>ppt_x</p:attrName>
                                        </p:attrNameLst>
                                      </p:cBhvr>
                                      <p:tavLst>
                                        <p:tav tm="0">
                                          <p:val>
                                            <p:strVal val="#ppt_x"/>
                                          </p:val>
                                        </p:tav>
                                        <p:tav tm="100000">
                                          <p:val>
                                            <p:strVal val="#ppt_x"/>
                                          </p:val>
                                        </p:tav>
                                      </p:tavLst>
                                    </p:anim>
                                    <p:anim calcmode="lin" valueType="num">
                                      <p:cBhvr>
                                        <p:cTn id="45" dur="1796" decel="100000" fill="hold"/>
                                        <p:tgtEl>
                                          <p:spTgt spid="5126">
                                            <p:txEl>
                                              <p:pRg st="4" end="4"/>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796"/>
                                          </p:stCondLst>
                                        </p:cTn>
                                        <p:tgtEl>
                                          <p:spTgt spid="512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5126">
                                            <p:txEl>
                                              <p:pRg st="5" end="5"/>
                                            </p:txEl>
                                          </p:spTgt>
                                        </p:tgtEl>
                                        <p:attrNameLst>
                                          <p:attrName>style.visibility</p:attrName>
                                        </p:attrNameLst>
                                      </p:cBhvr>
                                      <p:to>
                                        <p:strVal val="visible"/>
                                      </p:to>
                                    </p:set>
                                    <p:animEffect transition="in" filter="fade">
                                      <p:cBhvr>
                                        <p:cTn id="51" dur="2000"/>
                                        <p:tgtEl>
                                          <p:spTgt spid="5126">
                                            <p:txEl>
                                              <p:pRg st="5" end="5"/>
                                            </p:txEl>
                                          </p:spTgt>
                                        </p:tgtEl>
                                      </p:cBhvr>
                                    </p:animEffect>
                                    <p:anim calcmode="lin" valueType="num">
                                      <p:cBhvr>
                                        <p:cTn id="52" dur="2000" fill="hold"/>
                                        <p:tgtEl>
                                          <p:spTgt spid="5126">
                                            <p:txEl>
                                              <p:pRg st="5" end="5"/>
                                            </p:txEl>
                                          </p:spTgt>
                                        </p:tgtEl>
                                        <p:attrNameLst>
                                          <p:attrName>ppt_x</p:attrName>
                                        </p:attrNameLst>
                                      </p:cBhvr>
                                      <p:tavLst>
                                        <p:tav tm="0">
                                          <p:val>
                                            <p:strVal val="#ppt_x"/>
                                          </p:val>
                                        </p:tav>
                                        <p:tav tm="100000">
                                          <p:val>
                                            <p:strVal val="#ppt_x"/>
                                          </p:val>
                                        </p:tav>
                                      </p:tavLst>
                                    </p:anim>
                                    <p:anim calcmode="lin" valueType="num">
                                      <p:cBhvr>
                                        <p:cTn id="53" dur="1796" decel="100000" fill="hold"/>
                                        <p:tgtEl>
                                          <p:spTgt spid="5126">
                                            <p:txEl>
                                              <p:pRg st="5" end="5"/>
                                            </p:txEl>
                                          </p:spTgt>
                                        </p:tgtEl>
                                        <p:attrNameLst>
                                          <p:attrName>ppt_y</p:attrName>
                                        </p:attrNameLst>
                                      </p:cBhvr>
                                      <p:tavLst>
                                        <p:tav tm="0">
                                          <p:val>
                                            <p:strVal val="#ppt_y+1"/>
                                          </p:val>
                                        </p:tav>
                                        <p:tav tm="100000">
                                          <p:val>
                                            <p:strVal val="#ppt_y-.03"/>
                                          </p:val>
                                        </p:tav>
                                      </p:tavLst>
                                    </p:anim>
                                    <p:anim calcmode="lin" valueType="num">
                                      <p:cBhvr>
                                        <p:cTn id="54" dur="200" accel="100000" fill="hold">
                                          <p:stCondLst>
                                            <p:cond delay="1796"/>
                                          </p:stCondLst>
                                        </p:cTn>
                                        <p:tgtEl>
                                          <p:spTgt spid="512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z="4000">
                <a:solidFill>
                  <a:srgbClr val="00CC00"/>
                </a:solidFill>
              </a:rPr>
              <a:t>Which foods go in each category?</a:t>
            </a:r>
          </a:p>
        </p:txBody>
      </p:sp>
      <p:pic>
        <p:nvPicPr>
          <p:cNvPr id="8197" name="Picture 5" descr="j023766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484313"/>
            <a:ext cx="1760538" cy="1477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descr="sy0056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557338"/>
            <a:ext cx="5270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j01915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96975"/>
            <a:ext cx="18891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j03054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3429000"/>
            <a:ext cx="17653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j04070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557338"/>
            <a:ext cx="2520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j03090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429000"/>
            <a:ext cx="2971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j02333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3500438"/>
            <a:ext cx="2362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j04012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013325"/>
            <a:ext cx="18002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j04065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9338" y="4365625"/>
            <a:ext cx="1471612"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checkerboard(across)">
                                      <p:cBhvr>
                                        <p:cTn id="14" dur="500"/>
                                        <p:tgtEl>
                                          <p:spTgt spid="81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checkerboard(across)">
                                      <p:cBhvr>
                                        <p:cTn id="19" dur="500"/>
                                        <p:tgtEl>
                                          <p:spTgt spid="81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8201"/>
                                        </p:tgtEl>
                                        <p:attrNameLst>
                                          <p:attrName>style.visibility</p:attrName>
                                        </p:attrNameLst>
                                      </p:cBhvr>
                                      <p:to>
                                        <p:strVal val="visible"/>
                                      </p:to>
                                    </p:set>
                                    <p:animEffect transition="in" filter="checkerboard(across)">
                                      <p:cBhvr>
                                        <p:cTn id="24" dur="500"/>
                                        <p:tgtEl>
                                          <p:spTgt spid="82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Effect transition="in" filter="checkerboard(across)">
                                      <p:cBhvr>
                                        <p:cTn id="29" dur="500"/>
                                        <p:tgtEl>
                                          <p:spTgt spid="81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checkerboard(across)">
                                      <p:cBhvr>
                                        <p:cTn id="34" dur="500"/>
                                        <p:tgtEl>
                                          <p:spTgt spid="82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8203"/>
                                        </p:tgtEl>
                                        <p:attrNameLst>
                                          <p:attrName>style.visibility</p:attrName>
                                        </p:attrNameLst>
                                      </p:cBhvr>
                                      <p:to>
                                        <p:strVal val="visible"/>
                                      </p:to>
                                    </p:set>
                                    <p:animEffect transition="in" filter="checkerboard(across)">
                                      <p:cBhvr>
                                        <p:cTn id="39" dur="500"/>
                                        <p:tgtEl>
                                          <p:spTgt spid="820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8202"/>
                                        </p:tgtEl>
                                        <p:attrNameLst>
                                          <p:attrName>style.visibility</p:attrName>
                                        </p:attrNameLst>
                                      </p:cBhvr>
                                      <p:to>
                                        <p:strVal val="visible"/>
                                      </p:to>
                                    </p:set>
                                    <p:animEffect transition="in" filter="checkerboard(across)">
                                      <p:cBhvr>
                                        <p:cTn id="44" dur="500"/>
                                        <p:tgtEl>
                                          <p:spTgt spid="82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8204"/>
                                        </p:tgtEl>
                                        <p:attrNameLst>
                                          <p:attrName>style.visibility</p:attrName>
                                        </p:attrNameLst>
                                      </p:cBhvr>
                                      <p:to>
                                        <p:strVal val="visible"/>
                                      </p:to>
                                    </p:set>
                                    <p:animEffect transition="in" filter="checkerboard(across)">
                                      <p:cBhvr>
                                        <p:cTn id="49" dur="500"/>
                                        <p:tgtEl>
                                          <p:spTgt spid="820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8205"/>
                                        </p:tgtEl>
                                        <p:attrNameLst>
                                          <p:attrName>style.visibility</p:attrName>
                                        </p:attrNameLst>
                                      </p:cBhvr>
                                      <p:to>
                                        <p:strVal val="visible"/>
                                      </p:to>
                                    </p:set>
                                    <p:animEffect transition="in" filter="checkerboard(across)">
                                      <p:cBhvr>
                                        <p:cTn id="54"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z="4000">
                <a:solidFill>
                  <a:srgbClr val="00CC00"/>
                </a:solidFill>
              </a:rPr>
              <a:t>What happens if you eat too much of one food group?</a:t>
            </a:r>
          </a:p>
        </p:txBody>
      </p:sp>
      <p:sp>
        <p:nvSpPr>
          <p:cNvPr id="10243" name="Rectangle 3"/>
          <p:cNvSpPr>
            <a:spLocks noGrp="1" noChangeArrowheads="1"/>
          </p:cNvSpPr>
          <p:nvPr>
            <p:ph type="body" idx="1"/>
          </p:nvPr>
        </p:nvSpPr>
        <p:spPr/>
        <p:txBody>
          <a:bodyPr/>
          <a:lstStyle/>
          <a:p>
            <a:r>
              <a:rPr lang="en-GB">
                <a:solidFill>
                  <a:srgbClr val="00CC00"/>
                </a:solidFill>
                <a:latin typeface="Algerian" pitchFamily="82" charset="0"/>
              </a:rPr>
              <a:t>In Tudor times, babies who were born to rich people would not always live past infancy, where as babies born to the poor had a higher chance of surviving.</a:t>
            </a:r>
          </a:p>
          <a:p>
            <a:endParaRPr lang="en-GB">
              <a:solidFill>
                <a:srgbClr val="00CC00"/>
              </a:solidFill>
              <a:latin typeface="Algerian" pitchFamily="82" charset="0"/>
            </a:endParaRPr>
          </a:p>
          <a:p>
            <a:pPr algn="ctr"/>
            <a:r>
              <a:rPr lang="en-GB" b="1">
                <a:solidFill>
                  <a:srgbClr val="00CC00"/>
                </a:solidFill>
                <a:latin typeface="Algerian" pitchFamily="82" charset="0"/>
              </a:rPr>
              <a:t>Why do you think this was?</a:t>
            </a:r>
          </a:p>
        </p:txBody>
      </p:sp>
      <p:pic>
        <p:nvPicPr>
          <p:cNvPr id="10244" name="Picture 4" descr="in0070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4365625"/>
            <a:ext cx="11303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ox(in)">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in)">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ox(in)">
                                      <p:cBhvr>
                                        <p:cTn id="2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solidFill>
                  <a:srgbClr val="00CC00"/>
                </a:solidFill>
                <a:latin typeface="Algerian" pitchFamily="82" charset="0"/>
              </a:rPr>
              <a:t>Answer</a:t>
            </a:r>
          </a:p>
        </p:txBody>
      </p:sp>
      <p:sp>
        <p:nvSpPr>
          <p:cNvPr id="12291" name="Rectangle 3"/>
          <p:cNvSpPr>
            <a:spLocks noGrp="1" noChangeArrowheads="1"/>
          </p:cNvSpPr>
          <p:nvPr>
            <p:ph type="body" idx="1"/>
          </p:nvPr>
        </p:nvSpPr>
        <p:spPr/>
        <p:txBody>
          <a:bodyPr/>
          <a:lstStyle/>
          <a:p>
            <a:endParaRPr lang="en-GB" sz="2800">
              <a:solidFill>
                <a:srgbClr val="00CC00"/>
              </a:solidFill>
            </a:endParaRPr>
          </a:p>
          <a:p>
            <a:r>
              <a:rPr lang="en-GB" sz="2800">
                <a:solidFill>
                  <a:srgbClr val="00CC00"/>
                </a:solidFill>
                <a:latin typeface="Algerian" pitchFamily="82" charset="0"/>
              </a:rPr>
              <a:t>Children who were born to rich families lived on a diet made up of mainly protein that is found in meat, where as children born to poorer families lived on a diet largely made up of fruit and vegetables. This provided them with more of the nutrients needed to make a healthy balanced diet.</a:t>
            </a:r>
          </a:p>
        </p:txBody>
      </p:sp>
      <p:pic>
        <p:nvPicPr>
          <p:cNvPr id="12292" name="Picture 4" descr="j040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15888"/>
            <a:ext cx="1670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ox(in)">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ox(in)">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solidFill>
                  <a:srgbClr val="00CC00"/>
                </a:solidFill>
              </a:rPr>
              <a:t>Food Pyramid</a:t>
            </a:r>
          </a:p>
        </p:txBody>
      </p:sp>
      <p:graphicFrame>
        <p:nvGraphicFramePr>
          <p:cNvPr id="2" name="Diagram 1"/>
          <p:cNvGraphicFramePr/>
          <p:nvPr/>
        </p:nvGraphicFramePr>
        <p:xfrm>
          <a:off x="431800" y="1585913"/>
          <a:ext cx="8208963"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72" name="Picture 12" descr="j02334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476250"/>
            <a:ext cx="16954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blinds(horizontal)">
                                      <p:cBhvr>
                                        <p:cTn id="12" dur="500"/>
                                        <p:tgtEl>
                                          <p:spTgt spid="15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z="4000">
                <a:solidFill>
                  <a:srgbClr val="00CC00"/>
                </a:solidFill>
              </a:rPr>
              <a:t>What does each food type do for you?</a:t>
            </a:r>
          </a:p>
        </p:txBody>
      </p:sp>
      <p:sp>
        <p:nvSpPr>
          <p:cNvPr id="17411" name="Rectangle 3"/>
          <p:cNvSpPr>
            <a:spLocks noGrp="1" noChangeArrowheads="1"/>
          </p:cNvSpPr>
          <p:nvPr>
            <p:ph type="body" idx="1"/>
          </p:nvPr>
        </p:nvSpPr>
        <p:spPr/>
        <p:txBody>
          <a:bodyPr/>
          <a:lstStyle/>
          <a:p>
            <a:r>
              <a:rPr lang="en-GB" sz="2000" b="1">
                <a:solidFill>
                  <a:srgbClr val="0033CC"/>
                </a:solidFill>
              </a:rPr>
              <a:t>Carbohydrates:</a:t>
            </a:r>
            <a:r>
              <a:rPr lang="en-GB" sz="2000">
                <a:solidFill>
                  <a:srgbClr val="00CC00"/>
                </a:solidFill>
              </a:rPr>
              <a:t> Their main function is to give you energy. If you eat more than required then your body stores it as fat.</a:t>
            </a:r>
          </a:p>
          <a:p>
            <a:r>
              <a:rPr lang="en-GB" sz="2000" b="1">
                <a:solidFill>
                  <a:srgbClr val="0033CC"/>
                </a:solidFill>
              </a:rPr>
              <a:t>Fruit and Vegetables:</a:t>
            </a:r>
            <a:r>
              <a:rPr lang="en-GB" sz="2000">
                <a:solidFill>
                  <a:srgbClr val="00CC00"/>
                </a:solidFill>
              </a:rPr>
              <a:t> They provide your body with the minerals and vitamins it needs to maintain good nutrition.</a:t>
            </a:r>
          </a:p>
          <a:p>
            <a:r>
              <a:rPr lang="en-GB" sz="2000" b="1">
                <a:solidFill>
                  <a:srgbClr val="0033CC"/>
                </a:solidFill>
              </a:rPr>
              <a:t>Protein:</a:t>
            </a:r>
            <a:r>
              <a:rPr lang="en-GB" sz="2000">
                <a:solidFill>
                  <a:srgbClr val="00CC00"/>
                </a:solidFill>
              </a:rPr>
              <a:t> This helps your body to repair itself and assists with growth and the smooth running of your body parts.</a:t>
            </a:r>
          </a:p>
          <a:p>
            <a:r>
              <a:rPr lang="en-GB" sz="2000" b="1">
                <a:solidFill>
                  <a:srgbClr val="0033CC"/>
                </a:solidFill>
              </a:rPr>
              <a:t>Dairy:</a:t>
            </a:r>
            <a:r>
              <a:rPr lang="en-GB" sz="2000">
                <a:solidFill>
                  <a:srgbClr val="00CC00"/>
                </a:solidFill>
              </a:rPr>
              <a:t> Provides your body with vitamin A and vitamin D, however some dairy products can have a high fat content.</a:t>
            </a:r>
          </a:p>
          <a:p>
            <a:r>
              <a:rPr lang="en-GB" sz="2000" b="1">
                <a:solidFill>
                  <a:srgbClr val="0033CC"/>
                </a:solidFill>
              </a:rPr>
              <a:t>Fats and Sugars:</a:t>
            </a:r>
            <a:r>
              <a:rPr lang="en-GB" sz="2000">
                <a:solidFill>
                  <a:srgbClr val="00CC00"/>
                </a:solidFill>
              </a:rPr>
              <a:t> Our bodies use these for energy, however we need very little fats and it is better to get your energy from carbohydrates. Large amounts of saturated fats can cause heart disease which is the biggest killer in adults today because their arteries become clogged up with fat deposits.</a:t>
            </a:r>
            <a:endParaRPr lang="en-GB" sz="2800">
              <a:solidFill>
                <a:srgbClr val="00CC00"/>
              </a:solidFill>
            </a:endParaRPr>
          </a:p>
        </p:txBody>
      </p:sp>
      <p:pic>
        <p:nvPicPr>
          <p:cNvPr id="17412" name="Picture 4" descr="j0400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549275"/>
            <a:ext cx="7477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 calcmode="lin" valueType="num">
                                      <p:cBhvr>
                                        <p:cTn id="14"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 calcmode="lin" valueType="num">
                                      <p:cBhvr>
                                        <p:cTn id="21"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741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7411">
                                            <p:txEl>
                                              <p:pRg st="2" end="2"/>
                                            </p:txEl>
                                          </p:spTgt>
                                        </p:tgtEl>
                                        <p:attrNameLst>
                                          <p:attrName>style.visibility</p:attrName>
                                        </p:attrNameLst>
                                      </p:cBhvr>
                                      <p:to>
                                        <p:strVal val="visible"/>
                                      </p:to>
                                    </p:set>
                                    <p:anim calcmode="lin" valueType="num">
                                      <p:cBhvr>
                                        <p:cTn id="28" dur="1000" fill="hold"/>
                                        <p:tgtEl>
                                          <p:spTgt spid="17411">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741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7411">
                                            <p:txEl>
                                              <p:pRg st="3" end="3"/>
                                            </p:txEl>
                                          </p:spTgt>
                                        </p:tgtEl>
                                        <p:attrNameLst>
                                          <p:attrName>style.visibility</p:attrName>
                                        </p:attrNameLst>
                                      </p:cBhvr>
                                      <p:to>
                                        <p:strVal val="visible"/>
                                      </p:to>
                                    </p:set>
                                    <p:anim calcmode="lin" valueType="num">
                                      <p:cBhvr>
                                        <p:cTn id="35"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741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7411">
                                            <p:txEl>
                                              <p:pRg st="4" end="4"/>
                                            </p:txEl>
                                          </p:spTgt>
                                        </p:tgtEl>
                                        <p:attrNameLst>
                                          <p:attrName>style.visibility</p:attrName>
                                        </p:attrNameLst>
                                      </p:cBhvr>
                                      <p:to>
                                        <p:strVal val="visible"/>
                                      </p:to>
                                    </p:set>
                                    <p:anim calcmode="lin" valueType="num">
                                      <p:cBhvr>
                                        <p:cTn id="42"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7411">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7412"/>
                                        </p:tgtEl>
                                        <p:attrNameLst>
                                          <p:attrName>style.visibility</p:attrName>
                                        </p:attrNameLst>
                                      </p:cBhvr>
                                      <p:to>
                                        <p:strVal val="visible"/>
                                      </p:to>
                                    </p:set>
                                    <p:anim calcmode="lin" valueType="num">
                                      <p:cBhvr>
                                        <p:cTn id="49" dur="1000" fill="hold"/>
                                        <p:tgtEl>
                                          <p:spTgt spid="17412"/>
                                        </p:tgtEl>
                                        <p:attrNameLst>
                                          <p:attrName>ppt_w</p:attrName>
                                        </p:attrNameLst>
                                      </p:cBhvr>
                                      <p:tavLst>
                                        <p:tav tm="0">
                                          <p:val>
                                            <p:strVal val="#ppt_w*0.70"/>
                                          </p:val>
                                        </p:tav>
                                        <p:tav tm="100000">
                                          <p:val>
                                            <p:strVal val="#ppt_w"/>
                                          </p:val>
                                        </p:tav>
                                      </p:tavLst>
                                    </p:anim>
                                    <p:anim calcmode="lin" valueType="num">
                                      <p:cBhvr>
                                        <p:cTn id="50" dur="1000" fill="hold"/>
                                        <p:tgtEl>
                                          <p:spTgt spid="17412"/>
                                        </p:tgtEl>
                                        <p:attrNameLst>
                                          <p:attrName>ppt_h</p:attrName>
                                        </p:attrNameLst>
                                      </p:cBhvr>
                                      <p:tavLst>
                                        <p:tav tm="0">
                                          <p:val>
                                            <p:strVal val="#ppt_h"/>
                                          </p:val>
                                        </p:tav>
                                        <p:tav tm="100000">
                                          <p:val>
                                            <p:strVal val="#ppt_h"/>
                                          </p:val>
                                        </p:tav>
                                      </p:tavLst>
                                    </p:anim>
                                    <p:animEffect transition="in" filter="fade">
                                      <p:cBhvr>
                                        <p:cTn id="51"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solidFill>
                  <a:srgbClr val="00CC00"/>
                </a:solidFill>
              </a:rPr>
              <a:t>Task:</a:t>
            </a:r>
          </a:p>
        </p:txBody>
      </p:sp>
      <p:sp>
        <p:nvSpPr>
          <p:cNvPr id="13315" name="Rectangle 3"/>
          <p:cNvSpPr>
            <a:spLocks noGrp="1" noChangeArrowheads="1"/>
          </p:cNvSpPr>
          <p:nvPr>
            <p:ph type="body" idx="1"/>
          </p:nvPr>
        </p:nvSpPr>
        <p:spPr>
          <a:xfrm>
            <a:off x="611188" y="1484313"/>
            <a:ext cx="8229600" cy="4525962"/>
          </a:xfrm>
        </p:spPr>
        <p:txBody>
          <a:bodyPr/>
          <a:lstStyle/>
          <a:p>
            <a:r>
              <a:rPr lang="en-GB">
                <a:solidFill>
                  <a:srgbClr val="00CC00"/>
                </a:solidFill>
              </a:rPr>
              <a:t>To create a food pyramid showing the foods that we should eat most of at the bottom and the foods that we should eat less of at the top layer. </a:t>
            </a:r>
          </a:p>
          <a:p>
            <a:r>
              <a:rPr lang="en-GB">
                <a:solidFill>
                  <a:srgbClr val="00CC00"/>
                </a:solidFill>
              </a:rPr>
              <a:t>Once you have drawn the pyramid, place the foods from the list under the correct headings and explain how each of the five food groups contributes to a balanced diet.</a:t>
            </a:r>
          </a:p>
        </p:txBody>
      </p:sp>
      <p:pic>
        <p:nvPicPr>
          <p:cNvPr id="13316" name="Picture 4" descr="j0407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115888"/>
            <a:ext cx="208756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3316"/>
                                        </p:tgtEl>
                                        <p:attrNameLst>
                                          <p:attrName>style.visibility</p:attrName>
                                        </p:attrNameLst>
                                      </p:cBhvr>
                                      <p:to>
                                        <p:strVal val="visible"/>
                                      </p:to>
                                    </p:set>
                                    <p:anim calcmode="lin" valueType="num">
                                      <p:cBhvr additive="base">
                                        <p:cTn id="14" dur="500" fill="hold"/>
                                        <p:tgtEl>
                                          <p:spTgt spid="13316"/>
                                        </p:tgtEl>
                                        <p:attrNameLst>
                                          <p:attrName>ppt_x</p:attrName>
                                        </p:attrNameLst>
                                      </p:cBhvr>
                                      <p:tavLst>
                                        <p:tav tm="0">
                                          <p:val>
                                            <p:strVal val="#ppt_x"/>
                                          </p:val>
                                        </p:tav>
                                        <p:tav tm="100000">
                                          <p:val>
                                            <p:strVal val="#ppt_x"/>
                                          </p:val>
                                        </p:tav>
                                      </p:tavLst>
                                    </p:anim>
                                    <p:anim calcmode="lin" valueType="num">
                                      <p:cBhvr additive="base">
                                        <p:cTn id="15"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315">
                                            <p:txEl>
                                              <p:pRg st="0" end="0"/>
                                            </p:txEl>
                                          </p:spTgt>
                                        </p:tgtEl>
                                        <p:attrNameLst>
                                          <p:attrName>style.visibility</p:attrName>
                                        </p:attrNameLst>
                                      </p:cBhvr>
                                      <p:to>
                                        <p:strVal val="visible"/>
                                      </p:to>
                                    </p:set>
                                    <p:anim calcmode="lin" valueType="num">
                                      <p:cBhvr>
                                        <p:cTn id="20"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331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3315">
                                            <p:txEl>
                                              <p:pRg st="1" end="1"/>
                                            </p:txEl>
                                          </p:spTgt>
                                        </p:tgtEl>
                                        <p:attrNameLst>
                                          <p:attrName>style.visibility</p:attrName>
                                        </p:attrNameLst>
                                      </p:cBhvr>
                                      <p:to>
                                        <p:strVal val="visible"/>
                                      </p:to>
                                    </p:set>
                                    <p:anim calcmode="lin" valueType="num">
                                      <p:cBhvr>
                                        <p:cTn id="27"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theme/theme1.xml><?xml version="1.0" encoding="utf-8"?>
<a:theme xmlns:a="http://schemas.openxmlformats.org/drawingml/2006/main" name="Default Design">
  <a:themeElements>
    <a:clrScheme name="Default Design 13">
      <a:dk1>
        <a:srgbClr val="3E3E5C"/>
      </a:dk1>
      <a:lt1>
        <a:srgbClr val="FFFFFF"/>
      </a:lt1>
      <a:dk2>
        <a:srgbClr val="FFFF00"/>
      </a:dk2>
      <a:lt2>
        <a:srgbClr val="FFFFFF"/>
      </a:lt2>
      <a:accent1>
        <a:srgbClr val="60597B"/>
      </a:accent1>
      <a:accent2>
        <a:srgbClr val="6666FF"/>
      </a:accent2>
      <a:accent3>
        <a:srgbClr val="FFFFAA"/>
      </a:accent3>
      <a:accent4>
        <a:srgbClr val="DADADA"/>
      </a:accent4>
      <a:accent5>
        <a:srgbClr val="B6B5BF"/>
      </a:accent5>
      <a:accent6>
        <a:srgbClr val="5C5CE7"/>
      </a:accent6>
      <a:hlink>
        <a:srgbClr val="66FF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FFFF00"/>
        </a:dk2>
        <a:lt2>
          <a:srgbClr val="FFFFFF"/>
        </a:lt2>
        <a:accent1>
          <a:srgbClr val="60597B"/>
        </a:accent1>
        <a:accent2>
          <a:srgbClr val="6666FF"/>
        </a:accent2>
        <a:accent3>
          <a:srgbClr val="FFFFAA"/>
        </a:accent3>
        <a:accent4>
          <a:srgbClr val="DADADA"/>
        </a:accent4>
        <a:accent5>
          <a:srgbClr val="B6B5BF"/>
        </a:accent5>
        <a:accent6>
          <a:srgbClr val="5C5CE7"/>
        </a:accent6>
        <a:hlink>
          <a:srgbClr val="66FFFF"/>
        </a:hlink>
        <a:folHlink>
          <a:srgbClr val="FFFF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TotalTime>
  <Words>396</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Courier New</vt:lpstr>
      <vt:lpstr>Algerian</vt:lpstr>
      <vt:lpstr>Default Design</vt:lpstr>
      <vt:lpstr>Healthy Eating</vt:lpstr>
      <vt:lpstr>Which foods are good/bad for you?</vt:lpstr>
      <vt:lpstr>How do we group foods?</vt:lpstr>
      <vt:lpstr>Which foods go in each category?</vt:lpstr>
      <vt:lpstr>What happens if you eat too much of one food group?</vt:lpstr>
      <vt:lpstr>Answer</vt:lpstr>
      <vt:lpstr>Food Pyramid</vt:lpstr>
      <vt:lpstr>What does each food type do for you?</vt:lpstr>
      <vt:lpstr>Task:</vt:lpstr>
    </vt:vector>
  </TitlesOfParts>
  <Company>First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dc:title>
  <dc:creator>Laptops For Teachers</dc:creator>
  <cp:lastModifiedBy>Teacher E-Solutions</cp:lastModifiedBy>
  <cp:revision>6</cp:revision>
  <dcterms:created xsi:type="dcterms:W3CDTF">2006-11-19T17:00:57Z</dcterms:created>
  <dcterms:modified xsi:type="dcterms:W3CDTF">2019-01-18T17:17:07Z</dcterms:modified>
</cp:coreProperties>
</file>