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63" r:id="rId2"/>
    <p:sldId id="272" r:id="rId3"/>
    <p:sldId id="273" r:id="rId4"/>
    <p:sldId id="292" r:id="rId5"/>
    <p:sldId id="294" r:id="rId6"/>
    <p:sldId id="296" r:id="rId7"/>
    <p:sldId id="298" r:id="rId8"/>
    <p:sldId id="274" r:id="rId9"/>
    <p:sldId id="275" r:id="rId10"/>
    <p:sldId id="276" r:id="rId11"/>
    <p:sldId id="299" r:id="rId12"/>
    <p:sldId id="277" r:id="rId13"/>
    <p:sldId id="278" r:id="rId14"/>
    <p:sldId id="287" r:id="rId15"/>
    <p:sldId id="288" r:id="rId16"/>
    <p:sldId id="289" r:id="rId17"/>
    <p:sldId id="280" r:id="rId18"/>
    <p:sldId id="284" r:id="rId19"/>
    <p:sldId id="285" r:id="rId20"/>
    <p:sldId id="282" r:id="rId21"/>
    <p:sldId id="283" r:id="rId22"/>
    <p:sldId id="286" r:id="rId23"/>
    <p:sldId id="279" r:id="rId24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DAD"/>
    <a:srgbClr val="0066FF"/>
    <a:srgbClr val="000099"/>
    <a:srgbClr val="003366"/>
    <a:srgbClr val="336699"/>
    <a:srgbClr val="333333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5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768" y="9830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0B91A0-CA7C-4942-84D5-19F571E5F6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9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6858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689725"/>
            <a:ext cx="2133600" cy="168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05600" y="6689725"/>
            <a:ext cx="2133600" cy="168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BB6765-3B01-4B0E-A205-CBD9FA5E1E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9144000" cy="228600"/>
          </a:xfrm>
        </p:spPr>
        <p:txBody>
          <a:bodyPr/>
          <a:lstStyle>
            <a:lvl1pPr marL="0" indent="0" algn="ctr">
              <a:buSzPct val="250000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36A2D-8DD1-4A8E-BCA6-8C52B0BA27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03021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F5798-97A8-45F0-849A-59F586E844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777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66800"/>
            <a:ext cx="43053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3053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400" y="6689725"/>
            <a:ext cx="17780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6800" y="6689725"/>
            <a:ext cx="24130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61200" y="6689725"/>
            <a:ext cx="1778000" cy="168275"/>
          </a:xfrm>
        </p:spPr>
        <p:txBody>
          <a:bodyPr/>
          <a:lstStyle>
            <a:lvl1pPr>
              <a:defRPr/>
            </a:lvl1pPr>
          </a:lstStyle>
          <a:p>
            <a:fld id="{420E6DC9-3E36-4FBE-A2BD-FE4B925323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01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2EF4E-546D-4FBB-A48E-56CC17C63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66664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EF666-91AF-4EB5-BC24-C94895D89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15354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E813E-97FF-402D-BAA1-29407C2BE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4323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0CCE7-A47C-421C-98C4-A5055B73C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0825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A77DD-7AC2-4B23-A0DA-A8026D35E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86142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3C302-57AE-4A90-85E9-092FFECFDE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5710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EF899-E3AC-4C87-BA6B-0A433DC0A9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34774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C4618-D8FF-4B5F-B7AD-13DEB5DAA2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2782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763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333333"/>
                </a:solidFill>
                <a:latin typeface="Eras Bold ITC" pitchFamily="34" charset="0"/>
              </a:defRPr>
            </a:lvl1pPr>
          </a:lstStyle>
          <a:p>
            <a:endParaRPr lang="en-US"/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333333"/>
                </a:solidFill>
                <a:latin typeface="Eras Bold ITC" pitchFamily="34" charset="0"/>
              </a:defRPr>
            </a:lvl1pPr>
          </a:lstStyle>
          <a:p>
            <a:endParaRPr lang="en-US"/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33333"/>
                </a:solidFill>
                <a:latin typeface="Eras Bold ITC" pitchFamily="34" charset="0"/>
              </a:defRPr>
            </a:lvl1pPr>
          </a:lstStyle>
          <a:p>
            <a:fld id="{9FB99459-22C5-4CB2-9D18-A1CC770F43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300000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300000"/>
        <a:defRPr sz="2000">
          <a:solidFill>
            <a:srgbClr val="33333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300000"/>
        <a:defRPr>
          <a:solidFill>
            <a:srgbClr val="3333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300000"/>
        <a:defRPr sz="1600">
          <a:solidFill>
            <a:srgbClr val="33333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300000"/>
        <a:defRPr sz="16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300000"/>
        <a:defRPr sz="16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300000"/>
        <a:defRPr sz="16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300000"/>
        <a:defRPr sz="16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300000"/>
        <a:defRPr sz="16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ds.dfes.gov.uk/schemes2/science/sci5a/?view=ge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chapman@greet.bham.sch.uk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slide" Target="slide18.xml"/><Relationship Id="rId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le5aday.com/MusicAndPlay/M_Games.jsp?topmenu=6" TargetMode="External"/><Relationship Id="rId3" Type="http://schemas.openxmlformats.org/officeDocument/2006/relationships/hyperlink" Target="http://www.lifebytes.gov.uk/teachers/lb_teachers-eat.htm" TargetMode="External"/><Relationship Id="rId7" Type="http://schemas.openxmlformats.org/officeDocument/2006/relationships/hyperlink" Target="http://kidshealth.org/kid/stay_healthy/food/vitamin.html" TargetMode="External"/><Relationship Id="rId2" Type="http://schemas.openxmlformats.org/officeDocument/2006/relationships/hyperlink" Target="http://www.bbc.co.uk/northernireland/schools/4_11/uptoyo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atwell.gov.uk/foodlabels/" TargetMode="External"/><Relationship Id="rId11" Type="http://schemas.openxmlformats.org/officeDocument/2006/relationships/slide" Target="slide2.xml"/><Relationship Id="rId5" Type="http://schemas.openxmlformats.org/officeDocument/2006/relationships/hyperlink" Target="http://www.food.gov.uk/interactivetools/educational/bashstreetdiet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wiredforhealth.gov.uk/cat.php?catid=886&amp;docid=7219" TargetMode="External"/><Relationship Id="rId9" Type="http://schemas.openxmlformats.org/officeDocument/2006/relationships/hyperlink" Target="http://www.elllo.org/yeartwo/jan17th/vivian/fruit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2.xml"/><Relationship Id="rId5" Type="http://schemas.openxmlformats.org/officeDocument/2006/relationships/image" Target="../media/image6.gif"/><Relationship Id="rId10" Type="http://schemas.openxmlformats.org/officeDocument/2006/relationships/image" Target="../media/image9.png"/><Relationship Id="rId4" Type="http://schemas.openxmlformats.org/officeDocument/2006/relationships/slide" Target="slide10.xml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33800" y="1676400"/>
            <a:ext cx="4495800" cy="1066800"/>
          </a:xfrm>
        </p:spPr>
        <p:txBody>
          <a:bodyPr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Covers part of Science </a:t>
            </a:r>
            <a:r>
              <a:rPr lang="en-US" sz="2400" u="sng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3"/>
              </a:rPr>
              <a:t>Unit 5a: </a:t>
            </a:r>
            <a:br>
              <a:rPr lang="en-US" sz="2400" u="sng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3"/>
              </a:rPr>
            </a:br>
            <a:r>
              <a:rPr lang="en-US" sz="2400" u="sng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3"/>
              </a:rPr>
              <a:t>Keeping Healthy</a:t>
            </a:r>
            <a:endParaRPr lang="en-US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990600"/>
            <a:ext cx="49530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Healthy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Eating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72745" name="Picture 41" descr="stan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241800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4038600" y="4724400"/>
            <a:ext cx="48006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by 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5"/>
              </a:rPr>
              <a:t>Mrs. Chapman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2005 </a:t>
            </a:r>
          </a:p>
          <a:p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Greet School, Birmingham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endParaRPr lang="en-US" sz="1000"/>
          </a:p>
          <a:p>
            <a:pPr>
              <a:spcBef>
                <a:spcPct val="50000"/>
              </a:spcBef>
            </a:pPr>
            <a:endParaRPr lang="en-GB" sz="1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utoUpdateAnimBg="0"/>
      <p:bldP spid="72709" grpId="0" build="p" autoUpdateAnimBg="0" advAuto="0"/>
      <p:bldP spid="7274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Grains and Pulses</a:t>
            </a:r>
            <a:endParaRPr lang="en-US"/>
          </a:p>
        </p:txBody>
      </p:sp>
      <p:pic>
        <p:nvPicPr>
          <p:cNvPr id="131076" name="Picture 4" descr="food_groups_grains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3" action="ppaction://hlinksldjump"/>
              </a:rPr>
              <a:t>Back to Main Food Groups</a:t>
            </a:r>
            <a:endParaRPr lang="en-GB" sz="1800"/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381000" y="1371600"/>
            <a:ext cx="48768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This food group includes wheat, corn, barley, rice, lentils, beans etc.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These are all from plants and form a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staple</a:t>
            </a:r>
            <a:r>
              <a:rPr lang="en-GB" sz="2400">
                <a:latin typeface="Arial Black" pitchFamily="34" charset="0"/>
              </a:rPr>
              <a:t> part of the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diet</a:t>
            </a:r>
            <a:r>
              <a:rPr lang="en-GB" sz="2400">
                <a:latin typeface="Arial Black" pitchFamily="34" charset="0"/>
              </a:rPr>
              <a:t> for people all over the world.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Grains and pulses give us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carbohydrates</a:t>
            </a:r>
            <a:r>
              <a:rPr lang="en-GB" sz="2400">
                <a:latin typeface="Arial Black" pitchFamily="34" charset="0"/>
              </a:rPr>
              <a:t> and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proteins.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Nuts are another source of protein.</a:t>
            </a:r>
          </a:p>
        </p:txBody>
      </p:sp>
      <p:grpSp>
        <p:nvGrpSpPr>
          <p:cNvPr id="131083" name="Group 11"/>
          <p:cNvGrpSpPr>
            <a:grpSpLocks/>
          </p:cNvGrpSpPr>
          <p:nvPr/>
        </p:nvGrpSpPr>
        <p:grpSpPr bwMode="auto">
          <a:xfrm>
            <a:off x="5334000" y="1676400"/>
            <a:ext cx="3048000" cy="2971800"/>
            <a:chOff x="3552" y="1440"/>
            <a:chExt cx="1920" cy="1584"/>
          </a:xfrm>
        </p:grpSpPr>
        <p:sp>
          <p:nvSpPr>
            <p:cNvPr id="131084" name="Oval 12"/>
            <p:cNvSpPr>
              <a:spLocks noChangeArrowheads="1"/>
            </p:cNvSpPr>
            <p:nvPr/>
          </p:nvSpPr>
          <p:spPr bwMode="auto">
            <a:xfrm>
              <a:off x="3552" y="1440"/>
              <a:ext cx="1872" cy="1584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085" name="Text Box 13"/>
            <p:cNvSpPr txBox="1">
              <a:spLocks noChangeArrowheads="1"/>
            </p:cNvSpPr>
            <p:nvPr/>
          </p:nvSpPr>
          <p:spPr bwMode="auto">
            <a:xfrm>
              <a:off x="3552" y="1680"/>
              <a:ext cx="1920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>
                  <a:solidFill>
                    <a:srgbClr val="FFFF00"/>
                  </a:solidFill>
                  <a:latin typeface="Tw Cen MT Condensed Extra Bold" pitchFamily="34" charset="0"/>
                </a:rPr>
                <a:t>What is..?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SzPct val="300000"/>
              </a:pPr>
              <a:r>
                <a:rPr lang="en-US" sz="2000" b="1">
                  <a:solidFill>
                    <a:schemeClr val="bg1"/>
                  </a:solidFill>
                  <a:latin typeface="Sassoon Primary" pitchFamily="2" charset="0"/>
                </a:rPr>
                <a:t>Rice is the staple food in China and much of the East.  What is it in the West (UK, USA)?</a:t>
              </a:r>
              <a:endParaRPr lang="en-GB" sz="2400">
                <a:solidFill>
                  <a:schemeClr val="bg1"/>
                </a:solidFill>
                <a:latin typeface="Sassoon Primary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Grains and Pulses</a:t>
            </a:r>
            <a:endParaRPr lang="en-US"/>
          </a:p>
        </p:txBody>
      </p:sp>
      <p:pic>
        <p:nvPicPr>
          <p:cNvPr id="155651" name="Picture 3" descr="food_groups_grains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3" action="ppaction://hlinksldjump"/>
              </a:rPr>
              <a:t>Back to Main Food Groups</a:t>
            </a:r>
            <a:endParaRPr lang="en-GB" sz="1800"/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48768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This food group includes wheat, corn, barley, rice, lentils, beans etc.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These are all from plants and form a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staple</a:t>
            </a:r>
            <a:r>
              <a:rPr lang="en-GB" sz="2400">
                <a:latin typeface="Arial Black" pitchFamily="34" charset="0"/>
              </a:rPr>
              <a:t> part of the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diet</a:t>
            </a:r>
            <a:r>
              <a:rPr lang="en-GB" sz="2400">
                <a:latin typeface="Arial Black" pitchFamily="34" charset="0"/>
              </a:rPr>
              <a:t> for people all over the world.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Grains and pulses give us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carbohydrates</a:t>
            </a:r>
            <a:r>
              <a:rPr lang="en-GB" sz="2400">
                <a:latin typeface="Arial Black" pitchFamily="34" charset="0"/>
              </a:rPr>
              <a:t> and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proteins.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Nuts are another source of protein.</a:t>
            </a:r>
          </a:p>
        </p:txBody>
      </p:sp>
      <p:grpSp>
        <p:nvGrpSpPr>
          <p:cNvPr id="155657" name="Group 9"/>
          <p:cNvGrpSpPr>
            <a:grpSpLocks/>
          </p:cNvGrpSpPr>
          <p:nvPr/>
        </p:nvGrpSpPr>
        <p:grpSpPr bwMode="auto">
          <a:xfrm>
            <a:off x="5334000" y="1676400"/>
            <a:ext cx="3048000" cy="2971800"/>
            <a:chOff x="3552" y="1440"/>
            <a:chExt cx="1920" cy="1584"/>
          </a:xfrm>
        </p:grpSpPr>
        <p:sp>
          <p:nvSpPr>
            <p:cNvPr id="155658" name="Oval 10"/>
            <p:cNvSpPr>
              <a:spLocks noChangeArrowheads="1"/>
            </p:cNvSpPr>
            <p:nvPr/>
          </p:nvSpPr>
          <p:spPr bwMode="auto">
            <a:xfrm>
              <a:off x="3552" y="1440"/>
              <a:ext cx="1872" cy="1584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9" name="Text Box 11"/>
            <p:cNvSpPr txBox="1">
              <a:spLocks noChangeArrowheads="1"/>
            </p:cNvSpPr>
            <p:nvPr/>
          </p:nvSpPr>
          <p:spPr bwMode="auto">
            <a:xfrm>
              <a:off x="3552" y="1680"/>
              <a:ext cx="1920" cy="1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>
                  <a:solidFill>
                    <a:srgbClr val="FFFF00"/>
                  </a:solidFill>
                  <a:latin typeface="Tw Cen MT Condensed Extra Bold" pitchFamily="34" charset="0"/>
                </a:rPr>
                <a:t>Answer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SzPct val="300000"/>
              </a:pPr>
              <a:r>
                <a:rPr lang="en-US" sz="2400" b="1">
                  <a:solidFill>
                    <a:schemeClr val="bg1"/>
                  </a:solidFill>
                  <a:latin typeface="Sassoon Primary" pitchFamily="2" charset="0"/>
                </a:rPr>
                <a:t>Wheat.</a:t>
              </a:r>
              <a:r>
                <a:rPr lang="en-US" sz="2000" b="1">
                  <a:solidFill>
                    <a:schemeClr val="bg1"/>
                  </a:solidFill>
                  <a:latin typeface="Sassoon Primary" pitchFamily="2" charset="0"/>
                </a:rPr>
                <a:t>  We eat it in bread, pasta, cereals, cakes, biscuits and it’s added to all sorts of foods.</a:t>
              </a:r>
              <a:endParaRPr lang="en-GB" sz="2400">
                <a:solidFill>
                  <a:schemeClr val="bg1"/>
                </a:solidFill>
                <a:latin typeface="Sassoon Primary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Dairy Products</a:t>
            </a:r>
            <a:endParaRPr lang="en-US"/>
          </a:p>
        </p:txBody>
      </p:sp>
      <p:pic>
        <p:nvPicPr>
          <p:cNvPr id="132101" name="Picture 5" descr="food_groups_dairy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3" action="ppaction://hlinksldjump"/>
              </a:rPr>
              <a:t>Back to Main Food Groups</a:t>
            </a:r>
            <a:endParaRPr lang="en-GB" sz="1800"/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381000" y="1219200"/>
            <a:ext cx="73914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Dairy foods are made from milk (usually cow’s milk, but can be from other animals like goats or sheep). Dairy foods give us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proteins</a:t>
            </a:r>
            <a:r>
              <a:rPr lang="en-GB" sz="2400">
                <a:latin typeface="Arial Black" pitchFamily="34" charset="0"/>
              </a:rPr>
              <a:t> and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fats</a:t>
            </a:r>
            <a:r>
              <a:rPr lang="en-GB" sz="2400">
                <a:latin typeface="Arial Black" pitchFamily="34" charset="0"/>
              </a:rPr>
              <a:t>.  They are also a good source of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calcium</a:t>
            </a:r>
            <a:r>
              <a:rPr lang="en-GB" sz="2400">
                <a:latin typeface="Arial Black" pitchFamily="34" charset="0"/>
              </a:rPr>
              <a:t> which is good for bones and teeth.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These foods include: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sz="2400">
                <a:latin typeface="Arial Black" pitchFamily="34" charset="0"/>
              </a:rPr>
              <a:t>Cheese (hard, soft, cottage);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sz="2400">
                <a:latin typeface="Arial Black" pitchFamily="34" charset="0"/>
              </a:rPr>
              <a:t>Yogurt;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sz="2400">
                <a:latin typeface="Arial Black" pitchFamily="34" charset="0"/>
              </a:rPr>
              <a:t>Food high in milk or milk products. </a:t>
            </a:r>
          </a:p>
        </p:txBody>
      </p:sp>
      <p:grpSp>
        <p:nvGrpSpPr>
          <p:cNvPr id="132108" name="Group 12"/>
          <p:cNvGrpSpPr>
            <a:grpSpLocks/>
          </p:cNvGrpSpPr>
          <p:nvPr/>
        </p:nvGrpSpPr>
        <p:grpSpPr bwMode="auto">
          <a:xfrm>
            <a:off x="5486400" y="3048000"/>
            <a:ext cx="2362200" cy="2286000"/>
            <a:chOff x="3552" y="1440"/>
            <a:chExt cx="1920" cy="1584"/>
          </a:xfrm>
        </p:grpSpPr>
        <p:sp>
          <p:nvSpPr>
            <p:cNvPr id="132107" name="Oval 11"/>
            <p:cNvSpPr>
              <a:spLocks noChangeArrowheads="1"/>
            </p:cNvSpPr>
            <p:nvPr/>
          </p:nvSpPr>
          <p:spPr bwMode="auto">
            <a:xfrm>
              <a:off x="3552" y="1440"/>
              <a:ext cx="1872" cy="1584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6" name="Text Box 10"/>
            <p:cNvSpPr txBox="1">
              <a:spLocks noChangeArrowheads="1"/>
            </p:cNvSpPr>
            <p:nvPr/>
          </p:nvSpPr>
          <p:spPr bwMode="auto">
            <a:xfrm>
              <a:off x="3552" y="1680"/>
              <a:ext cx="1920" cy="1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>
                  <a:solidFill>
                    <a:srgbClr val="FFFF00"/>
                  </a:solidFill>
                  <a:latin typeface="Tw Cen MT Condensed Extra Bold" pitchFamily="34" charset="0"/>
                </a:rPr>
                <a:t>Weird fact</a:t>
              </a:r>
            </a:p>
            <a:p>
              <a:pPr>
                <a:spcBef>
                  <a:spcPct val="50000"/>
                </a:spcBef>
              </a:pPr>
              <a:r>
                <a:rPr lang="en-GB" sz="2800">
                  <a:solidFill>
                    <a:schemeClr val="bg1"/>
                  </a:solidFill>
                  <a:latin typeface="Sassoon Primary" pitchFamily="2" charset="0"/>
                </a:rPr>
                <a:t>Our brains are 80% fat.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Meat, Fish and Eggs</a:t>
            </a:r>
            <a:endParaRPr lang="en-US"/>
          </a:p>
        </p:txBody>
      </p:sp>
      <p:pic>
        <p:nvPicPr>
          <p:cNvPr id="133126" name="Picture 6" descr="food_groups_meat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3" action="ppaction://hlinksldjump"/>
              </a:rPr>
              <a:t>Back to Main Food Groups</a:t>
            </a:r>
            <a:endParaRPr lang="en-GB" sz="1800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381000" y="1219200"/>
            <a:ext cx="7391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The main nutrients derived from meat are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proteins</a:t>
            </a:r>
            <a:r>
              <a:rPr lang="en-GB" sz="2400">
                <a:latin typeface="Arial Black" pitchFamily="34" charset="0"/>
              </a:rPr>
              <a:t>, but it also gives us fats and some minerals.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The meat and fish group includes: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sz="2400">
                <a:latin typeface="Arial Black" pitchFamily="34" charset="0"/>
              </a:rPr>
              <a:t>Chicken and all poultry;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sz="2400">
                <a:latin typeface="Arial Black" pitchFamily="34" charset="0"/>
              </a:rPr>
              <a:t>Fish and shellfish;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sz="2400">
                <a:latin typeface="Arial Black" pitchFamily="34" charset="0"/>
              </a:rPr>
              <a:t>Beef, pork and lamb.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sz="2400">
                <a:latin typeface="Arial Black" pitchFamily="34" charset="0"/>
              </a:rPr>
              <a:t>Eggs are included in this group too.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Athletes eat lots of protein; they help to build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muscles</a:t>
            </a:r>
            <a:r>
              <a:rPr lang="en-GB" sz="2400">
                <a:latin typeface="Arial Black" pitchFamily="34" charset="0"/>
              </a:rPr>
              <a:t>.</a:t>
            </a:r>
          </a:p>
        </p:txBody>
      </p:sp>
      <p:grpSp>
        <p:nvGrpSpPr>
          <p:cNvPr id="133130" name="Group 10"/>
          <p:cNvGrpSpPr>
            <a:grpSpLocks/>
          </p:cNvGrpSpPr>
          <p:nvPr/>
        </p:nvGrpSpPr>
        <p:grpSpPr bwMode="auto">
          <a:xfrm>
            <a:off x="5867400" y="2209800"/>
            <a:ext cx="3048000" cy="2743200"/>
            <a:chOff x="3552" y="1440"/>
            <a:chExt cx="1920" cy="1584"/>
          </a:xfrm>
        </p:grpSpPr>
        <p:sp>
          <p:nvSpPr>
            <p:cNvPr id="133131" name="Oval 11"/>
            <p:cNvSpPr>
              <a:spLocks noChangeArrowheads="1"/>
            </p:cNvSpPr>
            <p:nvPr/>
          </p:nvSpPr>
          <p:spPr bwMode="auto">
            <a:xfrm>
              <a:off x="3552" y="1440"/>
              <a:ext cx="1872" cy="1584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Text Box 12"/>
            <p:cNvSpPr txBox="1">
              <a:spLocks noChangeArrowheads="1"/>
            </p:cNvSpPr>
            <p:nvPr/>
          </p:nvSpPr>
          <p:spPr bwMode="auto">
            <a:xfrm>
              <a:off x="3552" y="1680"/>
              <a:ext cx="1920" cy="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>
                  <a:solidFill>
                    <a:srgbClr val="FFFF00"/>
                  </a:solidFill>
                  <a:latin typeface="Tw Cen MT Condensed Extra Bold" pitchFamily="34" charset="0"/>
                </a:rPr>
                <a:t>Foodie fact</a:t>
              </a:r>
            </a:p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chemeClr val="bg1"/>
                  </a:solidFill>
                  <a:latin typeface="Sassoon Primary" pitchFamily="2" charset="0"/>
                </a:rPr>
                <a:t>Sushi (raw fish) is now Marks and Spencer’s best-selling lunchtime</a:t>
              </a:r>
              <a:r>
                <a:rPr lang="en-GB" sz="2000">
                  <a:solidFill>
                    <a:schemeClr val="bg1"/>
                  </a:solidFill>
                  <a:latin typeface="Sassoon Primary" pitchFamily="2" charset="0"/>
                </a:rPr>
                <a:t> </a:t>
              </a:r>
              <a:r>
                <a:rPr lang="en-GB" sz="2000" b="1">
                  <a:solidFill>
                    <a:schemeClr val="bg1"/>
                  </a:solidFill>
                  <a:latin typeface="Sassoon Primary" pitchFamily="2" charset="0"/>
                </a:rPr>
                <a:t>snack.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Starches, Sugars and Fats </a:t>
            </a:r>
            <a:endParaRPr lang="en-US"/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2" action="ppaction://hlinksldjump"/>
              </a:rPr>
              <a:t>Back to Introduction</a:t>
            </a:r>
            <a:endParaRPr lang="en-GB" sz="1800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4582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>
                <a:latin typeface="Arial Black" pitchFamily="34" charset="0"/>
              </a:rPr>
              <a:t>Sometimes foods are classified into starches, sugars and fats.</a:t>
            </a:r>
            <a:r>
              <a:rPr lang="en-GB" sz="2000">
                <a:solidFill>
                  <a:schemeClr val="folHlink"/>
                </a:solidFill>
                <a:latin typeface="Arial Black" pitchFamily="34" charset="0"/>
              </a:rPr>
              <a:t>  Starches</a:t>
            </a:r>
            <a:r>
              <a:rPr lang="en-GB" sz="2000">
                <a:latin typeface="Arial Black" pitchFamily="34" charset="0"/>
              </a:rPr>
              <a:t> includes foods like potatoes and provide mainly </a:t>
            </a:r>
            <a:r>
              <a:rPr lang="en-GB" sz="2000">
                <a:solidFill>
                  <a:schemeClr val="folHlink"/>
                </a:solidFill>
                <a:latin typeface="Arial Black" pitchFamily="34" charset="0"/>
              </a:rPr>
              <a:t>carbohydrates</a:t>
            </a:r>
            <a:r>
              <a:rPr lang="en-GB" sz="2000">
                <a:latin typeface="Arial Black" pitchFamily="34" charset="0"/>
              </a:rPr>
              <a:t>.  Carbohydrates give us the </a:t>
            </a:r>
            <a:r>
              <a:rPr lang="en-GB" sz="2000">
                <a:solidFill>
                  <a:schemeClr val="folHlink"/>
                </a:solidFill>
                <a:latin typeface="Arial Black" pitchFamily="34" charset="0"/>
              </a:rPr>
              <a:t>energy </a:t>
            </a:r>
            <a:r>
              <a:rPr lang="en-GB" sz="2000">
                <a:latin typeface="Arial Black" pitchFamily="34" charset="0"/>
              </a:rPr>
              <a:t>to carry on with our day-to-day lives.</a:t>
            </a:r>
          </a:p>
          <a:p>
            <a:pPr algn="l">
              <a:spcBef>
                <a:spcPct val="50000"/>
              </a:spcBef>
            </a:pPr>
            <a:r>
              <a:rPr lang="en-GB" sz="2000">
                <a:latin typeface="Arial Black" pitchFamily="34" charset="0"/>
              </a:rPr>
              <a:t>Foods high in </a:t>
            </a:r>
            <a:r>
              <a:rPr lang="en-GB" sz="2000">
                <a:solidFill>
                  <a:schemeClr val="folHlink"/>
                </a:solidFill>
                <a:latin typeface="Arial Black" pitchFamily="34" charset="0"/>
              </a:rPr>
              <a:t>sugars</a:t>
            </a:r>
            <a:r>
              <a:rPr lang="en-GB" sz="2000">
                <a:latin typeface="Arial Black" pitchFamily="34" charset="0"/>
              </a:rPr>
              <a:t> include those naturally occurring as in fruit, and those containing refined/processed sugars such as sweets, chocolates, cakes etc.  We need to limit our intake of </a:t>
            </a:r>
            <a:r>
              <a:rPr lang="en-GB" sz="2000">
                <a:solidFill>
                  <a:schemeClr val="folHlink"/>
                </a:solidFill>
                <a:latin typeface="Arial Black" pitchFamily="34" charset="0"/>
              </a:rPr>
              <a:t>refined sugars</a:t>
            </a:r>
            <a:r>
              <a:rPr lang="en-GB" sz="2000">
                <a:latin typeface="Arial Black" pitchFamily="34" charset="0"/>
              </a:rPr>
              <a:t> – these are empty calories which give an immediate ‘</a:t>
            </a:r>
            <a:r>
              <a:rPr lang="en-GB" sz="2000">
                <a:solidFill>
                  <a:schemeClr val="folHlink"/>
                </a:solidFill>
                <a:latin typeface="Arial Black" pitchFamily="34" charset="0"/>
              </a:rPr>
              <a:t>boost</a:t>
            </a:r>
            <a:r>
              <a:rPr lang="en-GB" sz="2000">
                <a:latin typeface="Arial Black" pitchFamily="34" charset="0"/>
              </a:rPr>
              <a:t>’.</a:t>
            </a:r>
          </a:p>
          <a:p>
            <a:pPr algn="l">
              <a:spcBef>
                <a:spcPct val="50000"/>
              </a:spcBef>
            </a:pPr>
            <a:r>
              <a:rPr lang="en-GB" sz="2000">
                <a:latin typeface="Arial Black" pitchFamily="34" charset="0"/>
              </a:rPr>
              <a:t>A small amount of </a:t>
            </a:r>
            <a:r>
              <a:rPr lang="en-GB" sz="2000">
                <a:solidFill>
                  <a:schemeClr val="folHlink"/>
                </a:solidFill>
                <a:latin typeface="Arial Black" pitchFamily="34" charset="0"/>
              </a:rPr>
              <a:t>fat</a:t>
            </a:r>
            <a:r>
              <a:rPr lang="en-GB" sz="2000">
                <a:latin typeface="Arial Black" pitchFamily="34" charset="0"/>
              </a:rPr>
              <a:t> is important for health, but eating too much fat is unhealthy.  It leads to clogged arteries (restricted blood supply), high cholesterol and becoming overweight.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Vitamins and Minerals </a:t>
            </a:r>
            <a:endParaRPr lang="en-US"/>
          </a:p>
        </p:txBody>
      </p:sp>
      <p:sp>
        <p:nvSpPr>
          <p:cNvPr id="143363" name="Text Box 1027"/>
          <p:cNvSpPr txBox="1">
            <a:spLocks noChangeArrowheads="1"/>
          </p:cNvSpPr>
          <p:nvPr/>
        </p:nvSpPr>
        <p:spPr bwMode="auto">
          <a:xfrm>
            <a:off x="228600" y="12192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143364" name="Picture 1028" descr="st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2575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5" name="Text Box 1029"/>
          <p:cNvSpPr txBox="1">
            <a:spLocks noChangeArrowheads="1"/>
          </p:cNvSpPr>
          <p:nvPr/>
        </p:nvSpPr>
        <p:spPr bwMode="auto">
          <a:xfrm>
            <a:off x="304800" y="1219200"/>
            <a:ext cx="5029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latin typeface="Arial Black" pitchFamily="34" charset="0"/>
              </a:rPr>
              <a:t>Our bodies need all sorts of chemicals (vitamins and minerals) to be healthy.  The most common are:</a:t>
            </a:r>
          </a:p>
        </p:txBody>
      </p:sp>
      <p:graphicFrame>
        <p:nvGraphicFramePr>
          <p:cNvPr id="143430" name="Group 1094"/>
          <p:cNvGraphicFramePr>
            <a:graphicFrameLocks noGrp="1"/>
          </p:cNvGraphicFramePr>
          <p:nvPr/>
        </p:nvGraphicFramePr>
        <p:xfrm>
          <a:off x="381000" y="2057400"/>
          <a:ext cx="4876800" cy="3776663"/>
        </p:xfrm>
        <a:graphic>
          <a:graphicData uri="http://schemas.openxmlformats.org/drawingml/2006/table">
            <a:tbl>
              <a:tblPr/>
              <a:tblGrid>
                <a:gridCol w="1625600"/>
                <a:gridCol w="1625600"/>
                <a:gridCol w="1625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Vitamin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Helps maintain eyesight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Sweet potatoes, carrots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Vitamin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Help body make 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Green leafy vegetables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Vitamin 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Healing skin, preventing colds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Citrus fruit, tomatoes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Vitamin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Strengthen bones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Milk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Sunlight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Vitamin 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Helps strengthen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Vegetable oils, nuts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Iron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Healthy blood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</a:rPr>
                        <a:t>Green leafy vegetables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17" name="Text Box 1081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3" action="ppaction://hlinksldjump"/>
              </a:rPr>
              <a:t>Back to Introduction</a:t>
            </a:r>
            <a:endParaRPr lang="en-GB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Reading the Labels on Foods </a:t>
            </a:r>
            <a:endParaRPr lang="en-US"/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144388" name="Picture 4" descr="st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9161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56388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Food labelling is confusing.  The front of packaging often tells a different story to the back.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Products that claim to be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Low in fat</a:t>
            </a:r>
            <a:r>
              <a:rPr lang="en-GB" sz="2400">
                <a:latin typeface="Arial Black" pitchFamily="34" charset="0"/>
              </a:rPr>
              <a:t> on the front, may be loaded with sugar, and sometimes, products saying things like ‘Less than 5% fat’ have more fat tha similar products!</a:t>
            </a:r>
          </a:p>
          <a:p>
            <a:pPr algn="l">
              <a:spcBef>
                <a:spcPct val="50000"/>
              </a:spcBef>
            </a:pPr>
            <a:r>
              <a:rPr lang="en-GB" sz="2400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Look at example food labels.</a:t>
            </a:r>
          </a:p>
          <a:p>
            <a:pPr algn="l">
              <a:spcBef>
                <a:spcPct val="50000"/>
              </a:spcBef>
            </a:pPr>
            <a:endParaRPr lang="en-GB" sz="2400">
              <a:latin typeface="Arial Black" pitchFamily="34" charset="0"/>
            </a:endParaRPr>
          </a:p>
        </p:txBody>
      </p:sp>
      <p:grpSp>
        <p:nvGrpSpPr>
          <p:cNvPr id="144390" name="Group 6"/>
          <p:cNvGrpSpPr>
            <a:grpSpLocks/>
          </p:cNvGrpSpPr>
          <p:nvPr/>
        </p:nvGrpSpPr>
        <p:grpSpPr bwMode="auto">
          <a:xfrm>
            <a:off x="6019800" y="1219200"/>
            <a:ext cx="2895600" cy="3140075"/>
            <a:chOff x="3552" y="1440"/>
            <a:chExt cx="1920" cy="1584"/>
          </a:xfrm>
        </p:grpSpPr>
        <p:sp>
          <p:nvSpPr>
            <p:cNvPr id="144391" name="Oval 7"/>
            <p:cNvSpPr>
              <a:spLocks noChangeArrowheads="1"/>
            </p:cNvSpPr>
            <p:nvPr/>
          </p:nvSpPr>
          <p:spPr bwMode="auto">
            <a:xfrm>
              <a:off x="3552" y="1440"/>
              <a:ext cx="1872" cy="1584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92" name="Text Box 8"/>
            <p:cNvSpPr txBox="1">
              <a:spLocks noChangeArrowheads="1"/>
            </p:cNvSpPr>
            <p:nvPr/>
          </p:nvSpPr>
          <p:spPr bwMode="auto">
            <a:xfrm>
              <a:off x="3552" y="1680"/>
              <a:ext cx="1920" cy="1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>
                  <a:solidFill>
                    <a:srgbClr val="FFFF00"/>
                  </a:solidFill>
                  <a:latin typeface="Tw Cen MT Condensed Extra Bold" pitchFamily="34" charset="0"/>
                </a:rPr>
                <a:t>Food label</a:t>
              </a:r>
            </a:p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chemeClr val="bg1"/>
                  </a:solidFill>
                  <a:latin typeface="Sassoon Primary" pitchFamily="2" charset="0"/>
                </a:rPr>
                <a:t>You cannot trust the front of the pack – </a:t>
              </a:r>
            </a:p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chemeClr val="bg1"/>
                  </a:solidFill>
                  <a:latin typeface="Sassoon Primary" pitchFamily="2" charset="0"/>
                </a:rPr>
                <a:t>you need to read the back</a:t>
              </a:r>
              <a:r>
                <a:rPr lang="en-GB" sz="1800" b="1">
                  <a:solidFill>
                    <a:schemeClr val="bg1"/>
                  </a:solidFill>
                  <a:latin typeface="Sassoon Primary" pitchFamily="2" charset="0"/>
                </a:rPr>
                <a:t>!</a:t>
              </a:r>
            </a:p>
          </p:txBody>
        </p:sp>
      </p:grp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3" action="ppaction://hlinksldjump"/>
              </a:rPr>
              <a:t>Back to Introduction</a:t>
            </a:r>
            <a:endParaRPr lang="en-GB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Healthy Eating Myths </a:t>
            </a:r>
            <a:endParaRPr lang="en-US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135175" name="Picture 7" descr="st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2575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6" name="AutoShape 8"/>
          <p:cNvSpPr>
            <a:spLocks noChangeArrowheads="1"/>
          </p:cNvSpPr>
          <p:nvPr/>
        </p:nvSpPr>
        <p:spPr bwMode="auto">
          <a:xfrm>
            <a:off x="609600" y="1295400"/>
            <a:ext cx="5410200" cy="2743200"/>
          </a:xfrm>
          <a:prstGeom prst="wedgeEllipseCallout">
            <a:avLst>
              <a:gd name="adj1" fmla="val 52903"/>
              <a:gd name="adj2" fmla="val 412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3200">
                <a:latin typeface="Sassoon Primary" pitchFamily="2" charset="0"/>
              </a:rPr>
              <a:t>It doesn’t matter what I eat as long as I do lots of exercise.</a:t>
            </a:r>
          </a:p>
          <a:p>
            <a:endParaRPr lang="en-GB" sz="2800">
              <a:latin typeface="Sassoon Primary" pitchFamily="2" charset="0"/>
            </a:endParaRP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3" action="ppaction://hlinksldjump"/>
              </a:rPr>
              <a:t>Back to Introduction</a:t>
            </a:r>
            <a:endParaRPr lang="en-GB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Healthy Eating Myths </a:t>
            </a:r>
            <a:endParaRPr lang="en-US"/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139268" name="Picture 4" descr="st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2575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609600" y="1295400"/>
            <a:ext cx="5410200" cy="2743200"/>
          </a:xfrm>
          <a:prstGeom prst="wedgeEllipseCallout">
            <a:avLst>
              <a:gd name="adj1" fmla="val 52903"/>
              <a:gd name="adj2" fmla="val 412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3200">
                <a:latin typeface="Sassoon Primary" pitchFamily="2" charset="0"/>
              </a:rPr>
              <a:t>It doesn’t matter what I eat as long as I do lots of exercise.</a:t>
            </a:r>
          </a:p>
          <a:p>
            <a:endParaRPr lang="en-GB" sz="2800">
              <a:latin typeface="Sassoon Primary" pitchFamily="2" charset="0"/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762000" y="3581400"/>
            <a:ext cx="4495800" cy="26638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Wrong!  Exercise is good for you, but it still matters what you eat.  Eating the right foods means we can learn better and exercise better too!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3" action="ppaction://hlinksldjump"/>
              </a:rPr>
              <a:t>Back to Introduction</a:t>
            </a:r>
            <a:endParaRPr lang="en-GB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Healthy Eating Myths </a:t>
            </a:r>
            <a:endParaRPr lang="en-US"/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140292" name="Picture 4" descr="st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2575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3" name="AutoShape 5"/>
          <p:cNvSpPr>
            <a:spLocks noChangeArrowheads="1"/>
          </p:cNvSpPr>
          <p:nvPr/>
        </p:nvSpPr>
        <p:spPr bwMode="auto">
          <a:xfrm>
            <a:off x="2209800" y="2057400"/>
            <a:ext cx="3810000" cy="1981200"/>
          </a:xfrm>
          <a:prstGeom prst="wedgeEllipseCallout">
            <a:avLst>
              <a:gd name="adj1" fmla="val 54125"/>
              <a:gd name="adj2" fmla="val 37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3200">
                <a:latin typeface="Sassoon Primary" pitchFamily="2" charset="0"/>
              </a:rPr>
              <a:t>Chocolate is bad for you!</a:t>
            </a:r>
          </a:p>
          <a:p>
            <a:endParaRPr lang="en-GB" sz="2800">
              <a:latin typeface="Sassoon Primary" pitchFamily="2" charset="0"/>
            </a:endParaRP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3" action="ppaction://hlinksldjump"/>
              </a:rPr>
              <a:t>Back to Introduction</a:t>
            </a:r>
            <a:endParaRPr lang="en-GB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Introduction</a:t>
            </a: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5486400" cy="4495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GB">
                <a:hlinkClick r:id="rId2" action="ppaction://hlinksldjump"/>
              </a:rPr>
              <a:t>A Healthy Diet and Our Body</a:t>
            </a:r>
            <a:endParaRPr lang="en-GB"/>
          </a:p>
          <a:p>
            <a:pPr marL="0" indent="0">
              <a:lnSpc>
                <a:spcPct val="90000"/>
              </a:lnSpc>
            </a:pPr>
            <a:r>
              <a:rPr lang="en-GB">
                <a:hlinkClick r:id="rId3" action="ppaction://hlinksldjump"/>
              </a:rPr>
              <a:t>Healthy Eating Pyramid</a:t>
            </a:r>
            <a:endParaRPr lang="en-GB"/>
          </a:p>
          <a:p>
            <a:pPr marL="0" indent="0">
              <a:lnSpc>
                <a:spcPct val="90000"/>
              </a:lnSpc>
            </a:pPr>
            <a:r>
              <a:rPr lang="en-GB">
                <a:hlinkClick r:id="rId4" action="ppaction://hlinksldjump"/>
              </a:rPr>
              <a:t>The Main Food Groups</a:t>
            </a:r>
            <a:endParaRPr lang="en-GB"/>
          </a:p>
          <a:p>
            <a:pPr marL="0" indent="0">
              <a:lnSpc>
                <a:spcPct val="90000"/>
              </a:lnSpc>
            </a:pPr>
            <a:r>
              <a:rPr lang="en-GB">
                <a:hlinkClick r:id="rId5" action="ppaction://hlinksldjump"/>
              </a:rPr>
              <a:t>Fruit and Vegetables</a:t>
            </a:r>
            <a:endParaRPr lang="en-GB"/>
          </a:p>
          <a:p>
            <a:pPr marL="0" indent="0">
              <a:lnSpc>
                <a:spcPct val="90000"/>
              </a:lnSpc>
            </a:pPr>
            <a:r>
              <a:rPr lang="en-GB">
                <a:hlinkClick r:id="rId6" action="ppaction://hlinksldjump"/>
              </a:rPr>
              <a:t>Grains and Pulses</a:t>
            </a:r>
            <a:endParaRPr lang="en-GB"/>
          </a:p>
          <a:p>
            <a:pPr marL="0" indent="0">
              <a:lnSpc>
                <a:spcPct val="90000"/>
              </a:lnSpc>
            </a:pPr>
            <a:r>
              <a:rPr lang="en-GB">
                <a:hlinkClick r:id="rId7" action="ppaction://hlinksldjump"/>
              </a:rPr>
              <a:t>Dairy Products</a:t>
            </a:r>
            <a:endParaRPr lang="en-GB"/>
          </a:p>
          <a:p>
            <a:pPr marL="0" indent="0">
              <a:lnSpc>
                <a:spcPct val="90000"/>
              </a:lnSpc>
            </a:pPr>
            <a:r>
              <a:rPr lang="en-GB">
                <a:hlinkClick r:id="rId8" action="ppaction://hlinksldjump"/>
              </a:rPr>
              <a:t>Starches, Sugars and Fats </a:t>
            </a:r>
            <a:endParaRPr lang="en-GB"/>
          </a:p>
          <a:p>
            <a:pPr marL="0" indent="0">
              <a:lnSpc>
                <a:spcPct val="90000"/>
              </a:lnSpc>
            </a:pPr>
            <a:r>
              <a:rPr lang="en-GB">
                <a:hlinkClick r:id="rId9" action="ppaction://hlinksldjump"/>
              </a:rPr>
              <a:t>Vitamins and Minerals </a:t>
            </a:r>
            <a:endParaRPr lang="en-GB"/>
          </a:p>
          <a:p>
            <a:pPr marL="0" indent="0">
              <a:lnSpc>
                <a:spcPct val="90000"/>
              </a:lnSpc>
            </a:pPr>
            <a:r>
              <a:rPr lang="en-GB">
                <a:hlinkClick r:id="rId10" action="ppaction://hlinksldjump"/>
              </a:rPr>
              <a:t>Reading the Labels on Foods</a:t>
            </a:r>
            <a:r>
              <a:rPr lang="en-GB" sz="2000">
                <a:hlinkClick r:id="rId10" action="ppaction://hlinksldjump"/>
              </a:rPr>
              <a:t> </a:t>
            </a:r>
            <a:endParaRPr lang="en-US" u="sng">
              <a:solidFill>
                <a:srgbClr val="009999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en-GB">
                <a:hlinkClick r:id="rId11" action="ppaction://hlinksldjump"/>
              </a:rPr>
              <a:t>Healthy Eating Myths</a:t>
            </a:r>
            <a:r>
              <a:rPr lang="en-GB" sz="2000">
                <a:hlinkClick r:id="rId11" action="ppaction://hlinksldjump"/>
              </a:rPr>
              <a:t> </a:t>
            </a:r>
            <a:endParaRPr lang="en-GB" sz="2000"/>
          </a:p>
          <a:p>
            <a:pPr marL="0" indent="0">
              <a:lnSpc>
                <a:spcPct val="90000"/>
              </a:lnSpc>
            </a:pPr>
            <a:r>
              <a:rPr lang="en-GB">
                <a:hlinkClick r:id="rId12" action="ppaction://hlinksldjump"/>
              </a:rPr>
              <a:t>Links for further study</a:t>
            </a:r>
            <a:endParaRPr lang="en-GB" sz="3200"/>
          </a:p>
        </p:txBody>
      </p:sp>
      <p:pic>
        <p:nvPicPr>
          <p:cNvPr id="126983" name="Picture 7" descr="standing"/>
          <p:cNvPicPr>
            <a:picLocks noChangeAspect="1" noChangeArrowheads="1"/>
          </p:cNvPicPr>
          <p:nvPr>
            <p:ph sz="half" idx="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304800"/>
            <a:ext cx="1960563" cy="2338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utoUpdateAnimBg="0"/>
      <p:bldP spid="126979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Healthy Eating Myths </a:t>
            </a:r>
            <a:endParaRPr lang="en-US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137220" name="Picture 4" descr="st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2575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2209800" y="2057400"/>
            <a:ext cx="3810000" cy="1981200"/>
          </a:xfrm>
          <a:prstGeom prst="wedgeEllipseCallout">
            <a:avLst>
              <a:gd name="adj1" fmla="val 54125"/>
              <a:gd name="adj2" fmla="val 37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3200">
                <a:latin typeface="Sassoon Primary" pitchFamily="2" charset="0"/>
              </a:rPr>
              <a:t>Chocolate is bad for you!</a:t>
            </a:r>
          </a:p>
          <a:p>
            <a:endParaRPr lang="en-GB" sz="2800">
              <a:latin typeface="Sassoon Primary" pitchFamily="2" charset="0"/>
            </a:endParaRP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762000" y="3581400"/>
            <a:ext cx="4495800" cy="26574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It’s true that chocolate isn’t the healthiest snack – but it isn’t innately bad either!  So, some chocolate can be part of a </a:t>
            </a:r>
            <a:r>
              <a:rPr lang="en-GB" sz="2400" u="sng">
                <a:solidFill>
                  <a:schemeClr val="bg1"/>
                </a:solidFill>
              </a:rPr>
              <a:t>balanced</a:t>
            </a:r>
            <a:r>
              <a:rPr lang="en-GB" sz="2400">
                <a:solidFill>
                  <a:schemeClr val="bg1"/>
                </a:solidFill>
              </a:rPr>
              <a:t> diet.  Plain (dark) chocolate is better for you thank milk; it is higher in iron.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3" action="ppaction://hlinksldjump"/>
              </a:rPr>
              <a:t>Back to Introduction</a:t>
            </a:r>
            <a:endParaRPr lang="en-GB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Healthy Eating Myths </a:t>
            </a:r>
            <a:endParaRPr lang="en-US"/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138244" name="Picture 4" descr="st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2575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5" name="AutoShape 5"/>
          <p:cNvSpPr>
            <a:spLocks noChangeArrowheads="1"/>
          </p:cNvSpPr>
          <p:nvPr/>
        </p:nvSpPr>
        <p:spPr bwMode="auto">
          <a:xfrm>
            <a:off x="457200" y="1295400"/>
            <a:ext cx="5562600" cy="2743200"/>
          </a:xfrm>
          <a:prstGeom prst="wedgeEllipseCallout">
            <a:avLst>
              <a:gd name="adj1" fmla="val 52824"/>
              <a:gd name="adj2" fmla="val 412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3200">
                <a:latin typeface="Sassoon Primary" pitchFamily="2" charset="0"/>
              </a:rPr>
              <a:t>Chewing and digesting a stick of celery uses up more energy than you get from the food.</a:t>
            </a:r>
          </a:p>
          <a:p>
            <a:endParaRPr lang="en-GB" sz="2800">
              <a:latin typeface="Sassoon Primary" pitchFamily="2" charset="0"/>
            </a:endParaRP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3" action="ppaction://hlinksldjump"/>
              </a:rPr>
              <a:t>Back to Introduction</a:t>
            </a:r>
            <a:endParaRPr lang="en-GB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Healthy Eating Myths </a:t>
            </a:r>
            <a:endParaRPr lang="en-US"/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141316" name="Picture 4" descr="st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2575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7" name="AutoShape 5"/>
          <p:cNvSpPr>
            <a:spLocks noChangeArrowheads="1"/>
          </p:cNvSpPr>
          <p:nvPr/>
        </p:nvSpPr>
        <p:spPr bwMode="auto">
          <a:xfrm>
            <a:off x="457200" y="1295400"/>
            <a:ext cx="5562600" cy="2743200"/>
          </a:xfrm>
          <a:prstGeom prst="wedgeEllipseCallout">
            <a:avLst>
              <a:gd name="adj1" fmla="val 52824"/>
              <a:gd name="adj2" fmla="val 412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3200">
                <a:latin typeface="Sassoon Primary" pitchFamily="2" charset="0"/>
              </a:rPr>
              <a:t>Chewing and digesting a stick of celery uses up more energy than you get from the food.</a:t>
            </a:r>
          </a:p>
          <a:p>
            <a:endParaRPr lang="en-GB" sz="2800">
              <a:latin typeface="Sassoon Primary" pitchFamily="2" charset="0"/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762000" y="3733800"/>
            <a:ext cx="4495800" cy="15636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</a:rPr>
              <a:t>This sounds good, but unfortunately it isn’t true!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3" action="ppaction://hlinksldjump"/>
              </a:rPr>
              <a:t>Back to Introduction</a:t>
            </a:r>
            <a:endParaRPr lang="en-GB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Links for further study</a:t>
            </a:r>
            <a:endParaRPr lang="en-US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228600" y="1219200"/>
            <a:ext cx="86106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2"/>
              </a:rPr>
              <a:t>http://www.bbc.co.uk/northernireland/schools/4_11/uptoyou/</a:t>
            </a:r>
            <a:endParaRPr lang="en-GB" sz="1800"/>
          </a:p>
          <a:p>
            <a:pPr algn="l">
              <a:spcBef>
                <a:spcPct val="50000"/>
              </a:spcBef>
            </a:pPr>
            <a:r>
              <a:rPr lang="en-GB" sz="1800">
                <a:hlinkClick r:id="rId3"/>
              </a:rPr>
              <a:t>http://www.lifebytes.gov.uk/teachers/lb_teachers-eat.htm</a:t>
            </a:r>
            <a:endParaRPr lang="en-GB" sz="1800"/>
          </a:p>
          <a:p>
            <a:pPr algn="l">
              <a:spcBef>
                <a:spcPct val="50000"/>
              </a:spcBef>
            </a:pPr>
            <a:r>
              <a:rPr lang="en-GB"/>
              <a:t>Healthy eating and wired for health sites by the government – links to appropriate ages:</a:t>
            </a:r>
          </a:p>
          <a:p>
            <a:pPr algn="l">
              <a:spcBef>
                <a:spcPct val="50000"/>
              </a:spcBef>
            </a:pPr>
            <a:r>
              <a:rPr lang="en-GB" sz="1800">
                <a:hlinkClick r:id="rId4"/>
              </a:rPr>
              <a:t>http://www.wiredforhealth.gov.uk/cat.php?catid=886&amp;docid=7219</a:t>
            </a:r>
            <a:endParaRPr lang="en-GB" sz="1800"/>
          </a:p>
          <a:p>
            <a:pPr algn="l">
              <a:spcBef>
                <a:spcPct val="50000"/>
              </a:spcBef>
            </a:pPr>
            <a:r>
              <a:rPr lang="en-GB"/>
              <a:t>Food Standards Agency, 5 a day the Bash Street Way aimed at 7-11:</a:t>
            </a:r>
          </a:p>
          <a:p>
            <a:pPr algn="l">
              <a:spcBef>
                <a:spcPct val="50000"/>
              </a:spcBef>
            </a:pPr>
            <a:r>
              <a:rPr lang="en-GB" sz="1800">
                <a:hlinkClick r:id="rId5"/>
              </a:rPr>
              <a:t>http://www.food.gov.uk/interactivetools/educational/bashstreetdiet/</a:t>
            </a:r>
            <a:endParaRPr lang="en-GB" sz="1800"/>
          </a:p>
          <a:p>
            <a:pPr algn="l">
              <a:spcBef>
                <a:spcPct val="50000"/>
              </a:spcBef>
            </a:pPr>
            <a:r>
              <a:rPr lang="en-GB" sz="1800">
                <a:hlinkClick r:id="rId6"/>
              </a:rPr>
              <a:t>http://www.eatwell.gov.uk/foodlabels/</a:t>
            </a:r>
            <a:endParaRPr lang="en-GB" sz="1800"/>
          </a:p>
          <a:p>
            <a:pPr algn="l">
              <a:spcBef>
                <a:spcPct val="50000"/>
              </a:spcBef>
            </a:pPr>
            <a:r>
              <a:rPr lang="en-GB" sz="1800">
                <a:hlinkClick r:id="rId7"/>
              </a:rPr>
              <a:t>http://kidshealth.org/kid/stay_healthy/food/vitamin.html</a:t>
            </a:r>
            <a:endParaRPr lang="en-GB" sz="1800"/>
          </a:p>
          <a:p>
            <a:pPr algn="l">
              <a:spcBef>
                <a:spcPct val="50000"/>
              </a:spcBef>
            </a:pPr>
            <a:r>
              <a:rPr lang="en-GB" sz="1800">
                <a:hlinkClick r:id="rId8"/>
              </a:rPr>
              <a:t>http://www.dole5aday.com/MusicAndPlay/M_Games.jsp?topmenu=6</a:t>
            </a:r>
            <a:endParaRPr lang="en-GB" sz="1800"/>
          </a:p>
          <a:p>
            <a:pPr algn="l">
              <a:spcBef>
                <a:spcPct val="50000"/>
              </a:spcBef>
            </a:pPr>
            <a:r>
              <a:rPr lang="en-GB"/>
              <a:t>Flash game ‘identify the fruit’, interactive, suitable whiteboard, aimed at year 2:</a:t>
            </a:r>
          </a:p>
          <a:p>
            <a:pPr algn="l">
              <a:spcBef>
                <a:spcPct val="50000"/>
              </a:spcBef>
            </a:pPr>
            <a:r>
              <a:rPr lang="en-GB" sz="1800"/>
              <a:t> </a:t>
            </a:r>
            <a:r>
              <a:rPr lang="en-GB" sz="1800">
                <a:hlinkClick r:id="rId9"/>
              </a:rPr>
              <a:t>http://www.elllo.org/yeartwo/jan17th/vivian/fruit.htm</a:t>
            </a:r>
            <a:r>
              <a:rPr lang="en-GB" sz="1800"/>
              <a:t> </a:t>
            </a:r>
          </a:p>
          <a:p>
            <a:pPr algn="l">
              <a:spcBef>
                <a:spcPct val="50000"/>
              </a:spcBef>
            </a:pPr>
            <a:endParaRPr lang="en-GB" sz="1800"/>
          </a:p>
          <a:p>
            <a:pPr algn="l">
              <a:spcBef>
                <a:spcPct val="50000"/>
              </a:spcBef>
            </a:pPr>
            <a:endParaRPr lang="en-GB" sz="1800"/>
          </a:p>
          <a:p>
            <a:pPr algn="l">
              <a:spcBef>
                <a:spcPct val="50000"/>
              </a:spcBef>
            </a:pPr>
            <a:endParaRPr lang="en-GB" sz="1800"/>
          </a:p>
          <a:p>
            <a:pPr algn="l">
              <a:spcBef>
                <a:spcPct val="50000"/>
              </a:spcBef>
            </a:pPr>
            <a:endParaRPr lang="en-GB" sz="1800"/>
          </a:p>
          <a:p>
            <a:pPr algn="l">
              <a:spcBef>
                <a:spcPct val="50000"/>
              </a:spcBef>
            </a:pPr>
            <a:endParaRPr lang="en-GB" sz="1800"/>
          </a:p>
          <a:p>
            <a:pPr algn="l">
              <a:spcBef>
                <a:spcPct val="50000"/>
              </a:spcBef>
            </a:pPr>
            <a:endParaRPr lang="en-GB" sz="1800"/>
          </a:p>
        </p:txBody>
      </p:sp>
      <p:pic>
        <p:nvPicPr>
          <p:cNvPr id="134153" name="Picture 9" descr="stand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878013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11" action="ppaction://hlinksldjump"/>
              </a:rPr>
              <a:t>Back to Introduction</a:t>
            </a:r>
            <a:endParaRPr lang="en-GB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Healthy Diet and Our Body</a:t>
            </a: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6324600" cy="5105400"/>
          </a:xfrm>
        </p:spPr>
        <p:txBody>
          <a:bodyPr/>
          <a:lstStyle/>
          <a:p>
            <a:pPr marL="0" indent="0"/>
            <a:r>
              <a:rPr lang="en-US" sz="2000"/>
              <a:t>If our bodies are human machines </a:t>
            </a:r>
            <a:r>
              <a:rPr lang="en-US" sz="2000">
                <a:solidFill>
                  <a:schemeClr val="folHlink"/>
                </a:solidFill>
              </a:rPr>
              <a:t>food is our fuel</a:t>
            </a:r>
            <a:r>
              <a:rPr lang="en-US" sz="2000"/>
              <a:t>.   How well we eat, affects how well our bodies work, and how long we live.</a:t>
            </a:r>
          </a:p>
          <a:p>
            <a:pPr marL="0" indent="0"/>
            <a:endParaRPr lang="en-US" sz="800"/>
          </a:p>
          <a:p>
            <a:pPr marL="0" indent="0"/>
            <a:r>
              <a:rPr lang="en-US" sz="2000"/>
              <a:t>It is especially important that we eat heathily as children, as we are still </a:t>
            </a:r>
            <a:r>
              <a:rPr lang="en-US" sz="2000">
                <a:solidFill>
                  <a:schemeClr val="folHlink"/>
                </a:solidFill>
              </a:rPr>
              <a:t>growing and developing</a:t>
            </a:r>
            <a:r>
              <a:rPr lang="en-US" sz="2000"/>
              <a:t>; a young plant not given proper nutrients grows up to be a poor specimen </a:t>
            </a: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en-US" sz="2000">
                <a:sym typeface="Wingdings" pitchFamily="2" charset="2"/>
              </a:rPr>
              <a:t>. </a:t>
            </a:r>
            <a:endParaRPr lang="en-US" sz="2000"/>
          </a:p>
          <a:p>
            <a:pPr marL="0" indent="0"/>
            <a:endParaRPr lang="en-US" sz="800"/>
          </a:p>
          <a:p>
            <a:pPr marL="0" indent="0"/>
            <a:r>
              <a:rPr lang="en-US" sz="2000"/>
              <a:t>A healthy diet is sometimes called a </a:t>
            </a:r>
            <a:r>
              <a:rPr lang="en-US" sz="2000">
                <a:solidFill>
                  <a:schemeClr val="folHlink"/>
                </a:solidFill>
              </a:rPr>
              <a:t>balanced diet</a:t>
            </a:r>
            <a:r>
              <a:rPr lang="en-US" sz="2000"/>
              <a:t> as it needs to consist of </a:t>
            </a:r>
            <a:r>
              <a:rPr lang="en-US" sz="2000" i="1"/>
              <a:t>different </a:t>
            </a:r>
            <a:r>
              <a:rPr lang="en-US" sz="2000"/>
              <a:t>types of foods.</a:t>
            </a:r>
          </a:p>
          <a:p>
            <a:pPr marL="0" indent="0"/>
            <a:endParaRPr lang="en-US" sz="700"/>
          </a:p>
          <a:p>
            <a:pPr marL="0" indent="0"/>
            <a:r>
              <a:rPr lang="en-US" sz="2000"/>
              <a:t>Eating properly and regularly is really important; what we eat and drink now, affects our health in the future.  </a:t>
            </a:r>
          </a:p>
        </p:txBody>
      </p:sp>
      <p:pic>
        <p:nvPicPr>
          <p:cNvPr id="128004" name="Picture 4" descr="standin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28600"/>
            <a:ext cx="1960563" cy="2338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3" action="ppaction://hlinksldjump"/>
              </a:rPr>
              <a:t>Back to Introduction</a:t>
            </a:r>
            <a:endParaRPr lang="en-GB" sz="1800"/>
          </a:p>
        </p:txBody>
      </p:sp>
      <p:grpSp>
        <p:nvGrpSpPr>
          <p:cNvPr id="128006" name="Group 6"/>
          <p:cNvGrpSpPr>
            <a:grpSpLocks/>
          </p:cNvGrpSpPr>
          <p:nvPr/>
        </p:nvGrpSpPr>
        <p:grpSpPr bwMode="auto">
          <a:xfrm>
            <a:off x="6172200" y="3048000"/>
            <a:ext cx="2743200" cy="2819400"/>
            <a:chOff x="3552" y="1440"/>
            <a:chExt cx="1920" cy="1584"/>
          </a:xfrm>
        </p:grpSpPr>
        <p:sp>
          <p:nvSpPr>
            <p:cNvPr id="128007" name="Oval 7"/>
            <p:cNvSpPr>
              <a:spLocks noChangeArrowheads="1"/>
            </p:cNvSpPr>
            <p:nvPr/>
          </p:nvSpPr>
          <p:spPr bwMode="auto">
            <a:xfrm>
              <a:off x="3552" y="1440"/>
              <a:ext cx="1872" cy="1584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8" name="Text Box 8"/>
            <p:cNvSpPr txBox="1">
              <a:spLocks noChangeArrowheads="1"/>
            </p:cNvSpPr>
            <p:nvPr/>
          </p:nvSpPr>
          <p:spPr bwMode="auto">
            <a:xfrm>
              <a:off x="3552" y="1680"/>
              <a:ext cx="1920" cy="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>
                  <a:solidFill>
                    <a:srgbClr val="FFFF00"/>
                  </a:solidFill>
                  <a:latin typeface="Tw Cen MT Condensed Extra Bold" pitchFamily="34" charset="0"/>
                </a:rPr>
                <a:t>Foodie fact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SzPct val="300000"/>
              </a:pPr>
              <a:r>
                <a:rPr lang="en-US" sz="2000" b="1">
                  <a:solidFill>
                    <a:schemeClr val="bg1"/>
                  </a:solidFill>
                  <a:latin typeface="Sassoon Primary" pitchFamily="2" charset="0"/>
                </a:rPr>
                <a:t>Children that eat breakfast get better scores in tests than children that don’t</a:t>
              </a:r>
              <a:r>
                <a:rPr lang="en-US" sz="2000">
                  <a:solidFill>
                    <a:schemeClr val="bg1"/>
                  </a:solidFill>
                  <a:latin typeface="Sassoon Primary" pitchFamily="2" charset="0"/>
                </a:rPr>
                <a:t>!</a:t>
              </a:r>
              <a:endParaRPr lang="en-GB" sz="2400">
                <a:solidFill>
                  <a:schemeClr val="bg1"/>
                </a:solidFill>
                <a:latin typeface="Sassoon Primary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  <p:bldP spid="128003" grpId="0" build="p" autoUpdateAnimBg="0"/>
      <p:bldP spid="12800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Healthy Eating Pyramid</a:t>
            </a:r>
            <a:endParaRPr lang="en-US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147461" name="Picture 5" descr="food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8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5105400" y="4724400"/>
            <a:ext cx="3429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66FF"/>
                </a:solidFill>
              </a:rPr>
              <a:t>Carbohydrates: take most food from this group (rice, pasta, bread, potatoes)</a:t>
            </a:r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 flipH="1">
            <a:off x="4419600" y="5029200"/>
            <a:ext cx="762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utoUpdateAnimBg="0"/>
      <p:bldP spid="147462" grpId="0" autoUpdateAnimBg="0"/>
      <p:bldP spid="1474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Healthy Eating Pyramid</a:t>
            </a:r>
            <a:endParaRPr lang="en-US"/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149509" name="Picture 5" descr="food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8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5105400" y="4724400"/>
            <a:ext cx="3429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Carbohydrates: take most food from this group (rice, pasta, bread, potatoes)</a:t>
            </a:r>
          </a:p>
        </p:txBody>
      </p:sp>
      <p:sp>
        <p:nvSpPr>
          <p:cNvPr id="149511" name="Line 7"/>
          <p:cNvSpPr>
            <a:spLocks noChangeShapeType="1"/>
          </p:cNvSpPr>
          <p:nvPr/>
        </p:nvSpPr>
        <p:spPr bwMode="auto">
          <a:xfrm flipH="1">
            <a:off x="4419600" y="502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3" name="Line 9"/>
          <p:cNvSpPr>
            <a:spLocks noChangeShapeType="1"/>
          </p:cNvSpPr>
          <p:nvPr/>
        </p:nvSpPr>
        <p:spPr bwMode="auto">
          <a:xfrm flipH="1">
            <a:off x="3886200" y="4114800"/>
            <a:ext cx="13716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5181600" y="3733800"/>
            <a:ext cx="3429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66FF"/>
                </a:solidFill>
              </a:rPr>
              <a:t>Fruit and vegetables: take 5 portions a day from this group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  <p:bldP spid="149510" grpId="0" autoUpdateAnimBg="0"/>
      <p:bldP spid="149511" grpId="0" animBg="1"/>
      <p:bldP spid="149513" grpId="0" animBg="1"/>
      <p:bldP spid="1495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Healthy Eating Pyramid</a:t>
            </a:r>
            <a:endParaRPr lang="en-US"/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151557" name="Picture 5" descr="food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8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5105400" y="4724400"/>
            <a:ext cx="3429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Carbohydrates: take most food from this group (rice, pasta, bread, potatoes)</a:t>
            </a:r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 flipH="1">
            <a:off x="4419600" y="502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 flipH="1">
            <a:off x="3886200" y="4114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5181600" y="3733800"/>
            <a:ext cx="3429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Fruit and vegetables: take 5 portions a day from this group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4876800" y="2743200"/>
            <a:ext cx="2667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66FF"/>
                </a:solidFill>
              </a:rPr>
              <a:t>Meat, fish and dairy: take something from this group</a:t>
            </a:r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 flipH="1">
            <a:off x="3352800" y="2971800"/>
            <a:ext cx="13716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Healthy Eating Pyramid</a:t>
            </a:r>
            <a:endParaRPr lang="en-US"/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655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153605" name="Picture 5" descr="food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8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105400" y="4724400"/>
            <a:ext cx="3429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Carbohydrates: take most food from this group (rice, pasta, bread, potatoes)</a:t>
            </a:r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 flipH="1">
            <a:off x="4419600" y="502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 flipH="1">
            <a:off x="3886200" y="4114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5181600" y="3733800"/>
            <a:ext cx="3429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Fruit and vegetables: take 5 portions a day from this group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4876800" y="2743200"/>
            <a:ext cx="2667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Meat, fish and dairy: take something from this group</a:t>
            </a:r>
          </a:p>
        </p:txBody>
      </p:sp>
      <p:sp>
        <p:nvSpPr>
          <p:cNvPr id="153611" name="Line 11"/>
          <p:cNvSpPr>
            <a:spLocks noChangeShapeType="1"/>
          </p:cNvSpPr>
          <p:nvPr/>
        </p:nvSpPr>
        <p:spPr bwMode="auto">
          <a:xfrm flipH="1">
            <a:off x="3352800" y="2971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4191000" y="1660525"/>
            <a:ext cx="3402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rgbClr val="0066FF"/>
                </a:solidFill>
              </a:rPr>
              <a:t>Foods high in fats and sugars: take only small amounts from this group</a:t>
            </a:r>
          </a:p>
        </p:txBody>
      </p:sp>
      <p:sp>
        <p:nvSpPr>
          <p:cNvPr id="153613" name="Line 13"/>
          <p:cNvSpPr>
            <a:spLocks noChangeShapeType="1"/>
          </p:cNvSpPr>
          <p:nvPr/>
        </p:nvSpPr>
        <p:spPr bwMode="auto">
          <a:xfrm flipH="1">
            <a:off x="2895600" y="2133600"/>
            <a:ext cx="1219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Main Food Groups</a:t>
            </a:r>
            <a:endParaRPr lang="en-US"/>
          </a:p>
        </p:txBody>
      </p:sp>
      <p:pic>
        <p:nvPicPr>
          <p:cNvPr id="129029" name="Picture 5" descr="food_groups_fruit_vegetable_hg_clr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0" name="Picture 6" descr="food_groups_grains_hg_clr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1" name="Picture 7" descr="food_groups_dairy_hg_clr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2" name="Picture 8" descr="food_groups_meat_hg_clr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4" name="Picture 10" descr="sitt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21336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381000" y="6248400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400"/>
          </a:p>
        </p:txBody>
      </p:sp>
      <p:sp>
        <p:nvSpPr>
          <p:cNvPr id="129036" name="Text Box 12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11" action="ppaction://hlinksldjump"/>
              </a:rPr>
              <a:t>Back to Introduction</a:t>
            </a:r>
            <a:endParaRPr lang="en-GB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Fruit and Vegetables</a:t>
            </a:r>
            <a:endParaRPr lang="en-US"/>
          </a:p>
        </p:txBody>
      </p:sp>
      <p:pic>
        <p:nvPicPr>
          <p:cNvPr id="130051" name="Picture 3" descr="food_groups_fruit_vegetabl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381000" y="6172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>
                <a:hlinkClick r:id="rId3" action="ppaction://hlinksldjump"/>
              </a:rPr>
              <a:t>Back to Main Food Groups</a:t>
            </a:r>
            <a:endParaRPr lang="en-GB" sz="1800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381000" y="1371600"/>
            <a:ext cx="48006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Fruits and vegetables grow on plants: underground, on the ground or in trees.  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Every day we should eat at least </a:t>
            </a:r>
            <a:r>
              <a:rPr lang="en-GB" sz="2800">
                <a:solidFill>
                  <a:schemeClr val="folHlink"/>
                </a:solidFill>
                <a:latin typeface="Arial Black" pitchFamily="34" charset="0"/>
              </a:rPr>
              <a:t>5 portions</a:t>
            </a:r>
            <a:r>
              <a:rPr lang="en-GB" sz="2400">
                <a:latin typeface="Arial Black" pitchFamily="34" charset="0"/>
              </a:rPr>
              <a:t> of fruit and vegetables.  (A  portion is about a handful.)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latin typeface="Arial Black" pitchFamily="34" charset="0"/>
              </a:rPr>
              <a:t>Fruit and vegetables give us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fibre</a:t>
            </a:r>
            <a:r>
              <a:rPr lang="en-GB" sz="2400">
                <a:latin typeface="Arial Black" pitchFamily="34" charset="0"/>
              </a:rPr>
              <a:t> and </a:t>
            </a:r>
            <a:r>
              <a:rPr lang="en-GB" sz="2400">
                <a:solidFill>
                  <a:schemeClr val="folHlink"/>
                </a:solidFill>
                <a:latin typeface="Arial Black" pitchFamily="34" charset="0"/>
              </a:rPr>
              <a:t>vitamins and minerals</a:t>
            </a:r>
            <a:r>
              <a:rPr lang="en-GB" sz="2400">
                <a:latin typeface="Arial Black" pitchFamily="34" charset="0"/>
              </a:rPr>
              <a:t>.</a:t>
            </a:r>
          </a:p>
          <a:p>
            <a:pPr algn="l">
              <a:spcBef>
                <a:spcPct val="50000"/>
              </a:spcBef>
            </a:pPr>
            <a:endParaRPr lang="en-GB" sz="2400">
              <a:latin typeface="Arial Black" pitchFamily="34" charset="0"/>
            </a:endParaRPr>
          </a:p>
        </p:txBody>
      </p:sp>
      <p:grpSp>
        <p:nvGrpSpPr>
          <p:cNvPr id="130058" name="Group 10"/>
          <p:cNvGrpSpPr>
            <a:grpSpLocks/>
          </p:cNvGrpSpPr>
          <p:nvPr/>
        </p:nvGrpSpPr>
        <p:grpSpPr bwMode="auto">
          <a:xfrm>
            <a:off x="5638800" y="1676400"/>
            <a:ext cx="2743200" cy="2819400"/>
            <a:chOff x="3552" y="1440"/>
            <a:chExt cx="1920" cy="1584"/>
          </a:xfrm>
        </p:grpSpPr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3552" y="1440"/>
              <a:ext cx="1872" cy="1584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0" name="Text Box 12"/>
            <p:cNvSpPr txBox="1">
              <a:spLocks noChangeArrowheads="1"/>
            </p:cNvSpPr>
            <p:nvPr/>
          </p:nvSpPr>
          <p:spPr bwMode="auto">
            <a:xfrm>
              <a:off x="3552" y="1680"/>
              <a:ext cx="1920" cy="1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>
                  <a:solidFill>
                    <a:srgbClr val="FFFF00"/>
                  </a:solidFill>
                  <a:latin typeface="Gill Sans Ultra Bold" pitchFamily="34" charset="0"/>
                </a:rPr>
                <a:t>Take</a:t>
              </a:r>
            </a:p>
            <a:p>
              <a:pPr>
                <a:spcBef>
                  <a:spcPct val="50000"/>
                </a:spcBef>
              </a:pPr>
              <a:r>
                <a:rPr lang="en-GB" sz="2800">
                  <a:solidFill>
                    <a:srgbClr val="FFFF00"/>
                  </a:solidFill>
                  <a:latin typeface="Gill Sans Ultra Bold" pitchFamily="34" charset="0"/>
                </a:rPr>
                <a:t>5 a day</a:t>
              </a:r>
            </a:p>
            <a:p>
              <a:pPr>
                <a:spcBef>
                  <a:spcPct val="50000"/>
                </a:spcBef>
              </a:pPr>
              <a:r>
                <a:rPr lang="en-GB" sz="2800">
                  <a:solidFill>
                    <a:srgbClr val="FFFF00"/>
                  </a:solidFill>
                  <a:latin typeface="Gill Sans Ultra Bold" pitchFamily="34" charset="0"/>
                </a:rPr>
                <a:t>everyday!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anced_diet">
  <a:themeElements>
    <a:clrScheme name="balanced_di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lanced_diet">
      <a:majorFont>
        <a:latin typeface="Impact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lanced_di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d_di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d_di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d_di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d_di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d_di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d_di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d_di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d_di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d_di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d_di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d_di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Settings\Susan\My Documents\My downloads\Yr5_Science\AF_1128117913_balanced_diet\balanced_diet.pot</Template>
  <TotalTime>430</TotalTime>
  <Words>1331</Words>
  <Application>Microsoft Office PowerPoint</Application>
  <PresentationFormat>On-screen Show (4:3)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Impact</vt:lpstr>
      <vt:lpstr>Arial Black</vt:lpstr>
      <vt:lpstr>Eras Bold ITC</vt:lpstr>
      <vt:lpstr>Tahoma</vt:lpstr>
      <vt:lpstr>Times New Roman</vt:lpstr>
      <vt:lpstr>Wingdings</vt:lpstr>
      <vt:lpstr>Tw Cen MT Condensed Extra Bold</vt:lpstr>
      <vt:lpstr>Sassoon Primary</vt:lpstr>
      <vt:lpstr>Gill Sans Ultra Bold</vt:lpstr>
      <vt:lpstr>balanced_diet</vt:lpstr>
      <vt:lpstr>Covers part of Science Unit 5a:  Keeping Healthy</vt:lpstr>
      <vt:lpstr>Introduction</vt:lpstr>
      <vt:lpstr>A Healthy Diet and Our Body</vt:lpstr>
      <vt:lpstr>Healthy Eating Pyramid</vt:lpstr>
      <vt:lpstr>Healthy Eating Pyramid</vt:lpstr>
      <vt:lpstr>Healthy Eating Pyramid</vt:lpstr>
      <vt:lpstr>Healthy Eating Pyramid</vt:lpstr>
      <vt:lpstr>The Main Food Groups</vt:lpstr>
      <vt:lpstr>Fruit and Vegetables</vt:lpstr>
      <vt:lpstr>Grains and Pulses</vt:lpstr>
      <vt:lpstr>Grains and Pulses</vt:lpstr>
      <vt:lpstr>Dairy Products</vt:lpstr>
      <vt:lpstr>Meat, Fish and Eggs</vt:lpstr>
      <vt:lpstr>Starches, Sugars and Fats </vt:lpstr>
      <vt:lpstr>Vitamins and Minerals </vt:lpstr>
      <vt:lpstr>Reading the Labels on Foods </vt:lpstr>
      <vt:lpstr>Healthy Eating Myths </vt:lpstr>
      <vt:lpstr>Healthy Eating Myths </vt:lpstr>
      <vt:lpstr>Healthy Eating Myths </vt:lpstr>
      <vt:lpstr>Healthy Eating Myths </vt:lpstr>
      <vt:lpstr>Healthy Eating Myths </vt:lpstr>
      <vt:lpstr>Healthy Eating Myths </vt:lpstr>
      <vt:lpstr>Links for further study</vt:lpstr>
    </vt:vector>
  </TitlesOfParts>
  <Company>Techwood Systems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Diet</dc:title>
  <dc:creator>Susan</dc:creator>
  <cp:lastModifiedBy>Teacher E-Solutions</cp:lastModifiedBy>
  <cp:revision>110</cp:revision>
  <dcterms:created xsi:type="dcterms:W3CDTF">2005-09-30T22:24:52Z</dcterms:created>
  <dcterms:modified xsi:type="dcterms:W3CDTF">2019-01-18T17:17:10Z</dcterms:modified>
</cp:coreProperties>
</file>