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62" r:id="rId4"/>
    <p:sldId id="273" r:id="rId5"/>
    <p:sldId id="274" r:id="rId6"/>
    <p:sldId id="257" r:id="rId7"/>
    <p:sldId id="268" r:id="rId8"/>
    <p:sldId id="258" r:id="rId9"/>
    <p:sldId id="259" r:id="rId10"/>
    <p:sldId id="260" r:id="rId11"/>
    <p:sldId id="263" r:id="rId12"/>
    <p:sldId id="264" r:id="rId13"/>
    <p:sldId id="265" r:id="rId14"/>
    <p:sldId id="266" r:id="rId15"/>
    <p:sldId id="267" r:id="rId16"/>
    <p:sldId id="261" r:id="rId17"/>
    <p:sldId id="269" r:id="rId18"/>
    <p:sldId id="270" r:id="rId19"/>
    <p:sldId id="271" r:id="rId20"/>
    <p:sldId id="272" r:id="rId2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C42FD4-C710-42CF-B718-F48FA14F2A1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046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AB71A-0D4A-4246-AA04-6F97C6A9EB6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610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BAAB54-EACC-4D89-BC8F-88EF938213C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266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7BD33-0CDA-4493-A30E-51D32A405A5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26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39706-B8F7-4979-95CD-85EA85D7675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750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ACBF4-8F38-4EAD-99A3-1CFCBCFCBE4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385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E45AB-BD88-4FC3-8DD2-68319D3ED4A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724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09130-927D-43CB-8B9E-255FE65CA8F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1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25C464-42C6-4EB4-AF5E-C21A0C1AA70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5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3CED1-949F-420C-A33C-40C05EA8D80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429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F330E-37FE-44A5-BD63-D98BA8C8571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743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27D9FD4-7153-4BD4-8420-0FEF9CFEB8CB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468313" y="1268413"/>
            <a:ext cx="7991475" cy="2878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2540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Heating and Cooling Materials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027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125538"/>
            <a:ext cx="5976938" cy="398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Picture 5" descr="180px-Fried_egg,_sunny_side_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196975"/>
            <a:ext cx="3384550" cy="293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859338" y="1412875"/>
            <a:ext cx="3529012" cy="310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solidFill>
                  <a:srgbClr val="FF0000"/>
                </a:solidFill>
                <a:latin typeface="Comic Sans MS" pitchFamily="66" charset="0"/>
              </a:rPr>
              <a:t>This is an irreversible change</a:t>
            </a:r>
          </a:p>
          <a:p>
            <a:pPr>
              <a:spcBef>
                <a:spcPct val="50000"/>
              </a:spcBef>
            </a:pPr>
            <a:endParaRPr lang="en-GB" sz="44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5" name="Picture 5" descr="Bread-Dough-step-1_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595313"/>
            <a:ext cx="4967288" cy="4887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Picture 5" descr="cu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908050"/>
            <a:ext cx="7632700" cy="459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403350" y="5949950"/>
            <a:ext cx="6048375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rgbClr val="FF0000"/>
                </a:solidFill>
                <a:latin typeface="Comic Sans MS" pitchFamily="66" charset="0"/>
              </a:rPr>
              <a:t>This is an irreversible change</a:t>
            </a:r>
          </a:p>
          <a:p>
            <a:pPr>
              <a:spcBef>
                <a:spcPct val="50000"/>
              </a:spcBef>
            </a:pPr>
            <a:endParaRPr lang="en-GB" sz="28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3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wtrtap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138" y="620713"/>
            <a:ext cx="3567112" cy="5319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9" name="Picture 7" descr="Boiling_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620713"/>
            <a:ext cx="5338763" cy="4003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79388" y="4937125"/>
            <a:ext cx="87487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5400">
                <a:solidFill>
                  <a:srgbClr val="FF0000"/>
                </a:solidFill>
                <a:latin typeface="Comic Sans MS" pitchFamily="66" charset="0"/>
              </a:rPr>
              <a:t>This is a reversible 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 descr="cl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125538"/>
            <a:ext cx="6985000" cy="4656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 descr="shirley-brauker-clay-bow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916113"/>
            <a:ext cx="7561262" cy="409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55650" y="620713"/>
            <a:ext cx="79200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This is an irreversible change</a:t>
            </a:r>
          </a:p>
          <a:p>
            <a:pPr>
              <a:spcBef>
                <a:spcPct val="50000"/>
              </a:spcBef>
            </a:pPr>
            <a:endParaRPr lang="en-GB" sz="40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9" name="Picture 5" descr="ba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1484313"/>
            <a:ext cx="3951287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 descr="melted_chocolate_203x1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557338"/>
            <a:ext cx="6481763" cy="4854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611188" y="549275"/>
            <a:ext cx="853281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400">
                <a:solidFill>
                  <a:srgbClr val="FF0000"/>
                </a:solidFill>
                <a:latin typeface="Comic Sans MS" pitchFamily="66" charset="0"/>
              </a:rPr>
              <a:t>This is a reversible 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533400" y="1612900"/>
            <a:ext cx="80772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GB" sz="3600">
                <a:latin typeface="Comic Sans MS" pitchFamily="66" charset="0"/>
              </a:rPr>
              <a:t>Learning objectives</a:t>
            </a:r>
          </a:p>
          <a:p>
            <a:pPr algn="ctr"/>
            <a:endParaRPr lang="en-GB" sz="3600">
              <a:latin typeface="Comic Sans MS" pitchFamily="66" charset="0"/>
            </a:endParaRPr>
          </a:p>
          <a:p>
            <a:pPr algn="ctr">
              <a:buFontTx/>
              <a:buChar char="•"/>
            </a:pPr>
            <a:r>
              <a:rPr lang="en-GB" sz="2400">
                <a:latin typeface="Comic Sans MS" pitchFamily="66" charset="0"/>
              </a:rPr>
              <a:t> that heating some materials can cause them to change </a:t>
            </a:r>
          </a:p>
          <a:p>
            <a:pPr algn="ctr">
              <a:buFontTx/>
              <a:buChar char="•"/>
            </a:pPr>
            <a:r>
              <a:rPr lang="en-GB" sz="2400">
                <a:latin typeface="Comic Sans MS" pitchFamily="66" charset="0"/>
              </a:rPr>
              <a:t> that cooling some materials can cause them to change </a:t>
            </a:r>
          </a:p>
          <a:p>
            <a:pPr algn="ctr" eaLnBrk="0" hangingPunct="0"/>
            <a:endParaRPr lang="en-GB" sz="24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1331913" y="1339850"/>
            <a:ext cx="6584950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GB" sz="4400">
                <a:latin typeface="Comic Sans MS" pitchFamily="66" charset="0"/>
              </a:rPr>
              <a:t>Now suggest materials that are changed by cooling and decide whether these changes are reversible or irreversible.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835150" y="2133600"/>
            <a:ext cx="5418138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GB" sz="4000">
                <a:latin typeface="Comic Sans MS" pitchFamily="66" charset="0"/>
              </a:rPr>
              <a:t>Heating something is causing its temperature to rise. It is not setting it alight. 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1835150" y="765175"/>
            <a:ext cx="5689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Remember……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258888" y="1484313"/>
            <a:ext cx="676910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Look at each picture. </a:t>
            </a:r>
          </a:p>
          <a:p>
            <a:pPr algn="ctr">
              <a:spcBef>
                <a:spcPct val="50000"/>
              </a:spcBef>
            </a:pPr>
            <a:r>
              <a:rPr lang="en-GB" sz="4000">
                <a:latin typeface="Comic Sans MS" pitchFamily="66" charset="0"/>
              </a:rPr>
              <a:t>Predict what will happen to the material when it is heated.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187450" y="1196975"/>
            <a:ext cx="69088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GB" sz="6000">
                <a:latin typeface="Comic Sans MS" pitchFamily="66" charset="0"/>
              </a:rPr>
              <a:t>Decide whether these changes are </a:t>
            </a:r>
            <a:r>
              <a:rPr lang="en-GB" sz="6000">
                <a:solidFill>
                  <a:srgbClr val="FF0000"/>
                </a:solidFill>
                <a:latin typeface="Comic Sans MS" pitchFamily="66" charset="0"/>
              </a:rPr>
              <a:t>reversible</a:t>
            </a:r>
            <a:r>
              <a:rPr lang="en-GB" sz="6000">
                <a:latin typeface="Comic Sans MS" pitchFamily="66" charset="0"/>
              </a:rPr>
              <a:t> or </a:t>
            </a:r>
            <a:r>
              <a:rPr lang="en-GB" sz="6000">
                <a:solidFill>
                  <a:srgbClr val="FF0000"/>
                </a:solidFill>
                <a:latin typeface="Comic Sans MS" pitchFamily="66" charset="0"/>
              </a:rPr>
              <a:t>irreversible</a:t>
            </a:r>
            <a:r>
              <a:rPr lang="en-GB" sz="6000">
                <a:latin typeface="Comic Sans MS" pitchFamily="66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multspik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" y="714375"/>
            <a:ext cx="7239000" cy="542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wtrtap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0713"/>
            <a:ext cx="3567113" cy="5319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716463" y="1628775"/>
            <a:ext cx="4103687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6000">
                <a:solidFill>
                  <a:srgbClr val="FF0000"/>
                </a:solidFill>
                <a:latin typeface="Comic Sans MS" pitchFamily="66" charset="0"/>
              </a:rPr>
              <a:t>This is a reversible 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Lemon_cheesecake_pouring_mix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4975" y="1524000"/>
            <a:ext cx="57340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9805p115_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989138"/>
            <a:ext cx="5111750" cy="439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042988" y="549275"/>
            <a:ext cx="67691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000">
                <a:solidFill>
                  <a:srgbClr val="FF0000"/>
                </a:solidFill>
                <a:latin typeface="Comic Sans MS" pitchFamily="66" charset="0"/>
              </a:rPr>
              <a:t>This is an irreversible change</a:t>
            </a:r>
          </a:p>
          <a:p>
            <a:pPr>
              <a:spcBef>
                <a:spcPct val="50000"/>
              </a:spcBef>
            </a:pPr>
            <a:endParaRPr lang="en-GB" sz="40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123</Words>
  <Application>Microsoft Office PowerPoint</Application>
  <PresentationFormat>On-screen Show (4:3)</PresentationFormat>
  <Paragraphs>18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Comic Sans MS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Essex LEA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OEM Preinstalled User</dc:creator>
  <cp:lastModifiedBy>Teacher E-Solutions</cp:lastModifiedBy>
  <cp:revision>3</cp:revision>
  <dcterms:created xsi:type="dcterms:W3CDTF">2006-11-19T16:25:54Z</dcterms:created>
  <dcterms:modified xsi:type="dcterms:W3CDTF">2019-01-18T17:17:11Z</dcterms:modified>
</cp:coreProperties>
</file>