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7" r:id="rId6"/>
    <p:sldId id="260" r:id="rId7"/>
    <p:sldId id="266" r:id="rId8"/>
    <p:sldId id="261" r:id="rId9"/>
    <p:sldId id="262" r:id="rId10"/>
    <p:sldId id="263" r:id="rId11"/>
    <p:sldId id="265" r:id="rId12"/>
    <p:sldId id="264" r:id="rId13"/>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C0099"/>
    <a:srgbClr val="00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41" d="100"/>
          <a:sy n="41" d="100"/>
        </p:scale>
        <p:origin x="-28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14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14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A85AB56-6415-4112-9678-FFB0AEC80C35}" type="slidenum">
              <a:rPr lang="en-GB"/>
              <a:pPr/>
              <a:t>‹#›</a:t>
            </a:fld>
            <a:endParaRPr lang="en-GB"/>
          </a:p>
        </p:txBody>
      </p:sp>
    </p:spTree>
    <p:extLst>
      <p:ext uri="{BB962C8B-B14F-4D97-AF65-F5344CB8AC3E}">
        <p14:creationId xmlns:p14="http://schemas.microsoft.com/office/powerpoint/2010/main" val="39689986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FE89ED-AD75-4B18-BC7A-C605CB049E1E}" type="slidenum">
              <a:rPr lang="en-GB"/>
              <a:pPr/>
              <a:t>4</a:t>
            </a:fld>
            <a:endParaRPr lang="en-GB"/>
          </a:p>
        </p:txBody>
      </p:sp>
      <p:sp>
        <p:nvSpPr>
          <p:cNvPr id="7170" name="Rectangle 2"/>
          <p:cNvSpPr>
            <a:spLocks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GB"/>
              <a:t>Can you guess which animals hibernate?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C1AD97-5249-4E66-B918-D25463187D90}" type="slidenum">
              <a:rPr lang="en-GB"/>
              <a:pPr/>
              <a:t>7</a:t>
            </a:fld>
            <a:endParaRPr lang="en-GB"/>
          </a:p>
        </p:txBody>
      </p:sp>
      <p:sp>
        <p:nvSpPr>
          <p:cNvPr id="16386" name="Rectangle 2"/>
          <p:cNvSpPr>
            <a:spLocks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GB"/>
              <a:t>Oh dear 2</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03145F-F120-4605-9907-07CB1D093E51}" type="slidenum">
              <a:rPr lang="en-GB"/>
              <a:pPr/>
              <a:t>11</a:t>
            </a:fld>
            <a:endParaRPr lang="en-GB"/>
          </a:p>
        </p:txBody>
      </p:sp>
      <p:sp>
        <p:nvSpPr>
          <p:cNvPr id="14338" name="Rectangle 2"/>
          <p:cNvSpPr>
            <a:spLocks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GB"/>
              <a:t>Well done 2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7E80B10-AC8B-465B-A153-A608A483CAFE}" type="slidenum">
              <a:rPr lang="en-GB"/>
              <a:pPr/>
              <a:t>‹#›</a:t>
            </a:fld>
            <a:endParaRPr lang="en-GB"/>
          </a:p>
        </p:txBody>
      </p:sp>
    </p:spTree>
    <p:extLst>
      <p:ext uri="{BB962C8B-B14F-4D97-AF65-F5344CB8AC3E}">
        <p14:creationId xmlns:p14="http://schemas.microsoft.com/office/powerpoint/2010/main" val="889469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EA756FA-FF5B-4BB1-8A70-C33C87CE8661}" type="slidenum">
              <a:rPr lang="en-GB"/>
              <a:pPr/>
              <a:t>‹#›</a:t>
            </a:fld>
            <a:endParaRPr lang="en-GB"/>
          </a:p>
        </p:txBody>
      </p:sp>
    </p:spTree>
    <p:extLst>
      <p:ext uri="{BB962C8B-B14F-4D97-AF65-F5344CB8AC3E}">
        <p14:creationId xmlns:p14="http://schemas.microsoft.com/office/powerpoint/2010/main" val="340080614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20E643B-83E1-48B4-9F03-664DD3783191}" type="slidenum">
              <a:rPr lang="en-GB"/>
              <a:pPr/>
              <a:t>‹#›</a:t>
            </a:fld>
            <a:endParaRPr lang="en-GB"/>
          </a:p>
        </p:txBody>
      </p:sp>
    </p:spTree>
    <p:extLst>
      <p:ext uri="{BB962C8B-B14F-4D97-AF65-F5344CB8AC3E}">
        <p14:creationId xmlns:p14="http://schemas.microsoft.com/office/powerpoint/2010/main" val="128726092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GB"/>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GB"/>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D44A34B8-3C5A-4F8E-9071-6B8406027045}" type="slidenum">
              <a:rPr lang="en-GB"/>
              <a:pPr/>
              <a:t>‹#›</a:t>
            </a:fld>
            <a:endParaRPr lang="en-GB"/>
          </a:p>
        </p:txBody>
      </p:sp>
    </p:spTree>
    <p:extLst>
      <p:ext uri="{BB962C8B-B14F-4D97-AF65-F5344CB8AC3E}">
        <p14:creationId xmlns:p14="http://schemas.microsoft.com/office/powerpoint/2010/main" val="31551015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EB5B15C-1284-4947-A083-302DB5EFC47D}" type="slidenum">
              <a:rPr lang="en-GB"/>
              <a:pPr/>
              <a:t>‹#›</a:t>
            </a:fld>
            <a:endParaRPr lang="en-GB"/>
          </a:p>
        </p:txBody>
      </p:sp>
    </p:spTree>
    <p:extLst>
      <p:ext uri="{BB962C8B-B14F-4D97-AF65-F5344CB8AC3E}">
        <p14:creationId xmlns:p14="http://schemas.microsoft.com/office/powerpoint/2010/main" val="214912397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D71BDC8B-74AF-4535-ACAF-3BF4EC2A6880}" type="slidenum">
              <a:rPr lang="en-GB"/>
              <a:pPr/>
              <a:t>‹#›</a:t>
            </a:fld>
            <a:endParaRPr lang="en-GB"/>
          </a:p>
        </p:txBody>
      </p:sp>
    </p:spTree>
    <p:extLst>
      <p:ext uri="{BB962C8B-B14F-4D97-AF65-F5344CB8AC3E}">
        <p14:creationId xmlns:p14="http://schemas.microsoft.com/office/powerpoint/2010/main" val="177690757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A1DF7014-125D-4CC5-9D1D-2C281CD1A679}" type="slidenum">
              <a:rPr lang="en-GB"/>
              <a:pPr/>
              <a:t>‹#›</a:t>
            </a:fld>
            <a:endParaRPr lang="en-GB"/>
          </a:p>
        </p:txBody>
      </p:sp>
    </p:spTree>
    <p:extLst>
      <p:ext uri="{BB962C8B-B14F-4D97-AF65-F5344CB8AC3E}">
        <p14:creationId xmlns:p14="http://schemas.microsoft.com/office/powerpoint/2010/main" val="422115911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04242212-8AF0-439B-B30C-115261C20A62}" type="slidenum">
              <a:rPr lang="en-GB"/>
              <a:pPr/>
              <a:t>‹#›</a:t>
            </a:fld>
            <a:endParaRPr lang="en-GB"/>
          </a:p>
        </p:txBody>
      </p:sp>
    </p:spTree>
    <p:extLst>
      <p:ext uri="{BB962C8B-B14F-4D97-AF65-F5344CB8AC3E}">
        <p14:creationId xmlns:p14="http://schemas.microsoft.com/office/powerpoint/2010/main" val="331557225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553F464E-52EE-4BE8-8628-9DA310EDC4B3}" type="slidenum">
              <a:rPr lang="en-GB"/>
              <a:pPr/>
              <a:t>‹#›</a:t>
            </a:fld>
            <a:endParaRPr lang="en-GB"/>
          </a:p>
        </p:txBody>
      </p:sp>
    </p:spTree>
    <p:extLst>
      <p:ext uri="{BB962C8B-B14F-4D97-AF65-F5344CB8AC3E}">
        <p14:creationId xmlns:p14="http://schemas.microsoft.com/office/powerpoint/2010/main" val="233126432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21731C29-C11F-43BD-AF57-F208C461C8E3}" type="slidenum">
              <a:rPr lang="en-GB"/>
              <a:pPr/>
              <a:t>‹#›</a:t>
            </a:fld>
            <a:endParaRPr lang="en-GB"/>
          </a:p>
        </p:txBody>
      </p:sp>
    </p:spTree>
    <p:extLst>
      <p:ext uri="{BB962C8B-B14F-4D97-AF65-F5344CB8AC3E}">
        <p14:creationId xmlns:p14="http://schemas.microsoft.com/office/powerpoint/2010/main" val="290323829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FE97C58F-14CF-4372-8E11-76C27668800C}" type="slidenum">
              <a:rPr lang="en-GB"/>
              <a:pPr/>
              <a:t>‹#›</a:t>
            </a:fld>
            <a:endParaRPr lang="en-GB"/>
          </a:p>
        </p:txBody>
      </p:sp>
    </p:spTree>
    <p:extLst>
      <p:ext uri="{BB962C8B-B14F-4D97-AF65-F5344CB8AC3E}">
        <p14:creationId xmlns:p14="http://schemas.microsoft.com/office/powerpoint/2010/main" val="10077619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BBD1425-DD7E-4CE5-978B-C7AB53CF9597}" type="slidenum">
              <a:rPr lang="en-GB"/>
              <a:pPr/>
              <a:t>‹#›</a:t>
            </a:fld>
            <a:endParaRPr lang="en-GB"/>
          </a:p>
        </p:txBody>
      </p:sp>
    </p:spTree>
    <p:extLst>
      <p:ext uri="{BB962C8B-B14F-4D97-AF65-F5344CB8AC3E}">
        <p14:creationId xmlns:p14="http://schemas.microsoft.com/office/powerpoint/2010/main" val="238977205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00"/>
            </a:gs>
            <a:gs pos="100000">
              <a:srgbClr val="00FF00"/>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9CDEAED-4613-4F49-AAEC-437B7681BC36}"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Layout" Target="../slideLayouts/slideLayout1.xml"/><Relationship Id="rId1" Type="http://schemas.openxmlformats.org/officeDocument/2006/relationships/audio" Target="../media/audio1.wav"/><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6.xml"/><Relationship Id="rId1" Type="http://schemas.openxmlformats.org/officeDocument/2006/relationships/audio" Target="../media/audio6.wav"/><Relationship Id="rId6" Type="http://schemas.openxmlformats.org/officeDocument/2006/relationships/image" Target="../media/image2.png"/><Relationship Id="rId5" Type="http://schemas.openxmlformats.org/officeDocument/2006/relationships/image" Target="../media/image9.wmf"/><Relationship Id="rId4" Type="http://schemas.openxmlformats.org/officeDocument/2006/relationships/image" Target="../media/image19.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audio" Target="../media/audio6.wav"/><Relationship Id="rId6" Type="http://schemas.openxmlformats.org/officeDocument/2006/relationships/image" Target="../media/image9.wmf"/><Relationship Id="rId5" Type="http://schemas.openxmlformats.org/officeDocument/2006/relationships/image" Target="../media/image19.wmf"/><Relationship Id="rId4" Type="http://schemas.openxmlformats.org/officeDocument/2006/relationships/slide" Target="slide9.xml"/></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Layout" Target="../slideLayouts/slideLayout6.xml"/><Relationship Id="rId1" Type="http://schemas.openxmlformats.org/officeDocument/2006/relationships/audio" Target="../media/audio3.wav"/><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6.gif"/><Relationship Id="rId2" Type="http://schemas.openxmlformats.org/officeDocument/2006/relationships/slideLayout" Target="../slideLayouts/slideLayout2.xml"/><Relationship Id="rId1" Type="http://schemas.openxmlformats.org/officeDocument/2006/relationships/audio" Target="../media/audio2.wav"/><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audio" Target="../media/audio3.wav"/><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1.wmf"/><Relationship Id="rId13" Type="http://schemas.openxmlformats.org/officeDocument/2006/relationships/image" Target="../media/image2.png"/><Relationship Id="rId3" Type="http://schemas.openxmlformats.org/officeDocument/2006/relationships/notesSlide" Target="../notesSlides/notesSlide1.xml"/><Relationship Id="rId7" Type="http://schemas.openxmlformats.org/officeDocument/2006/relationships/image" Target="../media/image3.wmf"/><Relationship Id="rId12"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audio" Target="../media/audio4.wav"/><Relationship Id="rId6" Type="http://schemas.openxmlformats.org/officeDocument/2006/relationships/image" Target="../media/image9.wmf"/><Relationship Id="rId11" Type="http://schemas.openxmlformats.org/officeDocument/2006/relationships/image" Target="../media/image11.wmf"/><Relationship Id="rId5" Type="http://schemas.openxmlformats.org/officeDocument/2006/relationships/image" Target="../media/image8.wmf"/><Relationship Id="rId15" Type="http://schemas.openxmlformats.org/officeDocument/2006/relationships/image" Target="../media/image13.png"/><Relationship Id="rId10" Type="http://schemas.openxmlformats.org/officeDocument/2006/relationships/image" Target="../media/image10.wmf"/><Relationship Id="rId4" Type="http://schemas.openxmlformats.org/officeDocument/2006/relationships/slide" Target="slide10.xml"/><Relationship Id="rId9" Type="http://schemas.openxmlformats.org/officeDocument/2006/relationships/slide" Target="slide6.xml"/><Relationship Id="rId14" Type="http://schemas.openxmlformats.org/officeDocument/2006/relationships/slide" Target="slide5.xml"/></Relationships>
</file>

<file path=ppt/slides/_rels/slide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Layout" Target="../slideLayouts/slideLayout6.xml"/><Relationship Id="rId1" Type="http://schemas.openxmlformats.org/officeDocument/2006/relationships/audio" Target="file:///C:\Documents%20and%20Settings\sue%20harrison\Application%20Data\Microsoft\Media%20Catalog\Downloaded%20Clips\cl9b\j0388447.wav" TargetMode="External"/><Relationship Id="rId6" Type="http://schemas.openxmlformats.org/officeDocument/2006/relationships/image" Target="../media/image15.gif"/><Relationship Id="rId5" Type="http://schemas.openxmlformats.org/officeDocument/2006/relationships/image" Target="../media/image2.png"/><Relationship Id="rId4" Type="http://schemas.openxmlformats.org/officeDocument/2006/relationships/image" Target="../media/image14.wmf"/></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7.xml"/><Relationship Id="rId1" Type="http://schemas.openxmlformats.org/officeDocument/2006/relationships/audio" Target="../media/audio5.wav"/><Relationship Id="rId5" Type="http://schemas.openxmlformats.org/officeDocument/2006/relationships/image" Target="../media/image2.png"/><Relationship Id="rId4" Type="http://schemas.openxmlformats.org/officeDocument/2006/relationships/image" Target="../media/image16.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audio" Target="../media/audio5.wav"/><Relationship Id="rId6" Type="http://schemas.openxmlformats.org/officeDocument/2006/relationships/image" Target="../media/image2.png"/><Relationship Id="rId5" Type="http://schemas.openxmlformats.org/officeDocument/2006/relationships/image" Target="../media/image16.wmf"/><Relationship Id="rId4" Type="http://schemas.openxmlformats.org/officeDocument/2006/relationships/slide" Target="slide9.xml"/></Relationships>
</file>

<file path=ppt/slides/_rels/slide8.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slideLayout" Target="../slideLayouts/slideLayout1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image" Target="../media/image5.gif"/><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6.gif"/><Relationship Id="rId7" Type="http://schemas.openxmlformats.org/officeDocument/2006/relationships/image" Target="../media/image10.wmf"/><Relationship Id="rId12" Type="http://schemas.openxmlformats.org/officeDocument/2006/relationships/image" Target="../media/image13.png"/><Relationship Id="rId2" Type="http://schemas.openxmlformats.org/officeDocument/2006/relationships/slide" Target="slide11.xml"/><Relationship Id="rId1" Type="http://schemas.openxmlformats.org/officeDocument/2006/relationships/slideLayout" Target="../slideLayouts/slideLayout12.xml"/><Relationship Id="rId6" Type="http://schemas.openxmlformats.org/officeDocument/2006/relationships/image" Target="../media/image17.wmf"/><Relationship Id="rId11" Type="http://schemas.openxmlformats.org/officeDocument/2006/relationships/slide" Target="slide12.xml"/><Relationship Id="rId5" Type="http://schemas.openxmlformats.org/officeDocument/2006/relationships/slide" Target="slide7.xml"/><Relationship Id="rId10" Type="http://schemas.openxmlformats.org/officeDocument/2006/relationships/image" Target="../media/image12.wmf"/><Relationship Id="rId4" Type="http://schemas.openxmlformats.org/officeDocument/2006/relationships/image" Target="../media/image8.wmf"/><Relationship Id="rId9"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2" name="Picture 4" descr="j04241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0"/>
            <a:ext cx="8458200" cy="6362700"/>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914400" y="1981200"/>
            <a:ext cx="7772400" cy="1143000"/>
          </a:xfrm>
          <a:noFill/>
          <a:extLst>
            <a:ext uri="{909E8E84-426E-40DD-AFC4-6F175D3DCCD1}">
              <a14:hiddenFill xmlns:a14="http://schemas.microsoft.com/office/drawing/2010/main">
                <a:solidFill>
                  <a:schemeClr val="bg1"/>
                </a:solidFill>
              </a14:hiddenFill>
            </a:ext>
          </a:extLst>
        </p:spPr>
        <p:txBody>
          <a:bodyPr/>
          <a:lstStyle/>
          <a:p>
            <a:r>
              <a:rPr lang="en-GB">
                <a:solidFill>
                  <a:schemeClr val="bg1"/>
                </a:solidFill>
                <a:latin typeface="Arial Black" pitchFamily="34" charset="0"/>
              </a:rPr>
              <a:t>Hibernation</a:t>
            </a:r>
          </a:p>
        </p:txBody>
      </p:sp>
      <p:sp>
        <p:nvSpPr>
          <p:cNvPr id="2051" name="Rectangle 3"/>
          <p:cNvSpPr>
            <a:spLocks noGrp="1" noChangeArrowheads="1"/>
          </p:cNvSpPr>
          <p:nvPr>
            <p:ph type="subTitle" idx="1"/>
          </p:nvPr>
        </p:nvSpPr>
        <p:spPr>
          <a:xfrm>
            <a:off x="1524000" y="6248400"/>
            <a:ext cx="5791200" cy="152400"/>
          </a:xfrm>
        </p:spPr>
        <p:txBody>
          <a:bodyPr/>
          <a:lstStyle/>
          <a:p>
            <a:r>
              <a:rPr lang="en-GB">
                <a:latin typeface="Rockwell Extra Bold" pitchFamily="18" charset="0"/>
              </a:rPr>
              <a:t>By Lindsey Harrison</a:t>
            </a:r>
          </a:p>
        </p:txBody>
      </p:sp>
      <p:pic>
        <p:nvPicPr>
          <p:cNvPr id="2053" name="SN002434.wav">
            <a:hlinkClick r:id="" action="ppaction://media"/>
          </p:cNvPr>
          <p:cNvPicPr>
            <a:picLocks noRot="1" noChangeAspect="1" noChangeArrowheads="1"/>
          </p:cNvPicPr>
          <p:nvPr>
            <a:wavAudioFile r:embed="rId1" name="SN00286A.wav"/>
          </p:nvPr>
        </p:nvPicPr>
        <p:blipFill>
          <a:blip r:embed="rId4">
            <a:extLst>
              <a:ext uri="{28A0092B-C50C-407E-A947-70E740481C1C}">
                <a14:useLocalDpi xmlns:a14="http://schemas.microsoft.com/office/drawing/2010/main" val="0"/>
              </a:ext>
            </a:extLst>
          </a:blip>
          <a:srcRect/>
          <a:stretch>
            <a:fillRect/>
          </a:stretch>
        </p:blipFill>
        <p:spPr bwMode="auto">
          <a:xfrm>
            <a:off x="152400" y="6324600"/>
            <a:ext cx="304800" cy="30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361" fill="hold"/>
                                        <p:tgtEl>
                                          <p:spTgt spid="205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53"/>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atin typeface="Arial Black" pitchFamily="34" charset="0"/>
              </a:rPr>
              <a:t>WELL DONE!</a:t>
            </a:r>
          </a:p>
        </p:txBody>
      </p:sp>
      <p:pic>
        <p:nvPicPr>
          <p:cNvPr id="11267" name="Picture 3" descr="j0250101">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600200"/>
            <a:ext cx="3648075" cy="4953000"/>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an02531_">
            <a:hlinkClick r:id="rId3"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3124200"/>
            <a:ext cx="3271838" cy="3468688"/>
          </a:xfrm>
          <a:prstGeom prst="rect">
            <a:avLst/>
          </a:prstGeom>
          <a:noFill/>
          <a:extLst>
            <a:ext uri="{909E8E84-426E-40DD-AFC4-6F175D3DCCD1}">
              <a14:hiddenFill xmlns:a14="http://schemas.microsoft.com/office/drawing/2010/main">
                <a:solidFill>
                  <a:srgbClr val="FFFFFF"/>
                </a:solidFill>
              </a14:hiddenFill>
            </a:ext>
          </a:extLst>
        </p:spPr>
      </p:pic>
      <p:pic>
        <p:nvPicPr>
          <p:cNvPr id="11269" name="SN002481.wav">
            <a:hlinkClick r:id="" action="ppaction://media"/>
          </p:cNvPr>
          <p:cNvPicPr>
            <a:picLocks noRot="1" noChangeAspect="1" noChangeArrowheads="1"/>
          </p:cNvPicPr>
          <p:nvPr>
            <a:wavAudioFile r:embed="rId1" name="SN00793A.wav"/>
          </p:nvPr>
        </p:nvPicPr>
        <p:blipFill>
          <a:blip r:embed="rId6">
            <a:extLst>
              <a:ext uri="{28A0092B-C50C-407E-A947-70E740481C1C}">
                <a14:useLocalDpi xmlns:a14="http://schemas.microsoft.com/office/drawing/2010/main" val="0"/>
              </a:ext>
            </a:extLst>
          </a:blip>
          <a:srcRect/>
          <a:stretch>
            <a:fillRect/>
          </a:stretch>
        </p:blipFill>
        <p:spPr bwMode="auto">
          <a:xfrm>
            <a:off x="8610600" y="152400"/>
            <a:ext cx="304800" cy="30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901" fill="hold"/>
                                        <p:tgtEl>
                                          <p:spTgt spid="1126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1269"/>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a:latin typeface="Arial Black" pitchFamily="34" charset="0"/>
              </a:rPr>
              <a:t>WELL DONE!</a:t>
            </a:r>
          </a:p>
        </p:txBody>
      </p:sp>
      <p:pic>
        <p:nvPicPr>
          <p:cNvPr id="13315" name="Picture 3" descr="j0250101">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600200"/>
            <a:ext cx="3648075" cy="4953000"/>
          </a:xfrm>
          <a:prstGeom prst="rect">
            <a:avLst/>
          </a:prstGeom>
          <a:noFill/>
          <a:extLst>
            <a:ext uri="{909E8E84-426E-40DD-AFC4-6F175D3DCCD1}">
              <a14:hiddenFill xmlns:a14="http://schemas.microsoft.com/office/drawing/2010/main">
                <a:solidFill>
                  <a:srgbClr val="FFFFFF"/>
                </a:solidFill>
              </a14:hiddenFill>
            </a:ext>
          </a:extLst>
        </p:spPr>
      </p:pic>
      <p:pic>
        <p:nvPicPr>
          <p:cNvPr id="13316" name="Picture 4" descr="an02531_">
            <a:hlinkClick r:id="rId4" action="ppaction://hlinksldjump"/>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62600" y="3124200"/>
            <a:ext cx="3271838" cy="3468688"/>
          </a:xfrm>
          <a:prstGeom prst="rect">
            <a:avLst/>
          </a:prstGeom>
          <a:noFill/>
          <a:extLst>
            <a:ext uri="{909E8E84-426E-40DD-AFC4-6F175D3DCCD1}">
              <a14:hiddenFill xmlns:a14="http://schemas.microsoft.com/office/drawing/2010/main">
                <a:solidFill>
                  <a:srgbClr val="FFFFFF"/>
                </a:solidFill>
              </a14:hiddenFill>
            </a:ext>
          </a:extLst>
        </p:spPr>
      </p:pic>
      <p:pic>
        <p:nvPicPr>
          <p:cNvPr id="13317" name="SN002481.wav">
            <a:hlinkClick r:id="" action="ppaction://media"/>
          </p:cNvPr>
          <p:cNvPicPr>
            <a:picLocks noRot="1" noChangeAspect="1" noChangeArrowheads="1"/>
          </p:cNvPicPr>
          <p:nvPr>
            <a:wavAudioFile r:embed="rId1" name="SN00793A.wav"/>
          </p:nvPr>
        </p:nvPicPr>
        <p:blipFill>
          <a:blip r:embed="rId7">
            <a:extLst>
              <a:ext uri="{28A0092B-C50C-407E-A947-70E740481C1C}">
                <a14:useLocalDpi xmlns:a14="http://schemas.microsoft.com/office/drawing/2010/main" val="0"/>
              </a:ext>
            </a:extLst>
          </a:blip>
          <a:srcRect/>
          <a:stretch>
            <a:fillRect/>
          </a:stretch>
        </p:blipFill>
        <p:spPr bwMode="auto">
          <a:xfrm>
            <a:off x="8610600" y="152400"/>
            <a:ext cx="304800" cy="30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901" fill="hold"/>
                                        <p:tgtEl>
                                          <p:spTgt spid="1331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3317"/>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0"/>
            <a:ext cx="7620000" cy="3657600"/>
          </a:xfrm>
        </p:spPr>
        <p:txBody>
          <a:bodyPr/>
          <a:lstStyle/>
          <a:p>
            <a:r>
              <a:rPr lang="en-GB" sz="3200">
                <a:latin typeface="Arial Black" pitchFamily="34" charset="0"/>
              </a:rPr>
              <a:t>Well done everyone!</a:t>
            </a:r>
            <a:br>
              <a:rPr lang="en-GB" sz="3200">
                <a:latin typeface="Arial Black" pitchFamily="34" charset="0"/>
              </a:rPr>
            </a:br>
            <a:r>
              <a:rPr lang="en-GB" sz="3200">
                <a:latin typeface="Arial Black" pitchFamily="34" charset="0"/>
              </a:rPr>
              <a:t>You now know about hibernation!</a:t>
            </a:r>
            <a:br>
              <a:rPr lang="en-GB" sz="3200">
                <a:latin typeface="Arial Black" pitchFamily="34" charset="0"/>
              </a:rPr>
            </a:br>
            <a:r>
              <a:rPr lang="en-GB" sz="3200">
                <a:latin typeface="Arial Black" pitchFamily="34" charset="0"/>
              </a:rPr>
              <a:t/>
            </a:r>
            <a:br>
              <a:rPr lang="en-GB" sz="3200">
                <a:latin typeface="Arial Black" pitchFamily="34" charset="0"/>
              </a:rPr>
            </a:br>
            <a:r>
              <a:rPr lang="en-GB" sz="3200">
                <a:latin typeface="Arial Black" pitchFamily="34" charset="0"/>
              </a:rPr>
              <a:t>Shall we all pretend to be bears and go to sleep!</a:t>
            </a:r>
          </a:p>
        </p:txBody>
      </p:sp>
      <p:pic>
        <p:nvPicPr>
          <p:cNvPr id="12291" name="Picture 3" descr="j04241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3505200"/>
            <a:ext cx="4800600" cy="3117850"/>
          </a:xfrm>
          <a:prstGeom prst="rect">
            <a:avLst/>
          </a:prstGeom>
          <a:noFill/>
          <a:extLst>
            <a:ext uri="{909E8E84-426E-40DD-AFC4-6F175D3DCCD1}">
              <a14:hiddenFill xmlns:a14="http://schemas.microsoft.com/office/drawing/2010/main">
                <a:solidFill>
                  <a:srgbClr val="FFFFFF"/>
                </a:solidFill>
              </a14:hiddenFill>
            </a:ext>
          </a:extLst>
        </p:spPr>
      </p:pic>
      <p:pic>
        <p:nvPicPr>
          <p:cNvPr id="12292" name="j0072481.wav">
            <a:hlinkClick r:id="" action="ppaction://media"/>
          </p:cNvPr>
          <p:cNvPicPr>
            <a:picLocks noRot="1" noChangeAspect="1" noChangeArrowheads="1"/>
          </p:cNvPicPr>
          <p:nvPr>
            <a:wavAudioFile r:embed="rId1" name="j0074983.wav"/>
          </p:nvPr>
        </p:nvPicPr>
        <p:blipFill>
          <a:blip r:embed="rId4">
            <a:extLst>
              <a:ext uri="{28A0092B-C50C-407E-A947-70E740481C1C}">
                <a14:useLocalDpi xmlns:a14="http://schemas.microsoft.com/office/drawing/2010/main" val="0"/>
              </a:ext>
            </a:extLst>
          </a:blip>
          <a:srcRect/>
          <a:stretch>
            <a:fillRect/>
          </a:stretch>
        </p:blipFill>
        <p:spPr bwMode="auto">
          <a:xfrm>
            <a:off x="8534400" y="6324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12293" name="Text Box 5"/>
          <p:cNvSpPr txBox="1">
            <a:spLocks noChangeArrowheads="1"/>
          </p:cNvSpPr>
          <p:nvPr/>
        </p:nvSpPr>
        <p:spPr bwMode="auto">
          <a:xfrm>
            <a:off x="3733800" y="4038600"/>
            <a:ext cx="2514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3600">
                <a:solidFill>
                  <a:schemeClr val="bg1"/>
                </a:solidFill>
                <a:latin typeface="Gulim" pitchFamily="34" charset="-127"/>
              </a:rPr>
              <a:t>The end!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6102" fill="hold"/>
                                        <p:tgtEl>
                                          <p:spTgt spid="1229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2292"/>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5"/>
          <p:cNvSpPr txBox="1">
            <a:spLocks noChangeArrowheads="1"/>
          </p:cNvSpPr>
          <p:nvPr/>
        </p:nvSpPr>
        <p:spPr bwMode="auto">
          <a:xfrm>
            <a:off x="1295400" y="10668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b="1">
              <a:latin typeface="Rockwell Extra Bold" pitchFamily="18" charset="0"/>
            </a:endParaRPr>
          </a:p>
        </p:txBody>
      </p:sp>
      <p:sp>
        <p:nvSpPr>
          <p:cNvPr id="3080" name="Text Box 8"/>
          <p:cNvSpPr txBox="1">
            <a:spLocks noChangeArrowheads="1"/>
          </p:cNvSpPr>
          <p:nvPr/>
        </p:nvSpPr>
        <p:spPr bwMode="auto">
          <a:xfrm>
            <a:off x="228600" y="4191000"/>
            <a:ext cx="86868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solidFill>
                  <a:srgbClr val="FF0000"/>
                </a:solidFill>
                <a:latin typeface="Arial Black" pitchFamily="34" charset="0"/>
              </a:rPr>
              <a:t>As the weather gets colder, leaves start falling from the trees and some animals start </a:t>
            </a:r>
          </a:p>
          <a:p>
            <a:pPr algn="ctr"/>
            <a:r>
              <a:rPr lang="en-GB">
                <a:solidFill>
                  <a:srgbClr val="FF0000"/>
                </a:solidFill>
                <a:latin typeface="Arial Black" pitchFamily="34" charset="0"/>
              </a:rPr>
              <a:t>getting ready to hibernate.</a:t>
            </a:r>
          </a:p>
          <a:p>
            <a:pPr algn="ctr"/>
            <a:endParaRPr lang="en-GB">
              <a:solidFill>
                <a:srgbClr val="FF0000"/>
              </a:solidFill>
              <a:latin typeface="Arial Black" pitchFamily="34" charset="0"/>
            </a:endParaRPr>
          </a:p>
          <a:p>
            <a:pPr algn="ctr"/>
            <a:r>
              <a:rPr lang="en-GB">
                <a:solidFill>
                  <a:srgbClr val="FF0000"/>
                </a:solidFill>
                <a:latin typeface="Arial Black" pitchFamily="34" charset="0"/>
              </a:rPr>
              <a:t>Hibernation is when an animal goes to …..</a:t>
            </a:r>
          </a:p>
        </p:txBody>
      </p:sp>
      <p:pic>
        <p:nvPicPr>
          <p:cNvPr id="3082" name="Picture 10" descr="an00814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971800"/>
            <a:ext cx="1524000" cy="903288"/>
          </a:xfrm>
          <a:prstGeom prst="rect">
            <a:avLst/>
          </a:prstGeom>
          <a:noFill/>
          <a:extLst>
            <a:ext uri="{909E8E84-426E-40DD-AFC4-6F175D3DCCD1}">
              <a14:hiddenFill xmlns:a14="http://schemas.microsoft.com/office/drawing/2010/main">
                <a:solidFill>
                  <a:srgbClr val="FFFFFF"/>
                </a:solidFill>
              </a14:hiddenFill>
            </a:ext>
          </a:extLst>
        </p:spPr>
      </p:pic>
      <p:pic>
        <p:nvPicPr>
          <p:cNvPr id="3083" name="j0322434.wav">
            <a:hlinkClick r:id="" action="ppaction://media"/>
          </p:cNvPr>
          <p:cNvPicPr>
            <a:picLocks noRot="1" noChangeAspect="1" noChangeArrowheads="1"/>
          </p:cNvPicPr>
          <p:nvPr>
            <a:wavAudioFile r:embed="rId1" name="j0327544.wav"/>
          </p:nvPr>
        </p:nvPicPr>
        <p:blipFill>
          <a:blip r:embed="rId4">
            <a:extLst>
              <a:ext uri="{28A0092B-C50C-407E-A947-70E740481C1C}">
                <a14:useLocalDpi xmlns:a14="http://schemas.microsoft.com/office/drawing/2010/main" val="0"/>
              </a:ext>
            </a:extLst>
          </a:blip>
          <a:srcRect/>
          <a:stretch>
            <a:fillRect/>
          </a:stretch>
        </p:blipFill>
        <p:spPr bwMode="auto">
          <a:xfrm>
            <a:off x="8686800" y="6324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084" name="Rectangle 12"/>
          <p:cNvSpPr>
            <a:spLocks noGrp="1" noChangeArrowheads="1"/>
          </p:cNvSpPr>
          <p:nvPr>
            <p:ph type="title"/>
          </p:nvPr>
        </p:nvSpPr>
        <p:spPr/>
        <p:txBody>
          <a:bodyPr/>
          <a:lstStyle/>
          <a:p>
            <a:r>
              <a:rPr lang="en-GB"/>
              <a:t>        </a:t>
            </a:r>
            <a:r>
              <a:rPr lang="en-GB">
                <a:latin typeface="Arial Black" pitchFamily="34" charset="0"/>
                <a:hlinkClick r:id="" action="ppaction://hlinkshowjump?jump=nextslide"/>
              </a:rPr>
              <a:t>Autumn</a:t>
            </a:r>
            <a:endParaRPr lang="en-GB">
              <a:latin typeface="Arial Black" pitchFamily="34" charset="0"/>
            </a:endParaRPr>
          </a:p>
        </p:txBody>
      </p:sp>
      <p:pic>
        <p:nvPicPr>
          <p:cNvPr id="3085" name="Picture 13" descr="j021911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28600" y="609600"/>
            <a:ext cx="3581400" cy="3484563"/>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j028357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6096000"/>
            <a:ext cx="982663" cy="514350"/>
          </a:xfrm>
          <a:prstGeom prst="rect">
            <a:avLst/>
          </a:prstGeom>
          <a:noFill/>
          <a:extLst>
            <a:ext uri="{909E8E84-426E-40DD-AFC4-6F175D3DCCD1}">
              <a14:hiddenFill xmlns:a14="http://schemas.microsoft.com/office/drawing/2010/main">
                <a:solidFill>
                  <a:srgbClr val="FFFFFF"/>
                </a:solidFill>
              </a14:hiddenFill>
            </a:ext>
          </a:extLst>
        </p:spPr>
      </p:pic>
      <p:pic>
        <p:nvPicPr>
          <p:cNvPr id="3087" name="Picture 15" descr="j023641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962400" y="1828800"/>
            <a:ext cx="1200150" cy="6635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6735" fill="hold"/>
                                        <p:tgtEl>
                                          <p:spTgt spid="308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083"/>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j013947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733800"/>
            <a:ext cx="5145088" cy="2079625"/>
          </a:xfrm>
          <a:prstGeom prst="rect">
            <a:avLst/>
          </a:prstGeom>
          <a:noFill/>
          <a:extLst>
            <a:ext uri="{909E8E84-426E-40DD-AFC4-6F175D3DCCD1}">
              <a14:hiddenFill xmlns:a14="http://schemas.microsoft.com/office/drawing/2010/main">
                <a:solidFill>
                  <a:srgbClr val="FFFFFF"/>
                </a:solidFill>
              </a14:hiddenFill>
            </a:ext>
          </a:extLst>
        </p:spPr>
      </p:pic>
      <p:sp>
        <p:nvSpPr>
          <p:cNvPr id="4099" name="Text Box 3"/>
          <p:cNvSpPr txBox="1">
            <a:spLocks noChangeArrowheads="1"/>
          </p:cNvSpPr>
          <p:nvPr/>
        </p:nvSpPr>
        <p:spPr bwMode="auto">
          <a:xfrm>
            <a:off x="1828800" y="381000"/>
            <a:ext cx="50292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4400">
                <a:latin typeface="Rockwell Extra Bold" pitchFamily="18" charset="0"/>
              </a:rPr>
              <a:t>ZZZZZZZZZZZZZZZZZZZZZZZZZZZZZZZZZZZZZZZZ</a:t>
            </a:r>
          </a:p>
        </p:txBody>
      </p:sp>
      <p:pic>
        <p:nvPicPr>
          <p:cNvPr id="4100" name="j0072434.wav">
            <a:hlinkClick r:id="" action="ppaction://media"/>
          </p:cNvPr>
          <p:cNvPicPr>
            <a:picLocks noRot="1" noChangeAspect="1" noChangeArrowheads="1"/>
          </p:cNvPicPr>
          <p:nvPr>
            <a:wavAudioFile r:embed="rId1" name="j0074983.wav"/>
          </p:nvPr>
        </p:nvPicPr>
        <p:blipFill>
          <a:blip r:embed="rId4">
            <a:extLst>
              <a:ext uri="{28A0092B-C50C-407E-A947-70E740481C1C}">
                <a14:useLocalDpi xmlns:a14="http://schemas.microsoft.com/office/drawing/2010/main" val="0"/>
              </a:ext>
            </a:extLst>
          </a:blip>
          <a:srcRect/>
          <a:stretch>
            <a:fillRect/>
          </a:stretch>
        </p:blipFill>
        <p:spPr bwMode="auto">
          <a:xfrm>
            <a:off x="8534400" y="6324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102" name="Rectangle 6"/>
          <p:cNvSpPr>
            <a:spLocks noGrp="1" noChangeArrowheads="1"/>
          </p:cNvSpPr>
          <p:nvPr>
            <p:ph type="title" idx="4294967295"/>
          </p:nvPr>
        </p:nvSpPr>
        <p:spPr>
          <a:xfrm>
            <a:off x="1905000" y="3352800"/>
            <a:ext cx="7772400" cy="1143000"/>
          </a:xfrm>
        </p:spPr>
        <p:txBody>
          <a:bodyPr/>
          <a:lstStyle/>
          <a:p>
            <a:r>
              <a:rPr lang="en-GB">
                <a:solidFill>
                  <a:srgbClr val="FF0000"/>
                </a:solidFill>
                <a:latin typeface="Rockwell Extra Bold" pitchFamily="18" charset="0"/>
              </a:rPr>
              <a:t>Sleep!</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6102" fill="hold"/>
                                        <p:tgtEl>
                                          <p:spTgt spid="410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100"/>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28600" y="0"/>
            <a:ext cx="8126413" cy="247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2600">
                <a:latin typeface="Arial Black" pitchFamily="34" charset="0"/>
              </a:rPr>
              <a:t>Hibernation is a time when some animals go to sleep, they sleep all of the way through the winter.</a:t>
            </a:r>
          </a:p>
          <a:p>
            <a:pPr algn="ctr"/>
            <a:endParaRPr lang="en-GB" sz="2600">
              <a:latin typeface="Arial Black" pitchFamily="34" charset="0"/>
            </a:endParaRPr>
          </a:p>
          <a:p>
            <a:pPr algn="ctr"/>
            <a:r>
              <a:rPr lang="en-GB" sz="2600">
                <a:latin typeface="Arial Black" pitchFamily="34" charset="0"/>
              </a:rPr>
              <a:t>Can you guess which animals hibernate?</a:t>
            </a:r>
          </a:p>
          <a:p>
            <a:endParaRPr lang="en-GB" sz="2600">
              <a:latin typeface="Lucida Console" pitchFamily="49" charset="0"/>
            </a:endParaRPr>
          </a:p>
        </p:txBody>
      </p:sp>
      <p:pic>
        <p:nvPicPr>
          <p:cNvPr id="5123" name="Picture 3" descr="an00467_">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09800"/>
            <a:ext cx="2438400" cy="1630363"/>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an02531_">
            <a:hlinkClick r:id="rId4" action="ppaction://hlinksldjump"/>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2362200"/>
            <a:ext cx="1851025" cy="1962150"/>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an00814_">
            <a:hlinkClick r:id="rId4" action="ppaction://hlinksldjump"/>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33600" y="3581400"/>
            <a:ext cx="2354263" cy="1751013"/>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j0424124">
            <a:hlinkClick r:id="rId4" action="ppaction://hlinksldjump"/>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77000" y="2667000"/>
            <a:ext cx="1847850" cy="1200150"/>
          </a:xfrm>
          <a:prstGeom prst="rect">
            <a:avLst/>
          </a:prstGeom>
          <a:noFill/>
          <a:extLst>
            <a:ext uri="{909E8E84-426E-40DD-AFC4-6F175D3DCCD1}">
              <a14:hiddenFill xmlns:a14="http://schemas.microsoft.com/office/drawing/2010/main">
                <a:solidFill>
                  <a:srgbClr val="FFFFFF"/>
                </a:solidFill>
              </a14:hiddenFill>
            </a:ext>
          </a:extLst>
        </p:spPr>
      </p:pic>
      <p:pic>
        <p:nvPicPr>
          <p:cNvPr id="5127" name="Picture 7" descr="j0424114">
            <a:hlinkClick r:id="rId9" action="ppaction://hlinksldjump"/>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95800" y="4495800"/>
            <a:ext cx="2114550" cy="2041525"/>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j0424130">
            <a:hlinkClick r:id="rId9" action="ppaction://hlinksldjump"/>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 y="5257800"/>
            <a:ext cx="2032000" cy="1377950"/>
          </a:xfrm>
          <a:prstGeom prst="rect">
            <a:avLst/>
          </a:prstGeom>
          <a:noFill/>
          <a:extLst>
            <a:ext uri="{909E8E84-426E-40DD-AFC4-6F175D3DCCD1}">
              <a14:hiddenFill xmlns:a14="http://schemas.microsoft.com/office/drawing/2010/main">
                <a:solidFill>
                  <a:srgbClr val="FFFFFF"/>
                </a:solidFill>
              </a14:hiddenFill>
            </a:ext>
          </a:extLst>
        </p:spPr>
      </p:pic>
      <p:pic>
        <p:nvPicPr>
          <p:cNvPr id="5129" name="Picture 9" descr="j0424134">
            <a:hlinkClick r:id="rId4" action="ppaction://hlinksldjump"/>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34200" y="4114800"/>
            <a:ext cx="2006600" cy="1266825"/>
          </a:xfrm>
          <a:prstGeom prst="rect">
            <a:avLst/>
          </a:prstGeom>
          <a:noFill/>
          <a:extLst>
            <a:ext uri="{909E8E84-426E-40DD-AFC4-6F175D3DCCD1}">
              <a14:hiddenFill xmlns:a14="http://schemas.microsoft.com/office/drawing/2010/main">
                <a:solidFill>
                  <a:srgbClr val="FFFFFF"/>
                </a:solidFill>
              </a14:hiddenFill>
            </a:ext>
          </a:extLst>
        </p:spPr>
      </p:pic>
      <p:sp>
        <p:nvSpPr>
          <p:cNvPr id="5130" name="Rectangle 10"/>
          <p:cNvSpPr>
            <a:spLocks noGrp="1" noChangeArrowheads="1"/>
          </p:cNvSpPr>
          <p:nvPr>
            <p:ph type="title" idx="4294967295"/>
          </p:nvPr>
        </p:nvSpPr>
        <p:spPr>
          <a:xfrm>
            <a:off x="2514600" y="5943600"/>
            <a:ext cx="2743200" cy="533400"/>
          </a:xfrm>
        </p:spPr>
        <p:txBody>
          <a:bodyPr/>
          <a:lstStyle/>
          <a:p>
            <a:r>
              <a:rPr lang="en-GB" sz="1600" b="1"/>
              <a:t>Which animals hibernate?</a:t>
            </a:r>
          </a:p>
        </p:txBody>
      </p:sp>
      <p:pic>
        <p:nvPicPr>
          <p:cNvPr id="5132" name="j0382450.wav">
            <a:hlinkClick r:id="" action="ppaction://media"/>
          </p:cNvPr>
          <p:cNvPicPr>
            <a:picLocks noRot="1" noChangeAspect="1" noChangeArrowheads="1"/>
          </p:cNvPicPr>
          <p:nvPr>
            <a:wavAudioFile r:embed="rId1" name="j0388458.wav"/>
          </p:nvPr>
        </p:nvPicPr>
        <p:blipFill>
          <a:blip r:embed="rId13">
            <a:extLst>
              <a:ext uri="{28A0092B-C50C-407E-A947-70E740481C1C}">
                <a14:useLocalDpi xmlns:a14="http://schemas.microsoft.com/office/drawing/2010/main" val="0"/>
              </a:ext>
            </a:extLst>
          </a:blip>
          <a:srcRect/>
          <a:stretch>
            <a:fillRect/>
          </a:stretch>
        </p:blipFill>
        <p:spPr bwMode="auto">
          <a:xfrm>
            <a:off x="8382000" y="624840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5134" name="Picture 14" descr="bd10264_">
            <a:hlinkClick r:id="rId14" action="ppaction://hlinksldjump"/>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382000" y="228600"/>
            <a:ext cx="533400" cy="533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304800"/>
            <a:ext cx="7772400" cy="5638800"/>
          </a:xfrm>
        </p:spPr>
        <p:txBody>
          <a:bodyPr/>
          <a:lstStyle/>
          <a:p>
            <a:r>
              <a:rPr lang="en-GB" sz="2400" u="sng">
                <a:latin typeface="Arial Black" pitchFamily="34" charset="0"/>
              </a:rPr>
              <a:t>Why do animals hibernate?</a:t>
            </a:r>
            <a:br>
              <a:rPr lang="en-GB" sz="2400" u="sng">
                <a:latin typeface="Arial Black" pitchFamily="34" charset="0"/>
              </a:rPr>
            </a:br>
            <a:r>
              <a:rPr lang="en-GB" sz="2400">
                <a:latin typeface="Arial Black" pitchFamily="34" charset="0"/>
              </a:rPr>
              <a:t/>
            </a:r>
            <a:br>
              <a:rPr lang="en-GB" sz="2400">
                <a:latin typeface="Arial Black" pitchFamily="34" charset="0"/>
              </a:rPr>
            </a:br>
            <a:r>
              <a:rPr lang="en-GB" sz="2400">
                <a:latin typeface="Arial Black" pitchFamily="34" charset="0"/>
              </a:rPr>
              <a:t>Animals hibernate because in winter time there is not much food to eat and it is very, very cold.  </a:t>
            </a:r>
            <a:br>
              <a:rPr lang="en-GB" sz="2400">
                <a:latin typeface="Arial Black" pitchFamily="34" charset="0"/>
              </a:rPr>
            </a:br>
            <a:r>
              <a:rPr lang="en-GB" sz="2400">
                <a:latin typeface="Arial Black" pitchFamily="34" charset="0"/>
              </a:rPr>
              <a:t/>
            </a:r>
            <a:br>
              <a:rPr lang="en-GB" sz="2400">
                <a:latin typeface="Arial Black" pitchFamily="34" charset="0"/>
              </a:rPr>
            </a:br>
            <a:r>
              <a:rPr lang="en-GB" sz="2400">
                <a:latin typeface="Arial Black" pitchFamily="34" charset="0"/>
              </a:rPr>
              <a:t>The animals make nice, warm places to sleep and have some food stored away for when they wake up.</a:t>
            </a:r>
            <a:br>
              <a:rPr lang="en-GB" sz="2400">
                <a:latin typeface="Arial Black" pitchFamily="34" charset="0"/>
              </a:rPr>
            </a:br>
            <a:r>
              <a:rPr lang="en-GB" sz="2400">
                <a:latin typeface="Arial Black" pitchFamily="34" charset="0"/>
              </a:rPr>
              <a:t/>
            </a:r>
            <a:br>
              <a:rPr lang="en-GB" sz="2400">
                <a:latin typeface="Arial Black" pitchFamily="34" charset="0"/>
              </a:rPr>
            </a:br>
            <a:r>
              <a:rPr lang="en-GB" sz="2400">
                <a:latin typeface="Arial Black" pitchFamily="34" charset="0"/>
              </a:rPr>
              <a:t>When the animals wake up it will be spring time.  The weather will be warmer and there will be plenty of food to eat.</a:t>
            </a:r>
          </a:p>
        </p:txBody>
      </p:sp>
      <p:pic>
        <p:nvPicPr>
          <p:cNvPr id="18435" name="Picture 3" descr="j0192299">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4675188"/>
            <a:ext cx="2362200" cy="2182812"/>
          </a:xfrm>
          <a:prstGeom prst="rect">
            <a:avLst/>
          </a:prstGeom>
          <a:noFill/>
          <a:extLst>
            <a:ext uri="{909E8E84-426E-40DD-AFC4-6F175D3DCCD1}">
              <a14:hiddenFill xmlns:a14="http://schemas.microsoft.com/office/drawing/2010/main">
                <a:solidFill>
                  <a:srgbClr val="FFFFFF"/>
                </a:solidFill>
              </a14:hiddenFill>
            </a:ext>
          </a:extLst>
        </p:spPr>
      </p:pic>
      <p:pic>
        <p:nvPicPr>
          <p:cNvPr id="18436" name="j0388447.wav">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228600" y="632460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18437" name="Picture 5" descr="j0356639">
            <a:hlinkClick r:id="rId3" action="ppaction://hlinksldjump"/>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762000" y="5022850"/>
            <a:ext cx="2286000" cy="16716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843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8436"/>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04800" y="457200"/>
            <a:ext cx="8458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6000">
                <a:latin typeface="Arial Black" pitchFamily="34" charset="0"/>
              </a:rPr>
              <a:t>OOPS!  Try again!</a:t>
            </a:r>
          </a:p>
        </p:txBody>
      </p:sp>
      <p:pic>
        <p:nvPicPr>
          <p:cNvPr id="8195" name="Picture 3" descr="j0137079">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828800"/>
            <a:ext cx="4129088" cy="4737100"/>
          </a:xfrm>
          <a:prstGeom prst="rect">
            <a:avLst/>
          </a:prstGeom>
          <a:noFill/>
          <a:extLst>
            <a:ext uri="{909E8E84-426E-40DD-AFC4-6F175D3DCCD1}">
              <a14:hiddenFill xmlns:a14="http://schemas.microsoft.com/office/drawing/2010/main">
                <a:solidFill>
                  <a:srgbClr val="FFFFFF"/>
                </a:solidFill>
              </a14:hiddenFill>
            </a:ext>
          </a:extLst>
        </p:spPr>
      </p:pic>
      <p:sp>
        <p:nvSpPr>
          <p:cNvPr id="8196" name="Rectangle 4"/>
          <p:cNvSpPr>
            <a:spLocks noGrp="1" noChangeArrowheads="1"/>
          </p:cNvSpPr>
          <p:nvPr>
            <p:ph type="title" idx="4294967295"/>
          </p:nvPr>
        </p:nvSpPr>
        <p:spPr>
          <a:xfrm>
            <a:off x="381000" y="2819400"/>
            <a:ext cx="3048000" cy="762000"/>
          </a:xfrm>
        </p:spPr>
        <p:txBody>
          <a:bodyPr/>
          <a:lstStyle/>
          <a:p>
            <a:endParaRPr lang="en-US">
              <a:solidFill>
                <a:srgbClr val="FF0000"/>
              </a:solidFill>
              <a:latin typeface="Rockwell Extra Bold" pitchFamily="18" charset="0"/>
            </a:endParaRPr>
          </a:p>
        </p:txBody>
      </p:sp>
      <p:pic>
        <p:nvPicPr>
          <p:cNvPr id="8197" name="j0382450.wav">
            <a:hlinkClick r:id="" action="ppaction://media"/>
          </p:cNvPr>
          <p:cNvPicPr>
            <a:picLocks noRot="1" noChangeAspect="1" noChangeArrowheads="1"/>
          </p:cNvPicPr>
          <p:nvPr>
            <a:wavAudioFile r:embed="rId1" name="j0388512.wav"/>
          </p:nvPr>
        </p:nvPicPr>
        <p:blipFill>
          <a:blip r:embed="rId5">
            <a:extLst>
              <a:ext uri="{28A0092B-C50C-407E-A947-70E740481C1C}">
                <a14:useLocalDpi xmlns:a14="http://schemas.microsoft.com/office/drawing/2010/main" val="0"/>
              </a:ext>
            </a:extLst>
          </a:blip>
          <a:srcRect/>
          <a:stretch>
            <a:fillRect/>
          </a:stretch>
        </p:blipFill>
        <p:spPr bwMode="auto">
          <a:xfrm>
            <a:off x="8610600" y="6400800"/>
            <a:ext cx="304800" cy="30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2169" fill="hold"/>
                                        <p:tgtEl>
                                          <p:spTgt spid="819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197"/>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304800" y="457200"/>
            <a:ext cx="8458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6000">
                <a:latin typeface="Arial Black" pitchFamily="34" charset="0"/>
              </a:rPr>
              <a:t>OOPS!  Try again!</a:t>
            </a:r>
          </a:p>
        </p:txBody>
      </p:sp>
      <p:pic>
        <p:nvPicPr>
          <p:cNvPr id="15363" name="Picture 3" descr="j0137079">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1828800"/>
            <a:ext cx="4129088" cy="4737100"/>
          </a:xfrm>
          <a:prstGeom prst="rect">
            <a:avLst/>
          </a:prstGeom>
          <a:noFill/>
          <a:extLst>
            <a:ext uri="{909E8E84-426E-40DD-AFC4-6F175D3DCCD1}">
              <a14:hiddenFill xmlns:a14="http://schemas.microsoft.com/office/drawing/2010/main">
                <a:solidFill>
                  <a:srgbClr val="FFFFFF"/>
                </a:solidFill>
              </a14:hiddenFill>
            </a:ext>
          </a:extLst>
        </p:spPr>
      </p:pic>
      <p:pic>
        <p:nvPicPr>
          <p:cNvPr id="15365" name="j0382466.wav">
            <a:hlinkClick r:id="" action="ppaction://media"/>
          </p:cNvPr>
          <p:cNvPicPr>
            <a:picLocks noRot="1" noChangeAspect="1" noChangeArrowheads="1"/>
          </p:cNvPicPr>
          <p:nvPr>
            <a:wavAudioFile r:embed="rId1" name="j0388512.wav"/>
          </p:nvPr>
        </p:nvPicPr>
        <p:blipFill>
          <a:blip r:embed="rId6">
            <a:extLst>
              <a:ext uri="{28A0092B-C50C-407E-A947-70E740481C1C}">
                <a14:useLocalDpi xmlns:a14="http://schemas.microsoft.com/office/drawing/2010/main" val="0"/>
              </a:ext>
            </a:extLst>
          </a:blip>
          <a:srcRect/>
          <a:stretch>
            <a:fillRect/>
          </a:stretch>
        </p:blipFill>
        <p:spPr bwMode="auto">
          <a:xfrm>
            <a:off x="8610600" y="6324600"/>
            <a:ext cx="304800" cy="30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2169" fill="hold"/>
                                        <p:tgtEl>
                                          <p:spTgt spid="1536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536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609600"/>
            <a:ext cx="7620000" cy="5181600"/>
          </a:xfrm>
        </p:spPr>
        <p:txBody>
          <a:bodyPr/>
          <a:lstStyle/>
          <a:p>
            <a:r>
              <a:rPr lang="en-GB" sz="3600">
                <a:latin typeface="Arial Black" pitchFamily="34" charset="0"/>
              </a:rPr>
              <a:t>Animals who hibernate</a:t>
            </a:r>
            <a:br>
              <a:rPr lang="en-GB" sz="3600">
                <a:latin typeface="Arial Black" pitchFamily="34" charset="0"/>
              </a:rPr>
            </a:br>
            <a:r>
              <a:rPr lang="en-GB" sz="3600">
                <a:latin typeface="Arial Black" pitchFamily="34" charset="0"/>
              </a:rPr>
              <a:t>do NOT eat</a:t>
            </a:r>
            <a:br>
              <a:rPr lang="en-GB" sz="3600">
                <a:latin typeface="Arial Black" pitchFamily="34" charset="0"/>
              </a:rPr>
            </a:br>
            <a:r>
              <a:rPr lang="en-GB" sz="3600">
                <a:latin typeface="Arial Black" pitchFamily="34" charset="0"/>
              </a:rPr>
              <a:t>and </a:t>
            </a:r>
            <a:br>
              <a:rPr lang="en-GB" sz="3600">
                <a:latin typeface="Arial Black" pitchFamily="34" charset="0"/>
              </a:rPr>
            </a:br>
            <a:r>
              <a:rPr lang="en-GB" sz="3600">
                <a:latin typeface="Arial Black" pitchFamily="34" charset="0"/>
              </a:rPr>
              <a:t>do NOT freeze.</a:t>
            </a:r>
            <a:br>
              <a:rPr lang="en-GB" sz="3600">
                <a:latin typeface="Arial Black" pitchFamily="34" charset="0"/>
              </a:rPr>
            </a:br>
            <a:r>
              <a:rPr lang="en-GB" sz="3600">
                <a:latin typeface="Arial Black" pitchFamily="34" charset="0"/>
              </a:rPr>
              <a:t/>
            </a:r>
            <a:br>
              <a:rPr lang="en-GB" sz="3600">
                <a:latin typeface="Arial Black" pitchFamily="34" charset="0"/>
              </a:rPr>
            </a:br>
            <a:r>
              <a:rPr lang="en-GB" sz="3600">
                <a:latin typeface="Arial Black" pitchFamily="34" charset="0"/>
              </a:rPr>
              <a:t>All they do is sleep, until spring.</a:t>
            </a:r>
          </a:p>
        </p:txBody>
      </p:sp>
      <p:pic>
        <p:nvPicPr>
          <p:cNvPr id="9220" name="Picture 4" descr="j01922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876800"/>
            <a:ext cx="1879600" cy="1735138"/>
          </a:xfrm>
          <a:prstGeom prst="rect">
            <a:avLst/>
          </a:prstGeom>
          <a:noFill/>
          <a:extLst>
            <a:ext uri="{909E8E84-426E-40DD-AFC4-6F175D3DCCD1}">
              <a14:hiddenFill xmlns:a14="http://schemas.microsoft.com/office/drawing/2010/main">
                <a:solidFill>
                  <a:srgbClr val="FFFFFF"/>
                </a:solidFill>
              </a14:hiddenFill>
            </a:ext>
          </a:extLst>
        </p:spPr>
      </p:pic>
      <p:pic>
        <p:nvPicPr>
          <p:cNvPr id="9221" name="Picture 5" descr="an02531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1600200"/>
            <a:ext cx="2336800" cy="2478088"/>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j0283578"/>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676400"/>
            <a:ext cx="2133600" cy="1116013"/>
          </a:xfrm>
          <a:prstGeom prst="rect">
            <a:avLst/>
          </a:prstGeom>
          <a:noFill/>
          <a:extLst>
            <a:ext uri="{909E8E84-426E-40DD-AFC4-6F175D3DCCD1}">
              <a14:hiddenFill xmlns:a14="http://schemas.microsoft.com/office/drawing/2010/main">
                <a:solidFill>
                  <a:srgbClr val="FFFFFF"/>
                </a:solidFill>
              </a14:hiddenFill>
            </a:ext>
          </a:extLst>
        </p:spPr>
      </p:pic>
      <p:pic>
        <p:nvPicPr>
          <p:cNvPr id="9223" name="j0072466.wav">
            <a:hlinkClick r:id="" action="ppaction://media"/>
          </p:cNvPr>
          <p:cNvPicPr>
            <a:picLocks noRot="1" noChangeAspect="1" noChangeArrowheads="1"/>
          </p:cNvPicPr>
          <p:nvPr>
            <a:wavAudioFile r:embed="rId1" name="j0074983.wav"/>
          </p:nvPr>
        </p:nvPicPr>
        <p:blipFill>
          <a:blip r:embed="rId6">
            <a:extLst>
              <a:ext uri="{28A0092B-C50C-407E-A947-70E740481C1C}">
                <a14:useLocalDpi xmlns:a14="http://schemas.microsoft.com/office/drawing/2010/main" val="0"/>
              </a:ext>
            </a:extLst>
          </a:blip>
          <a:srcRect/>
          <a:stretch>
            <a:fillRect/>
          </a:stretch>
        </p:blipFill>
        <p:spPr bwMode="auto">
          <a:xfrm>
            <a:off x="7924800" y="6172200"/>
            <a:ext cx="304800" cy="30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6102" fill="hold"/>
                                        <p:tgtEl>
                                          <p:spTgt spid="922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223"/>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latin typeface="Rockwell Extra Bold" pitchFamily="18" charset="0"/>
              </a:rPr>
              <a:t>Which animals do you think wake up from hibernating in spring?</a:t>
            </a:r>
          </a:p>
        </p:txBody>
      </p:sp>
      <p:pic>
        <p:nvPicPr>
          <p:cNvPr id="10244" name="Picture 4" descr="j0236412">
            <a:hlinkClick r:id="rId2" action="ppaction://hlinksldjump"/>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362200"/>
            <a:ext cx="1600200" cy="884238"/>
          </a:xfrm>
          <a:prstGeom prst="rect">
            <a:avLst/>
          </a:prstGeom>
          <a:noFill/>
          <a:extLst>
            <a:ext uri="{909E8E84-426E-40DD-AFC4-6F175D3DCCD1}">
              <a14:hiddenFill xmlns:a14="http://schemas.microsoft.com/office/drawing/2010/main">
                <a:solidFill>
                  <a:srgbClr val="FFFFFF"/>
                </a:solidFill>
              </a14:hiddenFill>
            </a:ext>
          </a:extLst>
        </p:spPr>
      </p:pic>
      <p:pic>
        <p:nvPicPr>
          <p:cNvPr id="10245" name="Picture 5" descr="an00467_">
            <a:hlinkClick r:id="rId2"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3175000"/>
            <a:ext cx="2676525" cy="1789113"/>
          </a:xfrm>
          <a:prstGeom prst="rect">
            <a:avLst/>
          </a:prstGeom>
          <a:noFill/>
          <a:extLst>
            <a:ext uri="{909E8E84-426E-40DD-AFC4-6F175D3DCCD1}">
              <a14:hiddenFill xmlns:a14="http://schemas.microsoft.com/office/drawing/2010/main">
                <a:solidFill>
                  <a:srgbClr val="FFFFFF"/>
                </a:solidFill>
              </a14:hiddenFill>
            </a:ext>
          </a:extLst>
        </p:spPr>
      </p:pic>
      <p:pic>
        <p:nvPicPr>
          <p:cNvPr id="10246" name="Picture 6" descr="j0366376">
            <a:hlinkClick r:id="rId5" action="ppaction://hlinksldjump"/>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71800" y="5715000"/>
            <a:ext cx="930275" cy="915988"/>
          </a:xfrm>
          <a:prstGeom prst="rect">
            <a:avLst/>
          </a:prstGeom>
          <a:noFill/>
          <a:extLst>
            <a:ext uri="{909E8E84-426E-40DD-AFC4-6F175D3DCCD1}">
              <a14:hiddenFill xmlns:a14="http://schemas.microsoft.com/office/drawing/2010/main">
                <a:solidFill>
                  <a:srgbClr val="FFFFFF"/>
                </a:solidFill>
              </a14:hiddenFill>
            </a:ext>
          </a:extLst>
        </p:spPr>
      </p:pic>
      <p:pic>
        <p:nvPicPr>
          <p:cNvPr id="10247" name="Picture 7" descr="j0424114">
            <a:hlinkClick r:id="rId5" action="ppaction://hlinksldjump"/>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9400" y="2133600"/>
            <a:ext cx="2114550" cy="2041525"/>
          </a:xfrm>
          <a:prstGeom prst="rect">
            <a:avLst/>
          </a:prstGeom>
          <a:noFill/>
          <a:extLst>
            <a:ext uri="{909E8E84-426E-40DD-AFC4-6F175D3DCCD1}">
              <a14:hiddenFill xmlns:a14="http://schemas.microsoft.com/office/drawing/2010/main">
                <a:solidFill>
                  <a:srgbClr val="FFFFFF"/>
                </a:solidFill>
              </a14:hiddenFill>
            </a:ext>
          </a:extLst>
        </p:spPr>
      </p:pic>
      <p:pic>
        <p:nvPicPr>
          <p:cNvPr id="10248" name="Picture 8" descr="j0301302">
            <a:hlinkClick r:id="rId5" action="ppaction://hlinksldjump"/>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05600" y="4800600"/>
            <a:ext cx="1708150" cy="1809750"/>
          </a:xfrm>
          <a:prstGeom prst="rect">
            <a:avLst/>
          </a:prstGeom>
          <a:noFill/>
          <a:extLst>
            <a:ext uri="{909E8E84-426E-40DD-AFC4-6F175D3DCCD1}">
              <a14:hiddenFill xmlns:a14="http://schemas.microsoft.com/office/drawing/2010/main">
                <a:solidFill>
                  <a:srgbClr val="FFFFFF"/>
                </a:solidFill>
              </a14:hiddenFill>
            </a:ext>
          </a:extLst>
        </p:spPr>
      </p:pic>
      <p:pic>
        <p:nvPicPr>
          <p:cNvPr id="10249" name="Picture 9" descr="j0424130">
            <a:hlinkClick r:id="rId5" action="ppaction://hlinksldjump"/>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3733800"/>
            <a:ext cx="2032000" cy="1377950"/>
          </a:xfrm>
          <a:prstGeom prst="rect">
            <a:avLst/>
          </a:prstGeom>
          <a:noFill/>
          <a:extLst>
            <a:ext uri="{909E8E84-426E-40DD-AFC4-6F175D3DCCD1}">
              <a14:hiddenFill xmlns:a14="http://schemas.microsoft.com/office/drawing/2010/main">
                <a:solidFill>
                  <a:srgbClr val="FFFFFF"/>
                </a:solidFill>
              </a14:hiddenFill>
            </a:ext>
          </a:extLst>
        </p:spPr>
      </p:pic>
      <p:pic>
        <p:nvPicPr>
          <p:cNvPr id="10250" name="Picture 10" descr="j0424134">
            <a:hlinkClick r:id="rId2" action="ppaction://hlinksldjump"/>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8600" y="5410200"/>
            <a:ext cx="2006600" cy="1266825"/>
          </a:xfrm>
          <a:prstGeom prst="rect">
            <a:avLst/>
          </a:prstGeom>
          <a:noFill/>
          <a:extLst>
            <a:ext uri="{909E8E84-426E-40DD-AFC4-6F175D3DCCD1}">
              <a14:hiddenFill xmlns:a14="http://schemas.microsoft.com/office/drawing/2010/main">
                <a:solidFill>
                  <a:srgbClr val="FFFFFF"/>
                </a:solidFill>
              </a14:hiddenFill>
            </a:ext>
          </a:extLst>
        </p:spPr>
      </p:pic>
      <p:pic>
        <p:nvPicPr>
          <p:cNvPr id="10251" name="Picture 11" descr="bd10264_">
            <a:hlinkClick r:id="rId11" action="ppaction://hlinksldjump"/>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382000" y="152400"/>
            <a:ext cx="542925" cy="542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129</Words>
  <Application>Microsoft Office PowerPoint</Application>
  <PresentationFormat>On-screen Show (4:3)</PresentationFormat>
  <Paragraphs>28</Paragraphs>
  <Slides>12</Slides>
  <Notes>3</Notes>
  <HiddenSlides>0</HiddenSlides>
  <MMClips>11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Times New Roman</vt:lpstr>
      <vt:lpstr>Arial Black</vt:lpstr>
      <vt:lpstr>Rockwell Extra Bold</vt:lpstr>
      <vt:lpstr>Lucida Console</vt:lpstr>
      <vt:lpstr>Gulim</vt:lpstr>
      <vt:lpstr>Default Design</vt:lpstr>
      <vt:lpstr>Hibernation</vt:lpstr>
      <vt:lpstr>        Autumn</vt:lpstr>
      <vt:lpstr>Sleep!</vt:lpstr>
      <vt:lpstr>Which animals hibernate?</vt:lpstr>
      <vt:lpstr>Why do animals hibernate?  Animals hibernate because in winter time there is not much food to eat and it is very, very cold.    The animals make nice, warm places to sleep and have some food stored away for when they wake up.  When the animals wake up it will be spring time.  The weather will be warmer and there will be plenty of food to eat.</vt:lpstr>
      <vt:lpstr>PowerPoint Presentation</vt:lpstr>
      <vt:lpstr>PowerPoint Presentation</vt:lpstr>
      <vt:lpstr>Animals who hibernate do NOT eat and  do NOT freeze.  All they do is sleep, until spring.</vt:lpstr>
      <vt:lpstr>Which animals do you think wake up from hibernating in spring?</vt:lpstr>
      <vt:lpstr>WELL DONE!</vt:lpstr>
      <vt:lpstr>WELL DONE!</vt:lpstr>
      <vt:lpstr>Well done everyone! You now know about hibernation!  Shall we all pretend to be bears and go to sleep!</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Hibernation</dc:title>
  <dc:creator>200600150</dc:creator>
  <cp:lastModifiedBy>Teacher E-Solutions</cp:lastModifiedBy>
  <cp:revision>24</cp:revision>
  <dcterms:created xsi:type="dcterms:W3CDTF">2007-02-01T19:14:10Z</dcterms:created>
  <dcterms:modified xsi:type="dcterms:W3CDTF">2019-01-18T17:17:13Z</dcterms:modified>
</cp:coreProperties>
</file>