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sldIdLst>
    <p:sldId id="256" r:id="rId14"/>
    <p:sldId id="257" r:id="rId15"/>
    <p:sldId id="258" r:id="rId16"/>
    <p:sldId id="259" r:id="rId17"/>
    <p:sldId id="266" r:id="rId18"/>
    <p:sldId id="267" r:id="rId19"/>
    <p:sldId id="260" r:id="rId20"/>
    <p:sldId id="261" r:id="rId21"/>
    <p:sldId id="264" r:id="rId22"/>
    <p:sldId id="268" r:id="rId23"/>
    <p:sldId id="265" r:id="rId24"/>
  </p:sldIdLst>
  <p:sldSz cx="13004800" cy="9753600"/>
  <p:notesSz cx="6858000" cy="9144000"/>
  <p:defaultTextStyle>
    <a:defPPr>
      <a:defRPr lang="en-US"/>
    </a:defPPr>
    <a:lvl1pPr algn="ctr" rtl="0" fontAlgn="base">
      <a:spcBef>
        <a:spcPct val="0"/>
      </a:spcBef>
      <a:spcAft>
        <a:spcPct val="0"/>
      </a:spcAft>
      <a:defRPr sz="4200" kern="1200">
        <a:solidFill>
          <a:srgbClr val="EBCD9C"/>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EBCD9C"/>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EBCD9C"/>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EBCD9C"/>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EBCD9C"/>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EBCD9C"/>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EBCD9C"/>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EBCD9C"/>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EBCD9C"/>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9" d="100"/>
          <a:sy n="29" d="100"/>
        </p:scale>
        <p:origin x="-653" y="-67"/>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1486016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43173095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155347262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66362972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76069687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87807353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34728575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405512269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8986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55997507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76923364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7453476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476500"/>
            <a:ext cx="2768600" cy="43180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2476500"/>
            <a:ext cx="8153400" cy="4318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18438902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04800"/>
            <a:ext cx="2925762" cy="8407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304800"/>
            <a:ext cx="8624888" cy="8407400"/>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82397504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255974428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26608575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284667203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04160260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33948748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Tree>
    <p:extLst>
      <p:ext uri="{BB962C8B-B14F-4D97-AF65-F5344CB8AC3E}">
        <p14:creationId xmlns:p14="http://schemas.microsoft.com/office/powerpoint/2010/main" val="393821220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0922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9990839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320772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88056956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7080731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84622151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115112147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69461413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82969080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sz="half" idx="1"/>
          </p:nvPr>
        </p:nvSpPr>
        <p:spPr>
          <a:xfrm>
            <a:off x="965200" y="1320800"/>
            <a:ext cx="5461000" cy="711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1320800"/>
            <a:ext cx="5461000" cy="711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61741776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4987042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Tree>
    <p:extLst>
      <p:ext uri="{BB962C8B-B14F-4D97-AF65-F5344CB8AC3E}">
        <p14:creationId xmlns:p14="http://schemas.microsoft.com/office/powerpoint/2010/main" val="324118981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38118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0869151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48484046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98056646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84214153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4227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390525"/>
            <a:ext cx="8624888" cy="80422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09105770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331185683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96366860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04011485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652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55252672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82813068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8167206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7703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39536835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59628368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85058405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81223451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3234549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652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6873295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3773624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7590427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145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5622123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95759910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1158569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964392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6545723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390654255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0750331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27586727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652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5560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92625471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0867913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14066508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1467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308815337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4571723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03378378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04247977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4847388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63450548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16167979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3487371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652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5560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85216785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8770557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7841791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65200" y="5384800"/>
            <a:ext cx="54610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5384800"/>
            <a:ext cx="54610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27779202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99711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06858188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2241872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4463061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80389511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268991194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02964604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41392551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70104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96012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6741395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0121825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92315952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09016815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26420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69482946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419989778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8631404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66587169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353744264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50279605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264137585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4764076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77993817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6248469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150680413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582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70793611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59904924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79700795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04800"/>
            <a:ext cx="2925762" cy="8407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304800"/>
            <a:ext cx="8624888" cy="8407400"/>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65527920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20151408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65672138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931142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94139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91671810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20874639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82326902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79255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51228368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43605676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2594488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67443158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415134742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0493024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8284999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75948942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652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48930644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09194783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149777995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89169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72176841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62899498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8913489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86181576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33470792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79783659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895267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31391104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65200" y="8293100"/>
            <a:ext cx="5461000" cy="100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8293100"/>
            <a:ext cx="5461000" cy="100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30172761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3368759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5578916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57810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92509623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72653721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3455617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6477000"/>
            <a:ext cx="2768600" cy="2819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65200" y="6477000"/>
            <a:ext cx="8153400" cy="2819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4178284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65200" y="2476500"/>
            <a:ext cx="11074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
        <p:nvSpPr>
          <p:cNvPr id="1027" name="Rectangle 2"/>
          <p:cNvSpPr>
            <a:spLocks noGrp="1" noChangeArrowheads="1"/>
          </p:cNvSpPr>
          <p:nvPr>
            <p:ph type="body" idx="1"/>
          </p:nvPr>
        </p:nvSpPr>
        <p:spPr bwMode="auto">
          <a:xfrm>
            <a:off x="965200" y="5384800"/>
            <a:ext cx="11074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charset="0"/>
        </a:defRPr>
      </a:lvl5pPr>
      <a:lvl6pPr marL="457200" algn="ctr" rtl="0" fontAlgn="base">
        <a:spcBef>
          <a:spcPct val="0"/>
        </a:spcBef>
        <a:spcAft>
          <a:spcPct val="0"/>
        </a:spcAft>
        <a:defRPr sz="3800">
          <a:solidFill>
            <a:schemeClr val="tx1"/>
          </a:solidFill>
          <a:latin typeface="+mn-lt"/>
          <a:ea typeface="+mn-ea"/>
          <a:cs typeface="+mn-cs"/>
          <a:sym typeface="Gill Sans" charset="0"/>
        </a:defRPr>
      </a:lvl6pPr>
      <a:lvl7pPr marL="914400" algn="ctr" rtl="0" fontAlgn="base">
        <a:spcBef>
          <a:spcPct val="0"/>
        </a:spcBef>
        <a:spcAft>
          <a:spcPct val="0"/>
        </a:spcAft>
        <a:defRPr sz="3800">
          <a:solidFill>
            <a:schemeClr val="tx1"/>
          </a:solidFill>
          <a:latin typeface="+mn-lt"/>
          <a:ea typeface="+mn-ea"/>
          <a:cs typeface="+mn-cs"/>
          <a:sym typeface="Gill Sans" charset="0"/>
        </a:defRPr>
      </a:lvl7pPr>
      <a:lvl8pPr marL="1371600" algn="ctr" rtl="0" fontAlgn="base">
        <a:spcBef>
          <a:spcPct val="0"/>
        </a:spcBef>
        <a:spcAft>
          <a:spcPct val="0"/>
        </a:spcAft>
        <a:defRPr sz="3800">
          <a:solidFill>
            <a:schemeClr val="tx1"/>
          </a:solidFill>
          <a:latin typeface="+mn-lt"/>
          <a:ea typeface="+mn-ea"/>
          <a:cs typeface="+mn-cs"/>
          <a:sym typeface="Gill Sans" charset="0"/>
        </a:defRPr>
      </a:lvl8pPr>
      <a:lvl9pPr marL="1828800" algn="ctr" rtl="0" fontAlgn="base">
        <a:spcBef>
          <a:spcPct val="0"/>
        </a:spcBef>
        <a:spcAft>
          <a:spcPct val="0"/>
        </a:spcAft>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3"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50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95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739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84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6416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50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95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739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84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6416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965200" y="1320800"/>
            <a:ext cx="110744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1pPr>
      <a:lvl2pPr marL="8001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2pPr>
      <a:lvl3pPr marL="12446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3pPr>
      <a:lvl4pPr marL="16891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4pPr>
      <a:lvl5pPr marL="21336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5pPr>
      <a:lvl6pPr marL="25908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28838"/>
            <a:ext cx="117332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2292" name="Rectangle 3"/>
          <p:cNvSpPr>
            <a:spLocks noGrp="1" noChangeArrowheads="1"/>
          </p:cNvSpPr>
          <p:nvPr>
            <p:ph type="body" idx="1"/>
          </p:nvPr>
        </p:nvSpPr>
        <p:spPr bwMode="auto">
          <a:xfrm>
            <a:off x="965200" y="3098800"/>
            <a:ext cx="1107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28838"/>
            <a:ext cx="117332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052" name="Rectangle 3"/>
          <p:cNvSpPr>
            <a:spLocks noGrp="1" noChangeArrowheads="1"/>
          </p:cNvSpPr>
          <p:nvPr>
            <p:ph type="body" idx="1"/>
          </p:nvPr>
        </p:nvSpPr>
        <p:spPr bwMode="auto">
          <a:xfrm>
            <a:off x="965200" y="3098800"/>
            <a:ext cx="1107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3076" name="Rectangle 3"/>
          <p:cNvSpPr>
            <a:spLocks noGrp="1" noChangeArrowheads="1"/>
          </p:cNvSpPr>
          <p:nvPr>
            <p:ph type="body" idx="1"/>
          </p:nvPr>
        </p:nvSpPr>
        <p:spPr bwMode="auto">
          <a:xfrm>
            <a:off x="965200" y="3098800"/>
            <a:ext cx="502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9"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4100" name="Rectangle 3"/>
          <p:cNvSpPr>
            <a:spLocks noGrp="1" noChangeArrowheads="1"/>
          </p:cNvSpPr>
          <p:nvPr>
            <p:ph type="body" idx="1"/>
          </p:nvPr>
        </p:nvSpPr>
        <p:spPr bwMode="auto">
          <a:xfrm>
            <a:off x="965200" y="3098800"/>
            <a:ext cx="502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5124" name="Rectangle 3"/>
          <p:cNvSpPr>
            <a:spLocks noGrp="1" noChangeArrowheads="1"/>
          </p:cNvSpPr>
          <p:nvPr>
            <p:ph type="body" idx="1"/>
          </p:nvPr>
        </p:nvSpPr>
        <p:spPr bwMode="auto">
          <a:xfrm>
            <a:off x="7010400" y="3098800"/>
            <a:ext cx="502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28838"/>
            <a:ext cx="117332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7"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50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95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739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84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6416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965200" y="3416300"/>
            <a:ext cx="11074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1pPr>
      <a:lvl2pPr marL="8509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2pPr>
      <a:lvl3pPr marL="1295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3pPr>
      <a:lvl4pPr marL="17399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4pPr>
      <a:lvl5pPr marL="2184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charset="0"/>
        </a:defRPr>
      </a:lvl5pPr>
      <a:lvl6pPr marL="26416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p:cNvSpPr>
            <a:spLocks noGrp="1" noChangeArrowheads="1"/>
          </p:cNvSpPr>
          <p:nvPr>
            <p:ph type="title"/>
          </p:nvPr>
        </p:nvSpPr>
        <p:spPr bwMode="auto">
          <a:xfrm>
            <a:off x="965200" y="304800"/>
            <a:ext cx="11074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8196" name="Rectangle 3"/>
          <p:cNvSpPr>
            <a:spLocks noGrp="1" noChangeArrowheads="1"/>
          </p:cNvSpPr>
          <p:nvPr>
            <p:ph type="body" idx="1"/>
          </p:nvPr>
        </p:nvSpPr>
        <p:spPr bwMode="auto">
          <a:xfrm>
            <a:off x="965200" y="3098800"/>
            <a:ext cx="1107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6716713"/>
            <a:ext cx="11712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p:cNvSpPr>
            <a:spLocks noGrp="1" noChangeArrowheads="1"/>
          </p:cNvSpPr>
          <p:nvPr>
            <p:ph type="title"/>
          </p:nvPr>
        </p:nvSpPr>
        <p:spPr bwMode="auto">
          <a:xfrm>
            <a:off x="965200" y="6477000"/>
            <a:ext cx="1107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
        <p:nvSpPr>
          <p:cNvPr id="9220" name="Rectangle 3"/>
          <p:cNvSpPr>
            <a:spLocks noGrp="1" noChangeArrowheads="1"/>
          </p:cNvSpPr>
          <p:nvPr>
            <p:ph type="body" idx="1"/>
          </p:nvPr>
        </p:nvSpPr>
        <p:spPr bwMode="auto">
          <a:xfrm>
            <a:off x="965200" y="8293100"/>
            <a:ext cx="11074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200">
          <a:solidFill>
            <a:schemeClr val="tx1"/>
          </a:solidFill>
          <a:latin typeface="+mn-lt"/>
          <a:ea typeface="+mn-ea"/>
          <a:cs typeface="+mn-cs"/>
          <a:sym typeface="Gill Sans" charset="0"/>
        </a:defRPr>
      </a:lvl5pPr>
      <a:lvl6pPr marL="457200" algn="ctr" rtl="0" fontAlgn="base">
        <a:spcBef>
          <a:spcPct val="0"/>
        </a:spcBef>
        <a:spcAft>
          <a:spcPct val="0"/>
        </a:spcAft>
        <a:defRPr sz="3200">
          <a:solidFill>
            <a:schemeClr val="tx1"/>
          </a:solidFill>
          <a:latin typeface="+mn-lt"/>
          <a:ea typeface="+mn-ea"/>
          <a:cs typeface="+mn-cs"/>
          <a:sym typeface="Gill Sans" charset="0"/>
        </a:defRPr>
      </a:lvl6pPr>
      <a:lvl7pPr marL="914400" algn="ctr" rtl="0" fontAlgn="base">
        <a:spcBef>
          <a:spcPct val="0"/>
        </a:spcBef>
        <a:spcAft>
          <a:spcPct val="0"/>
        </a:spcAft>
        <a:defRPr sz="3200">
          <a:solidFill>
            <a:schemeClr val="tx1"/>
          </a:solidFill>
          <a:latin typeface="+mn-lt"/>
          <a:ea typeface="+mn-ea"/>
          <a:cs typeface="+mn-cs"/>
          <a:sym typeface="Gill Sans" charset="0"/>
        </a:defRPr>
      </a:lvl7pPr>
      <a:lvl8pPr marL="1371600" algn="ctr" rtl="0" fontAlgn="base">
        <a:spcBef>
          <a:spcPct val="0"/>
        </a:spcBef>
        <a:spcAft>
          <a:spcPct val="0"/>
        </a:spcAft>
        <a:defRPr sz="3200">
          <a:solidFill>
            <a:schemeClr val="tx1"/>
          </a:solidFill>
          <a:latin typeface="+mn-lt"/>
          <a:ea typeface="+mn-ea"/>
          <a:cs typeface="+mn-cs"/>
          <a:sym typeface="Gill Sans" charset="0"/>
        </a:defRPr>
      </a:lvl8pPr>
      <a:lvl9pPr marL="1828800"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hyperlink" Target="http://www.bbc.co.uk/news/world-africa-13681342" TargetMode="External"/><Relationship Id="rId13" Type="http://schemas.openxmlformats.org/officeDocument/2006/relationships/image" Target="../media/image12.png"/><Relationship Id="rId3" Type="http://schemas.openxmlformats.org/officeDocument/2006/relationships/hyperlink" Target="http://baraza.wildlifedirect.org/2010/01/06/kenya-and-tanzania-lock-horns-over-ivory-trade/" TargetMode="External"/><Relationship Id="rId7" Type="http://schemas.openxmlformats.org/officeDocument/2006/relationships/hyperlink" Target="http://www.bbc.co.uk/news/world-africa-13681341" TargetMode="External"/><Relationship Id="rId12"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35.xml"/><Relationship Id="rId6" Type="http://schemas.openxmlformats.org/officeDocument/2006/relationships/hyperlink" Target="http://en.wikipedia.org/wiki/Flag_of_Kenya" TargetMode="External"/><Relationship Id="rId11" Type="http://schemas.openxmlformats.org/officeDocument/2006/relationships/hyperlink" Target="http://www.bbc.co.uk/news/world-africa-13682176" TargetMode="External"/><Relationship Id="rId5" Type="http://schemas.openxmlformats.org/officeDocument/2006/relationships/hyperlink" Target="http://www.timeforkids.com/destination/kenya/history-timeline" TargetMode="External"/><Relationship Id="rId10" Type="http://schemas.openxmlformats.org/officeDocument/2006/relationships/hyperlink" Target="http://www.bbc.co.uk/news/world-africa-13681344" TargetMode="External"/><Relationship Id="rId4" Type="http://schemas.openxmlformats.org/officeDocument/2006/relationships/hyperlink" Target="http://www.kids-4-kenya.org/learn-about-kenya/history-of-kenya.cfm" TargetMode="External"/><Relationship Id="rId9" Type="http://schemas.openxmlformats.org/officeDocument/2006/relationships/hyperlink" Target="http://www.bbc.co.uk/news/world-africa-1368134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4025" y="2428875"/>
            <a:ext cx="11074400" cy="2921000"/>
          </a:xfrm>
        </p:spPr>
        <p:txBody>
          <a:bodyPr/>
          <a:lstStyle/>
          <a:p>
            <a:pPr eaLnBrk="1" hangingPunct="1"/>
            <a:r>
              <a:rPr lang="en-US" smtClean="0">
                <a:latin typeface="Papyrus" pitchFamily="66" charset="0"/>
                <a:sym typeface="Papyrus" pitchFamily="66" charset="0"/>
              </a:rPr>
              <a:t>HISTORY OF KENYA</a:t>
            </a:r>
          </a:p>
        </p:txBody>
      </p:sp>
      <p:sp>
        <p:nvSpPr>
          <p:cNvPr id="13315" name="Rectangle 2"/>
          <p:cNvSpPr>
            <a:spLocks noGrp="1" noChangeArrowheads="1"/>
          </p:cNvSpPr>
          <p:nvPr>
            <p:ph type="body" idx="1"/>
          </p:nvPr>
        </p:nvSpPr>
        <p:spPr/>
        <p:txBody>
          <a:bodyPr/>
          <a:lstStyle/>
          <a:p>
            <a:pPr marL="0" indent="0" eaLnBrk="1" hangingPunct="1"/>
            <a:r>
              <a:rPr lang="en-US" smtClean="0"/>
              <a:t>Institut collegial Vincent Massey Collegiate </a:t>
            </a:r>
          </a:p>
          <a:p>
            <a:pPr marL="0" indent="0" eaLnBrk="1" hangingPunct="1"/>
            <a:r>
              <a:rPr lang="en-US" smtClean="0"/>
              <a:t>February 2013</a:t>
            </a:r>
          </a:p>
        </p:txBody>
      </p:sp>
      <p:pic>
        <p:nvPicPr>
          <p:cNvPr id="1331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225" y="7253288"/>
            <a:ext cx="26289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44497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8"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763" y="7264400"/>
            <a:ext cx="2641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9"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1050" y="7253288"/>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20"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00" y="7277100"/>
            <a:ext cx="266223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2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2800" y="40846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22" name="Picture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100" y="736600"/>
            <a:ext cx="2641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23" name="Picture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736600"/>
            <a:ext cx="2641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24" name="Picture 1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25" y="738188"/>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25" name="Picture 1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12300" y="736600"/>
            <a:ext cx="27051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50" y="3476625"/>
            <a:ext cx="4368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pPr eaLnBrk="1" hangingPunct="1"/>
            <a:r>
              <a:rPr lang="en-US" smtClean="0">
                <a:latin typeface="Papyrus" pitchFamily="66" charset="0"/>
                <a:sym typeface="Papyrus" pitchFamily="66" charset="0"/>
              </a:rPr>
              <a:t>MODERN KENYA</a:t>
            </a:r>
          </a:p>
        </p:txBody>
      </p:sp>
      <p:sp>
        <p:nvSpPr>
          <p:cNvPr id="22532" name="Rectangle 3"/>
          <p:cNvSpPr>
            <a:spLocks noGrp="1" noChangeArrowheads="1"/>
          </p:cNvSpPr>
          <p:nvPr>
            <p:ph type="body" idx="1"/>
          </p:nvPr>
        </p:nvSpPr>
        <p:spPr/>
        <p:txBody>
          <a:bodyPr/>
          <a:lstStyle/>
          <a:p>
            <a:pPr eaLnBrk="1" hangingPunct="1">
              <a:buFontTx/>
              <a:buBlip>
                <a:blip r:embed="rId3"/>
              </a:buBlip>
            </a:pPr>
            <a:r>
              <a:rPr lang="en-US" sz="2400" smtClean="0"/>
              <a:t>In August 1998, Al-Qaeda operatives bombed the US embassy in Nairobi, killing 224 people and injuring thousands.</a:t>
            </a:r>
          </a:p>
          <a:p>
            <a:pPr eaLnBrk="1" hangingPunct="1">
              <a:buFontTx/>
              <a:buBlip>
                <a:blip r:embed="rId3"/>
              </a:buBlip>
            </a:pPr>
            <a:r>
              <a:rPr lang="en-US" sz="2400" smtClean="0"/>
              <a:t>In 2004, Wangari Maathai was the first African woman to win the Nobel Peace Prize.  She fought to promote conservation, women</a:t>
            </a:r>
            <a:r>
              <a:rPr lang="ja-JP" altLang="en-US" sz="2400" smtClean="0">
                <a:latin typeface="Arial" pitchFamily="34" charset="0"/>
              </a:rPr>
              <a:t>’</a:t>
            </a:r>
            <a:r>
              <a:rPr lang="en-US" altLang="ja-JP" sz="2400" smtClean="0"/>
              <a:t>s rights and transparent government.  </a:t>
            </a:r>
          </a:p>
          <a:p>
            <a:pPr eaLnBrk="1" hangingPunct="1">
              <a:buFontTx/>
              <a:buBlip>
                <a:blip r:embed="rId3"/>
              </a:buBlip>
            </a:pPr>
            <a:r>
              <a:rPr lang="en-US" sz="2400" smtClean="0"/>
              <a:t>In 2004-2006, drought caused a severe food crisis. In 2009, drought gripped Kenya again. </a:t>
            </a:r>
          </a:p>
          <a:p>
            <a:pPr eaLnBrk="1" hangingPunct="1">
              <a:buFontTx/>
              <a:buBlip>
                <a:blip r:embed="rId3"/>
              </a:buBlip>
            </a:pPr>
            <a:endParaRPr lang="en-US" sz="2400" smtClean="0"/>
          </a:p>
        </p:txBody>
      </p:sp>
      <p:pic>
        <p:nvPicPr>
          <p:cNvPr id="22533"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188" y="5956300"/>
            <a:ext cx="4343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4"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smtClean="0">
                <a:latin typeface="Papyrus" pitchFamily="66" charset="0"/>
                <a:sym typeface="Papyrus" pitchFamily="66" charset="0"/>
              </a:rPr>
              <a:t>SOURCES</a:t>
            </a:r>
          </a:p>
        </p:txBody>
      </p:sp>
      <p:sp>
        <p:nvSpPr>
          <p:cNvPr id="23555" name="Rectangle 2"/>
          <p:cNvSpPr>
            <a:spLocks noGrp="1" noChangeArrowheads="1"/>
          </p:cNvSpPr>
          <p:nvPr>
            <p:ph type="body" idx="1"/>
          </p:nvPr>
        </p:nvSpPr>
        <p:spPr>
          <a:xfrm>
            <a:off x="965200" y="2921000"/>
            <a:ext cx="5029200" cy="6794500"/>
          </a:xfrm>
        </p:spPr>
        <p:txBody>
          <a:bodyPr/>
          <a:lstStyle/>
          <a:p>
            <a:pPr eaLnBrk="1" hangingPunct="1">
              <a:buFontTx/>
              <a:buBlip>
                <a:blip r:embed="rId2"/>
              </a:buBlip>
            </a:pPr>
            <a:r>
              <a:rPr lang="en-US" sz="2400" b="1" smtClean="0"/>
              <a:t>Baraza Wildlife Direct Team:  </a:t>
            </a:r>
            <a:r>
              <a:rPr lang="en-US" sz="2400" smtClean="0"/>
              <a:t>   </a:t>
            </a:r>
            <a:r>
              <a:rPr lang="en-US" sz="2400" u="sng" smtClean="0">
                <a:hlinkClick r:id="rId3"/>
              </a:rPr>
              <a:t>http://baraza.wildlifedirect.org/2010/01/06/kenya-and-tanzania-lock-horns-over-ivory-trade/</a:t>
            </a:r>
            <a:endParaRPr lang="en-US" sz="2400" smtClean="0"/>
          </a:p>
          <a:p>
            <a:pPr eaLnBrk="1" hangingPunct="1">
              <a:buFontTx/>
              <a:buBlip>
                <a:blip r:embed="rId2"/>
              </a:buBlip>
            </a:pPr>
            <a:r>
              <a:rPr lang="en-US" sz="2400" b="1" smtClean="0"/>
              <a:t>kids-4-kenya: </a:t>
            </a:r>
            <a:r>
              <a:rPr lang="en-US" sz="2400" smtClean="0"/>
              <a:t>                 </a:t>
            </a:r>
            <a:r>
              <a:rPr lang="en-US" sz="2400" u="sng" smtClean="0">
                <a:hlinkClick r:id="rId4"/>
              </a:rPr>
              <a:t>www.kids-4-kenya.org/learn-about-kenya/history-of-kenya.cfm</a:t>
            </a:r>
            <a:endParaRPr lang="en-US" sz="2400" smtClean="0"/>
          </a:p>
          <a:p>
            <a:pPr eaLnBrk="1" hangingPunct="1">
              <a:buFontTx/>
              <a:buBlip>
                <a:blip r:embed="rId2"/>
              </a:buBlip>
            </a:pPr>
            <a:r>
              <a:rPr lang="en-US" sz="2400" b="1" smtClean="0"/>
              <a:t>TIME for kids: </a:t>
            </a:r>
            <a:r>
              <a:rPr lang="en-US" sz="2400" u="sng" smtClean="0">
                <a:hlinkClick r:id="rId5"/>
              </a:rPr>
              <a:t>www.timeforkids.com/destination/kenya/history-timeline</a:t>
            </a:r>
            <a:endParaRPr lang="en-US" sz="2400" smtClean="0"/>
          </a:p>
          <a:p>
            <a:pPr eaLnBrk="1" hangingPunct="1">
              <a:buFontTx/>
              <a:buBlip>
                <a:blip r:embed="rId2"/>
              </a:buBlip>
            </a:pPr>
            <a:r>
              <a:rPr lang="en-US" sz="2400" b="1" smtClean="0"/>
              <a:t>Wikipedia:                        </a:t>
            </a:r>
            <a:r>
              <a:rPr lang="en-US" sz="2400" u="sng" smtClean="0">
                <a:hlinkClick r:id="rId6"/>
              </a:rPr>
              <a:t>http://en.wikipedia.org/wiki/Flag_of_Kenya</a:t>
            </a:r>
            <a:endParaRPr lang="en-US" sz="2400" u="sng" smtClean="0"/>
          </a:p>
        </p:txBody>
      </p:sp>
      <p:sp>
        <p:nvSpPr>
          <p:cNvPr id="23556" name="Rectangle 3"/>
          <p:cNvSpPr>
            <a:spLocks/>
          </p:cNvSpPr>
          <p:nvPr/>
        </p:nvSpPr>
        <p:spPr bwMode="auto">
          <a:xfrm>
            <a:off x="6350000" y="2425700"/>
            <a:ext cx="637540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0" lvl="3">
              <a:spcBef>
                <a:spcPts val="3200"/>
              </a:spcBef>
            </a:pPr>
            <a:r>
              <a:rPr lang="en-US" sz="2400" b="1">
                <a:solidFill>
                  <a:schemeClr val="tx1"/>
                </a:solidFill>
                <a:ea typeface="MS PGothic" pitchFamily="34" charset="-128"/>
              </a:rPr>
              <a:t>BBC NEWS AFRICA</a:t>
            </a:r>
          </a:p>
          <a:p>
            <a:pPr marL="406400" indent="-406400" algn="l">
              <a:spcBef>
                <a:spcPts val="3200"/>
              </a:spcBef>
              <a:buSzPct val="56000"/>
              <a:buFontTx/>
              <a:buBlip>
                <a:blip r:embed="rId2"/>
              </a:buBlip>
            </a:pPr>
            <a:r>
              <a:rPr lang="en-US" sz="2400" b="1">
                <a:solidFill>
                  <a:schemeClr val="tx1"/>
                </a:solidFill>
                <a:ea typeface="MS PGothic" pitchFamily="34" charset="-128"/>
              </a:rPr>
              <a:t>Overview: </a:t>
            </a:r>
            <a:r>
              <a:rPr lang="en-US" sz="2400">
                <a:solidFill>
                  <a:schemeClr val="tx1"/>
                </a:solidFill>
                <a:ea typeface="MS PGothic" pitchFamily="34" charset="-128"/>
              </a:rPr>
              <a:t>                                </a:t>
            </a:r>
            <a:r>
              <a:rPr lang="en-US" sz="2400" u="sng">
                <a:solidFill>
                  <a:schemeClr val="tx1"/>
                </a:solidFill>
                <a:ea typeface="MS PGothic" pitchFamily="34" charset="-128"/>
                <a:hlinkClick r:id="rId7"/>
              </a:rPr>
              <a:t>www.bbc.co.uk/news/world-africa-13681341</a:t>
            </a:r>
            <a:endParaRPr lang="en-US" sz="2400">
              <a:solidFill>
                <a:schemeClr val="tx1"/>
              </a:solidFill>
              <a:ea typeface="MS PGothic" pitchFamily="34" charset="-128"/>
            </a:endParaRPr>
          </a:p>
          <a:p>
            <a:pPr marL="406400" indent="-406400" algn="l">
              <a:spcBef>
                <a:spcPts val="3200"/>
              </a:spcBef>
              <a:buSzPct val="56000"/>
              <a:buFontTx/>
              <a:buChar char="•"/>
            </a:pPr>
            <a:r>
              <a:rPr lang="en-US" sz="2400" b="1">
                <a:solidFill>
                  <a:schemeClr val="tx1"/>
                </a:solidFill>
                <a:ea typeface="MS PGothic" pitchFamily="34" charset="-128"/>
              </a:rPr>
              <a:t>Facts:  </a:t>
            </a:r>
            <a:r>
              <a:rPr lang="en-US" sz="2400">
                <a:solidFill>
                  <a:schemeClr val="tx1"/>
                </a:solidFill>
                <a:ea typeface="MS PGothic" pitchFamily="34" charset="-128"/>
              </a:rPr>
              <a:t>                                     </a:t>
            </a:r>
            <a:r>
              <a:rPr lang="en-US" sz="2400" u="sng">
                <a:solidFill>
                  <a:srgbClr val="AE2B21"/>
                </a:solidFill>
                <a:ea typeface="MS PGothic" pitchFamily="34" charset="-128"/>
                <a:hlinkClick r:id="rId8"/>
              </a:rPr>
              <a:t>www.bbc.co.uk/news/world-africa-13681342</a:t>
            </a:r>
            <a:endParaRPr lang="en-US" sz="2400">
              <a:solidFill>
                <a:srgbClr val="AE2B21"/>
              </a:solidFill>
              <a:ea typeface="MS PGothic" pitchFamily="34" charset="-128"/>
            </a:endParaRPr>
          </a:p>
          <a:p>
            <a:pPr marL="406400" indent="-406400" algn="l">
              <a:spcBef>
                <a:spcPts val="3200"/>
              </a:spcBef>
              <a:buSzPct val="56000"/>
              <a:buFontTx/>
              <a:buChar char="•"/>
            </a:pPr>
            <a:r>
              <a:rPr lang="en-US" sz="2400" b="1">
                <a:solidFill>
                  <a:schemeClr val="tx1"/>
                </a:solidFill>
                <a:ea typeface="MS PGothic" pitchFamily="34" charset="-128"/>
              </a:rPr>
              <a:t>Leaders: </a:t>
            </a:r>
            <a:r>
              <a:rPr lang="en-US" sz="2400">
                <a:solidFill>
                  <a:schemeClr val="tx1"/>
                </a:solidFill>
                <a:ea typeface="MS PGothic" pitchFamily="34" charset="-128"/>
              </a:rPr>
              <a:t>                                  </a:t>
            </a:r>
            <a:r>
              <a:rPr lang="en-US" sz="2400" u="sng">
                <a:solidFill>
                  <a:schemeClr val="tx1"/>
                </a:solidFill>
                <a:ea typeface="MS PGothic" pitchFamily="34" charset="-128"/>
                <a:hlinkClick r:id="rId9"/>
              </a:rPr>
              <a:t>www.bbc.co.uk/news/world-africa-13681343</a:t>
            </a:r>
            <a:endParaRPr lang="en-US" sz="2400">
              <a:solidFill>
                <a:schemeClr val="tx1"/>
              </a:solidFill>
              <a:ea typeface="MS PGothic" pitchFamily="34" charset="-128"/>
            </a:endParaRPr>
          </a:p>
          <a:p>
            <a:pPr marL="406400" indent="-406400" algn="l">
              <a:spcBef>
                <a:spcPts val="3200"/>
              </a:spcBef>
              <a:buSzPct val="56000"/>
              <a:buFontTx/>
              <a:buChar char="•"/>
            </a:pPr>
            <a:r>
              <a:rPr lang="en-US" sz="2400" b="1">
                <a:solidFill>
                  <a:schemeClr val="tx1"/>
                </a:solidFill>
                <a:ea typeface="MS PGothic" pitchFamily="34" charset="-128"/>
              </a:rPr>
              <a:t>Media:  </a:t>
            </a:r>
            <a:r>
              <a:rPr lang="en-US" sz="2400">
                <a:solidFill>
                  <a:schemeClr val="tx1"/>
                </a:solidFill>
                <a:ea typeface="MS PGothic" pitchFamily="34" charset="-128"/>
              </a:rPr>
              <a:t>                               </a:t>
            </a:r>
            <a:r>
              <a:rPr lang="en-US" sz="2400" u="sng">
                <a:solidFill>
                  <a:schemeClr val="tx1"/>
                </a:solidFill>
                <a:ea typeface="MS PGothic" pitchFamily="34" charset="-128"/>
                <a:hlinkClick r:id="rId10"/>
              </a:rPr>
              <a:t>www.bbc.co.uk/news/world-africa-13681344</a:t>
            </a:r>
            <a:endParaRPr lang="en-US" sz="2400">
              <a:solidFill>
                <a:schemeClr val="tx1"/>
              </a:solidFill>
              <a:ea typeface="MS PGothic" pitchFamily="34" charset="-128"/>
            </a:endParaRPr>
          </a:p>
          <a:p>
            <a:pPr marL="406400" indent="-406400" algn="l">
              <a:spcBef>
                <a:spcPts val="3200"/>
              </a:spcBef>
              <a:buSzPct val="56000"/>
              <a:buFontTx/>
              <a:buChar char="•"/>
            </a:pPr>
            <a:r>
              <a:rPr lang="en-US" sz="2400" b="1">
                <a:solidFill>
                  <a:schemeClr val="tx1"/>
                </a:solidFill>
                <a:ea typeface="MS PGothic" pitchFamily="34" charset="-128"/>
              </a:rPr>
              <a:t>Detailed Historical Timeline: </a:t>
            </a:r>
            <a:r>
              <a:rPr lang="en-US" sz="2400">
                <a:solidFill>
                  <a:schemeClr val="tx1"/>
                </a:solidFill>
                <a:ea typeface="MS PGothic" pitchFamily="34" charset="-128"/>
              </a:rPr>
              <a:t>     </a:t>
            </a:r>
            <a:r>
              <a:rPr lang="en-US" sz="2400" u="sng">
                <a:solidFill>
                  <a:schemeClr val="tx1"/>
                </a:solidFill>
                <a:ea typeface="MS PGothic" pitchFamily="34" charset="-128"/>
                <a:hlinkClick r:id="rId11"/>
              </a:rPr>
              <a:t>www.bbc.co.uk/news/world-africa-13682176</a:t>
            </a:r>
            <a:endParaRPr lang="en-US" sz="2400">
              <a:solidFill>
                <a:schemeClr val="tx1"/>
              </a:solidFill>
              <a:ea typeface="MS PGothic" pitchFamily="34" charset="-128"/>
            </a:endParaRPr>
          </a:p>
          <a:p>
            <a:pPr marL="406400" indent="-406400" algn="l">
              <a:spcBef>
                <a:spcPts val="3200"/>
              </a:spcBef>
            </a:pPr>
            <a:endParaRPr lang="en-US" sz="2400">
              <a:solidFill>
                <a:schemeClr val="tx1"/>
              </a:solidFill>
              <a:ea typeface="MS PGothic" pitchFamily="34" charset="-128"/>
            </a:endParaRPr>
          </a:p>
        </p:txBody>
      </p:sp>
      <p:pic>
        <p:nvPicPr>
          <p:cNvPr id="23557" name="Picture 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558"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hangingPunct="1"/>
            <a:r>
              <a:rPr lang="en-US" smtClean="0">
                <a:latin typeface="Papyrus" pitchFamily="66" charset="0"/>
                <a:sym typeface="Papyrus" pitchFamily="66" charset="0"/>
              </a:rPr>
              <a:t>TIMELINE</a:t>
            </a:r>
          </a:p>
        </p:txBody>
      </p:sp>
      <p:sp>
        <p:nvSpPr>
          <p:cNvPr id="14339" name="Rectangle 2"/>
          <p:cNvSpPr>
            <a:spLocks noGrp="1" noChangeArrowheads="1"/>
          </p:cNvSpPr>
          <p:nvPr>
            <p:ph type="body" idx="1"/>
          </p:nvPr>
        </p:nvSpPr>
        <p:spPr>
          <a:xfrm>
            <a:off x="965200" y="3098800"/>
            <a:ext cx="5092700" cy="5715000"/>
          </a:xfrm>
        </p:spPr>
        <p:txBody>
          <a:bodyPr/>
          <a:lstStyle/>
          <a:p>
            <a:pPr eaLnBrk="1" hangingPunct="1">
              <a:buFontTx/>
              <a:buBlip>
                <a:blip r:embed="rId2"/>
              </a:buBlip>
            </a:pPr>
            <a:r>
              <a:rPr lang="en-US" smtClean="0"/>
              <a:t>Prehistoric Time</a:t>
            </a:r>
          </a:p>
          <a:p>
            <a:pPr eaLnBrk="1" hangingPunct="1">
              <a:buFontTx/>
              <a:buBlip>
                <a:blip r:embed="rId2"/>
              </a:buBlip>
            </a:pPr>
            <a:r>
              <a:rPr lang="en-US" smtClean="0"/>
              <a:t>Traders and Invaders</a:t>
            </a:r>
          </a:p>
          <a:p>
            <a:pPr eaLnBrk="1" hangingPunct="1">
              <a:buFontTx/>
              <a:buBlip>
                <a:blip r:embed="rId2"/>
              </a:buBlip>
            </a:pPr>
            <a:r>
              <a:rPr lang="en-US" smtClean="0"/>
              <a:t>British Colony</a:t>
            </a:r>
          </a:p>
          <a:p>
            <a:pPr eaLnBrk="1" hangingPunct="1">
              <a:buFontTx/>
              <a:buBlip>
                <a:blip r:embed="rId2"/>
              </a:buBlip>
            </a:pPr>
            <a:r>
              <a:rPr lang="en-US" smtClean="0"/>
              <a:t>Independence</a:t>
            </a:r>
          </a:p>
          <a:p>
            <a:pPr eaLnBrk="1" hangingPunct="1">
              <a:buFontTx/>
              <a:buBlip>
                <a:blip r:embed="rId2"/>
              </a:buBlip>
            </a:pPr>
            <a:r>
              <a:rPr lang="en-US" smtClean="0"/>
              <a:t>Modern Kenya</a:t>
            </a:r>
          </a:p>
          <a:p>
            <a:pPr eaLnBrk="1" hangingPunct="1">
              <a:buFontTx/>
              <a:buBlip>
                <a:blip r:embed="rId2"/>
              </a:buBlip>
            </a:pPr>
            <a:r>
              <a:rPr lang="en-US" smtClean="0"/>
              <a:t>Sources</a:t>
            </a:r>
          </a:p>
        </p:txBody>
      </p:sp>
      <p:pic>
        <p:nvPicPr>
          <p:cNvPr id="14340"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38" y="2716213"/>
            <a:ext cx="60071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1" name="Rectangle 4"/>
          <p:cNvSpPr>
            <a:spLocks/>
          </p:cNvSpPr>
          <p:nvPr/>
        </p:nvSpPr>
        <p:spPr bwMode="auto">
          <a:xfrm>
            <a:off x="6210300" y="6356350"/>
            <a:ext cx="59055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spcBef>
                <a:spcPts val="600"/>
              </a:spcBef>
            </a:pPr>
            <a:r>
              <a:rPr lang="en-US" sz="1800">
                <a:solidFill>
                  <a:srgbClr val="FFFFFF"/>
                </a:solidFill>
                <a:ea typeface="MS PGothic" pitchFamily="34" charset="-128"/>
              </a:rPr>
              <a:t>The Kenyan flag is based on that of Kenyan African National Union. </a:t>
            </a:r>
          </a:p>
          <a:p>
            <a:pPr algn="l">
              <a:spcBef>
                <a:spcPts val="600"/>
              </a:spcBef>
            </a:pPr>
            <a:endParaRPr lang="en-US" sz="1800">
              <a:solidFill>
                <a:srgbClr val="FFFFFF"/>
              </a:solidFill>
              <a:ea typeface="MS PGothic" pitchFamily="34" charset="-128"/>
            </a:endParaRPr>
          </a:p>
          <a:p>
            <a:pPr algn="l">
              <a:spcBef>
                <a:spcPts val="600"/>
              </a:spcBef>
            </a:pPr>
            <a:r>
              <a:rPr lang="en-US" sz="1800">
                <a:solidFill>
                  <a:srgbClr val="FFFFFF"/>
                </a:solidFill>
                <a:ea typeface="MS PGothic" pitchFamily="34" charset="-128"/>
              </a:rPr>
              <a:t>The colour black symbolises black majority, red for the blood shed during the struggle for freedom, and green for Land; the white fimbriation was added later and symbolizes peace and honesty. </a:t>
            </a:r>
          </a:p>
          <a:p>
            <a:pPr algn="l">
              <a:spcBef>
                <a:spcPts val="600"/>
              </a:spcBef>
            </a:pPr>
            <a:endParaRPr lang="en-US" sz="1800">
              <a:solidFill>
                <a:srgbClr val="FFFFFF"/>
              </a:solidFill>
              <a:ea typeface="MS PGothic" pitchFamily="34" charset="-128"/>
            </a:endParaRPr>
          </a:p>
          <a:p>
            <a:pPr algn="l">
              <a:spcBef>
                <a:spcPts val="600"/>
              </a:spcBef>
            </a:pPr>
            <a:r>
              <a:rPr lang="en-US" sz="1800">
                <a:solidFill>
                  <a:srgbClr val="FFFFFF"/>
                </a:solidFill>
                <a:ea typeface="MS PGothic" pitchFamily="34" charset="-128"/>
              </a:rPr>
              <a:t>The black, red, and white traditional Maasai shield and two spears symbolize the defense of all the things mentioned.</a:t>
            </a:r>
          </a:p>
          <a:p>
            <a:pPr>
              <a:spcBef>
                <a:spcPts val="600"/>
              </a:spcBef>
            </a:pPr>
            <a:endParaRPr lang="en-US" sz="1800">
              <a:solidFill>
                <a:srgbClr val="AE2B21"/>
              </a:solidFill>
              <a:ea typeface="MS PGothic" pitchFamily="34"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774950"/>
            <a:ext cx="2717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3" name="Rectangle 2"/>
          <p:cNvSpPr>
            <a:spLocks noGrp="1" noChangeArrowheads="1"/>
          </p:cNvSpPr>
          <p:nvPr>
            <p:ph type="title"/>
          </p:nvPr>
        </p:nvSpPr>
        <p:spPr>
          <a:xfrm>
            <a:off x="965200" y="190500"/>
            <a:ext cx="11074400" cy="2362200"/>
          </a:xfrm>
        </p:spPr>
        <p:txBody>
          <a:bodyPr/>
          <a:lstStyle/>
          <a:p>
            <a:pPr eaLnBrk="1" hangingPunct="1"/>
            <a:r>
              <a:rPr lang="en-US" smtClean="0">
                <a:latin typeface="Papyrus" pitchFamily="66" charset="0"/>
                <a:sym typeface="Papyrus" pitchFamily="66" charset="0"/>
              </a:rPr>
              <a:t>PREHISTORIC TIME</a:t>
            </a:r>
            <a:br>
              <a:rPr lang="en-US" smtClean="0">
                <a:latin typeface="Papyrus" pitchFamily="66" charset="0"/>
                <a:sym typeface="Papyrus" pitchFamily="66" charset="0"/>
              </a:rPr>
            </a:br>
            <a:r>
              <a:rPr lang="en-US" smtClean="0">
                <a:latin typeface="Papyrus" pitchFamily="66" charset="0"/>
                <a:sym typeface="Papyrus" pitchFamily="66" charset="0"/>
              </a:rPr>
              <a:t>6 million - 500 BC</a:t>
            </a:r>
          </a:p>
        </p:txBody>
      </p:sp>
      <p:sp>
        <p:nvSpPr>
          <p:cNvPr id="15364" name="Rectangle 3"/>
          <p:cNvSpPr>
            <a:spLocks noGrp="1" noChangeArrowheads="1"/>
          </p:cNvSpPr>
          <p:nvPr>
            <p:ph type="body" idx="1"/>
          </p:nvPr>
        </p:nvSpPr>
        <p:spPr>
          <a:xfrm>
            <a:off x="965200" y="2489200"/>
            <a:ext cx="5029200" cy="7099300"/>
          </a:xfrm>
        </p:spPr>
        <p:txBody>
          <a:bodyPr/>
          <a:lstStyle/>
          <a:p>
            <a:pPr eaLnBrk="1" hangingPunct="1">
              <a:buFontTx/>
              <a:buBlip>
                <a:blip r:embed="rId3"/>
              </a:buBlip>
            </a:pPr>
            <a:r>
              <a:rPr lang="en-US" sz="2400" smtClean="0"/>
              <a:t>Kenya is where humanity first evolved. Scientists have found over 230 skeletons of early human beings near Lake Rudolf in northern Kenya. </a:t>
            </a:r>
          </a:p>
          <a:p>
            <a:pPr eaLnBrk="1" hangingPunct="1">
              <a:buFontTx/>
              <a:buBlip>
                <a:blip r:embed="rId3"/>
              </a:buBlip>
            </a:pPr>
            <a:r>
              <a:rPr lang="en-US" sz="2400" smtClean="0"/>
              <a:t>This is why Kenya, and particularly a great five-thousand-mile slash in the Earth</a:t>
            </a:r>
            <a:r>
              <a:rPr lang="ja-JP" altLang="en-US" sz="2400" smtClean="0">
                <a:latin typeface="Arial" pitchFamily="34" charset="0"/>
              </a:rPr>
              <a:t>’</a:t>
            </a:r>
            <a:r>
              <a:rPr lang="en-US" altLang="ja-JP" sz="2400" smtClean="0"/>
              <a:t>s crust called the </a:t>
            </a:r>
            <a:r>
              <a:rPr lang="ja-JP" altLang="en-US" sz="2400" smtClean="0">
                <a:latin typeface="Arial" pitchFamily="34" charset="0"/>
              </a:rPr>
              <a:t>“</a:t>
            </a:r>
            <a:r>
              <a:rPr lang="en-US" altLang="ja-JP" sz="2400" smtClean="0"/>
              <a:t>Rift Valley</a:t>
            </a:r>
            <a:r>
              <a:rPr lang="ja-JP" altLang="en-US" sz="2400" smtClean="0">
                <a:latin typeface="Arial" pitchFamily="34" charset="0"/>
              </a:rPr>
              <a:t>”</a:t>
            </a:r>
            <a:r>
              <a:rPr lang="en-US" altLang="ja-JP" sz="2400" smtClean="0"/>
              <a:t>, is sometimes called </a:t>
            </a:r>
            <a:r>
              <a:rPr lang="ja-JP" altLang="en-US" sz="2400" smtClean="0">
                <a:latin typeface="Arial" pitchFamily="34" charset="0"/>
              </a:rPr>
              <a:t>“</a:t>
            </a:r>
            <a:r>
              <a:rPr lang="en-US" altLang="ja-JP" sz="2400" smtClean="0"/>
              <a:t>the cradle of humanity</a:t>
            </a:r>
            <a:r>
              <a:rPr lang="ja-JP" altLang="en-US" sz="2400" smtClean="0">
                <a:latin typeface="Arial" pitchFamily="34" charset="0"/>
              </a:rPr>
              <a:t>”</a:t>
            </a:r>
            <a:r>
              <a:rPr lang="en-US" altLang="ja-JP" sz="2400" smtClean="0"/>
              <a:t>.   </a:t>
            </a:r>
          </a:p>
          <a:p>
            <a:pPr eaLnBrk="1" hangingPunct="1">
              <a:buFontTx/>
              <a:buBlip>
                <a:blip r:embed="rId3"/>
              </a:buBlip>
            </a:pPr>
            <a:r>
              <a:rPr lang="en-US" sz="2400" smtClean="0"/>
              <a:t>As ages passed, human beings migrated out of Africa into Asia and Europe, and then, about 15,000 years ago, into the Americas.</a:t>
            </a:r>
          </a:p>
        </p:txBody>
      </p:sp>
      <p:pic>
        <p:nvPicPr>
          <p:cNvPr id="1536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6461125"/>
            <a:ext cx="61928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44925"/>
            <a:ext cx="3225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7"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3724275"/>
            <a:ext cx="5903913"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7" name="Rectangle 2"/>
          <p:cNvSpPr>
            <a:spLocks noGrp="1" noChangeArrowheads="1"/>
          </p:cNvSpPr>
          <p:nvPr>
            <p:ph type="title"/>
          </p:nvPr>
        </p:nvSpPr>
        <p:spPr>
          <a:xfrm>
            <a:off x="965200" y="177800"/>
            <a:ext cx="11074400" cy="2349500"/>
          </a:xfrm>
        </p:spPr>
        <p:txBody>
          <a:bodyPr/>
          <a:lstStyle/>
          <a:p>
            <a:pPr eaLnBrk="1" hangingPunct="1"/>
            <a:r>
              <a:rPr lang="en-US" b="1" smtClean="0">
                <a:latin typeface="Papyrus" pitchFamily="66" charset="0"/>
                <a:sym typeface="Papyrus" pitchFamily="66" charset="0"/>
              </a:rPr>
              <a:t>TRADERS</a:t>
            </a:r>
            <a:r>
              <a:rPr lang="en-US" smtClean="0">
                <a:latin typeface="Papyrus" pitchFamily="66" charset="0"/>
                <a:sym typeface="Papyrus" pitchFamily="66" charset="0"/>
              </a:rPr>
              <a:t> AND INVADERS</a:t>
            </a:r>
            <a:br>
              <a:rPr lang="en-US" smtClean="0">
                <a:latin typeface="Papyrus" pitchFamily="66" charset="0"/>
                <a:sym typeface="Papyrus" pitchFamily="66" charset="0"/>
              </a:rPr>
            </a:br>
            <a:r>
              <a:rPr lang="en-US" smtClean="0">
                <a:latin typeface="Papyrus" pitchFamily="66" charset="0"/>
                <a:sym typeface="Papyrus" pitchFamily="66" charset="0"/>
              </a:rPr>
              <a:t>500 BC to 1000 AD</a:t>
            </a:r>
          </a:p>
        </p:txBody>
      </p:sp>
      <p:sp>
        <p:nvSpPr>
          <p:cNvPr id="16388" name="Rectangle 3"/>
          <p:cNvSpPr>
            <a:spLocks noGrp="1" noChangeArrowheads="1"/>
          </p:cNvSpPr>
          <p:nvPr>
            <p:ph type="body" idx="1"/>
          </p:nvPr>
        </p:nvSpPr>
        <p:spPr>
          <a:xfrm>
            <a:off x="965200" y="2514600"/>
            <a:ext cx="5029200" cy="7442200"/>
          </a:xfrm>
        </p:spPr>
        <p:txBody>
          <a:bodyPr/>
          <a:lstStyle/>
          <a:p>
            <a:pPr eaLnBrk="1" hangingPunct="1">
              <a:buFontTx/>
              <a:buBlip>
                <a:blip r:embed="rId3"/>
              </a:buBlip>
            </a:pPr>
            <a:r>
              <a:rPr lang="en-US" sz="2400" smtClean="0"/>
              <a:t>Bantu-speaking people settled in the region.  Bantu is modern Kenya</a:t>
            </a:r>
            <a:r>
              <a:rPr lang="ja-JP" altLang="en-US" sz="2400" smtClean="0">
                <a:latin typeface="Arial" pitchFamily="34" charset="0"/>
              </a:rPr>
              <a:t>’</a:t>
            </a:r>
            <a:r>
              <a:rPr lang="en-US" altLang="ja-JP" sz="2400" smtClean="0"/>
              <a:t>s largest language group.</a:t>
            </a:r>
          </a:p>
          <a:p>
            <a:pPr eaLnBrk="1" hangingPunct="1">
              <a:buFontTx/>
              <a:buBlip>
                <a:blip r:embed="rId3"/>
              </a:buBlip>
            </a:pPr>
            <a:r>
              <a:rPr lang="en-US" sz="2400" smtClean="0"/>
              <a:t>During the first millennium A.D., Arab traders settled on the coast.  African people, like the Luo and Kikuyu peoples, migrated to the inland areas, trading ivory, gold and slaves with Arabs, Persia and India. </a:t>
            </a:r>
          </a:p>
          <a:p>
            <a:pPr eaLnBrk="1" hangingPunct="1">
              <a:buFontTx/>
              <a:buBlip>
                <a:blip r:embed="rId3"/>
              </a:buBlip>
            </a:pPr>
            <a:r>
              <a:rPr lang="en-US" sz="2400" smtClean="0"/>
              <a:t>The Swahili language, with Arabic and African roots, grew up as a way for them all to talk to one another.</a:t>
            </a:r>
          </a:p>
          <a:p>
            <a:pPr eaLnBrk="1" hangingPunct="1">
              <a:buFontTx/>
              <a:buBlip>
                <a:blip r:embed="rId3"/>
              </a:buBlip>
            </a:pPr>
            <a:r>
              <a:rPr lang="en-US" sz="2400" smtClean="0"/>
              <a:t>There are now over 70 ethnic groups in Kenya, and they still use Swahili and sometimes English.</a:t>
            </a:r>
          </a:p>
        </p:txBody>
      </p:sp>
      <p:sp>
        <p:nvSpPr>
          <p:cNvPr id="16389" name="Rectangle 4"/>
          <p:cNvSpPr>
            <a:spLocks/>
          </p:cNvSpPr>
          <p:nvPr/>
        </p:nvSpPr>
        <p:spPr bwMode="auto">
          <a:xfrm>
            <a:off x="6646863" y="6999288"/>
            <a:ext cx="597693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1800" b="1">
                <a:solidFill>
                  <a:schemeClr val="tx1"/>
                </a:solidFill>
                <a:ea typeface="MS PGothic" pitchFamily="34" charset="-128"/>
              </a:rPr>
              <a:t>This photo was taken from a protest demonstration in Kenya against the trade of ivory. (January 2010)</a:t>
            </a:r>
          </a:p>
        </p:txBody>
      </p:sp>
      <p:pic>
        <p:nvPicPr>
          <p:cNvPr id="1639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9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025" y="3076575"/>
            <a:ext cx="325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1" name="Rectangle 2"/>
          <p:cNvSpPr>
            <a:spLocks noGrp="1" noChangeArrowheads="1"/>
          </p:cNvSpPr>
          <p:nvPr>
            <p:ph type="title"/>
          </p:nvPr>
        </p:nvSpPr>
        <p:spPr>
          <a:xfrm>
            <a:off x="965200" y="165100"/>
            <a:ext cx="11074400" cy="2247900"/>
          </a:xfrm>
        </p:spPr>
        <p:txBody>
          <a:bodyPr/>
          <a:lstStyle/>
          <a:p>
            <a:pPr eaLnBrk="1" hangingPunct="1"/>
            <a:r>
              <a:rPr lang="en-US" smtClean="0">
                <a:latin typeface="Papyrus" pitchFamily="66" charset="0"/>
                <a:sym typeface="Papyrus" pitchFamily="66" charset="0"/>
              </a:rPr>
              <a:t>TRADERS AND </a:t>
            </a:r>
            <a:r>
              <a:rPr lang="en-US" b="1" smtClean="0">
                <a:latin typeface="Papyrus" pitchFamily="66" charset="0"/>
                <a:sym typeface="Papyrus" pitchFamily="66" charset="0"/>
              </a:rPr>
              <a:t>INVADERS</a:t>
            </a:r>
            <a:r>
              <a:rPr lang="en-US" smtClean="0">
                <a:latin typeface="Papyrus" pitchFamily="66" charset="0"/>
                <a:sym typeface="Papyrus" pitchFamily="66" charset="0"/>
              </a:rPr>
              <a:t/>
            </a:r>
            <a:br>
              <a:rPr lang="en-US" smtClean="0">
                <a:latin typeface="Papyrus" pitchFamily="66" charset="0"/>
                <a:sym typeface="Papyrus" pitchFamily="66" charset="0"/>
              </a:rPr>
            </a:br>
            <a:r>
              <a:rPr lang="en-US" smtClean="0">
                <a:latin typeface="Papyrus" pitchFamily="66" charset="0"/>
                <a:sym typeface="Papyrus" pitchFamily="66" charset="0"/>
              </a:rPr>
              <a:t>1498 to late 1600s</a:t>
            </a:r>
          </a:p>
        </p:txBody>
      </p:sp>
      <p:sp>
        <p:nvSpPr>
          <p:cNvPr id="17412" name="Rectangle 3"/>
          <p:cNvSpPr>
            <a:spLocks noGrp="1" noChangeArrowheads="1"/>
          </p:cNvSpPr>
          <p:nvPr>
            <p:ph type="body" idx="1"/>
          </p:nvPr>
        </p:nvSpPr>
        <p:spPr>
          <a:xfrm>
            <a:off x="965200" y="2716213"/>
            <a:ext cx="5029200" cy="6953250"/>
          </a:xfrm>
        </p:spPr>
        <p:txBody>
          <a:bodyPr/>
          <a:lstStyle/>
          <a:p>
            <a:pPr eaLnBrk="1" hangingPunct="1">
              <a:buFontTx/>
              <a:buBlip>
                <a:blip r:embed="rId3"/>
              </a:buBlip>
            </a:pPr>
            <a:r>
              <a:rPr lang="en-US" sz="2400" smtClean="0"/>
              <a:t>Portuguese explorer Vasco da Gama reached Kenya. Portuguese settlers later tried to take control of the coastal region. They were finally driven off by Swahili states and Omani Arabs.</a:t>
            </a:r>
          </a:p>
        </p:txBody>
      </p:sp>
      <p:pic>
        <p:nvPicPr>
          <p:cNvPr id="17413"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09900"/>
            <a:ext cx="325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3113" y="6316663"/>
            <a:ext cx="32512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5"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388" y="6261100"/>
            <a:ext cx="325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6"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400" y="4279900"/>
            <a:ext cx="5029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pPr eaLnBrk="1" hangingPunct="1"/>
            <a:r>
              <a:rPr lang="en-US" smtClean="0">
                <a:latin typeface="Papyrus" pitchFamily="66" charset="0"/>
                <a:sym typeface="Papyrus" pitchFamily="66" charset="0"/>
              </a:rPr>
              <a:t>SLAVE TRADE</a:t>
            </a:r>
          </a:p>
        </p:txBody>
      </p:sp>
      <p:sp>
        <p:nvSpPr>
          <p:cNvPr id="18436" name="Rectangle 3"/>
          <p:cNvSpPr>
            <a:spLocks noGrp="1" noChangeArrowheads="1"/>
          </p:cNvSpPr>
          <p:nvPr>
            <p:ph type="body" idx="1"/>
          </p:nvPr>
        </p:nvSpPr>
        <p:spPr>
          <a:xfrm>
            <a:off x="1193800" y="2794000"/>
            <a:ext cx="5029200" cy="6667500"/>
          </a:xfrm>
        </p:spPr>
        <p:txBody>
          <a:bodyPr/>
          <a:lstStyle/>
          <a:p>
            <a:pPr eaLnBrk="1" hangingPunct="1">
              <a:buFontTx/>
              <a:buBlip>
                <a:blip r:embed="rId3"/>
              </a:buBlip>
            </a:pPr>
            <a:r>
              <a:rPr lang="en-US" sz="2400" smtClean="0"/>
              <a:t>The slave trade flourished during the period of 1830 to late 1880s.</a:t>
            </a:r>
          </a:p>
        </p:txBody>
      </p:sp>
      <p:pic>
        <p:nvPicPr>
          <p:cNvPr id="1843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6692900"/>
            <a:ext cx="6375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59" name="Rectangle 2"/>
          <p:cNvSpPr>
            <a:spLocks noGrp="1" noChangeArrowheads="1"/>
          </p:cNvSpPr>
          <p:nvPr>
            <p:ph type="title"/>
          </p:nvPr>
        </p:nvSpPr>
        <p:spPr/>
        <p:txBody>
          <a:bodyPr/>
          <a:lstStyle/>
          <a:p>
            <a:pPr eaLnBrk="1" hangingPunct="1"/>
            <a:r>
              <a:rPr lang="en-US" smtClean="0">
                <a:latin typeface="Papyrus" pitchFamily="66" charset="0"/>
                <a:sym typeface="Papyrus" pitchFamily="66" charset="0"/>
              </a:rPr>
              <a:t>BRITISH COLONY</a:t>
            </a:r>
          </a:p>
        </p:txBody>
      </p:sp>
      <p:sp>
        <p:nvSpPr>
          <p:cNvPr id="19460" name="Rectangle 3"/>
          <p:cNvSpPr>
            <a:spLocks noGrp="1" noChangeArrowheads="1"/>
          </p:cNvSpPr>
          <p:nvPr>
            <p:ph type="body" idx="1"/>
          </p:nvPr>
        </p:nvSpPr>
        <p:spPr/>
        <p:txBody>
          <a:bodyPr/>
          <a:lstStyle/>
          <a:p>
            <a:pPr eaLnBrk="1" hangingPunct="1">
              <a:buFontTx/>
              <a:buBlip>
                <a:blip r:embed="rId3"/>
              </a:buBlip>
            </a:pPr>
            <a:r>
              <a:rPr lang="en-US" sz="2400" smtClean="0"/>
              <a:t>The British conquered Kenya in the 1895.  It became commonly known as British East Africa.</a:t>
            </a:r>
          </a:p>
          <a:p>
            <a:pPr eaLnBrk="1" hangingPunct="1">
              <a:buFontTx/>
              <a:buBlip>
                <a:blip r:embed="rId3"/>
              </a:buBlip>
            </a:pPr>
            <a:r>
              <a:rPr lang="en-US" sz="2400" smtClean="0"/>
              <a:t>In the early 1900s, white settlers moved into highlands and a railway was built from Mombassa to Lake Victoria.</a:t>
            </a:r>
          </a:p>
        </p:txBody>
      </p:sp>
      <p:pic>
        <p:nvPicPr>
          <p:cNvPr id="19461"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3263900"/>
            <a:ext cx="3086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2"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3900" y="4114800"/>
            <a:ext cx="3086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3"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0" y="5884863"/>
            <a:ext cx="39608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n-US" smtClean="0">
                <a:latin typeface="Papyrus" pitchFamily="66" charset="0"/>
                <a:sym typeface="Papyrus" pitchFamily="66" charset="0"/>
              </a:rPr>
              <a:t>INDEPENDENCE</a:t>
            </a:r>
          </a:p>
        </p:txBody>
      </p:sp>
      <p:sp>
        <p:nvSpPr>
          <p:cNvPr id="20484" name="Rectangle 3"/>
          <p:cNvSpPr>
            <a:spLocks noGrp="1" noChangeArrowheads="1"/>
          </p:cNvSpPr>
          <p:nvPr>
            <p:ph type="body" idx="1"/>
          </p:nvPr>
        </p:nvSpPr>
        <p:spPr>
          <a:xfrm>
            <a:off x="965200" y="2476500"/>
            <a:ext cx="5029200" cy="7035800"/>
          </a:xfrm>
        </p:spPr>
        <p:txBody>
          <a:bodyPr/>
          <a:lstStyle/>
          <a:p>
            <a:pPr eaLnBrk="1" hangingPunct="1">
              <a:buFontTx/>
              <a:buBlip>
                <a:blip r:embed="rId3"/>
              </a:buBlip>
            </a:pPr>
            <a:r>
              <a:rPr lang="en-US" sz="2400" smtClean="0"/>
              <a:t>In the 1940</a:t>
            </a:r>
            <a:r>
              <a:rPr lang="ja-JP" altLang="en-US" sz="2400" smtClean="0">
                <a:latin typeface="Arial" pitchFamily="34" charset="0"/>
              </a:rPr>
              <a:t>‘</a:t>
            </a:r>
            <a:r>
              <a:rPr lang="en-US" altLang="ja-JP" sz="2400" smtClean="0"/>
              <a:t>s, Kenyan Africans formed groups to fight for independence from Britain.  A secret society called the Mau Mau favored violence against white settlers. The Kenyan African Union (KAU) was formed.</a:t>
            </a:r>
          </a:p>
          <a:p>
            <a:pPr eaLnBrk="1" hangingPunct="1">
              <a:buFontTx/>
              <a:buBlip>
                <a:blip r:embed="rId3"/>
              </a:buBlip>
            </a:pPr>
            <a:r>
              <a:rPr lang="en-US" sz="2400" smtClean="0"/>
              <a:t>In 1953-1956, more than 13,000 people were killed in the Mau Mau rebellion.</a:t>
            </a:r>
          </a:p>
          <a:p>
            <a:pPr eaLnBrk="1" hangingPunct="1">
              <a:buFontTx/>
              <a:buBlip>
                <a:blip r:embed="rId3"/>
              </a:buBlip>
            </a:pPr>
            <a:r>
              <a:rPr lang="en-US" sz="2400" smtClean="0"/>
              <a:t>On Dec. 12,1963 Kenya won its independence from Britain. The independence movement was led by Jomo Kenyatta, who became the first president of an independent Kenya. His slogan was </a:t>
            </a:r>
            <a:r>
              <a:rPr lang="ja-JP" altLang="en-US" sz="2400" smtClean="0">
                <a:latin typeface="Arial" pitchFamily="34" charset="0"/>
              </a:rPr>
              <a:t>“</a:t>
            </a:r>
            <a:r>
              <a:rPr lang="en-US" altLang="ja-JP" sz="2400" smtClean="0"/>
              <a:t>Harambee</a:t>
            </a:r>
            <a:r>
              <a:rPr lang="ja-JP" altLang="en-US" sz="2400" smtClean="0">
                <a:latin typeface="Arial" pitchFamily="34" charset="0"/>
              </a:rPr>
              <a:t>”</a:t>
            </a:r>
            <a:r>
              <a:rPr lang="en-US" altLang="ja-JP" sz="2400" smtClean="0"/>
              <a:t>, Swahili for </a:t>
            </a:r>
            <a:r>
              <a:rPr lang="ja-JP" altLang="en-US" sz="2400" smtClean="0">
                <a:latin typeface="Arial" pitchFamily="34" charset="0"/>
              </a:rPr>
              <a:t>“</a:t>
            </a:r>
            <a:r>
              <a:rPr lang="en-US" altLang="ja-JP" sz="2400" smtClean="0"/>
              <a:t>All Pull Together</a:t>
            </a:r>
            <a:r>
              <a:rPr lang="ja-JP" altLang="en-US" sz="2400" smtClean="0">
                <a:latin typeface="Arial" pitchFamily="34" charset="0"/>
              </a:rPr>
              <a:t>”</a:t>
            </a:r>
            <a:r>
              <a:rPr lang="en-US" altLang="ja-JP" sz="2400" smtClean="0"/>
              <a:t>. </a:t>
            </a:r>
            <a:endParaRPr lang="en-US" sz="2400" smtClean="0"/>
          </a:p>
        </p:txBody>
      </p:sp>
      <p:pic>
        <p:nvPicPr>
          <p:cNvPr id="2048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3136900"/>
            <a:ext cx="3822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486"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9838" y="3148013"/>
            <a:ext cx="27813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487"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48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238" y="6100763"/>
            <a:ext cx="4191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pPr eaLnBrk="1" hangingPunct="1"/>
            <a:r>
              <a:rPr lang="en-US" smtClean="0">
                <a:latin typeface="Papyrus" pitchFamily="66" charset="0"/>
                <a:sym typeface="Papyrus" pitchFamily="66" charset="0"/>
              </a:rPr>
              <a:t>MODERN KENYA</a:t>
            </a:r>
          </a:p>
        </p:txBody>
      </p:sp>
      <p:sp>
        <p:nvSpPr>
          <p:cNvPr id="21508" name="Rectangle 3"/>
          <p:cNvSpPr>
            <a:spLocks noGrp="1" noChangeArrowheads="1"/>
          </p:cNvSpPr>
          <p:nvPr>
            <p:ph type="body" idx="1"/>
          </p:nvPr>
        </p:nvSpPr>
        <p:spPr>
          <a:xfrm>
            <a:off x="965200" y="2552700"/>
            <a:ext cx="5029200" cy="7035800"/>
          </a:xfrm>
        </p:spPr>
        <p:txBody>
          <a:bodyPr/>
          <a:lstStyle/>
          <a:p>
            <a:pPr eaLnBrk="1" hangingPunct="1">
              <a:buFontTx/>
              <a:buBlip>
                <a:blip r:embed="rId3"/>
              </a:buBlip>
            </a:pPr>
            <a:r>
              <a:rPr lang="en-US" sz="2400" smtClean="0"/>
              <a:t>Between 1969 and 1991, only one political party was allowed.</a:t>
            </a:r>
          </a:p>
          <a:p>
            <a:pPr eaLnBrk="1" hangingPunct="1">
              <a:buFontTx/>
              <a:buBlip>
                <a:blip r:embed="rId3"/>
              </a:buBlip>
            </a:pPr>
            <a:r>
              <a:rPr lang="en-US" sz="2400" smtClean="0"/>
              <a:t>In 1978, Kenyatta dies.  Vice President Daniel arap Moi began his long reign as second President. </a:t>
            </a:r>
          </a:p>
          <a:p>
            <a:pPr eaLnBrk="1" hangingPunct="1">
              <a:buFontTx/>
              <a:buBlip>
                <a:blip r:embed="rId3"/>
              </a:buBlip>
            </a:pPr>
            <a:r>
              <a:rPr lang="en-US" sz="2400" smtClean="0"/>
              <a:t>In 2002, Mwai Kibaki became third President.</a:t>
            </a:r>
          </a:p>
          <a:p>
            <a:pPr eaLnBrk="1" hangingPunct="1">
              <a:buFontTx/>
              <a:buBlip>
                <a:blip r:embed="rId3"/>
              </a:buBlip>
            </a:pPr>
            <a:r>
              <a:rPr lang="en-US" sz="2400" smtClean="0"/>
              <a:t>Now, there are many political parties in Kenya.  As of 2008, President Mwai Kibaki is leader of the National Rainbow Coalition.</a:t>
            </a:r>
          </a:p>
          <a:p>
            <a:pPr eaLnBrk="1" hangingPunct="1">
              <a:buFontTx/>
              <a:buBlip>
                <a:blip r:embed="rId3"/>
              </a:buBlip>
            </a:pPr>
            <a:r>
              <a:rPr lang="en-US" sz="2400" smtClean="0"/>
              <a:t>In 2010, a new constitution was put into effect. It limits the powers of the President.</a:t>
            </a:r>
          </a:p>
        </p:txBody>
      </p:sp>
      <p:pic>
        <p:nvPicPr>
          <p:cNvPr id="21509"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963" y="3357563"/>
            <a:ext cx="4103687"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2700" y="1287463"/>
            <a:ext cx="1333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53900" y="922338"/>
            <a:ext cx="63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Top Al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 Top Al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2 Column">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Bullets &amp; Photo">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Righ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Center">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Al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Al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Horizontal">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TotalTime>
  <Pages>0</Pages>
  <Words>695</Words>
  <Characters>0</Characters>
  <Application>Microsoft Office PowerPoint</Application>
  <PresentationFormat>Custom</PresentationFormat>
  <Lines>0</Lines>
  <Paragraphs>57</Paragraphs>
  <Slides>11</Slides>
  <Notes>0</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11</vt:i4>
      </vt:variant>
    </vt:vector>
  </HeadingPairs>
  <TitlesOfParts>
    <vt:vector size="30" baseType="lpstr">
      <vt:lpstr>Gill Sans</vt:lpstr>
      <vt:lpstr>ヒラギノ角ゴ ProN W3</vt:lpstr>
      <vt:lpstr>Arial</vt:lpstr>
      <vt:lpstr>Calibri</vt:lpstr>
      <vt:lpstr>Papyrus</vt:lpstr>
      <vt:lpstr>MS PGothic</vt:lpstr>
      <vt:lpstr>Title &amp; Subtitle</vt:lpstr>
      <vt:lpstr>Title &amp; Bullets</vt:lpstr>
      <vt:lpstr>Title, Bullets &amp; Photo</vt:lpstr>
      <vt:lpstr>Title &amp; Bullets - Left</vt:lpstr>
      <vt:lpstr>Title &amp; Bullets - Right</vt:lpstr>
      <vt:lpstr>Title - Top</vt:lpstr>
      <vt:lpstr>Title - Center</vt:lpstr>
      <vt:lpstr>Title &amp; Bullets Alt</vt:lpstr>
      <vt:lpstr>Photo - Horizontal</vt:lpstr>
      <vt:lpstr>Title - Top Alt</vt:lpstr>
      <vt:lpstr>Blank</vt:lpstr>
      <vt:lpstr>Bullets</vt:lpstr>
      <vt:lpstr>Title &amp; Bullets - 2 Column</vt:lpstr>
      <vt:lpstr>HISTORY OF KENYA</vt:lpstr>
      <vt:lpstr>TIMELINE</vt:lpstr>
      <vt:lpstr>PREHISTORIC TIME 6 million - 500 BC</vt:lpstr>
      <vt:lpstr>TRADERS AND INVADERS 500 BC to 1000 AD</vt:lpstr>
      <vt:lpstr>TRADERS AND INVADERS 1498 to late 1600s</vt:lpstr>
      <vt:lpstr>SLAVE TRADE</vt:lpstr>
      <vt:lpstr>BRITISH COLONY</vt:lpstr>
      <vt:lpstr>INDEPENDENCE</vt:lpstr>
      <vt:lpstr>MODERN KENYA</vt:lpstr>
      <vt:lpstr>MODERN KENYA</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KENYA</dc:title>
  <dc:creator>AKOBIA</dc:creator>
  <cp:lastModifiedBy>Teacher E-Solutions</cp:lastModifiedBy>
  <cp:revision>3</cp:revision>
  <dcterms:modified xsi:type="dcterms:W3CDTF">2019-01-18T16:58:57Z</dcterms:modified>
</cp:coreProperties>
</file>