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3"/>
  </p:notesMasterIdLst>
  <p:handoutMasterIdLst>
    <p:handoutMasterId r:id="rId34"/>
  </p:handoutMasterIdLst>
  <p:sldIdLst>
    <p:sldId id="519" r:id="rId2"/>
    <p:sldId id="532" r:id="rId3"/>
    <p:sldId id="535" r:id="rId4"/>
    <p:sldId id="536" r:id="rId5"/>
    <p:sldId id="537" r:id="rId6"/>
    <p:sldId id="538" r:id="rId7"/>
    <p:sldId id="539" r:id="rId8"/>
    <p:sldId id="545" r:id="rId9"/>
    <p:sldId id="541" r:id="rId10"/>
    <p:sldId id="518" r:id="rId11"/>
    <p:sldId id="542" r:id="rId12"/>
    <p:sldId id="523" r:id="rId13"/>
    <p:sldId id="543" r:id="rId14"/>
    <p:sldId id="544" r:id="rId15"/>
    <p:sldId id="403" r:id="rId16"/>
    <p:sldId id="517" r:id="rId17"/>
    <p:sldId id="400" r:id="rId18"/>
    <p:sldId id="402" r:id="rId19"/>
    <p:sldId id="370" r:id="rId20"/>
    <p:sldId id="456" r:id="rId21"/>
    <p:sldId id="457" r:id="rId22"/>
    <p:sldId id="458" r:id="rId23"/>
    <p:sldId id="459" r:id="rId24"/>
    <p:sldId id="491" r:id="rId25"/>
    <p:sldId id="287" r:id="rId26"/>
    <p:sldId id="292" r:id="rId27"/>
    <p:sldId id="290" r:id="rId28"/>
    <p:sldId id="293" r:id="rId29"/>
    <p:sldId id="283" r:id="rId30"/>
    <p:sldId id="444" r:id="rId31"/>
    <p:sldId id="446" r:id="rId3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FF99"/>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74" d="100"/>
          <a:sy n="74" d="100"/>
        </p:scale>
        <p:origin x="-58" y="-38"/>
      </p:cViewPr>
      <p:guideLst>
        <p:guide orient="horz" pos="2160"/>
        <p:guide pos="2880"/>
      </p:guideLst>
    </p:cSldViewPr>
  </p:slideViewPr>
  <p:notesTextViewPr>
    <p:cViewPr>
      <p:scale>
        <a:sx n="1" d="1"/>
        <a:sy n="1" d="1"/>
      </p:scale>
      <p:origin x="0" y="0"/>
    </p:cViewPr>
  </p:notesTextViewPr>
  <p:sorterViewPr>
    <p:cViewPr>
      <p:scale>
        <a:sx n="66" d="100"/>
        <a:sy n="66" d="100"/>
      </p:scale>
      <p:origin x="0" y="23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defRPr sz="1200" smtClean="0">
                <a:latin typeface="Times New Roman" charset="0"/>
              </a:defRPr>
            </a:lvl1pPr>
          </a:lstStyle>
          <a:p>
            <a:pPr>
              <a:defRPr/>
            </a:pPr>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a:defRPr sz="1200" smtClean="0">
                <a:latin typeface="Times New Roman" charset="0"/>
              </a:defRPr>
            </a:lvl1pPr>
          </a:lstStyle>
          <a:p>
            <a:pPr>
              <a:defRPr/>
            </a:pPr>
            <a:endParaRPr 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defRPr sz="1200" smtClean="0">
                <a:latin typeface="Times New Roman" charset="0"/>
              </a:defRPr>
            </a:lvl1pPr>
          </a:lstStyle>
          <a:p>
            <a:pPr>
              <a:defRPr/>
            </a:pPr>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lgn="r">
              <a:defRPr sz="1200" smtClean="0">
                <a:latin typeface="Times New Roman" charset="0"/>
              </a:defRPr>
            </a:lvl1pPr>
          </a:lstStyle>
          <a:p>
            <a:pPr>
              <a:defRPr/>
            </a:pPr>
            <a:fld id="{DECC70A0-EADA-4DC4-9D12-5442316D61CD}" type="slidenum">
              <a:rPr lang="en-US"/>
              <a:pPr>
                <a:defRPr/>
              </a:pPr>
              <a:t>‹#›</a:t>
            </a:fld>
            <a:endParaRPr lang="en-US"/>
          </a:p>
        </p:txBody>
      </p:sp>
    </p:spTree>
    <p:extLst>
      <p:ext uri="{BB962C8B-B14F-4D97-AF65-F5344CB8AC3E}">
        <p14:creationId xmlns:p14="http://schemas.microsoft.com/office/powerpoint/2010/main" val="1789528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defRPr sz="1200" smtClean="0">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a:defRPr sz="1200" smtClean="0">
                <a:latin typeface="Times New Roman" charset="0"/>
              </a:defRPr>
            </a:lvl1pPr>
          </a:lstStyle>
          <a:p>
            <a:pPr>
              <a:defRPr/>
            </a:pPr>
            <a:endParaRPr lang="en-US"/>
          </a:p>
        </p:txBody>
      </p:sp>
      <p:sp>
        <p:nvSpPr>
          <p:cNvPr id="33796" name="Rectangle 4"/>
          <p:cNvSpPr>
            <a:spLocks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defRPr sz="1200" smtClean="0">
                <a:latin typeface="Times New Roman" charset="0"/>
              </a:defRPr>
            </a:lvl1pPr>
          </a:lstStyle>
          <a:p>
            <a:pPr>
              <a:defRPr/>
            </a:pPr>
            <a:endParaRPr lang="en-US"/>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lvl1pPr algn="r">
              <a:defRPr sz="1200" smtClean="0">
                <a:latin typeface="Times New Roman" charset="0"/>
              </a:defRPr>
            </a:lvl1pPr>
          </a:lstStyle>
          <a:p>
            <a:pPr>
              <a:defRPr/>
            </a:pPr>
            <a:fld id="{A0CCF4F7-E685-41DB-BF50-F9E61D8257A7}" type="slidenum">
              <a:rPr lang="en-US"/>
              <a:pPr>
                <a:defRPr/>
              </a:pPr>
              <a:t>‹#›</a:t>
            </a:fld>
            <a:endParaRPr lang="en-US"/>
          </a:p>
        </p:txBody>
      </p:sp>
    </p:spTree>
    <p:extLst>
      <p:ext uri="{BB962C8B-B14F-4D97-AF65-F5344CB8AC3E}">
        <p14:creationId xmlns:p14="http://schemas.microsoft.com/office/powerpoint/2010/main" val="34238589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BE1D7B3-E23B-4942-A1C0-C4A91094E434}" type="slidenum">
              <a:rPr lang="en-US" sz="1200"/>
              <a:pPr/>
              <a:t>1</a:t>
            </a:fld>
            <a:endParaRPr lang="en-US" sz="1200"/>
          </a:p>
        </p:txBody>
      </p:sp>
      <p:sp>
        <p:nvSpPr>
          <p:cNvPr id="34819" name="Rectangle 2"/>
          <p:cNvSpPr>
            <a:spLocks noChangeArrowheads="1" noTextEdit="1"/>
          </p:cNvSpPr>
          <p:nvPr>
            <p:ph type="sldImg"/>
          </p:nvPr>
        </p:nvSpPr>
        <p:spPr>
          <a:xfrm>
            <a:off x="1158875" y="685800"/>
            <a:ext cx="4541838" cy="3405188"/>
          </a:xfrm>
          <a:ln cap="flat"/>
        </p:spPr>
      </p:sp>
      <p:sp>
        <p:nvSpPr>
          <p:cNvPr id="34820" name="Rectangle 3"/>
          <p:cNvSpPr>
            <a:spLocks noGrp="1" noChangeArrowheads="1"/>
          </p:cNvSpPr>
          <p:nvPr>
            <p:ph type="body" idx="1"/>
          </p:nvPr>
        </p:nvSpPr>
        <p:spPr>
          <a:xfrm>
            <a:off x="914400" y="4321175"/>
            <a:ext cx="5029200" cy="4170363"/>
          </a:xfrm>
          <a:noFill/>
        </p:spPr>
        <p:txBody>
          <a:bodyPr/>
          <a:lstStyle/>
          <a:p>
            <a:endParaRPr 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5056E23-2C44-4816-973F-0684EC991796}" type="slidenum">
              <a:rPr lang="en-US" sz="1200"/>
              <a:pPr/>
              <a:t>19</a:t>
            </a:fld>
            <a:endParaRPr lang="en-US" sz="1200"/>
          </a:p>
        </p:txBody>
      </p:sp>
      <p:sp>
        <p:nvSpPr>
          <p:cNvPr id="44035" name="Rectangle 2"/>
          <p:cNvSpPr>
            <a:spLocks noChangeArrowheads="1" noTextEdit="1"/>
          </p:cNvSpPr>
          <p:nvPr>
            <p:ph type="sldImg"/>
          </p:nvPr>
        </p:nvSpPr>
        <p:spPr>
          <a:ln cap="flat"/>
        </p:spPr>
      </p:sp>
      <p:sp>
        <p:nvSpPr>
          <p:cNvPr id="44036"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C339347-F832-4A08-8A93-D00A9B7E2FED}" type="slidenum">
              <a:rPr lang="en-US" sz="1200"/>
              <a:pPr/>
              <a:t>20</a:t>
            </a:fld>
            <a:endParaRPr lang="en-US" sz="1200"/>
          </a:p>
        </p:txBody>
      </p:sp>
      <p:sp>
        <p:nvSpPr>
          <p:cNvPr id="45059" name="Rectangle 2"/>
          <p:cNvSpPr>
            <a:spLocks noChangeArrowheads="1" noTextEdit="1"/>
          </p:cNvSpPr>
          <p:nvPr>
            <p:ph type="sldImg"/>
          </p:nvPr>
        </p:nvSpPr>
        <p:spPr>
          <a:xfrm>
            <a:off x="1157288" y="684213"/>
            <a:ext cx="4545012" cy="3408362"/>
          </a:xfrm>
          <a:ln cap="flat"/>
        </p:spPr>
      </p:sp>
      <p:sp>
        <p:nvSpPr>
          <p:cNvPr id="45060" name="Rectangle 3"/>
          <p:cNvSpPr>
            <a:spLocks noGrp="1" noChangeArrowheads="1"/>
          </p:cNvSpPr>
          <p:nvPr>
            <p:ph type="body" idx="1"/>
          </p:nvPr>
        </p:nvSpPr>
        <p:spPr>
          <a:xfrm>
            <a:off x="914400" y="4321175"/>
            <a:ext cx="5029200" cy="4170363"/>
          </a:xfrm>
          <a:noFill/>
        </p:spPr>
        <p:txBody>
          <a:bodyPr/>
          <a:lstStyle/>
          <a:p>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D4987B6-A688-4ACC-9D11-5FF13EBC326A}" type="slidenum">
              <a:rPr lang="en-US" sz="1200"/>
              <a:pPr/>
              <a:t>21</a:t>
            </a:fld>
            <a:endParaRPr lang="en-US" sz="1200"/>
          </a:p>
        </p:txBody>
      </p:sp>
      <p:sp>
        <p:nvSpPr>
          <p:cNvPr id="46083" name="Rectangle 2"/>
          <p:cNvSpPr>
            <a:spLocks noChangeArrowheads="1" noTextEdit="1"/>
          </p:cNvSpPr>
          <p:nvPr>
            <p:ph type="sldImg"/>
          </p:nvPr>
        </p:nvSpPr>
        <p:spPr>
          <a:ln cap="flat"/>
        </p:spPr>
      </p:sp>
      <p:sp>
        <p:nvSpPr>
          <p:cNvPr id="46084"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44DE86D-9C5B-4871-8CAD-7331F662A3CF}" type="slidenum">
              <a:rPr lang="en-US" sz="1200"/>
              <a:pPr/>
              <a:t>22</a:t>
            </a:fld>
            <a:endParaRPr lang="en-US" sz="1200"/>
          </a:p>
        </p:txBody>
      </p:sp>
      <p:sp>
        <p:nvSpPr>
          <p:cNvPr id="47107" name="Rectangle 2"/>
          <p:cNvSpPr>
            <a:spLocks noChangeArrowheads="1" noTextEdit="1"/>
          </p:cNvSpPr>
          <p:nvPr>
            <p:ph type="sldImg"/>
          </p:nvPr>
        </p:nvSpPr>
        <p:spPr>
          <a:ln cap="flat"/>
        </p:spPr>
      </p:sp>
      <p:sp>
        <p:nvSpPr>
          <p:cNvPr id="47108"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85CB6BE-A777-4EF5-90F2-C95374397A86}" type="slidenum">
              <a:rPr lang="en-US" sz="1200"/>
              <a:pPr/>
              <a:t>23</a:t>
            </a:fld>
            <a:endParaRPr lang="en-US" sz="1200"/>
          </a:p>
        </p:txBody>
      </p:sp>
      <p:sp>
        <p:nvSpPr>
          <p:cNvPr id="48131" name="Rectangle 2"/>
          <p:cNvSpPr>
            <a:spLocks noChangeArrowheads="1" noTextEdit="1"/>
          </p:cNvSpPr>
          <p:nvPr>
            <p:ph type="sldImg"/>
          </p:nvPr>
        </p:nvSpPr>
        <p:spPr>
          <a:xfrm>
            <a:off x="1157288" y="684213"/>
            <a:ext cx="4545012" cy="3408362"/>
          </a:xfrm>
          <a:ln cap="flat"/>
        </p:spPr>
      </p:sp>
      <p:sp>
        <p:nvSpPr>
          <p:cNvPr id="48132" name="Rectangle 3"/>
          <p:cNvSpPr>
            <a:spLocks noGrp="1" noChangeArrowheads="1"/>
          </p:cNvSpPr>
          <p:nvPr>
            <p:ph type="body" idx="1"/>
          </p:nvPr>
        </p:nvSpPr>
        <p:spPr>
          <a:xfrm>
            <a:off x="914400" y="4321175"/>
            <a:ext cx="5029200" cy="4170363"/>
          </a:xfrm>
          <a:noFill/>
        </p:spPr>
        <p:txBody>
          <a:bodyPr/>
          <a:lstStyle/>
          <a:p>
            <a:endParaRPr 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0476973-55C9-492D-99B3-4321DB3E0B34}" type="slidenum">
              <a:rPr lang="en-US" sz="1200"/>
              <a:pPr/>
              <a:t>24</a:t>
            </a:fld>
            <a:endParaRPr lang="en-US" sz="1200"/>
          </a:p>
        </p:txBody>
      </p:sp>
      <p:sp>
        <p:nvSpPr>
          <p:cNvPr id="49155" name="Rectangle 2"/>
          <p:cNvSpPr>
            <a:spLocks noChangeArrowheads="1" noTextEdit="1"/>
          </p:cNvSpPr>
          <p:nvPr>
            <p:ph type="sldImg"/>
          </p:nvPr>
        </p:nvSpPr>
        <p:spPr>
          <a:xfrm>
            <a:off x="1146175" y="687388"/>
            <a:ext cx="4567238" cy="3425825"/>
          </a:xfrm>
          <a:ln cap="flat"/>
        </p:spPr>
      </p:sp>
      <p:sp>
        <p:nvSpPr>
          <p:cNvPr id="49156"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A05B0C1-7392-48BA-9ECA-774A90028915}" type="slidenum">
              <a:rPr lang="en-US" sz="1200"/>
              <a:pPr/>
              <a:t>25</a:t>
            </a:fld>
            <a:endParaRPr lang="en-US" sz="1200"/>
          </a:p>
        </p:txBody>
      </p:sp>
      <p:sp>
        <p:nvSpPr>
          <p:cNvPr id="50179" name="Rectangle 2"/>
          <p:cNvSpPr>
            <a:spLocks noChangeArrowheads="1" noTextEdit="1"/>
          </p:cNvSpPr>
          <p:nvPr>
            <p:ph type="sldImg"/>
          </p:nvPr>
        </p:nvSpPr>
        <p:spPr>
          <a:ln cap="flat"/>
        </p:spPr>
      </p:sp>
      <p:sp>
        <p:nvSpPr>
          <p:cNvPr id="50180"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4DE93A4-627D-4F0C-BB2F-FE917A56CE12}" type="slidenum">
              <a:rPr lang="en-US" sz="1200"/>
              <a:pPr/>
              <a:t>26</a:t>
            </a:fld>
            <a:endParaRPr lang="en-US" sz="1200"/>
          </a:p>
        </p:txBody>
      </p:sp>
      <p:sp>
        <p:nvSpPr>
          <p:cNvPr id="51203" name="Rectangle 2"/>
          <p:cNvSpPr>
            <a:spLocks noChangeArrowheads="1" noTextEdit="1"/>
          </p:cNvSpPr>
          <p:nvPr>
            <p:ph type="sldImg"/>
          </p:nvPr>
        </p:nvSpPr>
        <p:spPr>
          <a:ln cap="flat"/>
        </p:spPr>
      </p:sp>
      <p:sp>
        <p:nvSpPr>
          <p:cNvPr id="51204"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E09A6BA-D621-4DF2-8D4D-8A7FD111D11D}" type="slidenum">
              <a:rPr lang="en-US" sz="1200"/>
              <a:pPr/>
              <a:t>27</a:t>
            </a:fld>
            <a:endParaRPr lang="en-US" sz="1200"/>
          </a:p>
        </p:txBody>
      </p:sp>
      <p:sp>
        <p:nvSpPr>
          <p:cNvPr id="52227" name="Rectangle 2"/>
          <p:cNvSpPr>
            <a:spLocks noChangeArrowheads="1" noTextEdit="1"/>
          </p:cNvSpPr>
          <p:nvPr>
            <p:ph type="sldImg"/>
          </p:nvPr>
        </p:nvSpPr>
        <p:spPr>
          <a:ln cap="flat"/>
        </p:spPr>
      </p:sp>
      <p:sp>
        <p:nvSpPr>
          <p:cNvPr id="52228"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B441FF8-A1B7-49DD-B9D4-874E583CF9A1}" type="slidenum">
              <a:rPr lang="en-US" sz="1200"/>
              <a:pPr/>
              <a:t>28</a:t>
            </a:fld>
            <a:endParaRPr lang="en-US" sz="1200"/>
          </a:p>
        </p:txBody>
      </p:sp>
      <p:sp>
        <p:nvSpPr>
          <p:cNvPr id="53251" name="Rectangle 2"/>
          <p:cNvSpPr>
            <a:spLocks noChangeArrowheads="1" noTextEdit="1"/>
          </p:cNvSpPr>
          <p:nvPr>
            <p:ph type="sldImg"/>
          </p:nvPr>
        </p:nvSpPr>
        <p:spPr>
          <a:ln cap="flat"/>
        </p:spPr>
      </p:sp>
      <p:sp>
        <p:nvSpPr>
          <p:cNvPr id="53252"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28BE42F-A38E-4620-9DB3-BB7D2A9293FF}" type="slidenum">
              <a:rPr lang="en-US" sz="1200"/>
              <a:pPr/>
              <a:t>6</a:t>
            </a:fld>
            <a:endParaRPr lang="en-US" sz="1200"/>
          </a:p>
        </p:txBody>
      </p:sp>
      <p:sp>
        <p:nvSpPr>
          <p:cNvPr id="35843" name="Rectangle 2"/>
          <p:cNvSpPr>
            <a:spLocks noChangeArrowheads="1" noTextEdit="1"/>
          </p:cNvSpPr>
          <p:nvPr>
            <p:ph type="sldImg"/>
          </p:nvPr>
        </p:nvSpPr>
        <p:spPr>
          <a:ln cap="flat"/>
        </p:spPr>
      </p:sp>
      <p:sp>
        <p:nvSpPr>
          <p:cNvPr id="35844"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10434CA-F22E-44D3-9521-60FFBD5A6208}" type="slidenum">
              <a:rPr lang="en-US" sz="1200"/>
              <a:pPr/>
              <a:t>29</a:t>
            </a:fld>
            <a:endParaRPr lang="en-US" sz="1200"/>
          </a:p>
        </p:txBody>
      </p:sp>
      <p:sp>
        <p:nvSpPr>
          <p:cNvPr id="54275" name="Rectangle 2"/>
          <p:cNvSpPr>
            <a:spLocks noChangeArrowheads="1" noTextEdit="1"/>
          </p:cNvSpPr>
          <p:nvPr>
            <p:ph type="sldImg"/>
          </p:nvPr>
        </p:nvSpPr>
        <p:spPr>
          <a:ln cap="flat"/>
        </p:spPr>
      </p:sp>
      <p:sp>
        <p:nvSpPr>
          <p:cNvPr id="54276"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6E0FEED-8CBA-497F-9F8C-6EF73A0CD06E}" type="slidenum">
              <a:rPr lang="en-US" sz="1200"/>
              <a:pPr/>
              <a:t>30</a:t>
            </a:fld>
            <a:endParaRPr lang="en-US" sz="1200"/>
          </a:p>
        </p:txBody>
      </p:sp>
      <p:sp>
        <p:nvSpPr>
          <p:cNvPr id="55299" name="Rectangle 2"/>
          <p:cNvSpPr>
            <a:spLocks noChangeArrowheads="1" noTextEdit="1"/>
          </p:cNvSpPr>
          <p:nvPr>
            <p:ph type="sldImg"/>
          </p:nvPr>
        </p:nvSpPr>
        <p:spPr>
          <a:ln cap="flat"/>
        </p:spPr>
      </p:sp>
      <p:sp>
        <p:nvSpPr>
          <p:cNvPr id="55300"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E64305E-C758-427B-B7ED-F3AE6F879845}" type="slidenum">
              <a:rPr lang="en-US" sz="1200"/>
              <a:pPr/>
              <a:t>31</a:t>
            </a:fld>
            <a:endParaRPr lang="en-US" sz="1200"/>
          </a:p>
        </p:txBody>
      </p:sp>
      <p:sp>
        <p:nvSpPr>
          <p:cNvPr id="56323" name="Rectangle 2"/>
          <p:cNvSpPr>
            <a:spLocks noChangeArrowheads="1" noTextEdit="1"/>
          </p:cNvSpPr>
          <p:nvPr>
            <p:ph type="sldImg"/>
          </p:nvPr>
        </p:nvSpPr>
        <p:spPr>
          <a:ln cap="flat"/>
        </p:spPr>
      </p:sp>
      <p:sp>
        <p:nvSpPr>
          <p:cNvPr id="56324"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8181BC4-F225-49ED-B55A-7526AF190A71}" type="slidenum">
              <a:rPr lang="en-US" sz="1200"/>
              <a:pPr/>
              <a:t>7</a:t>
            </a:fld>
            <a:endParaRPr lang="en-US" sz="1200"/>
          </a:p>
        </p:txBody>
      </p:sp>
      <p:sp>
        <p:nvSpPr>
          <p:cNvPr id="36867" name="Rectangle 2"/>
          <p:cNvSpPr>
            <a:spLocks noChangeArrowheads="1" noTextEdit="1"/>
          </p:cNvSpPr>
          <p:nvPr>
            <p:ph type="sldImg"/>
          </p:nvPr>
        </p:nvSpPr>
        <p:spPr>
          <a:ln cap="flat"/>
        </p:spPr>
      </p:sp>
      <p:sp>
        <p:nvSpPr>
          <p:cNvPr id="36868"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4EF4489-F037-482C-B7C6-9E1E4261AF1D}" type="slidenum">
              <a:rPr lang="en-US" sz="1200"/>
              <a:pPr/>
              <a:t>10</a:t>
            </a:fld>
            <a:endParaRPr lang="en-US" sz="1200"/>
          </a:p>
        </p:txBody>
      </p:sp>
      <p:sp>
        <p:nvSpPr>
          <p:cNvPr id="37891" name="Rectangle 2"/>
          <p:cNvSpPr>
            <a:spLocks noChangeArrowheads="1" noTextEdit="1"/>
          </p:cNvSpPr>
          <p:nvPr>
            <p:ph type="sldImg"/>
          </p:nvPr>
        </p:nvSpPr>
        <p:spPr>
          <a:xfrm>
            <a:off x="1157288" y="684213"/>
            <a:ext cx="4545012" cy="3408362"/>
          </a:xfrm>
          <a:ln cap="flat"/>
        </p:spPr>
      </p:sp>
      <p:sp>
        <p:nvSpPr>
          <p:cNvPr id="37892" name="Rectangle 3"/>
          <p:cNvSpPr>
            <a:spLocks noGrp="1" noChangeArrowheads="1"/>
          </p:cNvSpPr>
          <p:nvPr>
            <p:ph type="body" idx="1"/>
          </p:nvPr>
        </p:nvSpPr>
        <p:spPr>
          <a:xfrm>
            <a:off x="914400" y="4321175"/>
            <a:ext cx="5029200" cy="4170363"/>
          </a:xfrm>
          <a:noFill/>
        </p:spPr>
        <p:txBody>
          <a:bodyPr/>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DD1239A-E0DA-4105-8695-2BDED8441B4C}" type="slidenum">
              <a:rPr lang="en-US" sz="1200"/>
              <a:pPr/>
              <a:t>12</a:t>
            </a:fld>
            <a:endParaRPr lang="en-US" sz="1200"/>
          </a:p>
        </p:txBody>
      </p:sp>
      <p:sp>
        <p:nvSpPr>
          <p:cNvPr id="38915" name="Rectangle 2"/>
          <p:cNvSpPr>
            <a:spLocks noChangeArrowheads="1" noTextEdit="1"/>
          </p:cNvSpPr>
          <p:nvPr>
            <p:ph type="sldImg"/>
          </p:nvPr>
        </p:nvSpPr>
        <p:spPr>
          <a:ln cap="flat"/>
        </p:spPr>
      </p:sp>
      <p:sp>
        <p:nvSpPr>
          <p:cNvPr id="38916"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21D645D-3088-4DFB-8CFB-9D789B72FB5F}" type="slidenum">
              <a:rPr lang="en-US" sz="1200"/>
              <a:pPr/>
              <a:t>15</a:t>
            </a:fld>
            <a:endParaRPr lang="en-US" sz="1200"/>
          </a:p>
        </p:txBody>
      </p:sp>
      <p:sp>
        <p:nvSpPr>
          <p:cNvPr id="39939" name="Rectangle 2"/>
          <p:cNvSpPr>
            <a:spLocks noChangeArrowheads="1" noTextEdit="1"/>
          </p:cNvSpPr>
          <p:nvPr>
            <p:ph type="sldImg"/>
          </p:nvPr>
        </p:nvSpPr>
        <p:spPr>
          <a:ln cap="flat"/>
        </p:spPr>
      </p:sp>
      <p:sp>
        <p:nvSpPr>
          <p:cNvPr id="39940"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0001E98-2D00-49C6-83EB-76EA1E5ED607}" type="slidenum">
              <a:rPr lang="en-US" sz="1200"/>
              <a:pPr/>
              <a:t>16</a:t>
            </a:fld>
            <a:endParaRPr lang="en-US" sz="1200"/>
          </a:p>
        </p:txBody>
      </p:sp>
      <p:sp>
        <p:nvSpPr>
          <p:cNvPr id="40963" name="Rectangle 2"/>
          <p:cNvSpPr>
            <a:spLocks noChangeArrowheads="1" noTextEdit="1"/>
          </p:cNvSpPr>
          <p:nvPr>
            <p:ph type="sldImg"/>
          </p:nvPr>
        </p:nvSpPr>
        <p:spPr>
          <a:ln cap="flat"/>
        </p:spPr>
      </p:sp>
      <p:sp>
        <p:nvSpPr>
          <p:cNvPr id="40964" name="Rectangle 3"/>
          <p:cNvSpPr>
            <a:spLocks noGrp="1" noChangeArrowheads="1"/>
          </p:cNvSpPr>
          <p:nvPr>
            <p:ph type="body" idx="1"/>
          </p:nvPr>
        </p:nvSpPr>
        <p:spPr>
          <a:noFill/>
        </p:spPr>
        <p:txBody>
          <a:bodyP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ECE967A-AC96-4A12-9FEC-12627CCAE6C8}" type="slidenum">
              <a:rPr lang="en-US" sz="1200"/>
              <a:pPr/>
              <a:t>17</a:t>
            </a:fld>
            <a:endParaRPr lang="en-US" sz="1200"/>
          </a:p>
        </p:txBody>
      </p:sp>
      <p:sp>
        <p:nvSpPr>
          <p:cNvPr id="41987" name="Rectangle 2"/>
          <p:cNvSpPr>
            <a:spLocks noChangeArrowheads="1" noTextEdit="1"/>
          </p:cNvSpPr>
          <p:nvPr>
            <p:ph type="sldImg"/>
          </p:nvPr>
        </p:nvSpPr>
        <p:spPr>
          <a:xfrm>
            <a:off x="1157288" y="684213"/>
            <a:ext cx="4545012" cy="3408362"/>
          </a:xfrm>
          <a:ln cap="flat"/>
        </p:spPr>
      </p:sp>
      <p:sp>
        <p:nvSpPr>
          <p:cNvPr id="41988" name="Rectangle 3"/>
          <p:cNvSpPr>
            <a:spLocks noGrp="1" noChangeArrowheads="1"/>
          </p:cNvSpPr>
          <p:nvPr>
            <p:ph type="body" idx="1"/>
          </p:nvPr>
        </p:nvSpPr>
        <p:spPr>
          <a:xfrm>
            <a:off x="914400" y="4321175"/>
            <a:ext cx="5029200" cy="4170363"/>
          </a:xfrm>
          <a:noFill/>
        </p:spPr>
        <p:txBody>
          <a:bodyPr/>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D67D8AB-B118-4EDB-B1A4-F17E87E481B7}" type="slidenum">
              <a:rPr lang="en-US" sz="1200"/>
              <a:pPr/>
              <a:t>18</a:t>
            </a:fld>
            <a:endParaRPr lang="en-US" sz="1200"/>
          </a:p>
        </p:txBody>
      </p:sp>
      <p:sp>
        <p:nvSpPr>
          <p:cNvPr id="43011" name="Rectangle 2"/>
          <p:cNvSpPr>
            <a:spLocks noChangeArrowheads="1" noTextEdit="1"/>
          </p:cNvSpPr>
          <p:nvPr>
            <p:ph type="sldImg"/>
          </p:nvPr>
        </p:nvSpPr>
        <p:spPr>
          <a:xfrm>
            <a:off x="1157288" y="684213"/>
            <a:ext cx="4545012" cy="3408362"/>
          </a:xfrm>
          <a:ln cap="flat"/>
        </p:spPr>
      </p:sp>
      <p:sp>
        <p:nvSpPr>
          <p:cNvPr id="43012" name="Rectangle 3"/>
          <p:cNvSpPr>
            <a:spLocks noGrp="1" noChangeArrowheads="1"/>
          </p:cNvSpPr>
          <p:nvPr>
            <p:ph type="body" idx="1"/>
          </p:nvPr>
        </p:nvSpPr>
        <p:spPr>
          <a:xfrm>
            <a:off x="914400" y="4321175"/>
            <a:ext cx="5029200" cy="4170363"/>
          </a:xfrm>
          <a:noFill/>
        </p:spPr>
        <p:txBody>
          <a:bodyP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C50B6D-4383-437F-9826-FD10BD60441C}" type="slidenum">
              <a:rPr lang="en-US"/>
              <a:pPr>
                <a:defRPr/>
              </a:pPr>
              <a:t>‹#›</a:t>
            </a:fld>
            <a:endParaRPr lang="en-US"/>
          </a:p>
        </p:txBody>
      </p:sp>
    </p:spTree>
    <p:extLst>
      <p:ext uri="{BB962C8B-B14F-4D97-AF65-F5344CB8AC3E}">
        <p14:creationId xmlns:p14="http://schemas.microsoft.com/office/powerpoint/2010/main" val="2485903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416A83-161F-49B1-A872-D1BA7C4D9F3E}" type="slidenum">
              <a:rPr lang="en-US"/>
              <a:pPr>
                <a:defRPr/>
              </a:pPr>
              <a:t>‹#›</a:t>
            </a:fld>
            <a:endParaRPr lang="en-US"/>
          </a:p>
        </p:txBody>
      </p:sp>
    </p:spTree>
    <p:extLst>
      <p:ext uri="{BB962C8B-B14F-4D97-AF65-F5344CB8AC3E}">
        <p14:creationId xmlns:p14="http://schemas.microsoft.com/office/powerpoint/2010/main" val="1431641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03FE82-9086-42DE-8998-3A830F36C78E}" type="slidenum">
              <a:rPr lang="en-US"/>
              <a:pPr>
                <a:defRPr/>
              </a:pPr>
              <a:t>‹#›</a:t>
            </a:fld>
            <a:endParaRPr lang="en-US"/>
          </a:p>
        </p:txBody>
      </p:sp>
    </p:spTree>
    <p:extLst>
      <p:ext uri="{BB962C8B-B14F-4D97-AF65-F5344CB8AC3E}">
        <p14:creationId xmlns:p14="http://schemas.microsoft.com/office/powerpoint/2010/main" val="3602072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261721-45DA-485B-8995-C2679BDAE81E}" type="slidenum">
              <a:rPr lang="en-US"/>
              <a:pPr>
                <a:defRPr/>
              </a:pPr>
              <a:t>‹#›</a:t>
            </a:fld>
            <a:endParaRPr lang="en-US"/>
          </a:p>
        </p:txBody>
      </p:sp>
    </p:spTree>
    <p:extLst>
      <p:ext uri="{BB962C8B-B14F-4D97-AF65-F5344CB8AC3E}">
        <p14:creationId xmlns:p14="http://schemas.microsoft.com/office/powerpoint/2010/main" val="388928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39CFFC-9A1B-4C66-B98D-9763E1A5EBD5}" type="slidenum">
              <a:rPr lang="en-US"/>
              <a:pPr>
                <a:defRPr/>
              </a:pPr>
              <a:t>‹#›</a:t>
            </a:fld>
            <a:endParaRPr lang="en-US"/>
          </a:p>
        </p:txBody>
      </p:sp>
    </p:spTree>
    <p:extLst>
      <p:ext uri="{BB962C8B-B14F-4D97-AF65-F5344CB8AC3E}">
        <p14:creationId xmlns:p14="http://schemas.microsoft.com/office/powerpoint/2010/main" val="140333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E8F172-5346-4FCB-A157-B336EE4E058C}" type="slidenum">
              <a:rPr lang="en-US"/>
              <a:pPr>
                <a:defRPr/>
              </a:pPr>
              <a:t>‹#›</a:t>
            </a:fld>
            <a:endParaRPr lang="en-US"/>
          </a:p>
        </p:txBody>
      </p:sp>
    </p:spTree>
    <p:extLst>
      <p:ext uri="{BB962C8B-B14F-4D97-AF65-F5344CB8AC3E}">
        <p14:creationId xmlns:p14="http://schemas.microsoft.com/office/powerpoint/2010/main" val="458048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CB2CF-4D7C-47C7-AFDA-2DE19AAB15ED}" type="slidenum">
              <a:rPr lang="en-US"/>
              <a:pPr>
                <a:defRPr/>
              </a:pPr>
              <a:t>‹#›</a:t>
            </a:fld>
            <a:endParaRPr lang="en-US"/>
          </a:p>
        </p:txBody>
      </p:sp>
    </p:spTree>
    <p:extLst>
      <p:ext uri="{BB962C8B-B14F-4D97-AF65-F5344CB8AC3E}">
        <p14:creationId xmlns:p14="http://schemas.microsoft.com/office/powerpoint/2010/main" val="1478846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C9F7EE7-7FCA-4706-99A6-A9A945904D28}" type="slidenum">
              <a:rPr lang="en-US"/>
              <a:pPr>
                <a:defRPr/>
              </a:pPr>
              <a:t>‹#›</a:t>
            </a:fld>
            <a:endParaRPr lang="en-US"/>
          </a:p>
        </p:txBody>
      </p:sp>
    </p:spTree>
    <p:extLst>
      <p:ext uri="{BB962C8B-B14F-4D97-AF65-F5344CB8AC3E}">
        <p14:creationId xmlns:p14="http://schemas.microsoft.com/office/powerpoint/2010/main" val="2197590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F8D6636-8E59-4D23-AEE4-D1AD71F69466}" type="slidenum">
              <a:rPr lang="en-US"/>
              <a:pPr>
                <a:defRPr/>
              </a:pPr>
              <a:t>‹#›</a:t>
            </a:fld>
            <a:endParaRPr lang="en-US"/>
          </a:p>
        </p:txBody>
      </p:sp>
    </p:spTree>
    <p:extLst>
      <p:ext uri="{BB962C8B-B14F-4D97-AF65-F5344CB8AC3E}">
        <p14:creationId xmlns:p14="http://schemas.microsoft.com/office/powerpoint/2010/main" val="4110908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BCE45C9-BE92-4DD5-8771-2482333B2E77}" type="slidenum">
              <a:rPr lang="en-US"/>
              <a:pPr>
                <a:defRPr/>
              </a:pPr>
              <a:t>‹#›</a:t>
            </a:fld>
            <a:endParaRPr lang="en-US"/>
          </a:p>
        </p:txBody>
      </p:sp>
    </p:spTree>
    <p:extLst>
      <p:ext uri="{BB962C8B-B14F-4D97-AF65-F5344CB8AC3E}">
        <p14:creationId xmlns:p14="http://schemas.microsoft.com/office/powerpoint/2010/main" val="51873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67A0BE8-C59C-4347-A8A0-53863B353A72}" type="slidenum">
              <a:rPr lang="en-US"/>
              <a:pPr>
                <a:defRPr/>
              </a:pPr>
              <a:t>‹#›</a:t>
            </a:fld>
            <a:endParaRPr lang="en-US"/>
          </a:p>
        </p:txBody>
      </p:sp>
    </p:spTree>
    <p:extLst>
      <p:ext uri="{BB962C8B-B14F-4D97-AF65-F5344CB8AC3E}">
        <p14:creationId xmlns:p14="http://schemas.microsoft.com/office/powerpoint/2010/main" val="987421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EBBC0D4-32EF-41A1-B2C6-F518D758A33A}" type="slidenum">
              <a:rPr lang="en-US"/>
              <a:pPr>
                <a:defRPr/>
              </a:pPr>
              <a:t>‹#›</a:t>
            </a:fld>
            <a:endParaRPr lang="en-US"/>
          </a:p>
        </p:txBody>
      </p:sp>
    </p:spTree>
    <p:extLst>
      <p:ext uri="{BB962C8B-B14F-4D97-AF65-F5344CB8AC3E}">
        <p14:creationId xmlns:p14="http://schemas.microsoft.com/office/powerpoint/2010/main" val="4237054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defRPr sz="1400" smtClean="0">
                <a:latin typeface="Times New Roman"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ctr">
              <a:defRPr sz="1400" smtClean="0">
                <a:latin typeface="Times New Roman"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a:defRPr sz="1400" smtClean="0">
                <a:latin typeface="Times New Roman" charset="0"/>
              </a:defRPr>
            </a:lvl1pPr>
          </a:lstStyle>
          <a:p>
            <a:pPr>
              <a:defRPr/>
            </a:pPr>
            <a:fld id="{BD49F1B6-469F-427A-A644-E1225999FF5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1117600"/>
            <a:ext cx="8077200" cy="1143000"/>
          </a:xfrm>
          <a:noFill/>
        </p:spPr>
        <p:txBody>
          <a:bodyPr/>
          <a:lstStyle/>
          <a:p>
            <a:r>
              <a:rPr lang="en-US" smtClean="0">
                <a:latin typeface="Tahoma" pitchFamily="34" charset="0"/>
              </a:rPr>
              <a:t>Teaching About STDS</a:t>
            </a:r>
          </a:p>
        </p:txBody>
      </p:sp>
      <p:sp>
        <p:nvSpPr>
          <p:cNvPr id="2051" name="Rectangle 3"/>
          <p:cNvSpPr>
            <a:spLocks noGrp="1" noChangeArrowheads="1"/>
          </p:cNvSpPr>
          <p:nvPr>
            <p:ph type="subTitle" idx="1"/>
          </p:nvPr>
        </p:nvSpPr>
        <p:spPr>
          <a:xfrm>
            <a:off x="614363" y="2479675"/>
            <a:ext cx="7807325" cy="1752600"/>
          </a:xfrm>
          <a:noFill/>
        </p:spPr>
        <p:txBody>
          <a:bodyPr/>
          <a:lstStyle/>
          <a:p>
            <a:pPr marL="342900" indent="-342900"/>
            <a:endParaRPr lang="en-US" smtClean="0">
              <a:latin typeface="Tahoma" pitchFamily="34" charset="0"/>
            </a:endParaRPr>
          </a:p>
          <a:p>
            <a:pPr marL="342900" indent="-342900"/>
            <a:r>
              <a:rPr lang="en-US" smtClean="0">
                <a:latin typeface="Tahoma" pitchFamily="34" charset="0"/>
              </a:rPr>
              <a:t>HIV/AIDS Program</a:t>
            </a:r>
          </a:p>
          <a:p>
            <a:pPr marL="342900" indent="-342900"/>
            <a:r>
              <a:rPr lang="en-US" smtClean="0">
                <a:latin typeface="Tahoma" pitchFamily="34" charset="0"/>
              </a:rPr>
              <a:t>Public Health-Seattle &amp; King County</a:t>
            </a:r>
          </a:p>
          <a:p>
            <a:pPr marL="342900" indent="-342900"/>
            <a:r>
              <a:rPr lang="en-US" smtClean="0">
                <a:solidFill>
                  <a:srgbClr val="FF0033"/>
                </a:solidFill>
                <a:latin typeface="Tahoma" pitchFamily="34" charset="0"/>
              </a:rPr>
              <a:t>hivstd.info@metrokc.gov</a:t>
            </a:r>
          </a:p>
          <a:p>
            <a:pPr marL="342900" indent="-342900"/>
            <a:r>
              <a:rPr lang="en-US" smtClean="0">
                <a:solidFill>
                  <a:srgbClr val="FF0033"/>
                </a:solidFill>
                <a:latin typeface="Tahoma" pitchFamily="34" charset="0"/>
              </a:rPr>
              <a:t>http://www.metrokc.gov/health/apu</a:t>
            </a:r>
            <a:endParaRPr lang="en-US" smtClean="0">
              <a:latin typeface="Tahoma" pitchFamily="34" charset="0"/>
            </a:endParaRPr>
          </a:p>
          <a:p>
            <a:pPr marL="342900" indent="-342900"/>
            <a:r>
              <a:rPr lang="en-US" smtClean="0">
                <a:solidFill>
                  <a:srgbClr val="FF0033"/>
                </a:solidFill>
                <a:latin typeface="Tahoma" pitchFamily="34" charset="0"/>
              </a:rPr>
              <a:t>206/205-STDS (7837)</a:t>
            </a:r>
          </a:p>
        </p:txBody>
      </p:sp>
      <p:sp>
        <p:nvSpPr>
          <p:cNvPr id="2052" name="Rectangle 4"/>
          <p:cNvSpPr>
            <a:spLocks noChangeArrowheads="1"/>
          </p:cNvSpPr>
          <p:nvPr/>
        </p:nvSpPr>
        <p:spPr bwMode="auto">
          <a:xfrm>
            <a:off x="381000" y="1062038"/>
            <a:ext cx="8153400" cy="11461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noFill/>
        </p:spPr>
        <p:txBody>
          <a:bodyPr/>
          <a:lstStyle/>
          <a:p>
            <a:r>
              <a:rPr lang="en-US" smtClean="0"/>
              <a:t>Two Kinds of Sexual Transmission</a:t>
            </a:r>
          </a:p>
        </p:txBody>
      </p:sp>
      <p:sp>
        <p:nvSpPr>
          <p:cNvPr id="11267" name="Rectangle 3"/>
          <p:cNvSpPr>
            <a:spLocks noGrp="1" noChangeArrowheads="1"/>
          </p:cNvSpPr>
          <p:nvPr>
            <p:ph type="body" idx="1"/>
          </p:nvPr>
        </p:nvSpPr>
        <p:spPr>
          <a:noFill/>
        </p:spPr>
        <p:txBody>
          <a:bodyPr/>
          <a:lstStyle/>
          <a:p>
            <a:r>
              <a:rPr lang="en-US" smtClean="0"/>
              <a:t>1) </a:t>
            </a:r>
            <a:r>
              <a:rPr lang="en-US" smtClean="0">
                <a:solidFill>
                  <a:srgbClr val="FF0033"/>
                </a:solidFill>
              </a:rPr>
              <a:t>Skin to Skin</a:t>
            </a:r>
            <a:endParaRPr lang="en-US" smtClean="0"/>
          </a:p>
          <a:p>
            <a:endParaRPr lang="en-US" smtClean="0"/>
          </a:p>
          <a:p>
            <a:endParaRPr lang="en-US" smtClean="0"/>
          </a:p>
          <a:p>
            <a:endParaRPr lang="en-US" smtClean="0"/>
          </a:p>
          <a:p>
            <a:r>
              <a:rPr lang="en-US" smtClean="0"/>
              <a:t>2) </a:t>
            </a:r>
            <a:r>
              <a:rPr lang="en-US" smtClean="0">
                <a:solidFill>
                  <a:srgbClr val="FF0033"/>
                </a:solidFill>
              </a:rPr>
              <a:t>Body Fluid</a:t>
            </a:r>
            <a:endParaRPr lang="en-US" smtClean="0"/>
          </a:p>
          <a:p>
            <a:endParaRPr lang="en-US" smtClean="0"/>
          </a:p>
        </p:txBody>
      </p:sp>
      <p:graphicFrame>
        <p:nvGraphicFramePr>
          <p:cNvPr id="11268" name="Object 4"/>
          <p:cNvGraphicFramePr>
            <a:graphicFrameLocks/>
          </p:cNvGraphicFramePr>
          <p:nvPr/>
        </p:nvGraphicFramePr>
        <p:xfrm>
          <a:off x="320675" y="2513013"/>
          <a:ext cx="8988425" cy="2428875"/>
        </p:xfrm>
        <a:graphic>
          <a:graphicData uri="http://schemas.openxmlformats.org/presentationml/2006/ole">
            <mc:AlternateContent xmlns:mc="http://schemas.openxmlformats.org/markup-compatibility/2006">
              <mc:Choice xmlns:v="urn:schemas-microsoft-com:vml" Requires="v">
                <p:oleObj spid="_x0000_s11280" name="Document" r:id="rId4" imgW="8988425" imgH="2428875" progId="Word.Document.8">
                  <p:embed/>
                </p:oleObj>
              </mc:Choice>
              <mc:Fallback>
                <p:oleObj name="Document" r:id="rId4" imgW="8988425" imgH="2428875" progId="Word.Document.8">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675" y="2513013"/>
                        <a:ext cx="8988425" cy="242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p:cNvGraphicFramePr>
          <p:nvPr/>
        </p:nvGraphicFramePr>
        <p:xfrm>
          <a:off x="369888" y="4913313"/>
          <a:ext cx="11953875" cy="4268787"/>
        </p:xfrm>
        <a:graphic>
          <a:graphicData uri="http://schemas.openxmlformats.org/presentationml/2006/ole">
            <mc:AlternateContent xmlns:mc="http://schemas.openxmlformats.org/markup-compatibility/2006">
              <mc:Choice xmlns:v="urn:schemas-microsoft-com:vml" Requires="v">
                <p:oleObj spid="_x0000_s11281" name="Document" r:id="rId6" imgW="11953875" imgH="4268788" progId="Word.Document.8">
                  <p:embed/>
                </p:oleObj>
              </mc:Choice>
              <mc:Fallback>
                <p:oleObj name="Document" r:id="rId6" imgW="11953875" imgH="4268788" progId="Word.Document.8">
                  <p:embed/>
                  <p:pic>
                    <p:nvPicPr>
                      <p:cNvPr id="0" name="Object 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888" y="4913313"/>
                        <a:ext cx="11953875" cy="426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1270" name="Group 8"/>
          <p:cNvGrpSpPr>
            <a:grpSpLocks/>
          </p:cNvGrpSpPr>
          <p:nvPr/>
        </p:nvGrpSpPr>
        <p:grpSpPr bwMode="auto">
          <a:xfrm>
            <a:off x="6134100" y="3857625"/>
            <a:ext cx="1438275" cy="1062038"/>
            <a:chOff x="3864" y="2430"/>
            <a:chExt cx="906" cy="669"/>
          </a:xfrm>
        </p:grpSpPr>
        <p:sp>
          <p:nvSpPr>
            <p:cNvPr id="11278" name="Freeform 6"/>
            <p:cNvSpPr>
              <a:spLocks/>
            </p:cNvSpPr>
            <p:nvPr/>
          </p:nvSpPr>
          <p:spPr bwMode="auto">
            <a:xfrm>
              <a:off x="3864" y="2430"/>
              <a:ext cx="906" cy="669"/>
            </a:xfrm>
            <a:custGeom>
              <a:avLst/>
              <a:gdLst>
                <a:gd name="T0" fmla="*/ 455 w 906"/>
                <a:gd name="T1" fmla="*/ 66 h 669"/>
                <a:gd name="T2" fmla="*/ 436 w 906"/>
                <a:gd name="T3" fmla="*/ 55 h 669"/>
                <a:gd name="T4" fmla="*/ 417 w 906"/>
                <a:gd name="T5" fmla="*/ 44 h 669"/>
                <a:gd name="T6" fmla="*/ 394 w 906"/>
                <a:gd name="T7" fmla="*/ 27 h 669"/>
                <a:gd name="T8" fmla="*/ 375 w 906"/>
                <a:gd name="T9" fmla="*/ 22 h 669"/>
                <a:gd name="T10" fmla="*/ 300 w 906"/>
                <a:gd name="T11" fmla="*/ 5 h 669"/>
                <a:gd name="T12" fmla="*/ 225 w 906"/>
                <a:gd name="T13" fmla="*/ 0 h 669"/>
                <a:gd name="T14" fmla="*/ 150 w 906"/>
                <a:gd name="T15" fmla="*/ 11 h 669"/>
                <a:gd name="T16" fmla="*/ 79 w 906"/>
                <a:gd name="T17" fmla="*/ 38 h 669"/>
                <a:gd name="T18" fmla="*/ 56 w 906"/>
                <a:gd name="T19" fmla="*/ 60 h 669"/>
                <a:gd name="T20" fmla="*/ 32 w 906"/>
                <a:gd name="T21" fmla="*/ 83 h 669"/>
                <a:gd name="T22" fmla="*/ 4 w 906"/>
                <a:gd name="T23" fmla="*/ 132 h 669"/>
                <a:gd name="T24" fmla="*/ 0 w 906"/>
                <a:gd name="T25" fmla="*/ 160 h 669"/>
                <a:gd name="T26" fmla="*/ 4 w 906"/>
                <a:gd name="T27" fmla="*/ 182 h 669"/>
                <a:gd name="T28" fmla="*/ 18 w 906"/>
                <a:gd name="T29" fmla="*/ 232 h 669"/>
                <a:gd name="T30" fmla="*/ 455 w 906"/>
                <a:gd name="T31" fmla="*/ 668 h 669"/>
                <a:gd name="T32" fmla="*/ 882 w 906"/>
                <a:gd name="T33" fmla="*/ 232 h 669"/>
                <a:gd name="T34" fmla="*/ 896 w 906"/>
                <a:gd name="T35" fmla="*/ 210 h 669"/>
                <a:gd name="T36" fmla="*/ 905 w 906"/>
                <a:gd name="T37" fmla="*/ 182 h 669"/>
                <a:gd name="T38" fmla="*/ 905 w 906"/>
                <a:gd name="T39" fmla="*/ 160 h 669"/>
                <a:gd name="T40" fmla="*/ 905 w 906"/>
                <a:gd name="T41" fmla="*/ 132 h 669"/>
                <a:gd name="T42" fmla="*/ 872 w 906"/>
                <a:gd name="T43" fmla="*/ 83 h 669"/>
                <a:gd name="T44" fmla="*/ 826 w 906"/>
                <a:gd name="T45" fmla="*/ 38 h 669"/>
                <a:gd name="T46" fmla="*/ 755 w 906"/>
                <a:gd name="T47" fmla="*/ 11 h 669"/>
                <a:gd name="T48" fmla="*/ 685 w 906"/>
                <a:gd name="T49" fmla="*/ 0 h 669"/>
                <a:gd name="T50" fmla="*/ 605 w 906"/>
                <a:gd name="T51" fmla="*/ 5 h 669"/>
                <a:gd name="T52" fmla="*/ 535 w 906"/>
                <a:gd name="T53" fmla="*/ 22 h 669"/>
                <a:gd name="T54" fmla="*/ 516 w 906"/>
                <a:gd name="T55" fmla="*/ 27 h 669"/>
                <a:gd name="T56" fmla="*/ 492 w 906"/>
                <a:gd name="T57" fmla="*/ 44 h 669"/>
                <a:gd name="T58" fmla="*/ 469 w 906"/>
                <a:gd name="T59" fmla="*/ 55 h 669"/>
                <a:gd name="T60" fmla="*/ 455 w 906"/>
                <a:gd name="T61" fmla="*/ 66 h 66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906" h="669">
                  <a:moveTo>
                    <a:pt x="455" y="66"/>
                  </a:moveTo>
                  <a:lnTo>
                    <a:pt x="436" y="55"/>
                  </a:lnTo>
                  <a:lnTo>
                    <a:pt x="417" y="44"/>
                  </a:lnTo>
                  <a:lnTo>
                    <a:pt x="394" y="27"/>
                  </a:lnTo>
                  <a:lnTo>
                    <a:pt x="375" y="22"/>
                  </a:lnTo>
                  <a:lnTo>
                    <a:pt x="300" y="5"/>
                  </a:lnTo>
                  <a:lnTo>
                    <a:pt x="225" y="0"/>
                  </a:lnTo>
                  <a:lnTo>
                    <a:pt x="150" y="11"/>
                  </a:lnTo>
                  <a:lnTo>
                    <a:pt x="79" y="38"/>
                  </a:lnTo>
                  <a:lnTo>
                    <a:pt x="56" y="60"/>
                  </a:lnTo>
                  <a:lnTo>
                    <a:pt x="32" y="83"/>
                  </a:lnTo>
                  <a:lnTo>
                    <a:pt x="4" y="132"/>
                  </a:lnTo>
                  <a:lnTo>
                    <a:pt x="0" y="160"/>
                  </a:lnTo>
                  <a:lnTo>
                    <a:pt x="4" y="182"/>
                  </a:lnTo>
                  <a:lnTo>
                    <a:pt x="18" y="232"/>
                  </a:lnTo>
                  <a:lnTo>
                    <a:pt x="455" y="668"/>
                  </a:lnTo>
                  <a:lnTo>
                    <a:pt x="882" y="232"/>
                  </a:lnTo>
                  <a:lnTo>
                    <a:pt x="896" y="210"/>
                  </a:lnTo>
                  <a:lnTo>
                    <a:pt x="905" y="182"/>
                  </a:lnTo>
                  <a:lnTo>
                    <a:pt x="905" y="160"/>
                  </a:lnTo>
                  <a:lnTo>
                    <a:pt x="905" y="132"/>
                  </a:lnTo>
                  <a:lnTo>
                    <a:pt x="872" y="83"/>
                  </a:lnTo>
                  <a:lnTo>
                    <a:pt x="826" y="38"/>
                  </a:lnTo>
                  <a:lnTo>
                    <a:pt x="755" y="11"/>
                  </a:lnTo>
                  <a:lnTo>
                    <a:pt x="685" y="0"/>
                  </a:lnTo>
                  <a:lnTo>
                    <a:pt x="605" y="5"/>
                  </a:lnTo>
                  <a:lnTo>
                    <a:pt x="535" y="22"/>
                  </a:lnTo>
                  <a:lnTo>
                    <a:pt x="516" y="27"/>
                  </a:lnTo>
                  <a:lnTo>
                    <a:pt x="492" y="44"/>
                  </a:lnTo>
                  <a:lnTo>
                    <a:pt x="469" y="55"/>
                  </a:lnTo>
                  <a:lnTo>
                    <a:pt x="455" y="66"/>
                  </a:lnTo>
                </a:path>
              </a:pathLst>
            </a:custGeom>
            <a:solidFill>
              <a:srgbClr val="FF0033"/>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9" name="Rectangle 7"/>
            <p:cNvSpPr>
              <a:spLocks noChangeArrowheads="1"/>
            </p:cNvSpPr>
            <p:nvPr/>
          </p:nvSpPr>
          <p:spPr bwMode="auto">
            <a:xfrm>
              <a:off x="4106" y="2526"/>
              <a:ext cx="420" cy="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sz="3200"/>
                <a:t>B-F</a:t>
              </a:r>
            </a:p>
          </p:txBody>
        </p:sp>
      </p:grpSp>
      <p:grpSp>
        <p:nvGrpSpPr>
          <p:cNvPr id="11271" name="Group 11"/>
          <p:cNvGrpSpPr>
            <a:grpSpLocks/>
          </p:cNvGrpSpPr>
          <p:nvPr/>
        </p:nvGrpSpPr>
        <p:grpSpPr bwMode="auto">
          <a:xfrm>
            <a:off x="6270625" y="1560513"/>
            <a:ext cx="1431925" cy="1063625"/>
            <a:chOff x="3950" y="983"/>
            <a:chExt cx="902" cy="670"/>
          </a:xfrm>
        </p:grpSpPr>
        <p:sp>
          <p:nvSpPr>
            <p:cNvPr id="11276" name="Freeform 9"/>
            <p:cNvSpPr>
              <a:spLocks/>
            </p:cNvSpPr>
            <p:nvPr/>
          </p:nvSpPr>
          <p:spPr bwMode="auto">
            <a:xfrm>
              <a:off x="3950" y="983"/>
              <a:ext cx="902" cy="670"/>
            </a:xfrm>
            <a:custGeom>
              <a:avLst/>
              <a:gdLst>
                <a:gd name="T0" fmla="*/ 451 w 902"/>
                <a:gd name="T1" fmla="*/ 68 h 670"/>
                <a:gd name="T2" fmla="*/ 434 w 902"/>
                <a:gd name="T3" fmla="*/ 57 h 670"/>
                <a:gd name="T4" fmla="*/ 411 w 902"/>
                <a:gd name="T5" fmla="*/ 42 h 670"/>
                <a:gd name="T6" fmla="*/ 389 w 902"/>
                <a:gd name="T7" fmla="*/ 31 h 670"/>
                <a:gd name="T8" fmla="*/ 372 w 902"/>
                <a:gd name="T9" fmla="*/ 22 h 670"/>
                <a:gd name="T10" fmla="*/ 338 w 902"/>
                <a:gd name="T11" fmla="*/ 11 h 670"/>
                <a:gd name="T12" fmla="*/ 299 w 902"/>
                <a:gd name="T13" fmla="*/ 5 h 670"/>
                <a:gd name="T14" fmla="*/ 259 w 902"/>
                <a:gd name="T15" fmla="*/ 0 h 670"/>
                <a:gd name="T16" fmla="*/ 220 w 902"/>
                <a:gd name="T17" fmla="*/ 0 h 670"/>
                <a:gd name="T18" fmla="*/ 180 w 902"/>
                <a:gd name="T19" fmla="*/ 5 h 670"/>
                <a:gd name="T20" fmla="*/ 147 w 902"/>
                <a:gd name="T21" fmla="*/ 14 h 670"/>
                <a:gd name="T22" fmla="*/ 107 w 902"/>
                <a:gd name="T23" fmla="*/ 25 h 670"/>
                <a:gd name="T24" fmla="*/ 73 w 902"/>
                <a:gd name="T25" fmla="*/ 40 h 670"/>
                <a:gd name="T26" fmla="*/ 28 w 902"/>
                <a:gd name="T27" fmla="*/ 85 h 670"/>
                <a:gd name="T28" fmla="*/ 0 w 902"/>
                <a:gd name="T29" fmla="*/ 131 h 670"/>
                <a:gd name="T30" fmla="*/ 0 w 902"/>
                <a:gd name="T31" fmla="*/ 186 h 670"/>
                <a:gd name="T32" fmla="*/ 17 w 902"/>
                <a:gd name="T33" fmla="*/ 234 h 670"/>
                <a:gd name="T34" fmla="*/ 451 w 902"/>
                <a:gd name="T35" fmla="*/ 669 h 670"/>
                <a:gd name="T36" fmla="*/ 879 w 902"/>
                <a:gd name="T37" fmla="*/ 234 h 670"/>
                <a:gd name="T38" fmla="*/ 890 w 902"/>
                <a:gd name="T39" fmla="*/ 211 h 670"/>
                <a:gd name="T40" fmla="*/ 901 w 902"/>
                <a:gd name="T41" fmla="*/ 186 h 670"/>
                <a:gd name="T42" fmla="*/ 901 w 902"/>
                <a:gd name="T43" fmla="*/ 131 h 670"/>
                <a:gd name="T44" fmla="*/ 868 w 902"/>
                <a:gd name="T45" fmla="*/ 85 h 670"/>
                <a:gd name="T46" fmla="*/ 823 w 902"/>
                <a:gd name="T47" fmla="*/ 40 h 670"/>
                <a:gd name="T48" fmla="*/ 789 w 902"/>
                <a:gd name="T49" fmla="*/ 25 h 670"/>
                <a:gd name="T50" fmla="*/ 755 w 902"/>
                <a:gd name="T51" fmla="*/ 14 h 670"/>
                <a:gd name="T52" fmla="*/ 716 w 902"/>
                <a:gd name="T53" fmla="*/ 5 h 670"/>
                <a:gd name="T54" fmla="*/ 682 w 902"/>
                <a:gd name="T55" fmla="*/ 0 h 670"/>
                <a:gd name="T56" fmla="*/ 642 w 902"/>
                <a:gd name="T57" fmla="*/ 0 h 670"/>
                <a:gd name="T58" fmla="*/ 603 w 902"/>
                <a:gd name="T59" fmla="*/ 5 h 670"/>
                <a:gd name="T60" fmla="*/ 563 w 902"/>
                <a:gd name="T61" fmla="*/ 11 h 670"/>
                <a:gd name="T62" fmla="*/ 530 w 902"/>
                <a:gd name="T63" fmla="*/ 22 h 670"/>
                <a:gd name="T64" fmla="*/ 513 w 902"/>
                <a:gd name="T65" fmla="*/ 31 h 670"/>
                <a:gd name="T66" fmla="*/ 490 w 902"/>
                <a:gd name="T67" fmla="*/ 42 h 670"/>
                <a:gd name="T68" fmla="*/ 468 w 902"/>
                <a:gd name="T69" fmla="*/ 57 h 670"/>
                <a:gd name="T70" fmla="*/ 451 w 902"/>
                <a:gd name="T71" fmla="*/ 68 h 67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902" h="670">
                  <a:moveTo>
                    <a:pt x="451" y="68"/>
                  </a:moveTo>
                  <a:lnTo>
                    <a:pt x="434" y="57"/>
                  </a:lnTo>
                  <a:lnTo>
                    <a:pt x="411" y="42"/>
                  </a:lnTo>
                  <a:lnTo>
                    <a:pt x="389" y="31"/>
                  </a:lnTo>
                  <a:lnTo>
                    <a:pt x="372" y="22"/>
                  </a:lnTo>
                  <a:lnTo>
                    <a:pt x="338" y="11"/>
                  </a:lnTo>
                  <a:lnTo>
                    <a:pt x="299" y="5"/>
                  </a:lnTo>
                  <a:lnTo>
                    <a:pt x="259" y="0"/>
                  </a:lnTo>
                  <a:lnTo>
                    <a:pt x="220" y="0"/>
                  </a:lnTo>
                  <a:lnTo>
                    <a:pt x="180" y="5"/>
                  </a:lnTo>
                  <a:lnTo>
                    <a:pt x="147" y="14"/>
                  </a:lnTo>
                  <a:lnTo>
                    <a:pt x="107" y="25"/>
                  </a:lnTo>
                  <a:lnTo>
                    <a:pt x="73" y="40"/>
                  </a:lnTo>
                  <a:lnTo>
                    <a:pt x="28" y="85"/>
                  </a:lnTo>
                  <a:lnTo>
                    <a:pt x="0" y="131"/>
                  </a:lnTo>
                  <a:lnTo>
                    <a:pt x="0" y="186"/>
                  </a:lnTo>
                  <a:lnTo>
                    <a:pt x="17" y="234"/>
                  </a:lnTo>
                  <a:lnTo>
                    <a:pt x="451" y="669"/>
                  </a:lnTo>
                  <a:lnTo>
                    <a:pt x="879" y="234"/>
                  </a:lnTo>
                  <a:lnTo>
                    <a:pt x="890" y="211"/>
                  </a:lnTo>
                  <a:lnTo>
                    <a:pt x="901" y="186"/>
                  </a:lnTo>
                  <a:lnTo>
                    <a:pt x="901" y="131"/>
                  </a:lnTo>
                  <a:lnTo>
                    <a:pt x="868" y="85"/>
                  </a:lnTo>
                  <a:lnTo>
                    <a:pt x="823" y="40"/>
                  </a:lnTo>
                  <a:lnTo>
                    <a:pt x="789" y="25"/>
                  </a:lnTo>
                  <a:lnTo>
                    <a:pt x="755" y="14"/>
                  </a:lnTo>
                  <a:lnTo>
                    <a:pt x="716" y="5"/>
                  </a:lnTo>
                  <a:lnTo>
                    <a:pt x="682" y="0"/>
                  </a:lnTo>
                  <a:lnTo>
                    <a:pt x="642" y="0"/>
                  </a:lnTo>
                  <a:lnTo>
                    <a:pt x="603" y="5"/>
                  </a:lnTo>
                  <a:lnTo>
                    <a:pt x="563" y="11"/>
                  </a:lnTo>
                  <a:lnTo>
                    <a:pt x="530" y="22"/>
                  </a:lnTo>
                  <a:lnTo>
                    <a:pt x="513" y="31"/>
                  </a:lnTo>
                  <a:lnTo>
                    <a:pt x="490" y="42"/>
                  </a:lnTo>
                  <a:lnTo>
                    <a:pt x="468" y="57"/>
                  </a:lnTo>
                  <a:lnTo>
                    <a:pt x="451" y="68"/>
                  </a:lnTo>
                </a:path>
              </a:pathLst>
            </a:custGeom>
            <a:solidFill>
              <a:srgbClr val="FF0033"/>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7" name="Rectangle 10"/>
            <p:cNvSpPr>
              <a:spLocks noChangeArrowheads="1"/>
            </p:cNvSpPr>
            <p:nvPr/>
          </p:nvSpPr>
          <p:spPr bwMode="auto">
            <a:xfrm>
              <a:off x="4189" y="1080"/>
              <a:ext cx="420" cy="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sz="3200"/>
                <a:t>S-S</a:t>
              </a:r>
            </a:p>
          </p:txBody>
        </p:sp>
      </p:grpSp>
      <p:sp>
        <p:nvSpPr>
          <p:cNvPr id="11272" name="Oval 12"/>
          <p:cNvSpPr>
            <a:spLocks noChangeArrowheads="1"/>
          </p:cNvSpPr>
          <p:nvPr/>
        </p:nvSpPr>
        <p:spPr bwMode="auto">
          <a:xfrm>
            <a:off x="314325" y="260350"/>
            <a:ext cx="1058863" cy="1060450"/>
          </a:xfrm>
          <a:prstGeom prst="ellipse">
            <a:avLst/>
          </a:prstGeom>
          <a:solidFill>
            <a:srgbClr val="FF9900"/>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sz="3200"/>
              <a:t>M-C</a:t>
            </a:r>
          </a:p>
        </p:txBody>
      </p:sp>
      <p:grpSp>
        <p:nvGrpSpPr>
          <p:cNvPr id="11273" name="Group 15"/>
          <p:cNvGrpSpPr>
            <a:grpSpLocks/>
          </p:cNvGrpSpPr>
          <p:nvPr/>
        </p:nvGrpSpPr>
        <p:grpSpPr bwMode="auto">
          <a:xfrm>
            <a:off x="5467350" y="3767138"/>
            <a:ext cx="684213" cy="1149350"/>
            <a:chOff x="3444" y="2373"/>
            <a:chExt cx="431" cy="724"/>
          </a:xfrm>
        </p:grpSpPr>
        <p:sp>
          <p:nvSpPr>
            <p:cNvPr id="11274" name="Freeform 13"/>
            <p:cNvSpPr>
              <a:spLocks/>
            </p:cNvSpPr>
            <p:nvPr/>
          </p:nvSpPr>
          <p:spPr bwMode="auto">
            <a:xfrm>
              <a:off x="3444" y="2373"/>
              <a:ext cx="431" cy="724"/>
            </a:xfrm>
            <a:custGeom>
              <a:avLst/>
              <a:gdLst>
                <a:gd name="T0" fmla="*/ 169 w 431"/>
                <a:gd name="T1" fmla="*/ 0 h 724"/>
                <a:gd name="T2" fmla="*/ 0 w 431"/>
                <a:gd name="T3" fmla="*/ 130 h 724"/>
                <a:gd name="T4" fmla="*/ 151 w 431"/>
                <a:gd name="T5" fmla="*/ 281 h 724"/>
                <a:gd name="T6" fmla="*/ 100 w 431"/>
                <a:gd name="T7" fmla="*/ 325 h 724"/>
                <a:gd name="T8" fmla="*/ 243 w 431"/>
                <a:gd name="T9" fmla="*/ 465 h 724"/>
                <a:gd name="T10" fmla="*/ 199 w 431"/>
                <a:gd name="T11" fmla="*/ 499 h 724"/>
                <a:gd name="T12" fmla="*/ 430 w 431"/>
                <a:gd name="T13" fmla="*/ 723 h 724"/>
                <a:gd name="T14" fmla="*/ 294 w 431"/>
                <a:gd name="T15" fmla="*/ 431 h 724"/>
                <a:gd name="T16" fmla="*/ 330 w 431"/>
                <a:gd name="T17" fmla="*/ 402 h 724"/>
                <a:gd name="T18" fmla="*/ 220 w 431"/>
                <a:gd name="T19" fmla="*/ 228 h 724"/>
                <a:gd name="T20" fmla="*/ 256 w 431"/>
                <a:gd name="T21" fmla="*/ 204 h 724"/>
                <a:gd name="T22" fmla="*/ 169 w 431"/>
                <a:gd name="T23" fmla="*/ 0 h 7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31" h="724">
                  <a:moveTo>
                    <a:pt x="169" y="0"/>
                  </a:moveTo>
                  <a:lnTo>
                    <a:pt x="0" y="130"/>
                  </a:lnTo>
                  <a:lnTo>
                    <a:pt x="151" y="281"/>
                  </a:lnTo>
                  <a:lnTo>
                    <a:pt x="100" y="325"/>
                  </a:lnTo>
                  <a:lnTo>
                    <a:pt x="243" y="465"/>
                  </a:lnTo>
                  <a:lnTo>
                    <a:pt x="199" y="499"/>
                  </a:lnTo>
                  <a:lnTo>
                    <a:pt x="430" y="723"/>
                  </a:lnTo>
                  <a:lnTo>
                    <a:pt x="294" y="431"/>
                  </a:lnTo>
                  <a:lnTo>
                    <a:pt x="330" y="402"/>
                  </a:lnTo>
                  <a:lnTo>
                    <a:pt x="220" y="228"/>
                  </a:lnTo>
                  <a:lnTo>
                    <a:pt x="256" y="204"/>
                  </a:lnTo>
                  <a:lnTo>
                    <a:pt x="169" y="0"/>
                  </a:lnTo>
                </a:path>
              </a:pathLst>
            </a:custGeom>
            <a:solidFill>
              <a:schemeClr val="accent1"/>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5" name="Rectangle 14"/>
            <p:cNvSpPr>
              <a:spLocks noChangeArrowheads="1"/>
            </p:cNvSpPr>
            <p:nvPr/>
          </p:nvSpPr>
          <p:spPr bwMode="auto">
            <a:xfrm>
              <a:off x="3631" y="2633"/>
              <a:ext cx="72" cy="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sz="3200"/>
                <a:t>N</a:t>
              </a:r>
            </a:p>
          </p:txBody>
        </p:sp>
      </p:grpSp>
    </p:spTree>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mtClean="0"/>
              <a:t>STD Transmission</a:t>
            </a:r>
          </a:p>
        </p:txBody>
      </p:sp>
      <p:sp>
        <p:nvSpPr>
          <p:cNvPr id="12291" name="Rectangle 3"/>
          <p:cNvSpPr>
            <a:spLocks noGrp="1" noChangeArrowheads="1"/>
          </p:cNvSpPr>
          <p:nvPr>
            <p:ph type="body" idx="1"/>
          </p:nvPr>
        </p:nvSpPr>
        <p:spPr>
          <a:xfrm>
            <a:off x="609600" y="3352800"/>
            <a:ext cx="3810000" cy="2971800"/>
          </a:xfrm>
        </p:spPr>
        <p:txBody>
          <a:bodyPr/>
          <a:lstStyle/>
          <a:p>
            <a:pPr>
              <a:lnSpc>
                <a:spcPct val="70000"/>
              </a:lnSpc>
            </a:pPr>
            <a:r>
              <a:rPr lang="en-US" sz="2400" smtClean="0">
                <a:latin typeface="Tahoma" pitchFamily="34" charset="0"/>
              </a:rPr>
              <a:t>Genital Herpes</a:t>
            </a:r>
          </a:p>
          <a:p>
            <a:pPr>
              <a:lnSpc>
                <a:spcPct val="70000"/>
              </a:lnSpc>
            </a:pPr>
            <a:r>
              <a:rPr lang="en-US" sz="2400" smtClean="0">
                <a:latin typeface="Tahoma" pitchFamily="34" charset="0"/>
              </a:rPr>
              <a:t>Genital Warts (HPV)</a:t>
            </a:r>
          </a:p>
          <a:p>
            <a:pPr>
              <a:lnSpc>
                <a:spcPct val="70000"/>
              </a:lnSpc>
            </a:pPr>
            <a:r>
              <a:rPr lang="en-US" sz="2400" smtClean="0">
                <a:latin typeface="Tahoma" pitchFamily="34" charset="0"/>
              </a:rPr>
              <a:t>Syphilis</a:t>
            </a:r>
          </a:p>
          <a:p>
            <a:pPr>
              <a:lnSpc>
                <a:spcPct val="70000"/>
              </a:lnSpc>
            </a:pPr>
            <a:endParaRPr lang="en-US" sz="2400" smtClean="0">
              <a:latin typeface="Tahoma" pitchFamily="34" charset="0"/>
            </a:endParaRPr>
          </a:p>
          <a:p>
            <a:pPr>
              <a:lnSpc>
                <a:spcPct val="70000"/>
              </a:lnSpc>
            </a:pPr>
            <a:r>
              <a:rPr lang="en-US" sz="2400" smtClean="0">
                <a:latin typeface="Tahoma" pitchFamily="34" charset="0"/>
              </a:rPr>
              <a:t>Pubic Lice</a:t>
            </a:r>
          </a:p>
          <a:p>
            <a:pPr>
              <a:lnSpc>
                <a:spcPct val="70000"/>
              </a:lnSpc>
            </a:pPr>
            <a:r>
              <a:rPr lang="en-US" sz="2400" smtClean="0">
                <a:latin typeface="Tahoma" pitchFamily="34" charset="0"/>
              </a:rPr>
              <a:t>Scabies</a:t>
            </a:r>
          </a:p>
          <a:p>
            <a:pPr>
              <a:lnSpc>
                <a:spcPct val="70000"/>
              </a:lnSpc>
            </a:pPr>
            <a:endParaRPr lang="en-US" sz="2400" smtClean="0">
              <a:latin typeface="Tahoma" pitchFamily="34" charset="0"/>
            </a:endParaRPr>
          </a:p>
          <a:p>
            <a:pPr>
              <a:lnSpc>
                <a:spcPct val="70000"/>
              </a:lnSpc>
            </a:pPr>
            <a:endParaRPr lang="en-US" sz="2400" smtClean="0">
              <a:latin typeface="Tahoma" pitchFamily="34" charset="0"/>
            </a:endParaRPr>
          </a:p>
        </p:txBody>
      </p:sp>
      <p:sp>
        <p:nvSpPr>
          <p:cNvPr id="12292" name="Rectangle 4"/>
          <p:cNvSpPr>
            <a:spLocks noChangeArrowheads="1"/>
          </p:cNvSpPr>
          <p:nvPr/>
        </p:nvSpPr>
        <p:spPr bwMode="auto">
          <a:xfrm>
            <a:off x="531813" y="455613"/>
            <a:ext cx="8156575" cy="1298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
        <p:nvSpPr>
          <p:cNvPr id="12293" name="Text Box 5"/>
          <p:cNvSpPr txBox="1">
            <a:spLocks noChangeArrowheads="1"/>
          </p:cNvSpPr>
          <p:nvPr/>
        </p:nvSpPr>
        <p:spPr bwMode="auto">
          <a:xfrm>
            <a:off x="5181600" y="2133600"/>
            <a:ext cx="327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n-US"/>
          </a:p>
        </p:txBody>
      </p:sp>
      <p:sp>
        <p:nvSpPr>
          <p:cNvPr id="12294" name="Rectangle 6"/>
          <p:cNvSpPr>
            <a:spLocks noChangeArrowheads="1"/>
          </p:cNvSpPr>
          <p:nvPr/>
        </p:nvSpPr>
        <p:spPr bwMode="auto">
          <a:xfrm>
            <a:off x="4953000" y="3352800"/>
            <a:ext cx="38100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lnSpc>
                <a:spcPct val="70000"/>
              </a:lnSpc>
              <a:spcBef>
                <a:spcPct val="20000"/>
              </a:spcBef>
            </a:pPr>
            <a:r>
              <a:rPr lang="en-US">
                <a:latin typeface="Tahoma" pitchFamily="34" charset="0"/>
              </a:rPr>
              <a:t>Chlamydia</a:t>
            </a:r>
          </a:p>
          <a:p>
            <a:pPr marL="342900" indent="-342900">
              <a:lnSpc>
                <a:spcPct val="70000"/>
              </a:lnSpc>
              <a:spcBef>
                <a:spcPct val="20000"/>
              </a:spcBef>
            </a:pPr>
            <a:r>
              <a:rPr lang="en-US">
                <a:latin typeface="Tahoma" pitchFamily="34" charset="0"/>
              </a:rPr>
              <a:t>Gonorrhea</a:t>
            </a:r>
          </a:p>
          <a:p>
            <a:pPr marL="342900" indent="-342900">
              <a:lnSpc>
                <a:spcPct val="70000"/>
              </a:lnSpc>
              <a:spcBef>
                <a:spcPct val="20000"/>
              </a:spcBef>
            </a:pPr>
            <a:r>
              <a:rPr lang="en-US">
                <a:latin typeface="Tahoma" pitchFamily="34" charset="0"/>
              </a:rPr>
              <a:t>HIV</a:t>
            </a:r>
          </a:p>
          <a:p>
            <a:pPr marL="342900" indent="-342900">
              <a:lnSpc>
                <a:spcPct val="70000"/>
              </a:lnSpc>
              <a:spcBef>
                <a:spcPct val="20000"/>
              </a:spcBef>
            </a:pPr>
            <a:endParaRPr lang="en-US">
              <a:latin typeface="Tahoma" pitchFamily="34" charset="0"/>
            </a:endParaRPr>
          </a:p>
          <a:p>
            <a:pPr marL="342900" indent="-342900">
              <a:lnSpc>
                <a:spcPct val="70000"/>
              </a:lnSpc>
              <a:spcBef>
                <a:spcPct val="20000"/>
              </a:spcBef>
            </a:pPr>
            <a:r>
              <a:rPr lang="en-US">
                <a:latin typeface="Tahoma" pitchFamily="34" charset="0"/>
              </a:rPr>
              <a:t>Hepatitis A</a:t>
            </a:r>
          </a:p>
          <a:p>
            <a:pPr marL="342900" indent="-342900">
              <a:lnSpc>
                <a:spcPct val="70000"/>
              </a:lnSpc>
              <a:spcBef>
                <a:spcPct val="20000"/>
              </a:spcBef>
            </a:pPr>
            <a:r>
              <a:rPr lang="en-US">
                <a:latin typeface="Tahoma" pitchFamily="34" charset="0"/>
              </a:rPr>
              <a:t>Hepatitis B</a:t>
            </a:r>
          </a:p>
          <a:p>
            <a:pPr marL="342900" indent="-342900">
              <a:lnSpc>
                <a:spcPct val="70000"/>
              </a:lnSpc>
              <a:spcBef>
                <a:spcPct val="20000"/>
              </a:spcBef>
            </a:pPr>
            <a:r>
              <a:rPr lang="en-US">
                <a:latin typeface="Tahoma" pitchFamily="34" charset="0"/>
              </a:rPr>
              <a:t>Hepatitis C</a:t>
            </a:r>
          </a:p>
          <a:p>
            <a:pPr marL="342900" indent="-342900">
              <a:lnSpc>
                <a:spcPct val="70000"/>
              </a:lnSpc>
              <a:spcBef>
                <a:spcPct val="20000"/>
              </a:spcBef>
            </a:pPr>
            <a:endParaRPr lang="en-US">
              <a:latin typeface="Tahoma" pitchFamily="34" charset="0"/>
            </a:endParaRPr>
          </a:p>
          <a:p>
            <a:pPr marL="342900" indent="-342900">
              <a:lnSpc>
                <a:spcPct val="70000"/>
              </a:lnSpc>
              <a:spcBef>
                <a:spcPct val="20000"/>
              </a:spcBef>
            </a:pPr>
            <a:endParaRPr lang="en-US">
              <a:latin typeface="Tahoma" pitchFamily="34" charset="0"/>
            </a:endParaRPr>
          </a:p>
        </p:txBody>
      </p:sp>
      <p:grpSp>
        <p:nvGrpSpPr>
          <p:cNvPr id="12295" name="Group 7"/>
          <p:cNvGrpSpPr>
            <a:grpSpLocks/>
          </p:cNvGrpSpPr>
          <p:nvPr/>
        </p:nvGrpSpPr>
        <p:grpSpPr bwMode="auto">
          <a:xfrm>
            <a:off x="5029200" y="2057400"/>
            <a:ext cx="1438275" cy="1062038"/>
            <a:chOff x="3864" y="2430"/>
            <a:chExt cx="906" cy="669"/>
          </a:xfrm>
        </p:grpSpPr>
        <p:sp>
          <p:nvSpPr>
            <p:cNvPr id="12299" name="Freeform 8"/>
            <p:cNvSpPr>
              <a:spLocks/>
            </p:cNvSpPr>
            <p:nvPr/>
          </p:nvSpPr>
          <p:spPr bwMode="auto">
            <a:xfrm>
              <a:off x="3864" y="2430"/>
              <a:ext cx="906" cy="669"/>
            </a:xfrm>
            <a:custGeom>
              <a:avLst/>
              <a:gdLst>
                <a:gd name="T0" fmla="*/ 455 w 906"/>
                <a:gd name="T1" fmla="*/ 66 h 669"/>
                <a:gd name="T2" fmla="*/ 436 w 906"/>
                <a:gd name="T3" fmla="*/ 55 h 669"/>
                <a:gd name="T4" fmla="*/ 417 w 906"/>
                <a:gd name="T5" fmla="*/ 44 h 669"/>
                <a:gd name="T6" fmla="*/ 394 w 906"/>
                <a:gd name="T7" fmla="*/ 27 h 669"/>
                <a:gd name="T8" fmla="*/ 375 w 906"/>
                <a:gd name="T9" fmla="*/ 22 h 669"/>
                <a:gd name="T10" fmla="*/ 300 w 906"/>
                <a:gd name="T11" fmla="*/ 5 h 669"/>
                <a:gd name="T12" fmla="*/ 225 w 906"/>
                <a:gd name="T13" fmla="*/ 0 h 669"/>
                <a:gd name="T14" fmla="*/ 150 w 906"/>
                <a:gd name="T15" fmla="*/ 11 h 669"/>
                <a:gd name="T16" fmla="*/ 79 w 906"/>
                <a:gd name="T17" fmla="*/ 38 h 669"/>
                <a:gd name="T18" fmla="*/ 56 w 906"/>
                <a:gd name="T19" fmla="*/ 60 h 669"/>
                <a:gd name="T20" fmla="*/ 32 w 906"/>
                <a:gd name="T21" fmla="*/ 83 h 669"/>
                <a:gd name="T22" fmla="*/ 4 w 906"/>
                <a:gd name="T23" fmla="*/ 132 h 669"/>
                <a:gd name="T24" fmla="*/ 0 w 906"/>
                <a:gd name="T25" fmla="*/ 160 h 669"/>
                <a:gd name="T26" fmla="*/ 4 w 906"/>
                <a:gd name="T27" fmla="*/ 182 h 669"/>
                <a:gd name="T28" fmla="*/ 18 w 906"/>
                <a:gd name="T29" fmla="*/ 232 h 669"/>
                <a:gd name="T30" fmla="*/ 455 w 906"/>
                <a:gd name="T31" fmla="*/ 668 h 669"/>
                <a:gd name="T32" fmla="*/ 882 w 906"/>
                <a:gd name="T33" fmla="*/ 232 h 669"/>
                <a:gd name="T34" fmla="*/ 896 w 906"/>
                <a:gd name="T35" fmla="*/ 210 h 669"/>
                <a:gd name="T36" fmla="*/ 905 w 906"/>
                <a:gd name="T37" fmla="*/ 182 h 669"/>
                <a:gd name="T38" fmla="*/ 905 w 906"/>
                <a:gd name="T39" fmla="*/ 160 h 669"/>
                <a:gd name="T40" fmla="*/ 905 w 906"/>
                <a:gd name="T41" fmla="*/ 132 h 669"/>
                <a:gd name="T42" fmla="*/ 872 w 906"/>
                <a:gd name="T43" fmla="*/ 83 h 669"/>
                <a:gd name="T44" fmla="*/ 826 w 906"/>
                <a:gd name="T45" fmla="*/ 38 h 669"/>
                <a:gd name="T46" fmla="*/ 755 w 906"/>
                <a:gd name="T47" fmla="*/ 11 h 669"/>
                <a:gd name="T48" fmla="*/ 685 w 906"/>
                <a:gd name="T49" fmla="*/ 0 h 669"/>
                <a:gd name="T50" fmla="*/ 605 w 906"/>
                <a:gd name="T51" fmla="*/ 5 h 669"/>
                <a:gd name="T52" fmla="*/ 535 w 906"/>
                <a:gd name="T53" fmla="*/ 22 h 669"/>
                <a:gd name="T54" fmla="*/ 516 w 906"/>
                <a:gd name="T55" fmla="*/ 27 h 669"/>
                <a:gd name="T56" fmla="*/ 492 w 906"/>
                <a:gd name="T57" fmla="*/ 44 h 669"/>
                <a:gd name="T58" fmla="*/ 469 w 906"/>
                <a:gd name="T59" fmla="*/ 55 h 669"/>
                <a:gd name="T60" fmla="*/ 455 w 906"/>
                <a:gd name="T61" fmla="*/ 66 h 66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906" h="669">
                  <a:moveTo>
                    <a:pt x="455" y="66"/>
                  </a:moveTo>
                  <a:lnTo>
                    <a:pt x="436" y="55"/>
                  </a:lnTo>
                  <a:lnTo>
                    <a:pt x="417" y="44"/>
                  </a:lnTo>
                  <a:lnTo>
                    <a:pt x="394" y="27"/>
                  </a:lnTo>
                  <a:lnTo>
                    <a:pt x="375" y="22"/>
                  </a:lnTo>
                  <a:lnTo>
                    <a:pt x="300" y="5"/>
                  </a:lnTo>
                  <a:lnTo>
                    <a:pt x="225" y="0"/>
                  </a:lnTo>
                  <a:lnTo>
                    <a:pt x="150" y="11"/>
                  </a:lnTo>
                  <a:lnTo>
                    <a:pt x="79" y="38"/>
                  </a:lnTo>
                  <a:lnTo>
                    <a:pt x="56" y="60"/>
                  </a:lnTo>
                  <a:lnTo>
                    <a:pt x="32" y="83"/>
                  </a:lnTo>
                  <a:lnTo>
                    <a:pt x="4" y="132"/>
                  </a:lnTo>
                  <a:lnTo>
                    <a:pt x="0" y="160"/>
                  </a:lnTo>
                  <a:lnTo>
                    <a:pt x="4" y="182"/>
                  </a:lnTo>
                  <a:lnTo>
                    <a:pt x="18" y="232"/>
                  </a:lnTo>
                  <a:lnTo>
                    <a:pt x="455" y="668"/>
                  </a:lnTo>
                  <a:lnTo>
                    <a:pt x="882" y="232"/>
                  </a:lnTo>
                  <a:lnTo>
                    <a:pt x="896" y="210"/>
                  </a:lnTo>
                  <a:lnTo>
                    <a:pt x="905" y="182"/>
                  </a:lnTo>
                  <a:lnTo>
                    <a:pt x="905" y="160"/>
                  </a:lnTo>
                  <a:lnTo>
                    <a:pt x="905" y="132"/>
                  </a:lnTo>
                  <a:lnTo>
                    <a:pt x="872" y="83"/>
                  </a:lnTo>
                  <a:lnTo>
                    <a:pt x="826" y="38"/>
                  </a:lnTo>
                  <a:lnTo>
                    <a:pt x="755" y="11"/>
                  </a:lnTo>
                  <a:lnTo>
                    <a:pt x="685" y="0"/>
                  </a:lnTo>
                  <a:lnTo>
                    <a:pt x="605" y="5"/>
                  </a:lnTo>
                  <a:lnTo>
                    <a:pt x="535" y="22"/>
                  </a:lnTo>
                  <a:lnTo>
                    <a:pt x="516" y="27"/>
                  </a:lnTo>
                  <a:lnTo>
                    <a:pt x="492" y="44"/>
                  </a:lnTo>
                  <a:lnTo>
                    <a:pt x="469" y="55"/>
                  </a:lnTo>
                  <a:lnTo>
                    <a:pt x="455" y="66"/>
                  </a:lnTo>
                </a:path>
              </a:pathLst>
            </a:custGeom>
            <a:solidFill>
              <a:srgbClr val="FF0033"/>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0" name="Rectangle 9"/>
            <p:cNvSpPr>
              <a:spLocks noChangeArrowheads="1"/>
            </p:cNvSpPr>
            <p:nvPr/>
          </p:nvSpPr>
          <p:spPr bwMode="auto">
            <a:xfrm>
              <a:off x="4106" y="2526"/>
              <a:ext cx="420" cy="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sz="3200"/>
                <a:t>B-F</a:t>
              </a:r>
            </a:p>
          </p:txBody>
        </p:sp>
      </p:grpSp>
      <p:grpSp>
        <p:nvGrpSpPr>
          <p:cNvPr id="12296" name="Group 10"/>
          <p:cNvGrpSpPr>
            <a:grpSpLocks/>
          </p:cNvGrpSpPr>
          <p:nvPr/>
        </p:nvGrpSpPr>
        <p:grpSpPr bwMode="auto">
          <a:xfrm>
            <a:off x="990600" y="2133600"/>
            <a:ext cx="1431925" cy="1063625"/>
            <a:chOff x="3950" y="983"/>
            <a:chExt cx="902" cy="670"/>
          </a:xfrm>
        </p:grpSpPr>
        <p:sp>
          <p:nvSpPr>
            <p:cNvPr id="12297" name="Freeform 11"/>
            <p:cNvSpPr>
              <a:spLocks/>
            </p:cNvSpPr>
            <p:nvPr/>
          </p:nvSpPr>
          <p:spPr bwMode="auto">
            <a:xfrm>
              <a:off x="3950" y="983"/>
              <a:ext cx="902" cy="670"/>
            </a:xfrm>
            <a:custGeom>
              <a:avLst/>
              <a:gdLst>
                <a:gd name="T0" fmla="*/ 451 w 902"/>
                <a:gd name="T1" fmla="*/ 68 h 670"/>
                <a:gd name="T2" fmla="*/ 434 w 902"/>
                <a:gd name="T3" fmla="*/ 57 h 670"/>
                <a:gd name="T4" fmla="*/ 411 w 902"/>
                <a:gd name="T5" fmla="*/ 42 h 670"/>
                <a:gd name="T6" fmla="*/ 389 w 902"/>
                <a:gd name="T7" fmla="*/ 31 h 670"/>
                <a:gd name="T8" fmla="*/ 372 w 902"/>
                <a:gd name="T9" fmla="*/ 22 h 670"/>
                <a:gd name="T10" fmla="*/ 338 w 902"/>
                <a:gd name="T11" fmla="*/ 11 h 670"/>
                <a:gd name="T12" fmla="*/ 299 w 902"/>
                <a:gd name="T13" fmla="*/ 5 h 670"/>
                <a:gd name="T14" fmla="*/ 259 w 902"/>
                <a:gd name="T15" fmla="*/ 0 h 670"/>
                <a:gd name="T16" fmla="*/ 220 w 902"/>
                <a:gd name="T17" fmla="*/ 0 h 670"/>
                <a:gd name="T18" fmla="*/ 180 w 902"/>
                <a:gd name="T19" fmla="*/ 5 h 670"/>
                <a:gd name="T20" fmla="*/ 147 w 902"/>
                <a:gd name="T21" fmla="*/ 14 h 670"/>
                <a:gd name="T22" fmla="*/ 107 w 902"/>
                <a:gd name="T23" fmla="*/ 25 h 670"/>
                <a:gd name="T24" fmla="*/ 73 w 902"/>
                <a:gd name="T25" fmla="*/ 40 h 670"/>
                <a:gd name="T26" fmla="*/ 28 w 902"/>
                <a:gd name="T27" fmla="*/ 85 h 670"/>
                <a:gd name="T28" fmla="*/ 0 w 902"/>
                <a:gd name="T29" fmla="*/ 131 h 670"/>
                <a:gd name="T30" fmla="*/ 0 w 902"/>
                <a:gd name="T31" fmla="*/ 186 h 670"/>
                <a:gd name="T32" fmla="*/ 17 w 902"/>
                <a:gd name="T33" fmla="*/ 234 h 670"/>
                <a:gd name="T34" fmla="*/ 451 w 902"/>
                <a:gd name="T35" fmla="*/ 669 h 670"/>
                <a:gd name="T36" fmla="*/ 879 w 902"/>
                <a:gd name="T37" fmla="*/ 234 h 670"/>
                <a:gd name="T38" fmla="*/ 890 w 902"/>
                <a:gd name="T39" fmla="*/ 211 h 670"/>
                <a:gd name="T40" fmla="*/ 901 w 902"/>
                <a:gd name="T41" fmla="*/ 186 h 670"/>
                <a:gd name="T42" fmla="*/ 901 w 902"/>
                <a:gd name="T43" fmla="*/ 131 h 670"/>
                <a:gd name="T44" fmla="*/ 868 w 902"/>
                <a:gd name="T45" fmla="*/ 85 h 670"/>
                <a:gd name="T46" fmla="*/ 823 w 902"/>
                <a:gd name="T47" fmla="*/ 40 h 670"/>
                <a:gd name="T48" fmla="*/ 789 w 902"/>
                <a:gd name="T49" fmla="*/ 25 h 670"/>
                <a:gd name="T50" fmla="*/ 755 w 902"/>
                <a:gd name="T51" fmla="*/ 14 h 670"/>
                <a:gd name="T52" fmla="*/ 716 w 902"/>
                <a:gd name="T53" fmla="*/ 5 h 670"/>
                <a:gd name="T54" fmla="*/ 682 w 902"/>
                <a:gd name="T55" fmla="*/ 0 h 670"/>
                <a:gd name="T56" fmla="*/ 642 w 902"/>
                <a:gd name="T57" fmla="*/ 0 h 670"/>
                <a:gd name="T58" fmla="*/ 603 w 902"/>
                <a:gd name="T59" fmla="*/ 5 h 670"/>
                <a:gd name="T60" fmla="*/ 563 w 902"/>
                <a:gd name="T61" fmla="*/ 11 h 670"/>
                <a:gd name="T62" fmla="*/ 530 w 902"/>
                <a:gd name="T63" fmla="*/ 22 h 670"/>
                <a:gd name="T64" fmla="*/ 513 w 902"/>
                <a:gd name="T65" fmla="*/ 31 h 670"/>
                <a:gd name="T66" fmla="*/ 490 w 902"/>
                <a:gd name="T67" fmla="*/ 42 h 670"/>
                <a:gd name="T68" fmla="*/ 468 w 902"/>
                <a:gd name="T69" fmla="*/ 57 h 670"/>
                <a:gd name="T70" fmla="*/ 451 w 902"/>
                <a:gd name="T71" fmla="*/ 68 h 67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902" h="670">
                  <a:moveTo>
                    <a:pt x="451" y="68"/>
                  </a:moveTo>
                  <a:lnTo>
                    <a:pt x="434" y="57"/>
                  </a:lnTo>
                  <a:lnTo>
                    <a:pt x="411" y="42"/>
                  </a:lnTo>
                  <a:lnTo>
                    <a:pt x="389" y="31"/>
                  </a:lnTo>
                  <a:lnTo>
                    <a:pt x="372" y="22"/>
                  </a:lnTo>
                  <a:lnTo>
                    <a:pt x="338" y="11"/>
                  </a:lnTo>
                  <a:lnTo>
                    <a:pt x="299" y="5"/>
                  </a:lnTo>
                  <a:lnTo>
                    <a:pt x="259" y="0"/>
                  </a:lnTo>
                  <a:lnTo>
                    <a:pt x="220" y="0"/>
                  </a:lnTo>
                  <a:lnTo>
                    <a:pt x="180" y="5"/>
                  </a:lnTo>
                  <a:lnTo>
                    <a:pt x="147" y="14"/>
                  </a:lnTo>
                  <a:lnTo>
                    <a:pt x="107" y="25"/>
                  </a:lnTo>
                  <a:lnTo>
                    <a:pt x="73" y="40"/>
                  </a:lnTo>
                  <a:lnTo>
                    <a:pt x="28" y="85"/>
                  </a:lnTo>
                  <a:lnTo>
                    <a:pt x="0" y="131"/>
                  </a:lnTo>
                  <a:lnTo>
                    <a:pt x="0" y="186"/>
                  </a:lnTo>
                  <a:lnTo>
                    <a:pt x="17" y="234"/>
                  </a:lnTo>
                  <a:lnTo>
                    <a:pt x="451" y="669"/>
                  </a:lnTo>
                  <a:lnTo>
                    <a:pt x="879" y="234"/>
                  </a:lnTo>
                  <a:lnTo>
                    <a:pt x="890" y="211"/>
                  </a:lnTo>
                  <a:lnTo>
                    <a:pt x="901" y="186"/>
                  </a:lnTo>
                  <a:lnTo>
                    <a:pt x="901" y="131"/>
                  </a:lnTo>
                  <a:lnTo>
                    <a:pt x="868" y="85"/>
                  </a:lnTo>
                  <a:lnTo>
                    <a:pt x="823" y="40"/>
                  </a:lnTo>
                  <a:lnTo>
                    <a:pt x="789" y="25"/>
                  </a:lnTo>
                  <a:lnTo>
                    <a:pt x="755" y="14"/>
                  </a:lnTo>
                  <a:lnTo>
                    <a:pt x="716" y="5"/>
                  </a:lnTo>
                  <a:lnTo>
                    <a:pt x="682" y="0"/>
                  </a:lnTo>
                  <a:lnTo>
                    <a:pt x="642" y="0"/>
                  </a:lnTo>
                  <a:lnTo>
                    <a:pt x="603" y="5"/>
                  </a:lnTo>
                  <a:lnTo>
                    <a:pt x="563" y="11"/>
                  </a:lnTo>
                  <a:lnTo>
                    <a:pt x="530" y="22"/>
                  </a:lnTo>
                  <a:lnTo>
                    <a:pt x="513" y="31"/>
                  </a:lnTo>
                  <a:lnTo>
                    <a:pt x="490" y="42"/>
                  </a:lnTo>
                  <a:lnTo>
                    <a:pt x="468" y="57"/>
                  </a:lnTo>
                  <a:lnTo>
                    <a:pt x="451" y="68"/>
                  </a:lnTo>
                </a:path>
              </a:pathLst>
            </a:custGeom>
            <a:solidFill>
              <a:srgbClr val="FF0033"/>
            </a:solidFill>
            <a:ln w="12700" cap="rnd"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8" name="Rectangle 12"/>
            <p:cNvSpPr>
              <a:spLocks noChangeArrowheads="1"/>
            </p:cNvSpPr>
            <p:nvPr/>
          </p:nvSpPr>
          <p:spPr bwMode="auto">
            <a:xfrm>
              <a:off x="4189" y="1080"/>
              <a:ext cx="420" cy="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sz="3200"/>
                <a:t>S-S</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p:spPr>
        <p:txBody>
          <a:bodyPr/>
          <a:lstStyle/>
          <a:p>
            <a:r>
              <a:rPr lang="en-US" smtClean="0">
                <a:latin typeface="Tahoma" pitchFamily="34" charset="0"/>
              </a:rPr>
              <a:t>HIV and other STDs are connected.</a:t>
            </a:r>
          </a:p>
        </p:txBody>
      </p:sp>
      <p:sp>
        <p:nvSpPr>
          <p:cNvPr id="13315" name="Rectangle 3"/>
          <p:cNvSpPr>
            <a:spLocks noGrp="1" noChangeArrowheads="1"/>
          </p:cNvSpPr>
          <p:nvPr>
            <p:ph type="body" idx="1"/>
          </p:nvPr>
        </p:nvSpPr>
        <p:spPr>
          <a:noFill/>
        </p:spPr>
        <p:txBody>
          <a:bodyPr/>
          <a:lstStyle/>
          <a:p>
            <a:pPr>
              <a:buFontTx/>
              <a:buChar char="•"/>
            </a:pPr>
            <a:r>
              <a:rPr lang="en-US" smtClean="0">
                <a:latin typeface="Tahoma" pitchFamily="34" charset="0"/>
              </a:rPr>
              <a:t>same behaviors</a:t>
            </a:r>
          </a:p>
          <a:p>
            <a:pPr>
              <a:buFontTx/>
              <a:buChar char="•"/>
            </a:pPr>
            <a:r>
              <a:rPr lang="en-US" smtClean="0">
                <a:latin typeface="Tahoma" pitchFamily="34" charset="0"/>
              </a:rPr>
              <a:t>increased transmission</a:t>
            </a:r>
          </a:p>
          <a:p>
            <a:pPr>
              <a:buFontTx/>
              <a:buChar char="•"/>
            </a:pPr>
            <a:r>
              <a:rPr lang="en-US" smtClean="0">
                <a:latin typeface="Tahoma" pitchFamily="34" charset="0"/>
              </a:rPr>
              <a:t>feelings of susceptibility and personal concern</a:t>
            </a:r>
          </a:p>
        </p:txBody>
      </p:sp>
      <p:sp>
        <p:nvSpPr>
          <p:cNvPr id="13316" name="Rectangle 4"/>
          <p:cNvSpPr>
            <a:spLocks noChangeArrowheads="1"/>
          </p:cNvSpPr>
          <p:nvPr/>
        </p:nvSpPr>
        <p:spPr bwMode="auto">
          <a:xfrm>
            <a:off x="684213" y="381000"/>
            <a:ext cx="7775575" cy="1524000"/>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t>Key Teaching Points</a:t>
            </a:r>
          </a:p>
        </p:txBody>
      </p:sp>
      <p:sp>
        <p:nvSpPr>
          <p:cNvPr id="14339" name="Rectangle 3"/>
          <p:cNvSpPr>
            <a:spLocks noGrp="1" noChangeArrowheads="1"/>
          </p:cNvSpPr>
          <p:nvPr>
            <p:ph type="body" idx="1"/>
          </p:nvPr>
        </p:nvSpPr>
        <p:spPr/>
        <p:txBody>
          <a:bodyPr/>
          <a:lstStyle/>
          <a:p>
            <a:pPr>
              <a:buFontTx/>
              <a:buChar char="•"/>
            </a:pPr>
            <a:r>
              <a:rPr lang="en-US" smtClean="0"/>
              <a:t>Youth are at risk for STDS.</a:t>
            </a:r>
          </a:p>
          <a:p>
            <a:pPr>
              <a:buFontTx/>
              <a:buChar char="•"/>
            </a:pPr>
            <a:r>
              <a:rPr lang="en-US" smtClean="0"/>
              <a:t>STDS are preventable.</a:t>
            </a:r>
          </a:p>
          <a:p>
            <a:pPr>
              <a:buFontTx/>
              <a:buChar char="•"/>
            </a:pPr>
            <a:r>
              <a:rPr lang="en-US" smtClean="0"/>
              <a:t>STDS are transmitted by unprotected anal, oral or vaginal sex.</a:t>
            </a:r>
          </a:p>
          <a:p>
            <a:pPr>
              <a:buFontTx/>
              <a:buChar char="•"/>
            </a:pPr>
            <a:r>
              <a:rPr lang="en-US" smtClean="0">
                <a:solidFill>
                  <a:srgbClr val="FF0000"/>
                </a:solidFill>
              </a:rPr>
              <a:t>Sexually active youth should be tested and treated for STDS.</a:t>
            </a:r>
            <a:endParaRPr lang="en-US" smtClean="0"/>
          </a:p>
          <a:p>
            <a:endParaRPr lang="en-US" smtClean="0"/>
          </a:p>
        </p:txBody>
      </p:sp>
      <p:sp>
        <p:nvSpPr>
          <p:cNvPr id="14340" name="Rectangle 4"/>
          <p:cNvSpPr>
            <a:spLocks noChangeArrowheads="1"/>
          </p:cNvSpPr>
          <p:nvPr/>
        </p:nvSpPr>
        <p:spPr bwMode="auto">
          <a:xfrm>
            <a:off x="531813" y="455613"/>
            <a:ext cx="8156575" cy="1298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solidFill>
                  <a:schemeClr val="tx1"/>
                </a:solidFill>
              </a:rPr>
              <a:t>Sexually active youth should be tested and treated for STDS.</a:t>
            </a:r>
            <a:endParaRPr lang="en-US" smtClean="0">
              <a:solidFill>
                <a:srgbClr val="FF0000"/>
              </a:solidFill>
            </a:endParaRPr>
          </a:p>
        </p:txBody>
      </p:sp>
      <p:sp>
        <p:nvSpPr>
          <p:cNvPr id="15363" name="Rectangle 3"/>
          <p:cNvSpPr>
            <a:spLocks noGrp="1" noChangeArrowheads="1"/>
          </p:cNvSpPr>
          <p:nvPr>
            <p:ph type="body" idx="1"/>
          </p:nvPr>
        </p:nvSpPr>
        <p:spPr/>
        <p:txBody>
          <a:bodyPr/>
          <a:lstStyle/>
          <a:p>
            <a:pPr>
              <a:buFontTx/>
              <a:buChar char="•"/>
            </a:pPr>
            <a:r>
              <a:rPr lang="en-US" smtClean="0"/>
              <a:t>Many STDS do not have symptoms.</a:t>
            </a:r>
          </a:p>
          <a:p>
            <a:pPr>
              <a:buFontTx/>
              <a:buChar char="•"/>
            </a:pPr>
            <a:r>
              <a:rPr lang="en-US" smtClean="0"/>
              <a:t>Untreated STDS can have serious consequences.</a:t>
            </a:r>
          </a:p>
          <a:p>
            <a:pPr>
              <a:buFontTx/>
              <a:buChar char="•"/>
            </a:pPr>
            <a:r>
              <a:rPr lang="en-US" smtClean="0"/>
              <a:t>Where can your students get tested?</a:t>
            </a:r>
          </a:p>
        </p:txBody>
      </p:sp>
      <p:sp>
        <p:nvSpPr>
          <p:cNvPr id="15364" name="Rectangle 4"/>
          <p:cNvSpPr>
            <a:spLocks noChangeArrowheads="1"/>
          </p:cNvSpPr>
          <p:nvPr/>
        </p:nvSpPr>
        <p:spPr bwMode="auto">
          <a:xfrm>
            <a:off x="531813" y="455613"/>
            <a:ext cx="8156575" cy="1449387"/>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09600" y="685800"/>
            <a:ext cx="7848600" cy="5181600"/>
          </a:xfrm>
          <a:noFill/>
        </p:spPr>
        <p:txBody>
          <a:bodyPr/>
          <a:lstStyle/>
          <a:p>
            <a:r>
              <a:rPr lang="en-US" smtClean="0">
                <a:latin typeface="Tahoma" pitchFamily="34" charset="0"/>
              </a:rPr>
              <a:t>Bacterial STDs:</a:t>
            </a:r>
            <a:br>
              <a:rPr lang="en-US" smtClean="0">
                <a:latin typeface="Tahoma" pitchFamily="34" charset="0"/>
              </a:rPr>
            </a:br>
            <a:r>
              <a:rPr lang="en-US" i="1" smtClean="0">
                <a:latin typeface="Tahoma" pitchFamily="34" charset="0"/>
              </a:rPr>
              <a:t>Chlamydia, Gonorrhea and Syphilis</a:t>
            </a:r>
          </a:p>
        </p:txBody>
      </p:sp>
      <p:sp>
        <p:nvSpPr>
          <p:cNvPr id="16387" name="Rectangle 3"/>
          <p:cNvSpPr>
            <a:spLocks noChangeArrowheads="1"/>
          </p:cNvSpPr>
          <p:nvPr/>
        </p:nvSpPr>
        <p:spPr bwMode="auto">
          <a:xfrm>
            <a:off x="684213" y="1598613"/>
            <a:ext cx="7775575" cy="37369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0" name="Object 2"/>
          <p:cNvGraphicFramePr>
            <a:graphicFrameLocks/>
          </p:cNvGraphicFramePr>
          <p:nvPr/>
        </p:nvGraphicFramePr>
        <p:xfrm>
          <a:off x="879475" y="498475"/>
          <a:ext cx="8277225" cy="6372225"/>
        </p:xfrm>
        <a:graphic>
          <a:graphicData uri="http://schemas.openxmlformats.org/presentationml/2006/ole">
            <mc:AlternateContent xmlns:mc="http://schemas.openxmlformats.org/markup-compatibility/2006">
              <mc:Choice xmlns:v="urn:schemas-microsoft-com:vml" Requires="v">
                <p:oleObj spid="_x0000_s17411" name="Document" r:id="rId4" imgW="8277225" imgH="6372225" progId="Word.Document.8">
                  <p:embed/>
                </p:oleObj>
              </mc:Choice>
              <mc:Fallback>
                <p:oleObj name="Document" r:id="rId4" imgW="8277225" imgH="6372225" progId="Word.Document.8">
                  <p:embed/>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9475" y="498475"/>
                        <a:ext cx="8277225" cy="637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a:xfrm>
            <a:off x="533400" y="304800"/>
            <a:ext cx="4038600" cy="6019800"/>
          </a:xfrm>
          <a:noFill/>
        </p:spPr>
        <p:txBody>
          <a:bodyPr/>
          <a:lstStyle/>
          <a:p>
            <a:pPr algn="ctr"/>
            <a:r>
              <a:rPr lang="en-US" sz="4400" smtClean="0">
                <a:latin typeface="Tahoma" pitchFamily="34" charset="0"/>
              </a:rPr>
              <a:t>Pelvic</a:t>
            </a:r>
            <a:br>
              <a:rPr lang="en-US" sz="4400" smtClean="0">
                <a:latin typeface="Tahoma" pitchFamily="34" charset="0"/>
              </a:rPr>
            </a:br>
            <a:r>
              <a:rPr lang="en-US" sz="4400" smtClean="0">
                <a:latin typeface="Tahoma" pitchFamily="34" charset="0"/>
              </a:rPr>
              <a:t>Inflammatory Disease</a:t>
            </a:r>
            <a:r>
              <a:rPr lang="en-US" smtClean="0">
                <a:latin typeface="Tahoma" pitchFamily="34" charset="0"/>
              </a:rPr>
              <a:t> </a:t>
            </a:r>
          </a:p>
          <a:p>
            <a:endParaRPr lang="en-US" sz="2800" smtClean="0">
              <a:latin typeface="Tahoma" pitchFamily="34" charset="0"/>
            </a:endParaRPr>
          </a:p>
          <a:p>
            <a:pPr>
              <a:lnSpc>
                <a:spcPct val="70000"/>
              </a:lnSpc>
            </a:pPr>
            <a:r>
              <a:rPr lang="en-US" sz="2800" smtClean="0">
                <a:latin typeface="Tahoma" pitchFamily="34" charset="0"/>
              </a:rPr>
              <a:t>Symptoms:</a:t>
            </a:r>
          </a:p>
          <a:p>
            <a:pPr>
              <a:lnSpc>
                <a:spcPct val="70000"/>
              </a:lnSpc>
              <a:buFontTx/>
              <a:buChar char="•"/>
            </a:pPr>
            <a:r>
              <a:rPr lang="en-US" sz="2800" smtClean="0">
                <a:solidFill>
                  <a:srgbClr val="FF0033"/>
                </a:solidFill>
                <a:latin typeface="Tahoma" pitchFamily="34" charset="0"/>
              </a:rPr>
              <a:t>pain</a:t>
            </a:r>
            <a:r>
              <a:rPr lang="en-US" sz="2800" smtClean="0">
                <a:latin typeface="Tahoma" pitchFamily="34" charset="0"/>
              </a:rPr>
              <a:t>, fever, chills</a:t>
            </a:r>
          </a:p>
          <a:p>
            <a:pPr>
              <a:lnSpc>
                <a:spcPct val="50000"/>
              </a:lnSpc>
            </a:pPr>
            <a:endParaRPr lang="en-US" sz="2800" smtClean="0">
              <a:latin typeface="Tahoma" pitchFamily="34" charset="0"/>
            </a:endParaRPr>
          </a:p>
          <a:p>
            <a:pPr>
              <a:lnSpc>
                <a:spcPct val="80000"/>
              </a:lnSpc>
            </a:pPr>
            <a:r>
              <a:rPr lang="en-US" sz="2800" smtClean="0">
                <a:latin typeface="Tahoma" pitchFamily="34" charset="0"/>
              </a:rPr>
              <a:t>Complications:</a:t>
            </a:r>
          </a:p>
          <a:p>
            <a:pPr>
              <a:lnSpc>
                <a:spcPct val="80000"/>
              </a:lnSpc>
              <a:buFontTx/>
              <a:buChar char="•"/>
            </a:pPr>
            <a:r>
              <a:rPr lang="en-US" sz="2800" smtClean="0">
                <a:latin typeface="Tahoma" pitchFamily="34" charset="0"/>
              </a:rPr>
              <a:t>Ectopic pregnancy, maternal death, sterility</a:t>
            </a:r>
          </a:p>
          <a:p>
            <a:r>
              <a:rPr lang="en-US" sz="2800" smtClean="0">
                <a:latin typeface="Tahoma" pitchFamily="34" charset="0"/>
              </a:rPr>
              <a:t>Treatment: antibiotics</a:t>
            </a:r>
            <a:endParaRPr lang="en-US" smtClean="0">
              <a:latin typeface="Tahoma" pitchFamily="34" charset="0"/>
            </a:endParaRPr>
          </a:p>
          <a:p>
            <a:endParaRPr lang="en-US" smtClean="0">
              <a:latin typeface="Tahoma" pitchFamily="34" charset="0"/>
            </a:endParaRPr>
          </a:p>
        </p:txBody>
      </p:sp>
      <p:sp>
        <p:nvSpPr>
          <p:cNvPr id="18435" name="Rectangle 3"/>
          <p:cNvSpPr>
            <a:spLocks noChangeArrowheads="1"/>
          </p:cNvSpPr>
          <p:nvPr/>
        </p:nvSpPr>
        <p:spPr bwMode="auto">
          <a:xfrm>
            <a:off x="4876800" y="0"/>
            <a:ext cx="3810000" cy="5605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a:spcBef>
                <a:spcPct val="50000"/>
              </a:spcBef>
            </a:pPr>
            <a:r>
              <a:rPr lang="en-US" sz="4400">
                <a:latin typeface="Tahoma" pitchFamily="34" charset="0"/>
              </a:rPr>
              <a:t/>
            </a:r>
            <a:br>
              <a:rPr lang="en-US" sz="4400">
                <a:latin typeface="Tahoma" pitchFamily="34" charset="0"/>
              </a:rPr>
            </a:br>
            <a:r>
              <a:rPr lang="en-US" sz="4400">
                <a:latin typeface="Tahoma" pitchFamily="34" charset="0"/>
              </a:rPr>
              <a:t>Epididymitis</a:t>
            </a:r>
            <a:endParaRPr lang="en-US" sz="3200">
              <a:latin typeface="Tahoma" pitchFamily="34" charset="0"/>
            </a:endParaRPr>
          </a:p>
          <a:p>
            <a:pPr>
              <a:spcBef>
                <a:spcPct val="50000"/>
              </a:spcBef>
            </a:pPr>
            <a:endParaRPr lang="en-US" sz="3200">
              <a:latin typeface="Tahoma" pitchFamily="34" charset="0"/>
            </a:endParaRPr>
          </a:p>
          <a:p>
            <a:pPr>
              <a:spcBef>
                <a:spcPct val="50000"/>
              </a:spcBef>
            </a:pPr>
            <a:endParaRPr lang="en-US" sz="2800">
              <a:latin typeface="Tahoma" pitchFamily="34" charset="0"/>
            </a:endParaRPr>
          </a:p>
          <a:p>
            <a:pPr>
              <a:lnSpc>
                <a:spcPct val="80000"/>
              </a:lnSpc>
              <a:spcBef>
                <a:spcPct val="50000"/>
              </a:spcBef>
            </a:pPr>
            <a:r>
              <a:rPr lang="en-US" sz="2800">
                <a:latin typeface="Tahoma" pitchFamily="34" charset="0"/>
              </a:rPr>
              <a:t>Symptoms:</a:t>
            </a:r>
            <a:br>
              <a:rPr lang="en-US" sz="2800">
                <a:latin typeface="Tahoma" pitchFamily="34" charset="0"/>
              </a:rPr>
            </a:br>
            <a:r>
              <a:rPr lang="en-US" sz="2800">
                <a:latin typeface="Tahoma" pitchFamily="34" charset="0"/>
              </a:rPr>
              <a:t>	fever, chills, pain</a:t>
            </a:r>
          </a:p>
          <a:p>
            <a:pPr>
              <a:lnSpc>
                <a:spcPct val="80000"/>
              </a:lnSpc>
              <a:spcBef>
                <a:spcPct val="50000"/>
              </a:spcBef>
            </a:pPr>
            <a:r>
              <a:rPr lang="en-US" sz="2800">
                <a:latin typeface="Tahoma" pitchFamily="34" charset="0"/>
              </a:rPr>
              <a:t>Complications:</a:t>
            </a:r>
            <a:br>
              <a:rPr lang="en-US" sz="2800">
                <a:latin typeface="Tahoma" pitchFamily="34" charset="0"/>
              </a:rPr>
            </a:br>
            <a:r>
              <a:rPr lang="en-US" sz="2800">
                <a:latin typeface="Tahoma" pitchFamily="34" charset="0"/>
              </a:rPr>
              <a:t>	sterility</a:t>
            </a:r>
          </a:p>
          <a:p>
            <a:pPr>
              <a:spcBef>
                <a:spcPct val="50000"/>
              </a:spcBef>
            </a:pPr>
            <a:r>
              <a:rPr lang="en-US" sz="2800">
                <a:latin typeface="Tahoma" pitchFamily="34" charset="0"/>
              </a:rPr>
              <a:t>Treatment: antibiotics</a:t>
            </a:r>
            <a:r>
              <a:rPr lang="en-US">
                <a:latin typeface="Tahoma" pitchFamily="34" charset="0"/>
              </a:rPr>
              <a:t/>
            </a:r>
            <a:br>
              <a:rPr lang="en-US">
                <a:latin typeface="Tahoma" pitchFamily="34" charset="0"/>
              </a:rPr>
            </a:br>
            <a:endParaRPr lang="en-US">
              <a:latin typeface="Tahoma" pitchFamily="34" charset="0"/>
            </a:endParaRPr>
          </a:p>
        </p:txBody>
      </p:sp>
      <p:sp>
        <p:nvSpPr>
          <p:cNvPr id="18436" name="Rectangle 4"/>
          <p:cNvSpPr>
            <a:spLocks noChangeArrowheads="1"/>
          </p:cNvSpPr>
          <p:nvPr/>
        </p:nvSpPr>
        <p:spPr bwMode="auto">
          <a:xfrm>
            <a:off x="5103813" y="303213"/>
            <a:ext cx="3432175" cy="21367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
        <p:nvSpPr>
          <p:cNvPr id="18437" name="Rectangle 5"/>
          <p:cNvSpPr>
            <a:spLocks noChangeArrowheads="1"/>
          </p:cNvSpPr>
          <p:nvPr/>
        </p:nvSpPr>
        <p:spPr bwMode="auto">
          <a:xfrm>
            <a:off x="608013" y="303213"/>
            <a:ext cx="3965575" cy="2060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a:off x="411163" y="671513"/>
            <a:ext cx="2857500" cy="1038225"/>
          </a:xfrm>
          <a:prstGeom prst="roundRect">
            <a:avLst>
              <a:gd name="adj" fmla="val 16560"/>
            </a:avLst>
          </a:prstGeom>
          <a:solidFill>
            <a:srgbClr val="99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b="1"/>
              <a:t>Primary</a:t>
            </a:r>
            <a:endParaRPr lang="en-US"/>
          </a:p>
          <a:p>
            <a:pPr algn="ctr"/>
            <a:r>
              <a:rPr lang="en-US"/>
              <a:t>Chancre appears at </a:t>
            </a:r>
          </a:p>
          <a:p>
            <a:pPr algn="ctr"/>
            <a:r>
              <a:rPr lang="en-US"/>
              <a:t>site of infection</a:t>
            </a:r>
          </a:p>
        </p:txBody>
      </p:sp>
      <p:sp>
        <p:nvSpPr>
          <p:cNvPr id="19459" name="AutoShape 3"/>
          <p:cNvSpPr>
            <a:spLocks noChangeArrowheads="1"/>
          </p:cNvSpPr>
          <p:nvPr/>
        </p:nvSpPr>
        <p:spPr bwMode="auto">
          <a:xfrm>
            <a:off x="411163" y="2230438"/>
            <a:ext cx="3160712" cy="1016000"/>
          </a:xfrm>
          <a:prstGeom prst="roundRect">
            <a:avLst>
              <a:gd name="adj" fmla="val 16560"/>
            </a:avLst>
          </a:prstGeom>
          <a:solidFill>
            <a:srgbClr val="99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b="1"/>
              <a:t>Secondary</a:t>
            </a:r>
            <a:endParaRPr lang="en-US" sz="2000"/>
          </a:p>
          <a:p>
            <a:pPr algn="ctr"/>
            <a:r>
              <a:rPr lang="en-US"/>
              <a:t>Other symptoms appear--</a:t>
            </a:r>
          </a:p>
          <a:p>
            <a:pPr algn="ctr"/>
            <a:r>
              <a:rPr lang="en-US"/>
              <a:t>rashes, fever, fatigue</a:t>
            </a:r>
          </a:p>
        </p:txBody>
      </p:sp>
      <p:sp>
        <p:nvSpPr>
          <p:cNvPr id="19460" name="AutoShape 4"/>
          <p:cNvSpPr>
            <a:spLocks noChangeArrowheads="1"/>
          </p:cNvSpPr>
          <p:nvPr/>
        </p:nvSpPr>
        <p:spPr bwMode="auto">
          <a:xfrm>
            <a:off x="520700" y="3638550"/>
            <a:ext cx="2857500" cy="1038225"/>
          </a:xfrm>
          <a:prstGeom prst="roundRect">
            <a:avLst>
              <a:gd name="adj" fmla="val 16560"/>
            </a:avLst>
          </a:prstGeom>
          <a:solidFill>
            <a:srgbClr val="99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b="1"/>
              <a:t>Latent Phase</a:t>
            </a:r>
            <a:endParaRPr lang="en-US"/>
          </a:p>
          <a:p>
            <a:pPr algn="ctr"/>
            <a:r>
              <a:rPr lang="en-US"/>
              <a:t>No Symptoms</a:t>
            </a:r>
          </a:p>
        </p:txBody>
      </p:sp>
      <p:sp>
        <p:nvSpPr>
          <p:cNvPr id="19461" name="AutoShape 5"/>
          <p:cNvSpPr>
            <a:spLocks noChangeArrowheads="1"/>
          </p:cNvSpPr>
          <p:nvPr/>
        </p:nvSpPr>
        <p:spPr bwMode="auto">
          <a:xfrm>
            <a:off x="349250" y="5327650"/>
            <a:ext cx="2857500" cy="1038225"/>
          </a:xfrm>
          <a:prstGeom prst="roundRect">
            <a:avLst>
              <a:gd name="adj" fmla="val 16560"/>
            </a:avLst>
          </a:prstGeom>
          <a:solidFill>
            <a:srgbClr val="99CCF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b="1"/>
              <a:t>Late Phase</a:t>
            </a:r>
            <a:endParaRPr lang="en-US"/>
          </a:p>
          <a:p>
            <a:pPr algn="ctr"/>
            <a:r>
              <a:rPr lang="en-US"/>
              <a:t>Damage to nervous</a:t>
            </a:r>
          </a:p>
          <a:p>
            <a:pPr algn="ctr"/>
            <a:r>
              <a:rPr lang="en-US"/>
              <a:t> system and death</a:t>
            </a:r>
          </a:p>
        </p:txBody>
      </p:sp>
      <p:sp>
        <p:nvSpPr>
          <p:cNvPr id="19462" name="Freeform 6"/>
          <p:cNvSpPr>
            <a:spLocks/>
          </p:cNvSpPr>
          <p:nvPr/>
        </p:nvSpPr>
        <p:spPr bwMode="auto">
          <a:xfrm>
            <a:off x="1839913" y="1709738"/>
            <a:ext cx="153987" cy="522287"/>
          </a:xfrm>
          <a:custGeom>
            <a:avLst/>
            <a:gdLst>
              <a:gd name="T0" fmla="*/ 0 w 97"/>
              <a:gd name="T1" fmla="*/ 0 h 329"/>
              <a:gd name="T2" fmla="*/ 152400 w 97"/>
              <a:gd name="T3" fmla="*/ 520700 h 329"/>
              <a:gd name="T4" fmla="*/ 0 60000 65536"/>
              <a:gd name="T5" fmla="*/ 0 60000 65536"/>
            </a:gdLst>
            <a:ahLst/>
            <a:cxnLst>
              <a:cxn ang="T4">
                <a:pos x="T0" y="T1"/>
              </a:cxn>
              <a:cxn ang="T5">
                <a:pos x="T2" y="T3"/>
              </a:cxn>
            </a:cxnLst>
            <a:rect l="0" t="0" r="r" b="b"/>
            <a:pathLst>
              <a:path w="97" h="329">
                <a:moveTo>
                  <a:pt x="0" y="0"/>
                </a:moveTo>
                <a:lnTo>
                  <a:pt x="96" y="328"/>
                </a:lnTo>
              </a:path>
            </a:pathLst>
          </a:custGeom>
          <a:noFill/>
          <a:ln w="50800" cap="rnd" cmpd="sng">
            <a:solidFill>
              <a:schemeClr val="tx1"/>
            </a:solidFill>
            <a:prstDash val="solid"/>
            <a:round/>
            <a:headEnd type="none" w="sm" len="sm"/>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3" name="Freeform 7"/>
          <p:cNvSpPr>
            <a:spLocks/>
          </p:cNvSpPr>
          <p:nvPr/>
        </p:nvSpPr>
        <p:spPr bwMode="auto">
          <a:xfrm>
            <a:off x="1939925" y="3276600"/>
            <a:ext cx="1588" cy="384175"/>
          </a:xfrm>
          <a:custGeom>
            <a:avLst/>
            <a:gdLst>
              <a:gd name="T0" fmla="*/ 0 w 1"/>
              <a:gd name="T1" fmla="*/ 0 h 242"/>
              <a:gd name="T2" fmla="*/ 0 w 1"/>
              <a:gd name="T3" fmla="*/ 382588 h 242"/>
              <a:gd name="T4" fmla="*/ 0 60000 65536"/>
              <a:gd name="T5" fmla="*/ 0 60000 65536"/>
            </a:gdLst>
            <a:ahLst/>
            <a:cxnLst>
              <a:cxn ang="T4">
                <a:pos x="T0" y="T1"/>
              </a:cxn>
              <a:cxn ang="T5">
                <a:pos x="T2" y="T3"/>
              </a:cxn>
            </a:cxnLst>
            <a:rect l="0" t="0" r="r" b="b"/>
            <a:pathLst>
              <a:path w="1" h="242">
                <a:moveTo>
                  <a:pt x="0" y="0"/>
                </a:moveTo>
                <a:lnTo>
                  <a:pt x="0" y="241"/>
                </a:lnTo>
              </a:path>
            </a:pathLst>
          </a:custGeom>
          <a:noFill/>
          <a:ln w="50800" cap="rnd" cmpd="sng">
            <a:solidFill>
              <a:schemeClr val="tx1"/>
            </a:solidFill>
            <a:prstDash val="solid"/>
            <a:round/>
            <a:headEnd type="none" w="sm" len="sm"/>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4" name="Freeform 8"/>
          <p:cNvSpPr>
            <a:spLocks/>
          </p:cNvSpPr>
          <p:nvPr/>
        </p:nvSpPr>
        <p:spPr bwMode="auto">
          <a:xfrm>
            <a:off x="1679575" y="4724400"/>
            <a:ext cx="150813" cy="652463"/>
          </a:xfrm>
          <a:custGeom>
            <a:avLst/>
            <a:gdLst>
              <a:gd name="T0" fmla="*/ 0 w 95"/>
              <a:gd name="T1" fmla="*/ 0 h 411"/>
              <a:gd name="T2" fmla="*/ 149225 w 95"/>
              <a:gd name="T3" fmla="*/ 650875 h 411"/>
              <a:gd name="T4" fmla="*/ 0 60000 65536"/>
              <a:gd name="T5" fmla="*/ 0 60000 65536"/>
            </a:gdLst>
            <a:ahLst/>
            <a:cxnLst>
              <a:cxn ang="T4">
                <a:pos x="T0" y="T1"/>
              </a:cxn>
              <a:cxn ang="T5">
                <a:pos x="T2" y="T3"/>
              </a:cxn>
            </a:cxnLst>
            <a:rect l="0" t="0" r="r" b="b"/>
            <a:pathLst>
              <a:path w="95" h="411">
                <a:moveTo>
                  <a:pt x="0" y="0"/>
                </a:moveTo>
                <a:lnTo>
                  <a:pt x="94" y="410"/>
                </a:lnTo>
              </a:path>
            </a:pathLst>
          </a:custGeom>
          <a:noFill/>
          <a:ln w="50800" cap="rnd" cmpd="sng">
            <a:solidFill>
              <a:schemeClr val="tx1"/>
            </a:solidFill>
            <a:prstDash val="solid"/>
            <a:round/>
            <a:headEnd type="none" w="sm" len="sm"/>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5" name="Rectangle 9"/>
          <p:cNvSpPr>
            <a:spLocks noChangeArrowheads="1"/>
          </p:cNvSpPr>
          <p:nvPr/>
        </p:nvSpPr>
        <p:spPr bwMode="auto">
          <a:xfrm>
            <a:off x="4648200" y="563563"/>
            <a:ext cx="2209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pPr>
            <a:r>
              <a:rPr lang="en-US" sz="4000" b="1">
                <a:latin typeface="Tahoma" pitchFamily="34" charset="0"/>
              </a:rPr>
              <a:t>Syphilis</a:t>
            </a:r>
          </a:p>
        </p:txBody>
      </p:sp>
      <p:sp>
        <p:nvSpPr>
          <p:cNvPr id="19466" name="Rectangle 10"/>
          <p:cNvSpPr>
            <a:spLocks noChangeArrowheads="1"/>
          </p:cNvSpPr>
          <p:nvPr/>
        </p:nvSpPr>
        <p:spPr bwMode="auto">
          <a:xfrm>
            <a:off x="3886200" y="1828800"/>
            <a:ext cx="4524375"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buFontTx/>
              <a:buChar char="•"/>
            </a:pPr>
            <a:r>
              <a:rPr lang="en-US" b="1">
                <a:latin typeface="Tahoma" pitchFamily="34" charset="0"/>
              </a:rPr>
              <a:t>Transmission</a:t>
            </a:r>
            <a:r>
              <a:rPr lang="en-US">
                <a:latin typeface="Tahoma" pitchFamily="34" charset="0"/>
              </a:rPr>
              <a:t>: contact with rash or chancre</a:t>
            </a:r>
          </a:p>
          <a:p>
            <a:pPr>
              <a:spcBef>
                <a:spcPct val="50000"/>
              </a:spcBef>
              <a:buFontTx/>
              <a:buChar char="•"/>
            </a:pPr>
            <a:r>
              <a:rPr lang="en-US" b="1">
                <a:latin typeface="Tahoma" pitchFamily="34" charset="0"/>
              </a:rPr>
              <a:t>Symptoms: </a:t>
            </a:r>
            <a:r>
              <a:rPr lang="en-US">
                <a:latin typeface="Tahoma" pitchFamily="34" charset="0"/>
              </a:rPr>
              <a:t>(at left)</a:t>
            </a:r>
          </a:p>
          <a:p>
            <a:pPr>
              <a:spcBef>
                <a:spcPct val="50000"/>
              </a:spcBef>
              <a:buFontTx/>
              <a:buChar char="•"/>
            </a:pPr>
            <a:r>
              <a:rPr lang="en-US" b="1">
                <a:latin typeface="Tahoma" pitchFamily="34" charset="0"/>
              </a:rPr>
              <a:t>Time to onset</a:t>
            </a:r>
            <a:r>
              <a:rPr lang="en-US">
                <a:latin typeface="Tahoma" pitchFamily="34" charset="0"/>
              </a:rPr>
              <a:t>: 10-90 days</a:t>
            </a:r>
          </a:p>
          <a:p>
            <a:pPr>
              <a:spcBef>
                <a:spcPct val="50000"/>
              </a:spcBef>
              <a:buFontTx/>
              <a:buChar char="•"/>
            </a:pPr>
            <a:r>
              <a:rPr lang="en-US" b="1">
                <a:latin typeface="Tahoma" pitchFamily="34" charset="0"/>
              </a:rPr>
              <a:t>Pregnancy</a:t>
            </a:r>
            <a:r>
              <a:rPr lang="en-US">
                <a:latin typeface="Tahoma" pitchFamily="34" charset="0"/>
              </a:rPr>
              <a:t>: perinatal infection may cause blindness or infant death</a:t>
            </a:r>
            <a:r>
              <a:rPr lang="en-US" b="1">
                <a:latin typeface="Tahoma" pitchFamily="34" charset="0"/>
              </a:rPr>
              <a:t> </a:t>
            </a:r>
          </a:p>
          <a:p>
            <a:pPr>
              <a:spcBef>
                <a:spcPct val="50000"/>
              </a:spcBef>
              <a:buFontTx/>
              <a:buChar char="•"/>
            </a:pPr>
            <a:r>
              <a:rPr lang="en-US" b="1">
                <a:latin typeface="Tahoma" pitchFamily="34" charset="0"/>
              </a:rPr>
              <a:t>Diagnosis: </a:t>
            </a:r>
            <a:r>
              <a:rPr lang="en-US">
                <a:latin typeface="Tahoma" pitchFamily="34" charset="0"/>
              </a:rPr>
              <a:t>blood tests</a:t>
            </a:r>
            <a:endParaRPr lang="en-US" b="1">
              <a:latin typeface="Tahoma" pitchFamily="34" charset="0"/>
            </a:endParaRPr>
          </a:p>
          <a:p>
            <a:pPr>
              <a:spcBef>
                <a:spcPct val="50000"/>
              </a:spcBef>
              <a:buFontTx/>
              <a:buChar char="•"/>
            </a:pPr>
            <a:r>
              <a:rPr lang="en-US" b="1">
                <a:latin typeface="Tahoma" pitchFamily="34" charset="0"/>
              </a:rPr>
              <a:t>Treatment</a:t>
            </a:r>
            <a:r>
              <a:rPr lang="en-US">
                <a:latin typeface="Tahoma" pitchFamily="34" charset="0"/>
              </a:rPr>
              <a:t>: antibiotics very effective</a:t>
            </a:r>
          </a:p>
          <a:p>
            <a:pPr>
              <a:spcBef>
                <a:spcPct val="50000"/>
              </a:spcBef>
              <a:buFontTx/>
              <a:buChar char="•"/>
            </a:pPr>
            <a:endParaRPr lang="en-US">
              <a:latin typeface="Tahoma" pitchFamily="34" charset="0"/>
            </a:endParaRPr>
          </a:p>
        </p:txBody>
      </p:sp>
      <p:sp>
        <p:nvSpPr>
          <p:cNvPr id="19467" name="Rectangle 11"/>
          <p:cNvSpPr>
            <a:spLocks noChangeArrowheads="1"/>
          </p:cNvSpPr>
          <p:nvPr/>
        </p:nvSpPr>
        <p:spPr bwMode="auto">
          <a:xfrm>
            <a:off x="3503613" y="455613"/>
            <a:ext cx="4727575" cy="9937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676400"/>
            <a:ext cx="7772400" cy="2590800"/>
          </a:xfrm>
          <a:noFill/>
        </p:spPr>
        <p:txBody>
          <a:bodyPr/>
          <a:lstStyle/>
          <a:p>
            <a:r>
              <a:rPr lang="en-US" smtClean="0">
                <a:latin typeface="Tahoma" pitchFamily="34" charset="0"/>
              </a:rPr>
              <a:t>Viral STDs:  </a:t>
            </a:r>
            <a:br>
              <a:rPr lang="en-US" smtClean="0">
                <a:latin typeface="Tahoma" pitchFamily="34" charset="0"/>
              </a:rPr>
            </a:br>
            <a:r>
              <a:rPr lang="en-US" i="1" smtClean="0">
                <a:latin typeface="Tahoma" pitchFamily="34" charset="0"/>
              </a:rPr>
              <a:t>Genital herpes, Genital warts, Hepatitis A, B and C, and HIV.  </a:t>
            </a:r>
          </a:p>
        </p:txBody>
      </p:sp>
      <p:sp>
        <p:nvSpPr>
          <p:cNvPr id="20483" name="Rectangle 3"/>
          <p:cNvSpPr>
            <a:spLocks noChangeArrowheads="1"/>
          </p:cNvSpPr>
          <p:nvPr/>
        </p:nvSpPr>
        <p:spPr bwMode="auto">
          <a:xfrm flipH="1">
            <a:off x="608013" y="1598613"/>
            <a:ext cx="7927975" cy="27463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Elements of effective programs:</a:t>
            </a:r>
          </a:p>
        </p:txBody>
      </p:sp>
      <p:sp>
        <p:nvSpPr>
          <p:cNvPr id="3075" name="Rectangle 3"/>
          <p:cNvSpPr>
            <a:spLocks noGrp="1" noChangeArrowheads="1"/>
          </p:cNvSpPr>
          <p:nvPr>
            <p:ph type="body" idx="1"/>
          </p:nvPr>
        </p:nvSpPr>
        <p:spPr>
          <a:xfrm>
            <a:off x="685800" y="1981200"/>
            <a:ext cx="8153400" cy="4114800"/>
          </a:xfrm>
        </p:spPr>
        <p:txBody>
          <a:bodyPr/>
          <a:lstStyle/>
          <a:p>
            <a:pPr>
              <a:buFontTx/>
              <a:buChar char="•"/>
            </a:pPr>
            <a:r>
              <a:rPr lang="en-US" sz="2800" smtClean="0"/>
              <a:t>tailoring to the age and experience of the audience; </a:t>
            </a:r>
          </a:p>
          <a:p>
            <a:pPr>
              <a:buFontTx/>
              <a:buChar char="•"/>
            </a:pPr>
            <a:r>
              <a:rPr lang="en-US" sz="2800" smtClean="0"/>
              <a:t>focus on risky sexual behavior; </a:t>
            </a:r>
          </a:p>
          <a:p>
            <a:pPr>
              <a:buFontTx/>
              <a:buChar char="•"/>
            </a:pPr>
            <a:r>
              <a:rPr lang="en-US" sz="2800" smtClean="0"/>
              <a:t>sound theoretical foundation; </a:t>
            </a:r>
          </a:p>
          <a:p>
            <a:pPr>
              <a:buFontTx/>
              <a:buChar char="•"/>
            </a:pPr>
            <a:r>
              <a:rPr lang="en-US" sz="2800" smtClean="0"/>
              <a:t>provision of basic facts about avoiding risks of unprotected sex; </a:t>
            </a:r>
          </a:p>
          <a:p>
            <a:pPr>
              <a:buFontTx/>
              <a:buChar char="•"/>
            </a:pPr>
            <a:r>
              <a:rPr lang="en-US" sz="2800" smtClean="0"/>
              <a:t>acknowledgement of social pressures to have sex; and </a:t>
            </a:r>
          </a:p>
          <a:p>
            <a:pPr>
              <a:buFontTx/>
              <a:buChar char="•"/>
            </a:pPr>
            <a:r>
              <a:rPr lang="en-US" sz="2800" smtClean="0"/>
              <a:t>practice in communication, negotiation and refusal skills.</a:t>
            </a:r>
            <a:r>
              <a:rPr lang="en-US" smtClean="0"/>
              <a:t> </a:t>
            </a:r>
          </a:p>
          <a:p>
            <a:endParaRPr lang="en-US" smtClean="0"/>
          </a:p>
        </p:txBody>
      </p:sp>
      <p:sp>
        <p:nvSpPr>
          <p:cNvPr id="3076" name="Rectangle 4"/>
          <p:cNvSpPr>
            <a:spLocks noChangeArrowheads="1"/>
          </p:cNvSpPr>
          <p:nvPr/>
        </p:nvSpPr>
        <p:spPr bwMode="auto">
          <a:xfrm>
            <a:off x="531813" y="455613"/>
            <a:ext cx="8156575" cy="1298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2438400" y="280988"/>
            <a:ext cx="3733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pPr>
            <a:r>
              <a:rPr lang="en-US" sz="4400">
                <a:latin typeface="Tahoma" pitchFamily="34" charset="0"/>
              </a:rPr>
              <a:t>Herpes (HSV)</a:t>
            </a:r>
          </a:p>
        </p:txBody>
      </p:sp>
      <p:sp>
        <p:nvSpPr>
          <p:cNvPr id="21507" name="Rectangle 3"/>
          <p:cNvSpPr>
            <a:spLocks noChangeArrowheads="1"/>
          </p:cNvSpPr>
          <p:nvPr/>
        </p:nvSpPr>
        <p:spPr bwMode="auto">
          <a:xfrm>
            <a:off x="6248400" y="3119438"/>
            <a:ext cx="1828800" cy="1104900"/>
          </a:xfrm>
          <a:prstGeom prst="rect">
            <a:avLst/>
          </a:prstGeom>
          <a:solidFill>
            <a:srgbClr val="6699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sz="3200">
                <a:latin typeface="Tahoma" pitchFamily="34" charset="0"/>
              </a:rPr>
              <a:t>HSV-2</a:t>
            </a:r>
          </a:p>
        </p:txBody>
      </p:sp>
      <p:sp>
        <p:nvSpPr>
          <p:cNvPr id="21508" name="Rectangle 4"/>
          <p:cNvSpPr>
            <a:spLocks noChangeArrowheads="1"/>
          </p:cNvSpPr>
          <p:nvPr/>
        </p:nvSpPr>
        <p:spPr bwMode="auto">
          <a:xfrm flipH="1">
            <a:off x="1066800" y="3098800"/>
            <a:ext cx="1828800" cy="1168400"/>
          </a:xfrm>
          <a:prstGeom prst="rect">
            <a:avLst/>
          </a:prstGeom>
          <a:solidFill>
            <a:srgbClr val="6699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r>
              <a:rPr lang="en-US" sz="3200">
                <a:latin typeface="Tahoma" pitchFamily="34" charset="0"/>
              </a:rPr>
              <a:t>HSV-1</a:t>
            </a:r>
          </a:p>
        </p:txBody>
      </p:sp>
      <p:sp>
        <p:nvSpPr>
          <p:cNvPr id="21509" name="Line 5"/>
          <p:cNvSpPr>
            <a:spLocks noChangeShapeType="1"/>
          </p:cNvSpPr>
          <p:nvPr/>
        </p:nvSpPr>
        <p:spPr bwMode="auto">
          <a:xfrm flipV="1">
            <a:off x="2366963" y="2671763"/>
            <a:ext cx="1743075" cy="473075"/>
          </a:xfrm>
          <a:prstGeom prst="line">
            <a:avLst/>
          </a:prstGeom>
          <a:noFill/>
          <a:ln w="76200">
            <a:solidFill>
              <a:srgbClr val="FF00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0" name="Line 6"/>
          <p:cNvSpPr>
            <a:spLocks noChangeShapeType="1"/>
          </p:cNvSpPr>
          <p:nvPr/>
        </p:nvSpPr>
        <p:spPr bwMode="auto">
          <a:xfrm flipH="1" flipV="1">
            <a:off x="5186363" y="2671763"/>
            <a:ext cx="1138237" cy="477837"/>
          </a:xfrm>
          <a:prstGeom prst="line">
            <a:avLst/>
          </a:prstGeom>
          <a:noFill/>
          <a:ln w="76200">
            <a:solidFill>
              <a:srgbClr val="6699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1" name="Line 7"/>
          <p:cNvSpPr>
            <a:spLocks noChangeShapeType="1"/>
          </p:cNvSpPr>
          <p:nvPr/>
        </p:nvSpPr>
        <p:spPr bwMode="auto">
          <a:xfrm>
            <a:off x="2905125" y="4124325"/>
            <a:ext cx="1384300" cy="563563"/>
          </a:xfrm>
          <a:prstGeom prst="line">
            <a:avLst/>
          </a:prstGeom>
          <a:noFill/>
          <a:ln w="76200">
            <a:solidFill>
              <a:srgbClr val="6699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2" name="Line 8"/>
          <p:cNvSpPr>
            <a:spLocks noChangeShapeType="1"/>
          </p:cNvSpPr>
          <p:nvPr/>
        </p:nvSpPr>
        <p:spPr bwMode="auto">
          <a:xfrm flipH="1">
            <a:off x="4810125" y="4200525"/>
            <a:ext cx="1562100" cy="523875"/>
          </a:xfrm>
          <a:prstGeom prst="line">
            <a:avLst/>
          </a:prstGeom>
          <a:noFill/>
          <a:ln w="76200">
            <a:solidFill>
              <a:srgbClr val="FF00FF"/>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1513" name="Group 18"/>
          <p:cNvGrpSpPr>
            <a:grpSpLocks/>
          </p:cNvGrpSpPr>
          <p:nvPr/>
        </p:nvGrpSpPr>
        <p:grpSpPr bwMode="auto">
          <a:xfrm>
            <a:off x="2900363" y="1752600"/>
            <a:ext cx="3343275" cy="4300538"/>
            <a:chOff x="1827" y="1104"/>
            <a:chExt cx="2106" cy="2709"/>
          </a:xfrm>
        </p:grpSpPr>
        <p:sp>
          <p:nvSpPr>
            <p:cNvPr id="21517" name="Oval 9"/>
            <p:cNvSpPr>
              <a:spLocks noChangeArrowheads="1"/>
            </p:cNvSpPr>
            <p:nvPr/>
          </p:nvSpPr>
          <p:spPr bwMode="auto">
            <a:xfrm>
              <a:off x="2040" y="1104"/>
              <a:ext cx="1708" cy="748"/>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8" name="Line 10"/>
            <p:cNvSpPr>
              <a:spLocks noChangeShapeType="1"/>
            </p:cNvSpPr>
            <p:nvPr/>
          </p:nvSpPr>
          <p:spPr bwMode="auto">
            <a:xfrm>
              <a:off x="2895" y="1861"/>
              <a:ext cx="0" cy="1213"/>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9" name="Line 11"/>
            <p:cNvSpPr>
              <a:spLocks noChangeShapeType="1"/>
            </p:cNvSpPr>
            <p:nvPr/>
          </p:nvSpPr>
          <p:spPr bwMode="auto">
            <a:xfrm flipH="1">
              <a:off x="2189" y="3040"/>
              <a:ext cx="706" cy="756"/>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0" name="Line 12"/>
            <p:cNvSpPr>
              <a:spLocks noChangeShapeType="1"/>
            </p:cNvSpPr>
            <p:nvPr/>
          </p:nvSpPr>
          <p:spPr bwMode="auto">
            <a:xfrm>
              <a:off x="2918" y="3057"/>
              <a:ext cx="443" cy="756"/>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1" name="Line 13"/>
            <p:cNvSpPr>
              <a:spLocks noChangeShapeType="1"/>
            </p:cNvSpPr>
            <p:nvPr/>
          </p:nvSpPr>
          <p:spPr bwMode="auto">
            <a:xfrm flipV="1">
              <a:off x="2936" y="2138"/>
              <a:ext cx="997" cy="222"/>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2" name="Line 14"/>
            <p:cNvSpPr>
              <a:spLocks noChangeShapeType="1"/>
            </p:cNvSpPr>
            <p:nvPr/>
          </p:nvSpPr>
          <p:spPr bwMode="auto">
            <a:xfrm flipH="1" flipV="1">
              <a:off x="1827" y="2090"/>
              <a:ext cx="999" cy="254"/>
            </a:xfrm>
            <a:prstGeom prst="line">
              <a:avLst/>
            </a:prstGeom>
            <a:noFill/>
            <a:ln w="508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3" name="Line 15"/>
            <p:cNvSpPr>
              <a:spLocks noChangeShapeType="1"/>
            </p:cNvSpPr>
            <p:nvPr/>
          </p:nvSpPr>
          <p:spPr bwMode="auto">
            <a:xfrm>
              <a:off x="2655" y="1640"/>
              <a:ext cx="531" cy="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4" name="Oval 16"/>
            <p:cNvSpPr>
              <a:spLocks noChangeArrowheads="1"/>
            </p:cNvSpPr>
            <p:nvPr/>
          </p:nvSpPr>
          <p:spPr bwMode="auto">
            <a:xfrm>
              <a:off x="2487" y="1345"/>
              <a:ext cx="175" cy="54"/>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5" name="Oval 17"/>
            <p:cNvSpPr>
              <a:spLocks noChangeArrowheads="1"/>
            </p:cNvSpPr>
            <p:nvPr/>
          </p:nvSpPr>
          <p:spPr bwMode="auto">
            <a:xfrm>
              <a:off x="3100" y="1360"/>
              <a:ext cx="175" cy="54"/>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1514" name="Rectangle 19"/>
          <p:cNvSpPr>
            <a:spLocks noChangeArrowheads="1"/>
          </p:cNvSpPr>
          <p:nvPr/>
        </p:nvSpPr>
        <p:spPr bwMode="auto">
          <a:xfrm>
            <a:off x="608013" y="227013"/>
            <a:ext cx="7775575" cy="9937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
        <p:nvSpPr>
          <p:cNvPr id="21515" name="Rectangle 20"/>
          <p:cNvSpPr>
            <a:spLocks noChangeArrowheads="1"/>
          </p:cNvSpPr>
          <p:nvPr/>
        </p:nvSpPr>
        <p:spPr bwMode="auto">
          <a:xfrm>
            <a:off x="381000" y="4724400"/>
            <a:ext cx="3810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pPr>
            <a:r>
              <a:rPr lang="en-US">
                <a:latin typeface="Tahoma" pitchFamily="34" charset="0"/>
              </a:rPr>
              <a:t>Cold sores </a:t>
            </a:r>
            <a:br>
              <a:rPr lang="en-US">
                <a:latin typeface="Tahoma" pitchFamily="34" charset="0"/>
              </a:rPr>
            </a:br>
            <a:r>
              <a:rPr lang="en-US">
                <a:latin typeface="Tahoma" pitchFamily="34" charset="0"/>
              </a:rPr>
              <a:t>Oral-genital frequent</a:t>
            </a:r>
          </a:p>
        </p:txBody>
      </p:sp>
      <p:sp>
        <p:nvSpPr>
          <p:cNvPr id="21516" name="Rectangle 21"/>
          <p:cNvSpPr>
            <a:spLocks noChangeArrowheads="1"/>
          </p:cNvSpPr>
          <p:nvPr/>
        </p:nvSpPr>
        <p:spPr bwMode="auto">
          <a:xfrm>
            <a:off x="5410200" y="4800600"/>
            <a:ext cx="3276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pPr>
            <a:r>
              <a:rPr lang="en-US">
                <a:latin typeface="Tahoma" pitchFamily="34" charset="0"/>
              </a:rPr>
              <a:t>Genital lesions</a:t>
            </a:r>
            <a:br>
              <a:rPr lang="en-US">
                <a:latin typeface="Tahoma" pitchFamily="34" charset="0"/>
              </a:rPr>
            </a:br>
            <a:r>
              <a:rPr lang="en-US">
                <a:latin typeface="Tahoma" pitchFamily="34" charset="0"/>
              </a:rPr>
              <a:t>Genital-oral infrequent</a:t>
            </a:r>
          </a:p>
        </p:txBody>
      </p:sp>
    </p:spTree>
  </p:cSld>
  <p:clrMapOvr>
    <a:masterClrMapping/>
  </p:clrMapOvr>
  <p:transition>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304800"/>
            <a:ext cx="7772400" cy="914400"/>
          </a:xfrm>
          <a:noFill/>
        </p:spPr>
        <p:txBody>
          <a:bodyPr/>
          <a:lstStyle/>
          <a:p>
            <a:r>
              <a:rPr lang="en-US" smtClean="0">
                <a:latin typeface="Tahoma" pitchFamily="34" charset="0"/>
              </a:rPr>
              <a:t>Genital Herpes (HSV)</a:t>
            </a:r>
          </a:p>
        </p:txBody>
      </p:sp>
      <p:sp>
        <p:nvSpPr>
          <p:cNvPr id="22531" name="Rectangle 3"/>
          <p:cNvSpPr>
            <a:spLocks noGrp="1" noChangeArrowheads="1"/>
          </p:cNvSpPr>
          <p:nvPr>
            <p:ph type="body" idx="1"/>
          </p:nvPr>
        </p:nvSpPr>
        <p:spPr>
          <a:xfrm>
            <a:off x="838200" y="1676400"/>
            <a:ext cx="7924800" cy="4419600"/>
          </a:xfrm>
          <a:noFill/>
        </p:spPr>
        <p:txBody>
          <a:bodyPr/>
          <a:lstStyle/>
          <a:p>
            <a:pPr>
              <a:spcBef>
                <a:spcPct val="50000"/>
              </a:spcBef>
            </a:pPr>
            <a:r>
              <a:rPr lang="en-US" sz="2400" b="1" smtClean="0">
                <a:latin typeface="Tahoma" pitchFamily="34" charset="0"/>
              </a:rPr>
              <a:t>Transmission:</a:t>
            </a:r>
            <a:r>
              <a:rPr lang="en-US" sz="2400" smtClean="0">
                <a:latin typeface="Tahoma" pitchFamily="34" charset="0"/>
              </a:rPr>
              <a:t> skin to skin</a:t>
            </a:r>
          </a:p>
          <a:p>
            <a:pPr>
              <a:spcBef>
                <a:spcPct val="50000"/>
              </a:spcBef>
            </a:pPr>
            <a:r>
              <a:rPr lang="en-US" sz="2400" b="1" smtClean="0">
                <a:latin typeface="Tahoma" pitchFamily="34" charset="0"/>
              </a:rPr>
              <a:t>Symptoms:</a:t>
            </a:r>
            <a:r>
              <a:rPr lang="en-US" sz="2400" smtClean="0">
                <a:latin typeface="Tahoma" pitchFamily="34" charset="0"/>
              </a:rPr>
              <a:t> </a:t>
            </a:r>
            <a:br>
              <a:rPr lang="en-US" sz="2400" smtClean="0">
                <a:latin typeface="Tahoma" pitchFamily="34" charset="0"/>
              </a:rPr>
            </a:br>
            <a:r>
              <a:rPr lang="en-US" sz="2400" smtClean="0">
                <a:latin typeface="Tahoma" pitchFamily="34" charset="0"/>
              </a:rPr>
              <a:t>Prodrome--tingling in legs, buttocks or groin	</a:t>
            </a:r>
            <a:br>
              <a:rPr lang="en-US" sz="2400" smtClean="0">
                <a:latin typeface="Tahoma" pitchFamily="34" charset="0"/>
              </a:rPr>
            </a:br>
            <a:r>
              <a:rPr lang="en-US" sz="2400" smtClean="0">
                <a:latin typeface="Tahoma" pitchFamily="34" charset="0"/>
              </a:rPr>
              <a:t>Lesion--itching, blister at infection site;</a:t>
            </a:r>
            <a:br>
              <a:rPr lang="en-US" sz="2400" smtClean="0">
                <a:latin typeface="Tahoma" pitchFamily="34" charset="0"/>
              </a:rPr>
            </a:br>
            <a:r>
              <a:rPr lang="en-US" sz="2400" smtClean="0">
                <a:latin typeface="Tahoma" pitchFamily="34" charset="0"/>
              </a:rPr>
              <a:t>Recurrences vary in frequency and severity</a:t>
            </a:r>
          </a:p>
          <a:p>
            <a:pPr>
              <a:spcBef>
                <a:spcPct val="50000"/>
              </a:spcBef>
            </a:pPr>
            <a:r>
              <a:rPr lang="en-US" sz="2400" b="1" smtClean="0">
                <a:latin typeface="Tahoma" pitchFamily="34" charset="0"/>
              </a:rPr>
              <a:t>Time to onset:</a:t>
            </a:r>
            <a:r>
              <a:rPr lang="en-US" sz="2400" smtClean="0">
                <a:latin typeface="Tahoma" pitchFamily="34" charset="0"/>
              </a:rPr>
              <a:t> 2-20 days</a:t>
            </a:r>
          </a:p>
          <a:p>
            <a:pPr>
              <a:spcBef>
                <a:spcPct val="50000"/>
              </a:spcBef>
            </a:pPr>
            <a:r>
              <a:rPr lang="en-US" sz="2400" b="1" smtClean="0">
                <a:latin typeface="Tahoma" pitchFamily="34" charset="0"/>
              </a:rPr>
              <a:t>Pregnancy:</a:t>
            </a:r>
            <a:r>
              <a:rPr lang="en-US" sz="2400" smtClean="0">
                <a:latin typeface="Tahoma" pitchFamily="34" charset="0"/>
              </a:rPr>
              <a:t> 5% transmission when lesions present</a:t>
            </a:r>
          </a:p>
          <a:p>
            <a:pPr>
              <a:spcBef>
                <a:spcPct val="50000"/>
              </a:spcBef>
            </a:pPr>
            <a:r>
              <a:rPr lang="en-US" sz="2400" b="1" smtClean="0">
                <a:latin typeface="Tahoma" pitchFamily="34" charset="0"/>
              </a:rPr>
              <a:t>Diagnosis:</a:t>
            </a:r>
            <a:r>
              <a:rPr lang="en-US" sz="2400" smtClean="0">
                <a:latin typeface="Tahoma" pitchFamily="34" charset="0"/>
              </a:rPr>
              <a:t> culture, antibody test</a:t>
            </a:r>
          </a:p>
          <a:p>
            <a:pPr>
              <a:spcBef>
                <a:spcPct val="50000"/>
              </a:spcBef>
            </a:pPr>
            <a:r>
              <a:rPr lang="en-US" sz="2400" b="1" smtClean="0">
                <a:latin typeface="Tahoma" pitchFamily="34" charset="0"/>
              </a:rPr>
              <a:t>Treatment:</a:t>
            </a:r>
            <a:r>
              <a:rPr lang="en-US" sz="2400" smtClean="0">
                <a:latin typeface="Tahoma" pitchFamily="34" charset="0"/>
              </a:rPr>
              <a:t>  symptom relief; antivirals effective</a:t>
            </a:r>
          </a:p>
          <a:p>
            <a:pPr>
              <a:spcBef>
                <a:spcPct val="50000"/>
              </a:spcBef>
            </a:pPr>
            <a:endParaRPr lang="en-US" sz="2400" smtClean="0">
              <a:latin typeface="Tahoma" pitchFamily="34" charset="0"/>
            </a:endParaRPr>
          </a:p>
        </p:txBody>
      </p:sp>
      <p:sp>
        <p:nvSpPr>
          <p:cNvPr id="22532" name="Rectangle 4"/>
          <p:cNvSpPr>
            <a:spLocks noChangeArrowheads="1"/>
          </p:cNvSpPr>
          <p:nvPr/>
        </p:nvSpPr>
        <p:spPr bwMode="auto">
          <a:xfrm>
            <a:off x="608013" y="227013"/>
            <a:ext cx="7775575" cy="9937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2051050" y="2355850"/>
            <a:ext cx="4584700" cy="508000"/>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pPr>
            <a:r>
              <a:rPr lang="en-US">
                <a:latin typeface="Tahoma" pitchFamily="34" charset="0"/>
              </a:rPr>
              <a:t>About 30 Types of Genital HPV</a:t>
            </a:r>
          </a:p>
        </p:txBody>
      </p:sp>
      <p:sp>
        <p:nvSpPr>
          <p:cNvPr id="23555" name="Line 3"/>
          <p:cNvSpPr>
            <a:spLocks noChangeShapeType="1"/>
          </p:cNvSpPr>
          <p:nvPr/>
        </p:nvSpPr>
        <p:spPr bwMode="auto">
          <a:xfrm>
            <a:off x="5791200" y="2905125"/>
            <a:ext cx="0" cy="828675"/>
          </a:xfrm>
          <a:prstGeom prst="line">
            <a:avLst/>
          </a:prstGeom>
          <a:noFill/>
          <a:ln w="762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56" name="Line 4"/>
          <p:cNvSpPr>
            <a:spLocks noChangeShapeType="1"/>
          </p:cNvSpPr>
          <p:nvPr/>
        </p:nvSpPr>
        <p:spPr bwMode="auto">
          <a:xfrm flipH="1">
            <a:off x="2743200" y="2905125"/>
            <a:ext cx="1588" cy="828675"/>
          </a:xfrm>
          <a:prstGeom prst="line">
            <a:avLst/>
          </a:prstGeom>
          <a:noFill/>
          <a:ln w="762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57" name="Rectangle 5"/>
          <p:cNvSpPr>
            <a:spLocks noChangeArrowheads="1"/>
          </p:cNvSpPr>
          <p:nvPr/>
        </p:nvSpPr>
        <p:spPr bwMode="auto">
          <a:xfrm>
            <a:off x="1292225" y="3806825"/>
            <a:ext cx="3054350" cy="847725"/>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pPr>
            <a:r>
              <a:rPr lang="en-US">
                <a:latin typeface="Tahoma" pitchFamily="34" charset="0"/>
              </a:rPr>
              <a:t>4 types related to cervical/anal Cancer</a:t>
            </a:r>
          </a:p>
        </p:txBody>
      </p:sp>
      <p:sp>
        <p:nvSpPr>
          <p:cNvPr id="23558" name="Rectangle 6"/>
          <p:cNvSpPr>
            <a:spLocks noChangeArrowheads="1"/>
          </p:cNvSpPr>
          <p:nvPr/>
        </p:nvSpPr>
        <p:spPr bwMode="auto">
          <a:xfrm>
            <a:off x="5254625" y="3806825"/>
            <a:ext cx="3359150" cy="4826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pPr>
            <a:r>
              <a:rPr lang="en-US">
                <a:latin typeface="Tahoma" pitchFamily="34" charset="0"/>
              </a:rPr>
              <a:t>Genital Warts</a:t>
            </a:r>
          </a:p>
        </p:txBody>
      </p:sp>
      <p:sp>
        <p:nvSpPr>
          <p:cNvPr id="23559" name="Rectangle 7"/>
          <p:cNvSpPr>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lgn="ctr"/>
            <a:r>
              <a:rPr lang="en-US" sz="4400">
                <a:solidFill>
                  <a:schemeClr val="tx2"/>
                </a:solidFill>
                <a:latin typeface="Tahoma" pitchFamily="34" charset="0"/>
              </a:rPr>
              <a:t>HPV (</a:t>
            </a:r>
            <a:r>
              <a:rPr lang="en-US" sz="3600" i="1">
                <a:solidFill>
                  <a:schemeClr val="tx2"/>
                </a:solidFill>
                <a:latin typeface="Tahoma" pitchFamily="34" charset="0"/>
              </a:rPr>
              <a:t>Human Papilloma Virus) </a:t>
            </a:r>
            <a:br>
              <a:rPr lang="en-US" sz="3600" i="1">
                <a:solidFill>
                  <a:schemeClr val="tx2"/>
                </a:solidFill>
                <a:latin typeface="Tahoma" pitchFamily="34" charset="0"/>
              </a:rPr>
            </a:br>
            <a:r>
              <a:rPr lang="en-US" sz="4400">
                <a:solidFill>
                  <a:schemeClr val="tx2"/>
                </a:solidFill>
                <a:latin typeface="Tahoma" pitchFamily="34" charset="0"/>
              </a:rPr>
              <a:t>“Genital Warts”</a:t>
            </a:r>
          </a:p>
        </p:txBody>
      </p:sp>
      <p:sp>
        <p:nvSpPr>
          <p:cNvPr id="23560" name="Rectangle 8"/>
          <p:cNvSpPr>
            <a:spLocks noChangeArrowheads="1"/>
          </p:cNvSpPr>
          <p:nvPr/>
        </p:nvSpPr>
        <p:spPr bwMode="auto">
          <a:xfrm>
            <a:off x="684213" y="379413"/>
            <a:ext cx="7775575" cy="15271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p:spPr>
        <p:txBody>
          <a:bodyPr/>
          <a:lstStyle/>
          <a:p>
            <a:r>
              <a:rPr lang="en-US" smtClean="0">
                <a:latin typeface="Tahoma" pitchFamily="34" charset="0"/>
              </a:rPr>
              <a:t>HPV (</a:t>
            </a:r>
            <a:r>
              <a:rPr lang="en-US" sz="3600" i="1" smtClean="0">
                <a:latin typeface="Tahoma" pitchFamily="34" charset="0"/>
              </a:rPr>
              <a:t>Human Papilloma Virus) </a:t>
            </a:r>
            <a:br>
              <a:rPr lang="en-US" sz="3600" i="1" smtClean="0">
                <a:latin typeface="Tahoma" pitchFamily="34" charset="0"/>
              </a:rPr>
            </a:br>
            <a:r>
              <a:rPr lang="en-US" smtClean="0">
                <a:latin typeface="Tahoma" pitchFamily="34" charset="0"/>
              </a:rPr>
              <a:t>“Genital Warts”</a:t>
            </a:r>
          </a:p>
        </p:txBody>
      </p:sp>
      <p:sp>
        <p:nvSpPr>
          <p:cNvPr id="24579" name="Rectangle 3"/>
          <p:cNvSpPr>
            <a:spLocks noGrp="1" noChangeArrowheads="1"/>
          </p:cNvSpPr>
          <p:nvPr>
            <p:ph type="body" idx="1"/>
          </p:nvPr>
        </p:nvSpPr>
        <p:spPr>
          <a:xfrm>
            <a:off x="762000" y="2438400"/>
            <a:ext cx="8001000" cy="3200400"/>
          </a:xfrm>
          <a:noFill/>
        </p:spPr>
        <p:txBody>
          <a:bodyPr/>
          <a:lstStyle/>
          <a:p>
            <a:r>
              <a:rPr lang="en-US" sz="2400" b="1" smtClean="0">
                <a:latin typeface="Tahoma" pitchFamily="34" charset="0"/>
              </a:rPr>
              <a:t>Transmission:</a:t>
            </a:r>
            <a:r>
              <a:rPr lang="en-US" sz="2400" smtClean="0">
                <a:latin typeface="Tahoma" pitchFamily="34" charset="0"/>
              </a:rPr>
              <a:t> skin to skin contact; not dependent on visible warts</a:t>
            </a:r>
          </a:p>
          <a:p>
            <a:r>
              <a:rPr lang="en-US" sz="2400" b="1" smtClean="0">
                <a:latin typeface="Tahoma" pitchFamily="34" charset="0"/>
              </a:rPr>
              <a:t>Symptoms:</a:t>
            </a:r>
            <a:r>
              <a:rPr lang="en-US" sz="2400" smtClean="0">
                <a:latin typeface="Tahoma" pitchFamily="34" charset="0"/>
              </a:rPr>
              <a:t> fleshy “warts” on genitals, perineum, anus;</a:t>
            </a:r>
            <a:br>
              <a:rPr lang="en-US" sz="2400" smtClean="0">
                <a:latin typeface="Tahoma" pitchFamily="34" charset="0"/>
              </a:rPr>
            </a:br>
            <a:r>
              <a:rPr lang="en-US" sz="2400" smtClean="0">
                <a:latin typeface="Tahoma" pitchFamily="34" charset="0"/>
              </a:rPr>
              <a:t>some strains cause no visible symptoms</a:t>
            </a:r>
          </a:p>
          <a:p>
            <a:r>
              <a:rPr lang="en-US" sz="2400" b="1" smtClean="0">
                <a:latin typeface="Tahoma" pitchFamily="34" charset="0"/>
              </a:rPr>
              <a:t>Time to onset: </a:t>
            </a:r>
            <a:r>
              <a:rPr lang="en-US" sz="2400" smtClean="0">
                <a:latin typeface="Tahoma" pitchFamily="34" charset="0"/>
              </a:rPr>
              <a:t>1-20 months</a:t>
            </a:r>
          </a:p>
          <a:p>
            <a:r>
              <a:rPr lang="en-US" sz="2400" b="1" smtClean="0">
                <a:latin typeface="Tahoma" pitchFamily="34" charset="0"/>
              </a:rPr>
              <a:t>Pregnancy:</a:t>
            </a:r>
            <a:r>
              <a:rPr lang="en-US" sz="2400" smtClean="0">
                <a:latin typeface="Tahoma" pitchFamily="34" charset="0"/>
              </a:rPr>
              <a:t> perinatal infection possible</a:t>
            </a:r>
          </a:p>
          <a:p>
            <a:r>
              <a:rPr lang="en-US" sz="2400" b="1" smtClean="0">
                <a:latin typeface="Tahoma" pitchFamily="34" charset="0"/>
              </a:rPr>
              <a:t>Diagnosis:</a:t>
            </a:r>
            <a:r>
              <a:rPr lang="en-US" sz="2400" smtClean="0">
                <a:latin typeface="Tahoma" pitchFamily="34" charset="0"/>
              </a:rPr>
              <a:t> observation, PAP detects dysplasia</a:t>
            </a:r>
          </a:p>
          <a:p>
            <a:r>
              <a:rPr lang="en-US" sz="2400" b="1" smtClean="0">
                <a:latin typeface="Tahoma" pitchFamily="34" charset="0"/>
              </a:rPr>
              <a:t>Treatment:</a:t>
            </a:r>
            <a:r>
              <a:rPr lang="en-US" sz="2400" smtClean="0">
                <a:latin typeface="Tahoma" pitchFamily="34" charset="0"/>
              </a:rPr>
              <a:t> remove visible warts</a:t>
            </a:r>
          </a:p>
          <a:p>
            <a:endParaRPr lang="en-US" sz="2400" smtClean="0">
              <a:latin typeface="Tahoma" pitchFamily="34" charset="0"/>
            </a:endParaRPr>
          </a:p>
        </p:txBody>
      </p:sp>
      <p:sp>
        <p:nvSpPr>
          <p:cNvPr id="24580" name="Rectangle 4"/>
          <p:cNvSpPr>
            <a:spLocks noChangeArrowheads="1"/>
          </p:cNvSpPr>
          <p:nvPr/>
        </p:nvSpPr>
        <p:spPr bwMode="auto">
          <a:xfrm>
            <a:off x="684213" y="379413"/>
            <a:ext cx="7775575" cy="15271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2" name="Object 2"/>
          <p:cNvGraphicFramePr>
            <a:graphicFrameLocks/>
          </p:cNvGraphicFramePr>
          <p:nvPr/>
        </p:nvGraphicFramePr>
        <p:xfrm>
          <a:off x="0" y="0"/>
          <a:ext cx="9156700" cy="7404100"/>
        </p:xfrm>
        <a:graphic>
          <a:graphicData uri="http://schemas.openxmlformats.org/presentationml/2006/ole">
            <mc:AlternateContent xmlns:mc="http://schemas.openxmlformats.org/markup-compatibility/2006">
              <mc:Choice xmlns:v="urn:schemas-microsoft-com:vml" Requires="v">
                <p:oleObj spid="_x0000_s25603" name="Document" r:id="rId4" imgW="9156700" imgH="7404100" progId="Word.Document.8">
                  <p:embed/>
                </p:oleObj>
              </mc:Choice>
              <mc:Fallback>
                <p:oleObj name="Document" r:id="rId4" imgW="9156700" imgH="7404100" progId="Word.Document.8">
                  <p:embed/>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56700" cy="740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a:lstStyle/>
          <a:p>
            <a:r>
              <a:rPr lang="en-US" smtClean="0">
                <a:latin typeface="Tahoma" pitchFamily="34" charset="0"/>
              </a:rPr>
              <a:t>Vaginitis </a:t>
            </a:r>
            <a:br>
              <a:rPr lang="en-US" smtClean="0">
                <a:latin typeface="Tahoma" pitchFamily="34" charset="0"/>
              </a:rPr>
            </a:br>
            <a:r>
              <a:rPr lang="en-US" i="1" smtClean="0">
                <a:latin typeface="Tahoma" pitchFamily="34" charset="0"/>
              </a:rPr>
              <a:t>“vaginal infection”  </a:t>
            </a:r>
          </a:p>
        </p:txBody>
      </p:sp>
      <p:sp>
        <p:nvSpPr>
          <p:cNvPr id="26627" name="Rectangle 3"/>
          <p:cNvSpPr>
            <a:spLocks noGrp="1" noChangeArrowheads="1"/>
          </p:cNvSpPr>
          <p:nvPr>
            <p:ph type="body" idx="1"/>
          </p:nvPr>
        </p:nvSpPr>
        <p:spPr>
          <a:xfrm>
            <a:off x="1219200" y="2286000"/>
            <a:ext cx="7239000" cy="4038600"/>
          </a:xfrm>
          <a:noFill/>
        </p:spPr>
        <p:txBody>
          <a:bodyPr/>
          <a:lstStyle/>
          <a:p>
            <a:endParaRPr lang="en-US" b="1" i="1" smtClean="0">
              <a:latin typeface="Tahoma" pitchFamily="34" charset="0"/>
            </a:endParaRPr>
          </a:p>
          <a:p>
            <a:pPr>
              <a:buFontTx/>
              <a:buChar char="•"/>
            </a:pPr>
            <a:r>
              <a:rPr lang="en-US" smtClean="0">
                <a:latin typeface="Tahoma" pitchFamily="34" charset="0"/>
              </a:rPr>
              <a:t>Trichomonas </a:t>
            </a:r>
          </a:p>
          <a:p>
            <a:pPr>
              <a:buFontTx/>
              <a:buChar char="•"/>
            </a:pPr>
            <a:r>
              <a:rPr lang="en-US" smtClean="0">
                <a:latin typeface="Tahoma" pitchFamily="34" charset="0"/>
              </a:rPr>
              <a:t>Bacterial vaginosis (BV) </a:t>
            </a:r>
          </a:p>
          <a:p>
            <a:pPr>
              <a:buFontTx/>
              <a:buChar char="•"/>
            </a:pPr>
            <a:r>
              <a:rPr lang="en-US" smtClean="0">
                <a:latin typeface="Tahoma" pitchFamily="34" charset="0"/>
              </a:rPr>
              <a:t>Yeast infections 	</a:t>
            </a:r>
            <a:endParaRPr lang="en-US" b="1" smtClean="0">
              <a:latin typeface="Tahoma" pitchFamily="34" charset="0"/>
            </a:endParaRPr>
          </a:p>
          <a:p>
            <a:endParaRPr lang="en-US" sz="2400" i="1" smtClean="0">
              <a:latin typeface="Tahoma" pitchFamily="34" charset="0"/>
            </a:endParaRPr>
          </a:p>
          <a:p>
            <a:r>
              <a:rPr lang="en-US" sz="2400" i="1" smtClean="0">
                <a:latin typeface="Tahoma" pitchFamily="34" charset="0"/>
              </a:rPr>
              <a:t>Diagnosis of all vaginitis confirmed by microscopic examination</a:t>
            </a:r>
          </a:p>
        </p:txBody>
      </p:sp>
      <p:sp>
        <p:nvSpPr>
          <p:cNvPr id="26628" name="Rectangle 4"/>
          <p:cNvSpPr>
            <a:spLocks noChangeArrowheads="1"/>
          </p:cNvSpPr>
          <p:nvPr/>
        </p:nvSpPr>
        <p:spPr bwMode="auto">
          <a:xfrm>
            <a:off x="608013" y="455613"/>
            <a:ext cx="7775575" cy="15271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762000"/>
            <a:ext cx="7772400" cy="1371600"/>
          </a:xfrm>
          <a:noFill/>
        </p:spPr>
        <p:txBody>
          <a:bodyPr/>
          <a:lstStyle/>
          <a:p>
            <a:r>
              <a:rPr lang="en-US" sz="4000" smtClean="0">
                <a:latin typeface="Tahoma" pitchFamily="34" charset="0"/>
              </a:rPr>
              <a:t>Trichomonas, aka “Trich” (parasite)</a:t>
            </a:r>
            <a:r>
              <a:rPr lang="en-US" smtClean="0">
                <a:latin typeface="Tahoma" pitchFamily="34" charset="0"/>
              </a:rPr>
              <a:t> </a:t>
            </a:r>
          </a:p>
        </p:txBody>
      </p:sp>
      <p:sp>
        <p:nvSpPr>
          <p:cNvPr id="27651" name="Rectangle 3"/>
          <p:cNvSpPr>
            <a:spLocks noGrp="1" noChangeArrowheads="1"/>
          </p:cNvSpPr>
          <p:nvPr>
            <p:ph type="body" idx="1"/>
          </p:nvPr>
        </p:nvSpPr>
        <p:spPr>
          <a:xfrm>
            <a:off x="685800" y="2438400"/>
            <a:ext cx="7772400" cy="2971800"/>
          </a:xfrm>
          <a:noFill/>
        </p:spPr>
        <p:txBody>
          <a:bodyPr/>
          <a:lstStyle/>
          <a:p>
            <a:r>
              <a:rPr lang="en-US" smtClean="0">
                <a:latin typeface="Tahoma" pitchFamily="34" charset="0"/>
              </a:rPr>
              <a:t> </a:t>
            </a:r>
          </a:p>
          <a:p>
            <a:pPr>
              <a:buFontTx/>
              <a:buChar char="•"/>
            </a:pPr>
            <a:r>
              <a:rPr lang="en-US" sz="2400" b="1" smtClean="0">
                <a:latin typeface="Tahoma" pitchFamily="34" charset="0"/>
              </a:rPr>
              <a:t>Transmission</a:t>
            </a:r>
            <a:r>
              <a:rPr lang="en-US" sz="2400" smtClean="0">
                <a:latin typeface="Tahoma" pitchFamily="34" charset="0"/>
              </a:rPr>
              <a:t>:  sexual contact, shared clothes</a:t>
            </a:r>
          </a:p>
          <a:p>
            <a:pPr>
              <a:buFontTx/>
              <a:buChar char="•"/>
            </a:pPr>
            <a:r>
              <a:rPr lang="en-US" sz="2400" b="1" smtClean="0">
                <a:latin typeface="Tahoma" pitchFamily="34" charset="0"/>
              </a:rPr>
              <a:t>Symptoms</a:t>
            </a:r>
            <a:r>
              <a:rPr lang="en-US" sz="2400" smtClean="0">
                <a:latin typeface="Tahoma" pitchFamily="34" charset="0"/>
              </a:rPr>
              <a:t>: </a:t>
            </a:r>
          </a:p>
          <a:p>
            <a:r>
              <a:rPr lang="en-US" sz="2400" smtClean="0">
                <a:latin typeface="Tahoma" pitchFamily="34" charset="0"/>
              </a:rPr>
              <a:t>	-women: itching, burning, “fishy” discharge</a:t>
            </a:r>
          </a:p>
          <a:p>
            <a:r>
              <a:rPr lang="en-US" sz="2400" smtClean="0">
                <a:latin typeface="Tahoma" pitchFamily="34" charset="0"/>
              </a:rPr>
              <a:t>	-men: usually asymptomatic, but can transmit</a:t>
            </a:r>
          </a:p>
          <a:p>
            <a:pPr>
              <a:buFontTx/>
              <a:buChar char="•"/>
            </a:pPr>
            <a:r>
              <a:rPr lang="en-US" sz="2400" b="1" smtClean="0">
                <a:latin typeface="Tahoma" pitchFamily="34" charset="0"/>
              </a:rPr>
              <a:t>Treatment</a:t>
            </a:r>
            <a:r>
              <a:rPr lang="en-US" sz="2400" smtClean="0">
                <a:latin typeface="Tahoma" pitchFamily="34" charset="0"/>
              </a:rPr>
              <a:t>: oral medication</a:t>
            </a:r>
            <a:br>
              <a:rPr lang="en-US" sz="2400" smtClean="0">
                <a:latin typeface="Tahoma" pitchFamily="34" charset="0"/>
              </a:rPr>
            </a:br>
            <a:endParaRPr lang="en-US" sz="2400" smtClean="0">
              <a:latin typeface="Tahoma" pitchFamily="34" charset="0"/>
            </a:endParaRPr>
          </a:p>
        </p:txBody>
      </p:sp>
      <p:sp>
        <p:nvSpPr>
          <p:cNvPr id="27652" name="Rectangle 4"/>
          <p:cNvSpPr>
            <a:spLocks noChangeArrowheads="1"/>
          </p:cNvSpPr>
          <p:nvPr/>
        </p:nvSpPr>
        <p:spPr bwMode="auto">
          <a:xfrm>
            <a:off x="684213" y="531813"/>
            <a:ext cx="7775575" cy="1679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762000"/>
            <a:ext cx="7772400" cy="990600"/>
          </a:xfrm>
          <a:noFill/>
        </p:spPr>
        <p:txBody>
          <a:bodyPr/>
          <a:lstStyle/>
          <a:p>
            <a:r>
              <a:rPr lang="en-US" smtClean="0">
                <a:latin typeface="Tahoma" pitchFamily="34" charset="0"/>
              </a:rPr>
              <a:t>Vaginosis (bacteria)</a:t>
            </a:r>
          </a:p>
        </p:txBody>
      </p:sp>
      <p:sp>
        <p:nvSpPr>
          <p:cNvPr id="28675" name="Rectangle 3"/>
          <p:cNvSpPr>
            <a:spLocks noGrp="1" noChangeArrowheads="1"/>
          </p:cNvSpPr>
          <p:nvPr>
            <p:ph type="body" idx="1"/>
          </p:nvPr>
        </p:nvSpPr>
        <p:spPr>
          <a:xfrm>
            <a:off x="990600" y="2743200"/>
            <a:ext cx="7467600" cy="2209800"/>
          </a:xfrm>
          <a:noFill/>
        </p:spPr>
        <p:txBody>
          <a:bodyPr/>
          <a:lstStyle/>
          <a:p>
            <a:pPr>
              <a:buFontTx/>
              <a:buChar char="•"/>
            </a:pPr>
            <a:r>
              <a:rPr lang="en-US" sz="2400" b="1" smtClean="0">
                <a:latin typeface="Tahoma" pitchFamily="34" charset="0"/>
              </a:rPr>
              <a:t>Caused by</a:t>
            </a:r>
            <a:r>
              <a:rPr lang="en-US" sz="2400" smtClean="0">
                <a:latin typeface="Tahoma" pitchFamily="34" charset="0"/>
              </a:rPr>
              <a:t> overgrowth of normal bacteria</a:t>
            </a:r>
          </a:p>
          <a:p>
            <a:pPr>
              <a:buFontTx/>
              <a:buChar char="•"/>
            </a:pPr>
            <a:r>
              <a:rPr lang="en-US" sz="2400" b="1" smtClean="0">
                <a:latin typeface="Tahoma" pitchFamily="34" charset="0"/>
              </a:rPr>
              <a:t>Symptoms:</a:t>
            </a:r>
            <a:r>
              <a:rPr lang="en-US" sz="2400" smtClean="0">
                <a:latin typeface="Tahoma" pitchFamily="34" charset="0"/>
              </a:rPr>
              <a:t> itching, burning, frothy discharge</a:t>
            </a:r>
          </a:p>
          <a:p>
            <a:pPr>
              <a:buFontTx/>
              <a:buChar char="•"/>
            </a:pPr>
            <a:r>
              <a:rPr lang="en-US" sz="2400" b="1" smtClean="0">
                <a:latin typeface="Tahoma" pitchFamily="34" charset="0"/>
              </a:rPr>
              <a:t>Time to Onset:</a:t>
            </a:r>
            <a:r>
              <a:rPr lang="en-US" sz="2400" smtClean="0">
                <a:latin typeface="Tahoma" pitchFamily="34" charset="0"/>
              </a:rPr>
              <a:t> varies</a:t>
            </a:r>
          </a:p>
          <a:p>
            <a:pPr>
              <a:buFontTx/>
              <a:buChar char="•"/>
            </a:pPr>
            <a:r>
              <a:rPr lang="en-US" sz="2400" b="1" smtClean="0">
                <a:latin typeface="Tahoma" pitchFamily="34" charset="0"/>
              </a:rPr>
              <a:t>Treatment:</a:t>
            </a:r>
            <a:r>
              <a:rPr lang="en-US" sz="2400" smtClean="0">
                <a:latin typeface="Tahoma" pitchFamily="34" charset="0"/>
              </a:rPr>
              <a:t> antibiotics or vaginal cream</a:t>
            </a:r>
          </a:p>
          <a:p>
            <a:pPr>
              <a:buFontTx/>
              <a:buChar char="•"/>
            </a:pPr>
            <a:endParaRPr lang="en-US" sz="2400" smtClean="0">
              <a:latin typeface="Tahoma" pitchFamily="34" charset="0"/>
            </a:endParaRPr>
          </a:p>
        </p:txBody>
      </p:sp>
      <p:sp>
        <p:nvSpPr>
          <p:cNvPr id="28676" name="Rectangle 4"/>
          <p:cNvSpPr>
            <a:spLocks noChangeArrowheads="1"/>
          </p:cNvSpPr>
          <p:nvPr/>
        </p:nvSpPr>
        <p:spPr bwMode="auto">
          <a:xfrm>
            <a:off x="684213" y="608013"/>
            <a:ext cx="7775575" cy="12223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p:spPr>
        <p:txBody>
          <a:bodyPr/>
          <a:lstStyle/>
          <a:p>
            <a:r>
              <a:rPr lang="en-US" smtClean="0">
                <a:latin typeface="Tahoma" pitchFamily="34" charset="0"/>
              </a:rPr>
              <a:t>Yeast infection (fungi)</a:t>
            </a:r>
          </a:p>
        </p:txBody>
      </p:sp>
      <p:sp>
        <p:nvSpPr>
          <p:cNvPr id="29699" name="Rectangle 3"/>
          <p:cNvSpPr>
            <a:spLocks noGrp="1" noChangeArrowheads="1"/>
          </p:cNvSpPr>
          <p:nvPr>
            <p:ph type="body" idx="1"/>
          </p:nvPr>
        </p:nvSpPr>
        <p:spPr>
          <a:xfrm>
            <a:off x="1066800" y="2667000"/>
            <a:ext cx="7391400" cy="2133600"/>
          </a:xfrm>
          <a:noFill/>
        </p:spPr>
        <p:txBody>
          <a:bodyPr/>
          <a:lstStyle/>
          <a:p>
            <a:r>
              <a:rPr lang="en-US" sz="2400" b="1" smtClean="0">
                <a:latin typeface="Tahoma" pitchFamily="34" charset="0"/>
              </a:rPr>
              <a:t>Caused by</a:t>
            </a:r>
            <a:r>
              <a:rPr lang="en-US" sz="2400" smtClean="0">
                <a:latin typeface="Tahoma" pitchFamily="34" charset="0"/>
              </a:rPr>
              <a:t> overgrowth of common vaginal fungi</a:t>
            </a:r>
          </a:p>
          <a:p>
            <a:r>
              <a:rPr lang="en-US" sz="2400" b="1" smtClean="0">
                <a:latin typeface="Tahoma" pitchFamily="34" charset="0"/>
              </a:rPr>
              <a:t>Symptoms: </a:t>
            </a:r>
            <a:r>
              <a:rPr lang="en-US" sz="2400" smtClean="0">
                <a:latin typeface="Tahoma" pitchFamily="34" charset="0"/>
              </a:rPr>
              <a:t>itching, burning, “cottage cheese” discharge</a:t>
            </a:r>
          </a:p>
          <a:p>
            <a:r>
              <a:rPr lang="en-US" sz="2400" b="1" smtClean="0">
                <a:latin typeface="Tahoma" pitchFamily="34" charset="0"/>
              </a:rPr>
              <a:t>Treatment:</a:t>
            </a:r>
            <a:r>
              <a:rPr lang="en-US" sz="2400" smtClean="0">
                <a:latin typeface="Tahoma" pitchFamily="34" charset="0"/>
              </a:rPr>
              <a:t> vaginal cream or oral medication</a:t>
            </a:r>
            <a:r>
              <a:rPr lang="en-US" sz="2400" b="1" smtClean="0">
                <a:latin typeface="Tahoma" pitchFamily="34" charset="0"/>
              </a:rPr>
              <a:t/>
            </a:r>
            <a:br>
              <a:rPr lang="en-US" sz="2400" b="1" smtClean="0">
                <a:latin typeface="Tahoma" pitchFamily="34" charset="0"/>
              </a:rPr>
            </a:br>
            <a:endParaRPr lang="en-US" sz="2400" b="1" smtClean="0">
              <a:latin typeface="Tahoma" pitchFamily="34" charset="0"/>
            </a:endParaRPr>
          </a:p>
        </p:txBody>
      </p:sp>
      <p:sp>
        <p:nvSpPr>
          <p:cNvPr id="29700" name="Rectangle 4"/>
          <p:cNvSpPr>
            <a:spLocks noChangeArrowheads="1"/>
          </p:cNvSpPr>
          <p:nvPr/>
        </p:nvSpPr>
        <p:spPr bwMode="auto">
          <a:xfrm>
            <a:off x="684213" y="455613"/>
            <a:ext cx="7775575" cy="14509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r>
              <a:rPr lang="en-US" smtClean="0">
                <a:latin typeface="Tahoma" pitchFamily="34" charset="0"/>
              </a:rPr>
              <a:t>Scabies (parasite)</a:t>
            </a:r>
          </a:p>
        </p:txBody>
      </p:sp>
      <p:sp>
        <p:nvSpPr>
          <p:cNvPr id="30723" name="Rectangle 3"/>
          <p:cNvSpPr>
            <a:spLocks noGrp="1" noChangeArrowheads="1"/>
          </p:cNvSpPr>
          <p:nvPr>
            <p:ph type="body" idx="1"/>
          </p:nvPr>
        </p:nvSpPr>
        <p:spPr>
          <a:xfrm>
            <a:off x="914400" y="2514600"/>
            <a:ext cx="7543800" cy="2514600"/>
          </a:xfrm>
          <a:noFill/>
        </p:spPr>
        <p:txBody>
          <a:bodyPr/>
          <a:lstStyle/>
          <a:p>
            <a:r>
              <a:rPr lang="en-US" sz="2400" b="1" smtClean="0">
                <a:latin typeface="Tahoma" pitchFamily="34" charset="0"/>
              </a:rPr>
              <a:t>Transmission:</a:t>
            </a:r>
            <a:r>
              <a:rPr lang="en-US" sz="2400" smtClean="0">
                <a:latin typeface="Tahoma" pitchFamily="34" charset="0"/>
              </a:rPr>
              <a:t> sexual contact, clothes, touching</a:t>
            </a:r>
          </a:p>
          <a:p>
            <a:r>
              <a:rPr lang="en-US" sz="2400" b="1" smtClean="0">
                <a:latin typeface="Tahoma" pitchFamily="34" charset="0"/>
              </a:rPr>
              <a:t>Symptoms:</a:t>
            </a:r>
            <a:r>
              <a:rPr lang="en-US" sz="2400" smtClean="0">
                <a:latin typeface="Tahoma" pitchFamily="34" charset="0"/>
              </a:rPr>
              <a:t> itchy rash, especially at night</a:t>
            </a:r>
          </a:p>
          <a:p>
            <a:r>
              <a:rPr lang="en-US" sz="2400" b="1" smtClean="0">
                <a:latin typeface="Tahoma" pitchFamily="34" charset="0"/>
              </a:rPr>
              <a:t>Time to onset:</a:t>
            </a:r>
            <a:r>
              <a:rPr lang="en-US" sz="2400" smtClean="0">
                <a:latin typeface="Tahoma" pitchFamily="34" charset="0"/>
              </a:rPr>
              <a:t> 2-6 weeks from first exposure</a:t>
            </a:r>
          </a:p>
          <a:p>
            <a:r>
              <a:rPr lang="en-US" sz="2400" b="1" smtClean="0">
                <a:latin typeface="Tahoma" pitchFamily="34" charset="0"/>
              </a:rPr>
              <a:t>Diagnosis:</a:t>
            </a:r>
            <a:r>
              <a:rPr lang="en-US" sz="2400" smtClean="0">
                <a:latin typeface="Tahoma" pitchFamily="34" charset="0"/>
              </a:rPr>
              <a:t> microscopic examination of skin scrapings</a:t>
            </a:r>
          </a:p>
          <a:p>
            <a:r>
              <a:rPr lang="en-US" sz="2400" b="1" smtClean="0">
                <a:latin typeface="Tahoma" pitchFamily="34" charset="0"/>
              </a:rPr>
              <a:t>Treatment: </a:t>
            </a:r>
            <a:r>
              <a:rPr lang="en-US" sz="2400" smtClean="0">
                <a:latin typeface="Tahoma" pitchFamily="34" charset="0"/>
              </a:rPr>
              <a:t>creams and lotions</a:t>
            </a:r>
          </a:p>
          <a:p>
            <a:endParaRPr lang="en-US" sz="2400" smtClean="0">
              <a:latin typeface="Tahoma" pitchFamily="34" charset="0"/>
            </a:endParaRPr>
          </a:p>
        </p:txBody>
      </p:sp>
      <p:sp>
        <p:nvSpPr>
          <p:cNvPr id="30724" name="Rectangle 4"/>
          <p:cNvSpPr>
            <a:spLocks noChangeArrowheads="1"/>
          </p:cNvSpPr>
          <p:nvPr/>
        </p:nvSpPr>
        <p:spPr bwMode="auto">
          <a:xfrm>
            <a:off x="684213" y="608013"/>
            <a:ext cx="7775575" cy="12223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Grp="1" noChangeArrowheads="1"/>
          </p:cNvSpPr>
          <p:nvPr>
            <p:ph type="title"/>
          </p:nvPr>
        </p:nvSpPr>
        <p:spPr/>
        <p:txBody>
          <a:bodyPr/>
          <a:lstStyle/>
          <a:p>
            <a:r>
              <a:rPr lang="en-US" smtClean="0"/>
              <a:t>Key Teaching Points</a:t>
            </a:r>
          </a:p>
        </p:txBody>
      </p:sp>
      <p:sp>
        <p:nvSpPr>
          <p:cNvPr id="4099" name="Rectangle 1027"/>
          <p:cNvSpPr>
            <a:spLocks noGrp="1" noChangeArrowheads="1"/>
          </p:cNvSpPr>
          <p:nvPr>
            <p:ph type="body" idx="1"/>
          </p:nvPr>
        </p:nvSpPr>
        <p:spPr/>
        <p:txBody>
          <a:bodyPr/>
          <a:lstStyle/>
          <a:p>
            <a:pPr>
              <a:buFontTx/>
              <a:buChar char="•"/>
            </a:pPr>
            <a:r>
              <a:rPr lang="en-US" smtClean="0">
                <a:solidFill>
                  <a:srgbClr val="FF0000"/>
                </a:solidFill>
              </a:rPr>
              <a:t>Youth are at risk for STDS.</a:t>
            </a:r>
            <a:endParaRPr lang="en-US" smtClean="0"/>
          </a:p>
          <a:p>
            <a:pPr>
              <a:buFontTx/>
              <a:buChar char="•"/>
            </a:pPr>
            <a:r>
              <a:rPr lang="en-US" smtClean="0"/>
              <a:t>STDS are preventable.</a:t>
            </a:r>
          </a:p>
          <a:p>
            <a:pPr>
              <a:buFontTx/>
              <a:buChar char="•"/>
            </a:pPr>
            <a:r>
              <a:rPr lang="en-US" smtClean="0"/>
              <a:t>STDS are transmitted by unprotected anal, oral or vaginal sex.</a:t>
            </a:r>
          </a:p>
          <a:p>
            <a:pPr>
              <a:buFontTx/>
              <a:buChar char="•"/>
            </a:pPr>
            <a:r>
              <a:rPr lang="en-US" smtClean="0"/>
              <a:t>Sexually active youth should be tested and treated for STDS.</a:t>
            </a:r>
          </a:p>
          <a:p>
            <a:endParaRPr lang="en-US" smtClean="0"/>
          </a:p>
        </p:txBody>
      </p:sp>
      <p:sp>
        <p:nvSpPr>
          <p:cNvPr id="4100" name="Rectangle 1028"/>
          <p:cNvSpPr>
            <a:spLocks noChangeArrowheads="1"/>
          </p:cNvSpPr>
          <p:nvPr/>
        </p:nvSpPr>
        <p:spPr bwMode="auto">
          <a:xfrm>
            <a:off x="531813" y="455613"/>
            <a:ext cx="8156575" cy="1298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14400" y="762000"/>
            <a:ext cx="7772400" cy="1295400"/>
          </a:xfrm>
          <a:noFill/>
        </p:spPr>
        <p:txBody>
          <a:bodyPr/>
          <a:lstStyle/>
          <a:p>
            <a:r>
              <a:rPr lang="en-US" sz="4000" smtClean="0">
                <a:latin typeface="Tahoma" pitchFamily="34" charset="0"/>
              </a:rPr>
              <a:t>Pubic Lice, aka “Crabs” (parasite)</a:t>
            </a:r>
          </a:p>
        </p:txBody>
      </p:sp>
      <p:sp>
        <p:nvSpPr>
          <p:cNvPr id="31747" name="Rectangle 3"/>
          <p:cNvSpPr>
            <a:spLocks noGrp="1" noChangeArrowheads="1"/>
          </p:cNvSpPr>
          <p:nvPr>
            <p:ph type="body" idx="1"/>
          </p:nvPr>
        </p:nvSpPr>
        <p:spPr>
          <a:xfrm>
            <a:off x="1295400" y="2895600"/>
            <a:ext cx="7162800" cy="2133600"/>
          </a:xfrm>
          <a:noFill/>
        </p:spPr>
        <p:txBody>
          <a:bodyPr/>
          <a:lstStyle/>
          <a:p>
            <a:r>
              <a:rPr lang="en-US" sz="2400" b="1" smtClean="0">
                <a:latin typeface="Tahoma" pitchFamily="34" charset="0"/>
              </a:rPr>
              <a:t>Transmission: </a:t>
            </a:r>
            <a:r>
              <a:rPr lang="en-US" sz="2400" smtClean="0">
                <a:latin typeface="Tahoma" pitchFamily="34" charset="0"/>
              </a:rPr>
              <a:t>sexual contact, clothes, sheets</a:t>
            </a:r>
            <a:endParaRPr lang="en-US" sz="2400" b="1" smtClean="0">
              <a:latin typeface="Tahoma" pitchFamily="34" charset="0"/>
            </a:endParaRPr>
          </a:p>
          <a:p>
            <a:r>
              <a:rPr lang="en-US" sz="2400" b="1" smtClean="0">
                <a:latin typeface="Tahoma" pitchFamily="34" charset="0"/>
              </a:rPr>
              <a:t>Symptoms: </a:t>
            </a:r>
            <a:r>
              <a:rPr lang="en-US" sz="2400" smtClean="0">
                <a:latin typeface="Tahoma" pitchFamily="34" charset="0"/>
              </a:rPr>
              <a:t>redness and itching in hairy areas</a:t>
            </a:r>
          </a:p>
          <a:p>
            <a:r>
              <a:rPr lang="en-US" sz="2400" b="1" smtClean="0">
                <a:latin typeface="Tahoma" pitchFamily="34" charset="0"/>
              </a:rPr>
              <a:t>Diagnosis:  </a:t>
            </a:r>
            <a:r>
              <a:rPr lang="en-US" sz="2400" smtClean="0">
                <a:latin typeface="Tahoma" pitchFamily="34" charset="0"/>
              </a:rPr>
              <a:t>seen easily by naked eye</a:t>
            </a:r>
          </a:p>
          <a:p>
            <a:r>
              <a:rPr lang="en-US" sz="2400" b="1" smtClean="0">
                <a:latin typeface="Tahoma" pitchFamily="34" charset="0"/>
              </a:rPr>
              <a:t>Treatment: </a:t>
            </a:r>
            <a:r>
              <a:rPr lang="en-US" sz="2400" smtClean="0">
                <a:latin typeface="Tahoma" pitchFamily="34" charset="0"/>
              </a:rPr>
              <a:t> lotion, clothes/sheets washed in hot water</a:t>
            </a:r>
            <a:endParaRPr lang="en-US" sz="2400" b="1" smtClean="0">
              <a:latin typeface="Tahoma" pitchFamily="34" charset="0"/>
            </a:endParaRPr>
          </a:p>
          <a:p>
            <a:endParaRPr lang="en-US" sz="2400" b="1" smtClean="0">
              <a:latin typeface="Tahoma" pitchFamily="34" charset="0"/>
            </a:endParaRPr>
          </a:p>
        </p:txBody>
      </p:sp>
      <p:sp>
        <p:nvSpPr>
          <p:cNvPr id="31748" name="Rectangle 4"/>
          <p:cNvSpPr>
            <a:spLocks noChangeArrowheads="1"/>
          </p:cNvSpPr>
          <p:nvPr/>
        </p:nvSpPr>
        <p:spPr bwMode="auto">
          <a:xfrm>
            <a:off x="684213" y="684213"/>
            <a:ext cx="8004175" cy="16033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533400"/>
            <a:ext cx="7772400" cy="2362200"/>
          </a:xfrm>
          <a:noFill/>
        </p:spPr>
        <p:txBody>
          <a:bodyPr/>
          <a:lstStyle/>
          <a:p>
            <a:r>
              <a:rPr lang="en-US" smtClean="0">
                <a:latin typeface="Tahoma" pitchFamily="34" charset="0"/>
              </a:rPr>
              <a:t>Last Questions</a:t>
            </a:r>
          </a:p>
        </p:txBody>
      </p:sp>
      <p:sp>
        <p:nvSpPr>
          <p:cNvPr id="32771" name="Rectangle 3"/>
          <p:cNvSpPr>
            <a:spLocks noChangeArrowheads="1"/>
          </p:cNvSpPr>
          <p:nvPr/>
        </p:nvSpPr>
        <p:spPr bwMode="auto">
          <a:xfrm>
            <a:off x="760413" y="760413"/>
            <a:ext cx="7699375" cy="2060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
        <p:nvSpPr>
          <p:cNvPr id="32772" name="Rectangle 4"/>
          <p:cNvSpPr>
            <a:spLocks noChangeArrowheads="1"/>
          </p:cNvSpPr>
          <p:nvPr/>
        </p:nvSpPr>
        <p:spPr bwMode="auto">
          <a:xfrm>
            <a:off x="1449388" y="4040188"/>
            <a:ext cx="6245225" cy="1978025"/>
          </a:xfrm>
          <a:prstGeom prst="rect">
            <a:avLst/>
          </a:prstGeom>
          <a:solidFill>
            <a:schemeClr val="hlink"/>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a:endParaRPr lang="en-US"/>
          </a:p>
        </p:txBody>
      </p:sp>
      <p:sp>
        <p:nvSpPr>
          <p:cNvPr id="32773" name="Rectangle 5"/>
          <p:cNvSpPr>
            <a:spLocks noChangeArrowheads="1"/>
          </p:cNvSpPr>
          <p:nvPr/>
        </p:nvSpPr>
        <p:spPr bwMode="auto">
          <a:xfrm>
            <a:off x="1905000" y="4267200"/>
            <a:ext cx="5867400" cy="148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nSpc>
                <a:spcPct val="80000"/>
              </a:lnSpc>
              <a:spcBef>
                <a:spcPct val="50000"/>
              </a:spcBef>
            </a:pPr>
            <a:r>
              <a:rPr lang="en-US" sz="5400">
                <a:latin typeface="Tahoma" pitchFamily="34" charset="0"/>
              </a:rPr>
              <a:t>HIV/STD Hotline</a:t>
            </a:r>
          </a:p>
          <a:p>
            <a:pPr>
              <a:lnSpc>
                <a:spcPct val="40000"/>
              </a:lnSpc>
              <a:spcBef>
                <a:spcPct val="50000"/>
              </a:spcBef>
            </a:pPr>
            <a:r>
              <a:rPr lang="en-US" sz="5400">
                <a:latin typeface="Tahoma" pitchFamily="34" charset="0"/>
              </a:rPr>
              <a:t>(206) 205-7837</a:t>
            </a:r>
          </a:p>
        </p:txBody>
      </p:sp>
      <p:sp>
        <p:nvSpPr>
          <p:cNvPr id="32774" name="Rectangle 6"/>
          <p:cNvSpPr>
            <a:spLocks noChangeArrowheads="1"/>
          </p:cNvSpPr>
          <p:nvPr/>
        </p:nvSpPr>
        <p:spPr bwMode="auto">
          <a:xfrm>
            <a:off x="2058988" y="3125788"/>
            <a:ext cx="5330825" cy="758825"/>
          </a:xfrm>
          <a:prstGeom prst="rect">
            <a:avLst/>
          </a:prstGeom>
          <a:solidFill>
            <a:srgbClr val="6699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5" name="Rectangle 7"/>
          <p:cNvSpPr>
            <a:spLocks noChangeArrowheads="1"/>
          </p:cNvSpPr>
          <p:nvPr/>
        </p:nvSpPr>
        <p:spPr bwMode="auto">
          <a:xfrm>
            <a:off x="1905000" y="3048000"/>
            <a:ext cx="5638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a:r>
              <a:rPr lang="en-US">
                <a:latin typeface="Tahoma" pitchFamily="34" charset="0"/>
              </a:rPr>
              <a:t>http://www.metrokc.gov/health/apu</a:t>
            </a:r>
          </a:p>
          <a:p>
            <a:pPr algn="ctr"/>
            <a:r>
              <a:rPr lang="en-US">
                <a:latin typeface="Tahoma" pitchFamily="34" charset="0"/>
              </a:rPr>
              <a:t>hivstd.info@metrokc.gov</a:t>
            </a:r>
          </a:p>
        </p:txBody>
      </p:sp>
    </p:spTree>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Youth are at risk for STDS</a:t>
            </a:r>
          </a:p>
        </p:txBody>
      </p:sp>
      <p:sp>
        <p:nvSpPr>
          <p:cNvPr id="5123" name="Rectangle 3"/>
          <p:cNvSpPr>
            <a:spLocks noGrp="1" noChangeArrowheads="1"/>
          </p:cNvSpPr>
          <p:nvPr>
            <p:ph type="body" idx="1"/>
          </p:nvPr>
        </p:nvSpPr>
        <p:spPr/>
        <p:txBody>
          <a:bodyPr/>
          <a:lstStyle/>
          <a:p>
            <a:pPr>
              <a:buFontTx/>
              <a:buChar char="•"/>
            </a:pPr>
            <a:r>
              <a:rPr lang="en-US" sz="2400" smtClean="0">
                <a:latin typeface="Tahoma" pitchFamily="34" charset="0"/>
              </a:rPr>
              <a:t>People &lt; 25 account for 66% of new STD infections.</a:t>
            </a:r>
            <a:endParaRPr lang="en-US" smtClean="0"/>
          </a:p>
          <a:p>
            <a:pPr>
              <a:spcBef>
                <a:spcPts val="500"/>
              </a:spcBef>
              <a:spcAft>
                <a:spcPts val="500"/>
              </a:spcAft>
              <a:buFontTx/>
              <a:buChar char="•"/>
            </a:pPr>
            <a:r>
              <a:rPr lang="en-US" sz="2400" smtClean="0">
                <a:latin typeface="Tahoma" pitchFamily="34" charset="0"/>
              </a:rPr>
              <a:t>The Seattle Public Schools 1999 Teen Health Risk Survey showed that 40% of high school students had had sex. </a:t>
            </a:r>
          </a:p>
          <a:p>
            <a:pPr>
              <a:spcBef>
                <a:spcPts val="500"/>
              </a:spcBef>
              <a:spcAft>
                <a:spcPts val="500"/>
              </a:spcAft>
              <a:buFontTx/>
              <a:buChar char="•"/>
            </a:pPr>
            <a:r>
              <a:rPr lang="en-US" sz="2400" smtClean="0">
                <a:latin typeface="Tahoma" pitchFamily="34" charset="0"/>
              </a:rPr>
              <a:t>Of students who reported having had sex, 20% said they had experienced forced intercourse.</a:t>
            </a:r>
          </a:p>
          <a:p>
            <a:pPr>
              <a:spcBef>
                <a:spcPts val="500"/>
              </a:spcBef>
              <a:spcAft>
                <a:spcPts val="500"/>
              </a:spcAft>
              <a:buFontTx/>
              <a:buChar char="•"/>
            </a:pPr>
            <a:r>
              <a:rPr lang="en-US" sz="2400" smtClean="0">
                <a:latin typeface="Tahoma" pitchFamily="34" charset="0"/>
              </a:rPr>
              <a:t>55% of high school students who had sex in the last 3 months used a condom the last time they had sex.</a:t>
            </a:r>
          </a:p>
          <a:p>
            <a:pPr>
              <a:spcBef>
                <a:spcPts val="500"/>
              </a:spcBef>
              <a:spcAft>
                <a:spcPts val="500"/>
              </a:spcAft>
              <a:buFontTx/>
              <a:buChar char="•"/>
            </a:pPr>
            <a:r>
              <a:rPr lang="en-US" sz="2400" smtClean="0">
                <a:latin typeface="Tahoma" pitchFamily="34" charset="0"/>
              </a:rPr>
              <a:t>In King County, the 1997 gonorrhea rate per 100,000 was 351.5 for 18-19 year olds compared to 142.1 for 30-34 year olds.</a:t>
            </a:r>
          </a:p>
        </p:txBody>
      </p:sp>
      <p:sp>
        <p:nvSpPr>
          <p:cNvPr id="5124" name="Rectangle 4"/>
          <p:cNvSpPr>
            <a:spLocks noChangeArrowheads="1"/>
          </p:cNvSpPr>
          <p:nvPr/>
        </p:nvSpPr>
        <p:spPr bwMode="auto">
          <a:xfrm>
            <a:off x="531813" y="455613"/>
            <a:ext cx="8156575" cy="1298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mtClean="0"/>
              <a:t>Key Teaching Points</a:t>
            </a:r>
          </a:p>
        </p:txBody>
      </p:sp>
      <p:sp>
        <p:nvSpPr>
          <p:cNvPr id="6147" name="Rectangle 3"/>
          <p:cNvSpPr>
            <a:spLocks noGrp="1" noChangeArrowheads="1"/>
          </p:cNvSpPr>
          <p:nvPr>
            <p:ph type="body" idx="1"/>
          </p:nvPr>
        </p:nvSpPr>
        <p:spPr/>
        <p:txBody>
          <a:bodyPr/>
          <a:lstStyle/>
          <a:p>
            <a:pPr>
              <a:buFontTx/>
              <a:buChar char="•"/>
            </a:pPr>
            <a:r>
              <a:rPr lang="en-US" smtClean="0"/>
              <a:t>Youth are at risk for STDS.</a:t>
            </a:r>
          </a:p>
          <a:p>
            <a:pPr>
              <a:buFontTx/>
              <a:buChar char="•"/>
            </a:pPr>
            <a:r>
              <a:rPr lang="en-US" smtClean="0">
                <a:solidFill>
                  <a:srgbClr val="FF0000"/>
                </a:solidFill>
              </a:rPr>
              <a:t>STDS are preventable.</a:t>
            </a:r>
            <a:endParaRPr lang="en-US" smtClean="0"/>
          </a:p>
          <a:p>
            <a:pPr>
              <a:buFontTx/>
              <a:buChar char="•"/>
            </a:pPr>
            <a:r>
              <a:rPr lang="en-US" smtClean="0"/>
              <a:t>STDS are transmitted by unprotected anal, oral or vaginal sex.</a:t>
            </a:r>
          </a:p>
          <a:p>
            <a:pPr>
              <a:buFontTx/>
              <a:buChar char="•"/>
            </a:pPr>
            <a:r>
              <a:rPr lang="en-US" smtClean="0"/>
              <a:t>Sexually active youth should be tested and treated for STDS.</a:t>
            </a:r>
          </a:p>
          <a:p>
            <a:endParaRPr lang="en-US" smtClean="0"/>
          </a:p>
        </p:txBody>
      </p:sp>
      <p:sp>
        <p:nvSpPr>
          <p:cNvPr id="6148" name="Rectangle 4"/>
          <p:cNvSpPr>
            <a:spLocks noChangeArrowheads="1"/>
          </p:cNvSpPr>
          <p:nvPr/>
        </p:nvSpPr>
        <p:spPr bwMode="auto">
          <a:xfrm>
            <a:off x="531813" y="455613"/>
            <a:ext cx="8156575" cy="1298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609600"/>
            <a:ext cx="7772400" cy="838200"/>
          </a:xfrm>
          <a:noFill/>
        </p:spPr>
        <p:txBody>
          <a:bodyPr/>
          <a:lstStyle/>
          <a:p>
            <a:r>
              <a:rPr lang="en-US" smtClean="0">
                <a:latin typeface="Tahoma" pitchFamily="34" charset="0"/>
              </a:rPr>
              <a:t>Prevention</a:t>
            </a:r>
          </a:p>
        </p:txBody>
      </p:sp>
      <p:sp>
        <p:nvSpPr>
          <p:cNvPr id="7171" name="Rectangle 3"/>
          <p:cNvSpPr>
            <a:spLocks noGrp="1" noChangeArrowheads="1"/>
          </p:cNvSpPr>
          <p:nvPr>
            <p:ph type="body" sz="half" idx="1"/>
          </p:nvPr>
        </p:nvSpPr>
        <p:spPr>
          <a:xfrm>
            <a:off x="914400" y="1981200"/>
            <a:ext cx="7848600" cy="4648200"/>
          </a:xfrm>
          <a:noFill/>
        </p:spPr>
        <p:txBody>
          <a:bodyPr/>
          <a:lstStyle/>
          <a:p>
            <a:pPr marL="0" indent="0">
              <a:buFontTx/>
              <a:buChar char="•"/>
            </a:pPr>
            <a:r>
              <a:rPr lang="en-US" sz="2600" smtClean="0">
                <a:latin typeface="Tahoma" pitchFamily="34" charset="0"/>
              </a:rPr>
              <a:t>Abstinence</a:t>
            </a:r>
          </a:p>
          <a:p>
            <a:pPr marL="0" indent="0">
              <a:buFontTx/>
              <a:buChar char="•"/>
            </a:pPr>
            <a:r>
              <a:rPr lang="en-US" sz="2600" smtClean="0">
                <a:latin typeface="Tahoma" pitchFamily="34" charset="0"/>
              </a:rPr>
              <a:t>Mutual monogamy with uninfected partner</a:t>
            </a:r>
          </a:p>
          <a:p>
            <a:pPr marL="0" indent="0">
              <a:buFontTx/>
              <a:buChar char="•"/>
            </a:pPr>
            <a:r>
              <a:rPr lang="en-US" sz="2600" smtClean="0">
                <a:latin typeface="Tahoma" pitchFamily="34" charset="0"/>
              </a:rPr>
              <a:t>Limited sexual contact (non-penetrative)</a:t>
            </a:r>
          </a:p>
          <a:p>
            <a:pPr marL="0" indent="0">
              <a:buFontTx/>
              <a:buChar char="•"/>
            </a:pPr>
            <a:r>
              <a:rPr lang="en-US" sz="2600" smtClean="0">
                <a:latin typeface="Tahoma" pitchFamily="34" charset="0"/>
              </a:rPr>
              <a:t>Condoms - correct and consistent use</a:t>
            </a:r>
          </a:p>
          <a:p>
            <a:pPr marL="0" indent="0">
              <a:buFontTx/>
              <a:buChar char="•"/>
            </a:pPr>
            <a:r>
              <a:rPr lang="en-US" sz="2600" smtClean="0">
                <a:latin typeface="Tahoma" pitchFamily="34" charset="0"/>
              </a:rPr>
              <a:t>Reduce number of sexual partners</a:t>
            </a:r>
          </a:p>
          <a:p>
            <a:pPr marL="0" indent="0">
              <a:buFontTx/>
              <a:buChar char="•"/>
            </a:pPr>
            <a:r>
              <a:rPr lang="en-US" sz="2600" smtClean="0">
                <a:latin typeface="Tahoma" pitchFamily="34" charset="0"/>
              </a:rPr>
              <a:t>Talk with new partners about risk reduction</a:t>
            </a:r>
          </a:p>
          <a:p>
            <a:pPr marL="0" indent="0">
              <a:buFontTx/>
              <a:buChar char="•"/>
            </a:pPr>
            <a:r>
              <a:rPr lang="en-US" sz="2600" smtClean="0">
                <a:latin typeface="Tahoma" pitchFamily="34" charset="0"/>
              </a:rPr>
              <a:t>Tx of curable STDs, regular PAP test, vaccinate</a:t>
            </a:r>
          </a:p>
          <a:p>
            <a:pPr lvl="1"/>
            <a:r>
              <a:rPr lang="en-US" i="1" smtClean="0">
                <a:latin typeface="Tahoma" pitchFamily="34" charset="0"/>
              </a:rPr>
              <a:t>Avoid sex if you have symptoms of an STD</a:t>
            </a:r>
          </a:p>
          <a:p>
            <a:pPr lvl="1"/>
            <a:r>
              <a:rPr lang="en-US" i="1" smtClean="0">
                <a:latin typeface="Tahoma" pitchFamily="34" charset="0"/>
              </a:rPr>
              <a:t>Notify recent partners if you have an STD</a:t>
            </a:r>
          </a:p>
          <a:p>
            <a:pPr marL="0" indent="0">
              <a:buFontTx/>
              <a:buChar char="–"/>
            </a:pPr>
            <a:endParaRPr lang="en-US" sz="2400" i="1" smtClean="0">
              <a:latin typeface="Tahoma" pitchFamily="34" charset="0"/>
            </a:endParaRPr>
          </a:p>
        </p:txBody>
      </p:sp>
      <p:sp>
        <p:nvSpPr>
          <p:cNvPr id="7172" name="Rectangle 4"/>
          <p:cNvSpPr>
            <a:spLocks noChangeArrowheads="1"/>
          </p:cNvSpPr>
          <p:nvPr/>
        </p:nvSpPr>
        <p:spPr bwMode="auto">
          <a:xfrm>
            <a:off x="684213" y="379413"/>
            <a:ext cx="7851775" cy="12223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609600"/>
            <a:ext cx="7772400" cy="838200"/>
          </a:xfrm>
          <a:noFill/>
        </p:spPr>
        <p:txBody>
          <a:bodyPr/>
          <a:lstStyle/>
          <a:p>
            <a:r>
              <a:rPr lang="en-US" smtClean="0">
                <a:latin typeface="Tahoma" pitchFamily="34" charset="0"/>
              </a:rPr>
              <a:t>Prevention</a:t>
            </a:r>
          </a:p>
        </p:txBody>
      </p:sp>
      <p:sp>
        <p:nvSpPr>
          <p:cNvPr id="8195" name="Rectangle 3"/>
          <p:cNvSpPr>
            <a:spLocks noGrp="1" noChangeArrowheads="1"/>
          </p:cNvSpPr>
          <p:nvPr>
            <p:ph type="body" sz="half" idx="1"/>
          </p:nvPr>
        </p:nvSpPr>
        <p:spPr>
          <a:xfrm>
            <a:off x="914400" y="1981200"/>
            <a:ext cx="7848600" cy="4648200"/>
          </a:xfrm>
          <a:noFill/>
        </p:spPr>
        <p:txBody>
          <a:bodyPr/>
          <a:lstStyle/>
          <a:p>
            <a:pPr marL="0" indent="0">
              <a:buFontTx/>
              <a:buChar char="•"/>
            </a:pPr>
            <a:r>
              <a:rPr lang="en-US" sz="2600" smtClean="0">
                <a:latin typeface="Tahoma" pitchFamily="34" charset="0"/>
              </a:rPr>
              <a:t>Abstinence</a:t>
            </a:r>
          </a:p>
          <a:p>
            <a:pPr marL="0" indent="0">
              <a:buFontTx/>
              <a:buChar char="•"/>
            </a:pPr>
            <a:r>
              <a:rPr lang="en-US" sz="2600" smtClean="0">
                <a:latin typeface="Tahoma" pitchFamily="34" charset="0"/>
              </a:rPr>
              <a:t>Mutual monogamy with uninfected partner</a:t>
            </a:r>
          </a:p>
          <a:p>
            <a:pPr marL="0" indent="0">
              <a:buFontTx/>
              <a:buChar char="•"/>
            </a:pPr>
            <a:r>
              <a:rPr lang="en-US" sz="2600" smtClean="0">
                <a:latin typeface="Tahoma" pitchFamily="34" charset="0"/>
              </a:rPr>
              <a:t>Limited sexual contact (non-penetrative)</a:t>
            </a:r>
          </a:p>
          <a:p>
            <a:pPr marL="0" indent="0">
              <a:buFontTx/>
              <a:buChar char="•"/>
            </a:pPr>
            <a:r>
              <a:rPr lang="en-US" sz="2600" smtClean="0">
                <a:latin typeface="Tahoma" pitchFamily="34" charset="0"/>
              </a:rPr>
              <a:t>Condoms - correct and consistent use</a:t>
            </a:r>
          </a:p>
          <a:p>
            <a:pPr marL="0" indent="0">
              <a:buFontTx/>
              <a:buChar char="•"/>
            </a:pPr>
            <a:r>
              <a:rPr lang="en-US" sz="2600" smtClean="0">
                <a:latin typeface="Tahoma" pitchFamily="34" charset="0"/>
              </a:rPr>
              <a:t>Reduce number of sexual partners</a:t>
            </a:r>
          </a:p>
          <a:p>
            <a:pPr marL="0" indent="0">
              <a:buFontTx/>
              <a:buChar char="•"/>
            </a:pPr>
            <a:r>
              <a:rPr lang="en-US" sz="2600" smtClean="0">
                <a:latin typeface="Tahoma" pitchFamily="34" charset="0"/>
              </a:rPr>
              <a:t>Talk with new partners about risk reduction</a:t>
            </a:r>
          </a:p>
          <a:p>
            <a:pPr marL="0" indent="0">
              <a:buFontTx/>
              <a:buChar char="•"/>
            </a:pPr>
            <a:r>
              <a:rPr lang="en-US" sz="2600" smtClean="0">
                <a:latin typeface="Tahoma" pitchFamily="34" charset="0"/>
              </a:rPr>
              <a:t>Tx of curable STDs, regular PAP test, vaccinate</a:t>
            </a:r>
          </a:p>
          <a:p>
            <a:pPr lvl="1"/>
            <a:r>
              <a:rPr lang="en-US" i="1" smtClean="0">
                <a:latin typeface="Tahoma" pitchFamily="34" charset="0"/>
              </a:rPr>
              <a:t>Avoid sex if you have symptoms of an STD</a:t>
            </a:r>
          </a:p>
          <a:p>
            <a:pPr lvl="1"/>
            <a:r>
              <a:rPr lang="en-US" i="1" smtClean="0">
                <a:latin typeface="Tahoma" pitchFamily="34" charset="0"/>
              </a:rPr>
              <a:t>Notify recent partners if you have an STD</a:t>
            </a:r>
          </a:p>
          <a:p>
            <a:pPr marL="0" indent="0">
              <a:buFontTx/>
              <a:buChar char="–"/>
            </a:pPr>
            <a:endParaRPr lang="en-US" sz="2400" i="1" smtClean="0">
              <a:latin typeface="Tahoma" pitchFamily="34" charset="0"/>
            </a:endParaRPr>
          </a:p>
        </p:txBody>
      </p:sp>
      <p:sp>
        <p:nvSpPr>
          <p:cNvPr id="8196" name="Rectangle 4"/>
          <p:cNvSpPr>
            <a:spLocks noChangeArrowheads="1"/>
          </p:cNvSpPr>
          <p:nvPr/>
        </p:nvSpPr>
        <p:spPr bwMode="auto">
          <a:xfrm>
            <a:off x="684213" y="379413"/>
            <a:ext cx="7851775" cy="12223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grpSp>
        <p:nvGrpSpPr>
          <p:cNvPr id="79880" name="Group 8"/>
          <p:cNvGrpSpPr>
            <a:grpSpLocks/>
          </p:cNvGrpSpPr>
          <p:nvPr/>
        </p:nvGrpSpPr>
        <p:grpSpPr bwMode="auto">
          <a:xfrm>
            <a:off x="533400" y="381000"/>
            <a:ext cx="8229600" cy="5940425"/>
            <a:chOff x="336" y="240"/>
            <a:chExt cx="5184" cy="3742"/>
          </a:xfrm>
        </p:grpSpPr>
        <p:sp>
          <p:nvSpPr>
            <p:cNvPr id="8198" name="Rectangle 9"/>
            <p:cNvSpPr>
              <a:spLocks noChangeArrowheads="1"/>
            </p:cNvSpPr>
            <p:nvPr/>
          </p:nvSpPr>
          <p:spPr bwMode="auto">
            <a:xfrm>
              <a:off x="336" y="240"/>
              <a:ext cx="5184" cy="3742"/>
            </a:xfrm>
            <a:prstGeom prst="rect">
              <a:avLst/>
            </a:prstGeom>
            <a:solidFill>
              <a:srgbClr val="CCFF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Rectangle 10"/>
            <p:cNvSpPr>
              <a:spLocks noChangeArrowheads="1"/>
            </p:cNvSpPr>
            <p:nvPr/>
          </p:nvSpPr>
          <p:spPr bwMode="auto">
            <a:xfrm>
              <a:off x="720" y="469"/>
              <a:ext cx="4368" cy="3435"/>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spcBef>
                  <a:spcPct val="50000"/>
                </a:spcBef>
              </a:pPr>
              <a:r>
                <a:rPr lang="en-US" sz="3200">
                  <a:latin typeface="Arial" pitchFamily="34" charset="0"/>
                </a:rPr>
                <a:t>WARNING:  Condoms may not fully protect you or your partner from getting herpes or HPV. Condoms are not as effective at preventing herpes or HPV transmission as they are at preventing the transmission of other sexually transmitted diseases. You may have sores or viral shedding in the genital region which may not  be covered by or protected by condoms (e.g., labia, the scrotum).</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79880"/>
                                        </p:tgtEl>
                                        <p:attrNameLst>
                                          <p:attrName>style.visibility</p:attrName>
                                        </p:attrNameLst>
                                      </p:cBhvr>
                                      <p:to>
                                        <p:strVal val="visible"/>
                                      </p:to>
                                    </p:set>
                                    <p:anim calcmode="lin" valueType="num">
                                      <p:cBhvr additive="base">
                                        <p:cTn id="7" dur="500" fill="hold"/>
                                        <p:tgtEl>
                                          <p:spTgt spid="79880"/>
                                        </p:tgtEl>
                                        <p:attrNameLst>
                                          <p:attrName>ppt_x</p:attrName>
                                        </p:attrNameLst>
                                      </p:cBhvr>
                                      <p:tavLst>
                                        <p:tav tm="0">
                                          <p:val>
                                            <p:strVal val="0-#ppt_w/2"/>
                                          </p:val>
                                        </p:tav>
                                        <p:tav tm="100000">
                                          <p:val>
                                            <p:strVal val="#ppt_x"/>
                                          </p:val>
                                        </p:tav>
                                      </p:tavLst>
                                    </p:anim>
                                    <p:anim calcmode="lin" valueType="num">
                                      <p:cBhvr additive="base">
                                        <p:cTn id="8" dur="500" fill="hold"/>
                                        <p:tgtEl>
                                          <p:spTgt spid="79880"/>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79880"/>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mtClean="0"/>
              <a:t>Condom Effectiveness</a:t>
            </a:r>
          </a:p>
        </p:txBody>
      </p:sp>
      <p:sp>
        <p:nvSpPr>
          <p:cNvPr id="9219" name="Rectangle 3"/>
          <p:cNvSpPr>
            <a:spLocks noGrp="1" noChangeArrowheads="1"/>
          </p:cNvSpPr>
          <p:nvPr>
            <p:ph type="body" idx="1"/>
          </p:nvPr>
        </p:nvSpPr>
        <p:spPr/>
        <p:txBody>
          <a:bodyPr/>
          <a:lstStyle/>
          <a:p>
            <a:r>
              <a:rPr lang="en-US" smtClean="0"/>
              <a:t> Intact latex condoms do NOT allow air, water, viruses, or other organisms such as bacteria to pass through.</a:t>
            </a:r>
          </a:p>
          <a:p>
            <a:r>
              <a:rPr lang="en-US" smtClean="0"/>
              <a:t>Prevent pregnancy up to 98 percent of the time.</a:t>
            </a:r>
          </a:p>
          <a:p>
            <a:r>
              <a:rPr lang="en-US" smtClean="0"/>
              <a:t>In studies, among 124 discordant couples who used condoms consistently over 2 years, none of the uninfected partners became infected with HIV.</a:t>
            </a:r>
          </a:p>
        </p:txBody>
      </p:sp>
      <p:sp>
        <p:nvSpPr>
          <p:cNvPr id="9220" name="Rectangle 4"/>
          <p:cNvSpPr>
            <a:spLocks noChangeArrowheads="1"/>
          </p:cNvSpPr>
          <p:nvPr/>
        </p:nvSpPr>
        <p:spPr bwMode="auto">
          <a:xfrm>
            <a:off x="684213" y="379413"/>
            <a:ext cx="7851775" cy="12223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Key Teaching Points</a:t>
            </a:r>
          </a:p>
        </p:txBody>
      </p:sp>
      <p:sp>
        <p:nvSpPr>
          <p:cNvPr id="10243" name="Rectangle 3"/>
          <p:cNvSpPr>
            <a:spLocks noGrp="1" noChangeArrowheads="1"/>
          </p:cNvSpPr>
          <p:nvPr>
            <p:ph type="body" idx="1"/>
          </p:nvPr>
        </p:nvSpPr>
        <p:spPr/>
        <p:txBody>
          <a:bodyPr/>
          <a:lstStyle/>
          <a:p>
            <a:pPr>
              <a:buFontTx/>
              <a:buChar char="•"/>
            </a:pPr>
            <a:r>
              <a:rPr lang="en-US" smtClean="0"/>
              <a:t>Youth are at risk for STDS.</a:t>
            </a:r>
          </a:p>
          <a:p>
            <a:pPr>
              <a:buFontTx/>
              <a:buChar char="•"/>
            </a:pPr>
            <a:r>
              <a:rPr lang="en-US" smtClean="0"/>
              <a:t>STDS are preventable.</a:t>
            </a:r>
          </a:p>
          <a:p>
            <a:pPr>
              <a:buFontTx/>
              <a:buChar char="•"/>
            </a:pPr>
            <a:r>
              <a:rPr lang="en-US" smtClean="0">
                <a:solidFill>
                  <a:srgbClr val="FF0000"/>
                </a:solidFill>
              </a:rPr>
              <a:t>STDS are transmitted by unprotected anal, oral or vaginal sex.</a:t>
            </a:r>
            <a:endParaRPr lang="en-US" smtClean="0"/>
          </a:p>
          <a:p>
            <a:pPr>
              <a:buFontTx/>
              <a:buChar char="•"/>
            </a:pPr>
            <a:r>
              <a:rPr lang="en-US" smtClean="0"/>
              <a:t>Sexually active youth should be tested and treated for STDS.</a:t>
            </a:r>
          </a:p>
          <a:p>
            <a:endParaRPr lang="en-US" smtClean="0"/>
          </a:p>
        </p:txBody>
      </p:sp>
      <p:sp>
        <p:nvSpPr>
          <p:cNvPr id="10244" name="Rectangle 4"/>
          <p:cNvSpPr>
            <a:spLocks noChangeArrowheads="1"/>
          </p:cNvSpPr>
          <p:nvPr/>
        </p:nvSpPr>
        <p:spPr bwMode="auto">
          <a:xfrm>
            <a:off x="531813" y="455613"/>
            <a:ext cx="8156575" cy="1298575"/>
          </a:xfrm>
          <a:prstGeom prst="rect">
            <a:avLst/>
          </a:prstGeom>
          <a:noFill/>
          <a:ln w="25400">
            <a:solidFill>
              <a:schemeClr val="accent2"/>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p>
            <a:endParaRPr lang="en-US"/>
          </a:p>
        </p:txBody>
      </p:sp>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G:\OFFICE COMMON\TEMPLATES\BLANK.POT</Template>
  <TotalTime>1</TotalTime>
  <Words>1014</Words>
  <Application>Microsoft Office PowerPoint</Application>
  <PresentationFormat>On-screen Show (4:3)</PresentationFormat>
  <Paragraphs>217</Paragraphs>
  <Slides>31</Slides>
  <Notes>22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6" baseType="lpstr">
      <vt:lpstr>Times New Roman</vt:lpstr>
      <vt:lpstr>Arial</vt:lpstr>
      <vt:lpstr>Tahoma</vt:lpstr>
      <vt:lpstr>BLANK</vt:lpstr>
      <vt:lpstr>Document</vt:lpstr>
      <vt:lpstr>Teaching About STDS</vt:lpstr>
      <vt:lpstr>Elements of effective programs:</vt:lpstr>
      <vt:lpstr>Key Teaching Points</vt:lpstr>
      <vt:lpstr>Youth are at risk for STDS</vt:lpstr>
      <vt:lpstr>Key Teaching Points</vt:lpstr>
      <vt:lpstr>Prevention</vt:lpstr>
      <vt:lpstr>Prevention</vt:lpstr>
      <vt:lpstr>Condom Effectiveness</vt:lpstr>
      <vt:lpstr>Key Teaching Points</vt:lpstr>
      <vt:lpstr>Two Kinds of Sexual Transmission</vt:lpstr>
      <vt:lpstr>STD Transmission</vt:lpstr>
      <vt:lpstr>HIV and other STDs are connected.</vt:lpstr>
      <vt:lpstr>Key Teaching Points</vt:lpstr>
      <vt:lpstr>Sexually active youth should be tested and treated for STDS.</vt:lpstr>
      <vt:lpstr>Bacterial STDs: Chlamydia, Gonorrhea and Syphilis</vt:lpstr>
      <vt:lpstr>PowerPoint Presentation</vt:lpstr>
      <vt:lpstr>PowerPoint Presentation</vt:lpstr>
      <vt:lpstr>PowerPoint Presentation</vt:lpstr>
      <vt:lpstr>Viral STDs:   Genital herpes, Genital warts, Hepatitis A, B and C, and HIV.  </vt:lpstr>
      <vt:lpstr>PowerPoint Presentation</vt:lpstr>
      <vt:lpstr>Genital Herpes (HSV)</vt:lpstr>
      <vt:lpstr>PowerPoint Presentation</vt:lpstr>
      <vt:lpstr>HPV (Human Papilloma Virus)  “Genital Warts”</vt:lpstr>
      <vt:lpstr>PowerPoint Presentation</vt:lpstr>
      <vt:lpstr>Vaginitis  “vaginal infection”  </vt:lpstr>
      <vt:lpstr>Trichomonas, aka “Trich” (parasite) </vt:lpstr>
      <vt:lpstr>Vaginosis (bacteria)</vt:lpstr>
      <vt:lpstr>Yeast infection (fungi)</vt:lpstr>
      <vt:lpstr>Scabies (parasite)</vt:lpstr>
      <vt:lpstr>Pubic Lice, aka “Crabs” (parasite)</vt:lpstr>
      <vt:lpstr>Last Questions</vt:lpstr>
    </vt:vector>
  </TitlesOfParts>
  <Company>SKCDPH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National Youth Culture  (5 minutes)</dc:title>
  <dc:creator>SKCDPH Employee</dc:creator>
  <cp:lastModifiedBy>Teacher E-Solutions</cp:lastModifiedBy>
  <cp:revision>90</cp:revision>
  <cp:lastPrinted>2001-01-16T19:34:33Z</cp:lastPrinted>
  <dcterms:created xsi:type="dcterms:W3CDTF">1998-10-22T00:56:46Z</dcterms:created>
  <dcterms:modified xsi:type="dcterms:W3CDTF">2019-01-18T15:53:25Z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hinstd.info@metrokc.gov</vt:lpwstr>
  </property>
  <property fmtid="{D5CDD505-2E9C-101B-9397-08002B2CF9AE}" pid="8" name="HomePage">
    <vt:lpwstr>http://www.metrokc.gov/health/apu</vt:lpwstr>
  </property>
  <property fmtid="{D5CDD505-2E9C-101B-9397-08002B2CF9AE}" pid="9" name="Other">
    <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4</vt:i4>
  </property>
  <property fmtid="{D5CDD505-2E9C-101B-9397-08002B2CF9AE}" pid="21" name="OutputDir">
    <vt:lpwstr>H:\My Documents\homepage\healthed\Power</vt:lpwstr>
  </property>
</Properties>
</file>