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301" r:id="rId2"/>
    <p:sldId id="291" r:id="rId3"/>
    <p:sldId id="263" r:id="rId4"/>
    <p:sldId id="332" r:id="rId5"/>
    <p:sldId id="333" r:id="rId6"/>
    <p:sldId id="294" r:id="rId7"/>
    <p:sldId id="302" r:id="rId8"/>
    <p:sldId id="324" r:id="rId9"/>
    <p:sldId id="316" r:id="rId10"/>
    <p:sldId id="317" r:id="rId11"/>
    <p:sldId id="325" r:id="rId12"/>
    <p:sldId id="279" r:id="rId13"/>
    <p:sldId id="273" r:id="rId14"/>
    <p:sldId id="266" r:id="rId15"/>
    <p:sldId id="270" r:id="rId16"/>
    <p:sldId id="335" r:id="rId17"/>
    <p:sldId id="307" r:id="rId18"/>
    <p:sldId id="272" r:id="rId19"/>
    <p:sldId id="269" r:id="rId20"/>
    <p:sldId id="328" r:id="rId21"/>
    <p:sldId id="329" r:id="rId22"/>
    <p:sldId id="274" r:id="rId23"/>
    <p:sldId id="30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080808"/>
    <a:srgbClr val="111111"/>
    <a:srgbClr val="1C1C1C"/>
    <a:srgbClr val="292929"/>
    <a:srgbClr val="3333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01" autoAdjust="0"/>
  </p:normalViewPr>
  <p:slideViewPr>
    <p:cSldViewPr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fld id="{AA956C2E-0077-4A15-BF45-0B3DF9360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C1100A5C-8574-40FC-8C90-4067BC6C59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015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FD747DC-39FC-4BBA-B7A1-5C5F3677F6A6}" type="slidenum">
              <a:rPr lang="es-ES" sz="1200">
                <a:latin typeface="Times New Roman" pitchFamily="18" charset="0"/>
              </a:rPr>
              <a:pPr eaLnBrk="1" hangingPunct="1"/>
              <a:t>1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74BD89F-7B1C-47F1-A1EE-4AF4C99E2C54}" type="slidenum">
              <a:rPr lang="es-ES" sz="1200">
                <a:latin typeface="Times New Roman" pitchFamily="18" charset="0"/>
              </a:rPr>
              <a:pPr eaLnBrk="1" hangingPunct="1"/>
              <a:t>10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445720-1408-473E-86FE-69EFD0A46311}" type="slidenum">
              <a:rPr lang="es-ES" sz="1200">
                <a:latin typeface="Times New Roman" pitchFamily="18" charset="0"/>
              </a:rPr>
              <a:pPr eaLnBrk="1" hangingPunct="1"/>
              <a:t>11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DD1827D-5DC5-43EA-AF37-BE65A721B90D}" type="slidenum">
              <a:rPr lang="es-ES" sz="1200">
                <a:latin typeface="Times New Roman" pitchFamily="18" charset="0"/>
              </a:rPr>
              <a:pPr eaLnBrk="1" hangingPunct="1"/>
              <a:t>12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325BE0-B787-4293-A9F9-22C7057EEA42}" type="slidenum">
              <a:rPr lang="es-ES" sz="1200">
                <a:latin typeface="Times New Roman" pitchFamily="18" charset="0"/>
              </a:rPr>
              <a:pPr eaLnBrk="1" hangingPunct="1"/>
              <a:t>13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s-ES" smtClean="0">
                <a:latin typeface="Times New Roman" pitchFamily="18" charset="0"/>
              </a:rPr>
              <a:t>Note, UNAIDS uses two definitions of need for ART treatment: </a:t>
            </a:r>
          </a:p>
          <a:p>
            <a:pPr marL="228600" indent="-228600" eaLnBrk="1" hangingPunct="1">
              <a:buFontTx/>
              <a:buAutoNum type="alphaLcParenR"/>
            </a:pPr>
            <a:r>
              <a:rPr lang="es-ES" smtClean="0">
                <a:latin typeface="Times New Roman" pitchFamily="18" charset="0"/>
              </a:rPr>
              <a:t>The number of people who will die within 1 year if they don´t have Tx</a:t>
            </a:r>
          </a:p>
          <a:p>
            <a:pPr marL="228600" indent="-228600" eaLnBrk="1" hangingPunct="1">
              <a:buFontTx/>
              <a:buAutoNum type="alphaLcParenR"/>
            </a:pPr>
            <a:r>
              <a:rPr lang="es-ES" smtClean="0">
                <a:latin typeface="Times New Roman" pitchFamily="18" charset="0"/>
              </a:rPr>
              <a:t>The number of people who have AIDS sympmtoms and have a life expectance of 2 years.  I am using the latter (and 3x5) definition.</a:t>
            </a:r>
          </a:p>
          <a:p>
            <a:pPr marL="228600" indent="-228600" eaLnBrk="1" hangingPunct="1"/>
            <a:r>
              <a:rPr lang="en-US" smtClean="0">
                <a:latin typeface="Times New Roman" pitchFamily="18" charset="0"/>
              </a:rPr>
              <a:t>The additional years lived with antiretroviral therapy are assumed to be four-to-six and six-to-nine years respectively in low- and middle-income countries.</a:t>
            </a:r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AF6EDEC-ABDD-4207-AF86-9706EB7BD0B2}" type="slidenum">
              <a:rPr lang="es-ES" sz="1200">
                <a:latin typeface="Times New Roman" pitchFamily="18" charset="0"/>
              </a:rPr>
              <a:pPr eaLnBrk="1" hangingPunct="1"/>
              <a:t>14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08A3C42-927D-4A30-AF0B-83A49C9E71B3}" type="slidenum">
              <a:rPr lang="es-ES" sz="1200">
                <a:latin typeface="Times New Roman" pitchFamily="18" charset="0"/>
              </a:rPr>
              <a:pPr eaLnBrk="1" hangingPunct="1"/>
              <a:t>15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800CFE5-F948-4C01-8F80-B0B7956ACF33}" type="slidenum">
              <a:rPr lang="es-ES" sz="1200">
                <a:latin typeface="Times New Roman" pitchFamily="18" charset="0"/>
              </a:rPr>
              <a:pPr eaLnBrk="1" hangingPunct="1"/>
              <a:t>16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From 2000, the prices of antiretroviral drugs have dropped by about two orders of magnitude for some LMICs. </a:t>
            </a:r>
          </a:p>
          <a:p>
            <a:pPr eaLnBrk="1" hangingPunct="1"/>
            <a:r>
              <a:rPr lang="es-ES" smtClean="0">
                <a:latin typeface="Times New Roman" pitchFamily="18" charset="0"/>
              </a:rPr>
              <a:t>Price reductions haven´t </a:t>
            </a:r>
            <a:r>
              <a:rPr lang="en-US" smtClean="0">
                <a:latin typeface="Times New Roman" pitchFamily="18" charset="0"/>
              </a:rPr>
              <a:t>necessarily been larger for the poorest countries.</a:t>
            </a:r>
            <a:endParaRPr lang="es-ES" smtClean="0">
              <a:latin typeface="Times New Roman" pitchFamily="18" charset="0"/>
            </a:endParaRPr>
          </a:p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50989F4-3B76-4F6C-867C-B9357B721280}" type="slidenum">
              <a:rPr lang="es-ES" sz="1200">
                <a:latin typeface="Times New Roman" pitchFamily="18" charset="0"/>
              </a:rPr>
              <a:pPr eaLnBrk="1" hangingPunct="1"/>
              <a:t>17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157DA6E-EF33-4DDE-84CE-13D2A1FDA9F9}" type="slidenum">
              <a:rPr lang="es-ES" sz="1200">
                <a:latin typeface="Times New Roman" pitchFamily="18" charset="0"/>
              </a:rPr>
              <a:pPr eaLnBrk="1" hangingPunct="1"/>
              <a:t>18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ACAFFA5-5C88-4E5C-B893-EB6E1F15ECA2}" type="slidenum">
              <a:rPr lang="es-ES" sz="1200">
                <a:latin typeface="Times New Roman" pitchFamily="18" charset="0"/>
              </a:rPr>
              <a:pPr eaLnBrk="1" hangingPunct="1"/>
              <a:t>19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Optimal frequency and precision of monitoring depends on numerous factors: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expected rate of change of variables of interest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expected frequency of events, e.g. development of resistance, adherence failure, and side effects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the relative cost of monitoring versus the cost of providing ineffective treatment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the magnitude of the secondary effects of monitoring (motivating prevention, motivating adherence).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Expensive (Viral Load $20 and CD4 $5)</a:t>
            </a:r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342A401-D520-4CE6-B775-DACE10393090}" type="slidenum">
              <a:rPr lang="es-ES" sz="1200">
                <a:latin typeface="Times New Roman" pitchFamily="18" charset="0"/>
              </a:rPr>
              <a:pPr eaLnBrk="1" hangingPunct="1"/>
              <a:t>2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354138" y="874713"/>
            <a:ext cx="4156075" cy="31178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52925"/>
            <a:ext cx="5038725" cy="3595688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latin typeface="Times New Roman" pitchFamily="18" charset="0"/>
              </a:rPr>
              <a:t>map in the back of epi update</a:t>
            </a:r>
          </a:p>
          <a:p>
            <a:pPr eaLnBrk="1" hangingPunct="1"/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0C15690-DEB7-4892-AE09-50AD8A368760}" type="slidenum">
              <a:rPr lang="es-ES" sz="1200">
                <a:latin typeface="Times New Roman" pitchFamily="18" charset="0"/>
              </a:rPr>
              <a:pPr eaLnBrk="1" hangingPunct="1"/>
              <a:t>20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1068CFF-6A2D-4699-BAC9-C9E246442065}" type="slidenum">
              <a:rPr lang="es-ES" sz="1200">
                <a:latin typeface="Times New Roman" pitchFamily="18" charset="0"/>
              </a:rPr>
              <a:pPr eaLnBrk="1" hangingPunct="1"/>
              <a:t>21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E3539C2-2479-4D31-A9C3-8E50803A8CE8}" type="slidenum">
              <a:rPr lang="es-ES" sz="1200">
                <a:latin typeface="Times New Roman" pitchFamily="18" charset="0"/>
              </a:rPr>
              <a:pPr eaLnBrk="1" hangingPunct="1"/>
              <a:t>22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AEBE19-51BB-4978-B19F-6DF07A92DC73}" type="slidenum">
              <a:rPr lang="es-ES" sz="1200">
                <a:latin typeface="Times New Roman" pitchFamily="18" charset="0"/>
              </a:rPr>
              <a:pPr eaLnBrk="1" hangingPunct="1"/>
              <a:t>23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50179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349E148-0F57-4586-850E-173ACE52C8BD}" type="slidenum">
              <a:rPr lang="es-ES" sz="1200">
                <a:latin typeface="Times New Roman" pitchFamily="18" charset="0"/>
              </a:rPr>
              <a:pPr eaLnBrk="1" hangingPunct="1"/>
              <a:t>3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6A9EE1-149D-4CAA-913E-98F3FE5242BA}" type="slidenum">
              <a:rPr lang="es-ES" sz="1200">
                <a:latin typeface="Times New Roman" pitchFamily="18" charset="0"/>
              </a:rPr>
              <a:pPr eaLnBrk="1" hangingPunct="1"/>
              <a:t>4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6159447-265D-4B8D-928F-980BF4CE9533}" type="slidenum">
              <a:rPr lang="es-ES" sz="1200">
                <a:latin typeface="Times New Roman" pitchFamily="18" charset="0"/>
              </a:rPr>
              <a:pPr eaLnBrk="1" hangingPunct="1"/>
              <a:t>5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A556D74-4600-40B2-80DF-7043DF9F3F15}" type="slidenum">
              <a:rPr lang="es-ES" sz="1200">
                <a:latin typeface="Times New Roman" pitchFamily="18" charset="0"/>
              </a:rPr>
              <a:pPr eaLnBrk="1" hangingPunct="1"/>
              <a:t>6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29D3BBB-3662-4EF2-82E6-DE27F6FCBBFB}" type="slidenum">
              <a:rPr lang="es-ES" sz="1200">
                <a:latin typeface="Times New Roman" pitchFamily="18" charset="0"/>
              </a:rPr>
              <a:pPr eaLnBrk="1" hangingPunct="1"/>
              <a:t>7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FB96FFD-07F7-453E-91F3-D697CDBCD146}" type="slidenum">
              <a:rPr lang="es-ES" sz="1200">
                <a:latin typeface="Times New Roman" pitchFamily="18" charset="0"/>
              </a:rPr>
              <a:pPr eaLnBrk="1" hangingPunct="1"/>
              <a:t>8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B8BBF76-04C7-4D7F-B1E9-78A6457E4B08}" type="slidenum">
              <a:rPr lang="es-ES" sz="1200">
                <a:latin typeface="Times New Roman" pitchFamily="18" charset="0"/>
              </a:rPr>
              <a:pPr eaLnBrk="1" hangingPunct="1"/>
              <a:t>9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1676400" y="6248400"/>
            <a:ext cx="3276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181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28C527-FDE5-40FC-8DDA-612AF0473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1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3FD9C-2B9A-4806-B912-C6FA4AA35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612F1-0C45-4D72-9185-0A581DFBA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5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5334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E2B4-82D9-44F1-87F2-64EF8ECDE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59272-057D-44E7-8935-6A1A95630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37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828800"/>
            <a:ext cx="80010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C6A0F-C649-4182-95DC-B16A6E753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CE1B-9587-4C33-8A29-B2C755D59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04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533400"/>
            <a:ext cx="800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413D7-F8E4-436A-B77C-F2972D375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4F58-EEA0-48E7-86CF-DE9B6010E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845E8-879F-4B98-B621-7F2E2ACC1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884C0-C265-4E02-90D6-61F6DE405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4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C875D-9497-44A4-A85E-7B5792D63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715A8-7C88-44A1-AE33-DD0F37671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8288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19B6E-1F3B-4D0B-BCD6-BAFA01468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213AE-3E9D-4FD6-A173-0CEB57B8C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FD736-CEDE-4F97-9307-8354FD6D8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B4853-68CD-49F6-8C9C-72273D97E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3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F3D16-D72A-4EAC-9DBA-D8F62526D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BF0C-58A1-483C-8151-677D8EBC9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3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9C4A9-E533-413A-8121-6CDB5D78F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1F569-8B63-4B6E-93C1-547B62F6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3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2139B-F40C-4B35-A136-7C86013FE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A3167-73D8-4A6F-81D1-9CEB6CAAC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0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B1116-754F-4AAD-ACC8-AA9FE8A4E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E0F7B-4BE3-436C-AC13-F807BC8D0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6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8001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01A907D0-EE0A-41F6-AD8A-E0A68E906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8D735A00-5424-4573-B3AE-B4D2449DF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A4743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A474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4A4743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A4743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4A4743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4A4743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4A4743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4A4743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4A4743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4A4743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" b="1" smtClean="0"/>
              <a:t>HIV/AIDS Prevention and Care</a:t>
            </a:r>
          </a:p>
        </p:txBody>
      </p:sp>
      <p:sp>
        <p:nvSpPr>
          <p:cNvPr id="3075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1371600" y="3581400"/>
            <a:ext cx="6400800" cy="2286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s-ES" sz="2000" b="1" smtClean="0"/>
              <a:t>Nancy S. Padian, PhD, MPH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s-ES" sz="1600" smtClean="0"/>
              <a:t>Professor, Obstetrics, Gynecology &amp; Reproductive Sciences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s-ES" sz="1600" smtClean="0"/>
              <a:t>Associate Director for Research, Global Health Sciences and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s-ES" sz="1600" smtClean="0"/>
              <a:t>AIDS Research Institute: University of California, San Francisco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s-ES" sz="2000" b="1" smtClean="0"/>
              <a:t>Stefano M. Bertozzi, MD, PhD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s-ES" sz="1600" smtClean="0"/>
              <a:t>Director, Health Economics and Evaluation, National Institute of Public Health, Mexico; Part-time faculty CIDE and University of California, Berkeley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6F28C52-B635-4CCF-8E71-157F3334F795}" type="slidenum">
              <a:rPr lang="en-US" sz="1400">
                <a:latin typeface="Times New Roman" pitchFamily="18" charset="0"/>
              </a:rPr>
              <a:pPr eaLnBrk="1" hangingPunct="1"/>
              <a:t>10</a:t>
            </a:fld>
            <a:endParaRPr lang="en-US" sz="1400">
              <a:latin typeface="Times New Roman" pitchFamily="18" charset="0"/>
            </a:endParaRPr>
          </a:p>
        </p:txBody>
      </p:sp>
      <p:graphicFrame>
        <p:nvGraphicFramePr>
          <p:cNvPr id="154881" name="Group 257"/>
          <p:cNvGraphicFramePr>
            <a:graphicFrameLocks noGrp="1"/>
          </p:cNvGraphicFramePr>
          <p:nvPr>
            <p:ph/>
          </p:nvPr>
        </p:nvGraphicFramePr>
        <p:xfrm>
          <a:off x="468313" y="1484313"/>
          <a:ext cx="8229600" cy="4754562"/>
        </p:xfrm>
        <a:graphic>
          <a:graphicData uri="http://schemas.openxmlformats.org/drawingml/2006/table">
            <a:tbl>
              <a:tblPr/>
              <a:tblGrid>
                <a:gridCol w="2743200"/>
                <a:gridCol w="2728912"/>
                <a:gridCol w="2757488"/>
              </a:tblGrid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ART to reduce MTCT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40037">
                <a:tc>
                  <a:txBody>
                    <a:bodyPr/>
                    <a:lstStyle/>
                    <a:p>
                      <a:pPr marL="365125" marR="0" lvl="0" indent="-3651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MTCT, feeding substitution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Harm reduction, IDUs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IDU Drug substitution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?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Blood Safety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Universal Precautions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ART for PEP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ahoma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ART for PREP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Vaccines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ahoma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?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Behavior ∆ for HIV+’s  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38" name="Text Box 44"/>
          <p:cNvSpPr txBox="1">
            <a:spLocks noChangeArrowheads="1"/>
          </p:cNvSpPr>
          <p:nvPr/>
        </p:nvSpPr>
        <p:spPr bwMode="auto">
          <a:xfrm>
            <a:off x="3276600" y="1052513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2000" b="1">
                <a:solidFill>
                  <a:schemeClr val="bg2"/>
                </a:solidFill>
              </a:rPr>
              <a:t>Effectiveness</a:t>
            </a:r>
          </a:p>
        </p:txBody>
      </p:sp>
      <p:sp>
        <p:nvSpPr>
          <p:cNvPr id="12339" name="Text Box 45"/>
          <p:cNvSpPr txBox="1">
            <a:spLocks noChangeArrowheads="1"/>
          </p:cNvSpPr>
          <p:nvPr/>
        </p:nvSpPr>
        <p:spPr bwMode="auto">
          <a:xfrm>
            <a:off x="5940425" y="1052513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2000" b="1">
                <a:solidFill>
                  <a:schemeClr val="bg2"/>
                </a:solidFill>
              </a:rPr>
              <a:t>Cost-Effectiveness</a:t>
            </a:r>
          </a:p>
        </p:txBody>
      </p:sp>
      <p:sp>
        <p:nvSpPr>
          <p:cNvPr id="12340" name="Text Box 160"/>
          <p:cNvSpPr txBox="1">
            <a:spLocks noChangeArrowheads="1"/>
          </p:cNvSpPr>
          <p:nvPr/>
        </p:nvSpPr>
        <p:spPr bwMode="auto">
          <a:xfrm>
            <a:off x="395288" y="0"/>
            <a:ext cx="84248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200" b="1">
                <a:solidFill>
                  <a:srgbClr val="4A4743"/>
                </a:solidFill>
                <a:latin typeface="Arial" pitchFamily="34" charset="0"/>
              </a:rPr>
              <a:t>What Works? Evidence for Effectiveness and  Cost-Effectiveness (cont)</a:t>
            </a:r>
            <a:endParaRPr lang="es-ES" b="1">
              <a:solidFill>
                <a:srgbClr val="4A4743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6F9137-7B18-42C6-9D36-C6773E4E949C}" type="slidenum">
              <a:rPr lang="en-US" sz="1400">
                <a:latin typeface="Times New Roman" pitchFamily="18" charset="0"/>
              </a:rPr>
              <a:pPr eaLnBrk="1" hangingPunct="1"/>
              <a:t>11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Levels of evidence: </a:t>
            </a:r>
            <a:br>
              <a:rPr lang="en-US" sz="3200" b="1" smtClean="0"/>
            </a:br>
            <a:r>
              <a:rPr lang="en-US" sz="3200" b="1" smtClean="0"/>
              <a:t>What works for prevention?</a:t>
            </a:r>
            <a:r>
              <a:rPr lang="en-US" sz="3200" smtClean="0"/>
              <a:t> </a:t>
            </a:r>
            <a:br>
              <a:rPr lang="en-US" sz="3200" smtClean="0"/>
            </a:br>
            <a:endParaRPr lang="en-US" sz="28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80010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In 2005 there were more new infections than any year to date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Good evidence that targeted prevention works in concentrated and generalized low-level epidemics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Less clear for low-level and generalized high epidemics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Deficit of cost-effectiveness data for all epidemic profiles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Little evidence about the impact of combination interventions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Little evidence for contextual or structural interventions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600" smtClean="0">
              <a:latin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6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FB7A88C-3D37-4E75-A80E-D7EA41BCC50A}" type="slidenum">
              <a:rPr lang="en-US" sz="1400">
                <a:latin typeface="Times New Roman" pitchFamily="18" charset="0"/>
              </a:rPr>
              <a:pPr eaLnBrk="1" hangingPunct="1"/>
              <a:t>12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33400"/>
            <a:ext cx="859155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Interventions in the Pipeline or in Trial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038600"/>
          </a:xfrm>
        </p:spPr>
        <p:txBody>
          <a:bodyPr/>
          <a:lstStyle/>
          <a:p>
            <a:pPr eaLnBrk="1" hangingPunct="1"/>
            <a:r>
              <a:rPr lang="en-US" sz="2800" smtClean="0"/>
              <a:t>Microbicides</a:t>
            </a:r>
          </a:p>
          <a:p>
            <a:pPr eaLnBrk="1" hangingPunct="1"/>
            <a:r>
              <a:rPr lang="en-US" sz="2800" smtClean="0"/>
              <a:t>Diaphragms</a:t>
            </a:r>
          </a:p>
          <a:p>
            <a:pPr eaLnBrk="1" hangingPunct="1"/>
            <a:r>
              <a:rPr lang="en-US" sz="2800" smtClean="0"/>
              <a:t>Community-based VCT</a:t>
            </a:r>
          </a:p>
          <a:p>
            <a:pPr eaLnBrk="1" hangingPunct="1"/>
            <a:r>
              <a:rPr lang="en-US" sz="2800" smtClean="0"/>
              <a:t>HSV-2 treatment</a:t>
            </a:r>
          </a:p>
          <a:p>
            <a:pPr eaLnBrk="1" hangingPunct="1"/>
            <a:r>
              <a:rPr lang="en-US" sz="2800" smtClean="0"/>
              <a:t>ART to prevent sexual transmission</a:t>
            </a:r>
          </a:p>
          <a:p>
            <a:pPr eaLnBrk="1" hangingPunct="1"/>
            <a:r>
              <a:rPr lang="en-US" sz="2800" smtClean="0"/>
              <a:t>Vaccines</a:t>
            </a:r>
          </a:p>
          <a:p>
            <a:pPr eaLnBrk="1" hangingPunct="1"/>
            <a:r>
              <a:rPr lang="en-US" sz="2800" smtClean="0"/>
              <a:t>Behavior change programs for people with HIV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AF6BC8C-5837-4705-A6A7-525FD48C5AE6}" type="slidenum">
              <a:rPr lang="en-US" sz="1400">
                <a:latin typeface="Times New Roman" pitchFamily="18" charset="0"/>
              </a:rPr>
              <a:pPr eaLnBrk="1" hangingPunct="1"/>
              <a:t>13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143000" y="2362200"/>
            <a:ext cx="7200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5400" b="1">
                <a:solidFill>
                  <a:srgbClr val="4B4843"/>
                </a:solidFill>
              </a:rPr>
              <a:t>Care and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87A77DA-D648-4890-AD86-E4EA384C6591}" type="slidenum">
              <a:rPr lang="en-US" sz="1400">
                <a:latin typeface="Times New Roman" pitchFamily="18" charset="0"/>
              </a:rPr>
              <a:pPr eaLnBrk="1" hangingPunct="1"/>
              <a:t>14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>Priniciple Care Interventions</a:t>
            </a:r>
            <a:r>
              <a:rPr lang="es-ES" smtClean="0"/>
              <a:t>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8001000" cy="4038600"/>
          </a:xfrm>
        </p:spPr>
        <p:txBody>
          <a:bodyPr/>
          <a:lstStyle/>
          <a:p>
            <a:pPr eaLnBrk="1" hangingPunct="1"/>
            <a:r>
              <a:rPr lang="es-ES" smtClean="0"/>
              <a:t>Palliative Care</a:t>
            </a:r>
          </a:p>
          <a:p>
            <a:pPr eaLnBrk="1" hangingPunct="1"/>
            <a:r>
              <a:rPr lang="es-ES" smtClean="0"/>
              <a:t>Antiretroviral (ART) therapy</a:t>
            </a:r>
          </a:p>
          <a:p>
            <a:pPr lvl="1" eaLnBrk="1" hangingPunct="1"/>
            <a:r>
              <a:rPr lang="es-ES" smtClean="0">
                <a:latin typeface="Arial" pitchFamily="34" charset="0"/>
              </a:rPr>
              <a:t>Laboratory testing and monitoring</a:t>
            </a:r>
          </a:p>
          <a:p>
            <a:pPr eaLnBrk="1" hangingPunct="1"/>
            <a:r>
              <a:rPr lang="es-ES" smtClean="0"/>
              <a:t>Tx and Prophylaxis for OIs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F1EEED-84E4-4C9F-B9CA-6918219953E2}" type="slidenum">
              <a:rPr lang="en-US" sz="1400">
                <a:latin typeface="Times New Roman" pitchFamily="18" charset="0"/>
              </a:rPr>
              <a:pPr eaLnBrk="1" hangingPunct="1"/>
              <a:t>15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>Palliative Care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800" smtClean="0"/>
              <a:t>Strategies for end of life care: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>
                <a:latin typeface="Arial" pitchFamily="34" charset="0"/>
              </a:rPr>
              <a:t>Community home based care </a:t>
            </a:r>
            <a:br>
              <a:rPr lang="es-ES" sz="2400" smtClean="0">
                <a:latin typeface="Arial" pitchFamily="34" charset="0"/>
              </a:rPr>
            </a:br>
            <a:r>
              <a:rPr lang="es-ES" sz="2400" smtClean="0">
                <a:latin typeface="Arial" pitchFamily="34" charset="0"/>
              </a:rPr>
              <a:t>most cost-effective</a:t>
            </a:r>
          </a:p>
          <a:p>
            <a:pPr eaLnBrk="1" hangingPunct="1">
              <a:lnSpc>
                <a:spcPct val="80000"/>
              </a:lnSpc>
            </a:pPr>
            <a:r>
              <a:rPr lang="es-ES" sz="2800" smtClean="0"/>
              <a:t>Pain management: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>
                <a:latin typeface="Arial" pitchFamily="34" charset="0"/>
              </a:rPr>
              <a:t>Inexpensive options available, but </a:t>
            </a:r>
            <a:br>
              <a:rPr lang="es-ES" sz="2400" smtClean="0">
                <a:latin typeface="Arial" pitchFamily="34" charset="0"/>
              </a:rPr>
            </a:br>
            <a:r>
              <a:rPr lang="es-ES" sz="2400" smtClean="0">
                <a:latin typeface="Arial" pitchFamily="34" charset="0"/>
              </a:rPr>
              <a:t>significant barriers to access</a:t>
            </a:r>
          </a:p>
          <a:p>
            <a:pPr eaLnBrk="1" hangingPunct="1">
              <a:lnSpc>
                <a:spcPct val="80000"/>
              </a:lnSpc>
            </a:pPr>
            <a:r>
              <a:rPr lang="es-ES" sz="2800" smtClean="0"/>
              <a:t>Psychosocial support provides coping skills that can bolster adherence</a:t>
            </a:r>
          </a:p>
          <a:p>
            <a:pPr eaLnBrk="1" hangingPunct="1">
              <a:lnSpc>
                <a:spcPct val="80000"/>
              </a:lnSpc>
            </a:pPr>
            <a:r>
              <a:rPr lang="es-ES" sz="2800" smtClean="0"/>
              <a:t>Nutritional support: also a prerequsisite for effective 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403B1FA-F8D6-48ED-98A5-E28A4566F07A}" type="slidenum">
              <a:rPr lang="en-US" sz="1400">
                <a:latin typeface="Times New Roman" pitchFamily="18" charset="0"/>
              </a:rPr>
              <a:pPr eaLnBrk="1" hangingPunct="1"/>
              <a:t>16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>Antiretroviral Therapy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Significant reductions in ART drug prices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Commitment to scaling up of ART among international agencies and national governments,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Outstanding concerns regarding quality of scale 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latin typeface="Tahoma" pitchFamily="34" charset="0"/>
              </a:rPr>
              <a:t>Insufficient investment in health care infrastructure, in provider education and in regulation/monitoring/evaluation</a:t>
            </a:r>
          </a:p>
          <a:p>
            <a:pPr eaLnBrk="1" hangingPunct="1">
              <a:lnSpc>
                <a:spcPct val="80000"/>
              </a:lnSpc>
            </a:pP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3F0C9BD-A166-43ED-A13A-1CD512FA9458}" type="slidenum">
              <a:rPr lang="en-US" sz="1400">
                <a:latin typeface="Times New Roman" pitchFamily="18" charset="0"/>
              </a:rPr>
              <a:pPr eaLnBrk="1" hangingPunct="1"/>
              <a:t>17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ART Level of Coverage</a:t>
            </a:r>
          </a:p>
        </p:txBody>
      </p:sp>
      <p:sp>
        <p:nvSpPr>
          <p:cNvPr id="19460" name="Text Box 4"/>
          <p:cNvSpPr>
            <a:spLocks noChangeArrowheads="1"/>
          </p:cNvSpPr>
          <p:nvPr>
            <p:ph type="body" idx="1"/>
          </p:nvPr>
        </p:nvSpPr>
        <p:spPr>
          <a:xfrm>
            <a:off x="468313" y="2133600"/>
            <a:ext cx="8447087" cy="40386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s-ES" smtClean="0">
                <a:solidFill>
                  <a:srgbClr val="4B4843"/>
                </a:solidFill>
              </a:rPr>
              <a:t>In 2006, 3 million people will likely be covered by ART— meeting 41% of total need</a:t>
            </a:r>
          </a:p>
          <a:p>
            <a:pPr eaLnBrk="1" hangingPunct="1">
              <a:spcBef>
                <a:spcPct val="50000"/>
              </a:spcBef>
            </a:pPr>
            <a:r>
              <a:rPr lang="es-ES" smtClean="0">
                <a:solidFill>
                  <a:srgbClr val="4B4843"/>
                </a:solidFill>
              </a:rPr>
              <a:t>By 2008, it is projected that 6.6 million </a:t>
            </a:r>
            <a:br>
              <a:rPr lang="es-ES" smtClean="0">
                <a:solidFill>
                  <a:srgbClr val="4B4843"/>
                </a:solidFill>
              </a:rPr>
            </a:br>
            <a:r>
              <a:rPr lang="es-ES" smtClean="0">
                <a:solidFill>
                  <a:srgbClr val="4B4843"/>
                </a:solidFill>
              </a:rPr>
              <a:t>will be reached (63% of total need)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995738" y="5661025"/>
            <a:ext cx="48974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400">
                <a:solidFill>
                  <a:schemeClr val="bg2"/>
                </a:solidFill>
              </a:rPr>
              <a:t>Source: UNAIDS. </a:t>
            </a:r>
            <a:r>
              <a:rPr lang="es-ES" sz="1400" i="1">
                <a:solidFill>
                  <a:schemeClr val="bg2"/>
                </a:solidFill>
              </a:rPr>
              <a:t>Resource needs for an expanded response to AIDS in low and middle-income countries. </a:t>
            </a:r>
            <a:r>
              <a:rPr lang="es-ES" sz="1400">
                <a:solidFill>
                  <a:schemeClr val="bg2"/>
                </a:solidFill>
              </a:rPr>
              <a:t>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6A23292-96ED-4CF6-9ED4-84C822446731}" type="slidenum">
              <a:rPr lang="en-US" sz="1400">
                <a:latin typeface="Times New Roman" pitchFamily="18" charset="0"/>
              </a:rPr>
              <a:pPr eaLnBrk="1" hangingPunct="1"/>
              <a:t>18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048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>Adherence to ART</a:t>
            </a:r>
          </a:p>
        </p:txBody>
      </p:sp>
      <p:sp>
        <p:nvSpPr>
          <p:cNvPr id="20484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</a:rPr>
              <a:t>Major problem worldwide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</a:rPr>
              <a:t>Effective treatment response </a:t>
            </a:r>
            <a:br>
              <a:rPr lang="en-US" smtClean="0">
                <a:solidFill>
                  <a:srgbClr val="4B4843"/>
                </a:solidFill>
              </a:rPr>
            </a:br>
            <a:r>
              <a:rPr lang="en-US" smtClean="0">
                <a:solidFill>
                  <a:srgbClr val="4B4843"/>
                </a:solidFill>
              </a:rPr>
              <a:t>requires very high adherence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4B4843"/>
                </a:solidFill>
              </a:rPr>
              <a:t>Haiti and Uganda successes </a:t>
            </a:r>
            <a:br>
              <a:rPr lang="es-ES" smtClean="0">
                <a:solidFill>
                  <a:srgbClr val="4B4843"/>
                </a:solidFill>
              </a:rPr>
            </a:br>
            <a:r>
              <a:rPr lang="es-ES" smtClean="0">
                <a:solidFill>
                  <a:srgbClr val="4B4843"/>
                </a:solidFill>
              </a:rPr>
              <a:t>using modified DOT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4B4843"/>
                </a:solidFill>
              </a:rPr>
              <a:t>Research needed on how to maintain high levels of adherence in different socio/cultural/economic settings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66AD613-0019-4F85-ADC1-95E4137B59DE}" type="slidenum">
              <a:rPr lang="en-US" sz="1400">
                <a:latin typeface="Times New Roman" pitchFamily="18" charset="0"/>
              </a:rPr>
              <a:pPr eaLnBrk="1" hangingPunct="1"/>
              <a:t>19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010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Laboratory Monitoring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0010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</a:rPr>
              <a:t>Informs</a:t>
            </a:r>
            <a:r>
              <a:rPr lang="en-US" b="1" smtClean="0">
                <a:solidFill>
                  <a:srgbClr val="4B4843"/>
                </a:solidFill>
              </a:rPr>
              <a:t>:</a:t>
            </a:r>
            <a:r>
              <a:rPr lang="en-US" smtClean="0">
                <a:solidFill>
                  <a:srgbClr val="4B4843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  <a:latin typeface="Arial" pitchFamily="34" charset="0"/>
              </a:rPr>
              <a:t>When to initiate ART</a:t>
            </a:r>
          </a:p>
          <a:p>
            <a:pPr lvl="2" eaLnBrk="1" hangingPunct="1">
              <a:lnSpc>
                <a:spcPct val="90000"/>
              </a:lnSpc>
              <a:buFont typeface="Arial" pitchFamily="34" charset="0"/>
              <a:buChar char="–"/>
            </a:pPr>
            <a:r>
              <a:rPr lang="en-US" sz="2800" smtClean="0">
                <a:solidFill>
                  <a:srgbClr val="4B4843"/>
                </a:solidFill>
                <a:latin typeface="Arial" pitchFamily="34" charset="0"/>
              </a:rPr>
              <a:t>Primary resistance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  <a:latin typeface="Arial" pitchFamily="34" charset="0"/>
              </a:rPr>
              <a:t>Patient response to therapy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  <a:latin typeface="Arial" pitchFamily="34" charset="0"/>
              </a:rPr>
              <a:t>Toxicity due to therapy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</a:rPr>
              <a:t>Significant proportion of care costs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4B4843"/>
                </a:solidFill>
              </a:rPr>
              <a:t>Additional research needed for optimal frequency and types of tests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D667180-5579-4984-BAF6-CD491185E11B}" type="slidenum">
              <a:rPr lang="en-US" sz="1400">
                <a:latin typeface="Times New Roman" pitchFamily="18" charset="0"/>
              </a:rPr>
              <a:pPr eaLnBrk="1" hangingPunct="1"/>
              <a:t>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01025" cy="919163"/>
          </a:xfrm>
        </p:spPr>
        <p:txBody>
          <a:bodyPr lIns="0" tIns="0" rIns="0" bIns="0" anchorCtr="1"/>
          <a:lstStyle/>
          <a:p>
            <a:pPr eaLnBrk="1" hangingPunct="1">
              <a:defRPr/>
            </a:pPr>
            <a:r>
              <a:rPr lang="en-US" b="1" smtClean="0">
                <a:solidFill>
                  <a:srgbClr val="4B484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Adults and children estimated to be living with HIV as of end 2005</a:t>
            </a:r>
            <a:endParaRPr lang="en-US" b="1" smtClean="0">
              <a:solidFill>
                <a:srgbClr val="4B4843"/>
              </a:solidFill>
            </a:endParaRPr>
          </a:p>
        </p:txBody>
      </p:sp>
      <p:grpSp>
        <p:nvGrpSpPr>
          <p:cNvPr id="4100" name="Group 1027"/>
          <p:cNvGrpSpPr>
            <a:grpSpLocks/>
          </p:cNvGrpSpPr>
          <p:nvPr/>
        </p:nvGrpSpPr>
        <p:grpSpPr bwMode="auto">
          <a:xfrm>
            <a:off x="395288" y="1557338"/>
            <a:ext cx="8405812" cy="4471987"/>
            <a:chOff x="191" y="1145"/>
            <a:chExt cx="5957" cy="2817"/>
          </a:xfrm>
        </p:grpSpPr>
        <p:pic>
          <p:nvPicPr>
            <p:cNvPr id="4102" name="Picture 102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" y="1145"/>
              <a:ext cx="5957" cy="2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03" name="Rectangle 1029"/>
            <p:cNvSpPr>
              <a:spLocks noChangeArrowheads="1"/>
            </p:cNvSpPr>
            <p:nvPr/>
          </p:nvSpPr>
          <p:spPr bwMode="auto">
            <a:xfrm>
              <a:off x="884" y="3595"/>
              <a:ext cx="4673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4184" tIns="47092" rIns="94184" bIns="47092">
              <a:spAutoFit/>
            </a:bodyPr>
            <a:lstStyle/>
            <a:p>
              <a:pPr algn="ctr" defTabSz="935038" eaLnBrk="0" hangingPunct="0">
                <a:buFontTx/>
                <a:buNone/>
              </a:pPr>
              <a:r>
                <a:rPr lang="en-US" sz="3200" b="1">
                  <a:solidFill>
                    <a:srgbClr val="05107B"/>
                  </a:solidFill>
                  <a:latin typeface="Arial" pitchFamily="34" charset="0"/>
                </a:rPr>
                <a:t>Total: 40.3 (36.7 – 45.3) million </a:t>
              </a:r>
            </a:p>
          </p:txBody>
        </p:sp>
        <p:sp>
          <p:nvSpPr>
            <p:cNvPr id="89094" name="Rectangle 1030"/>
            <p:cNvSpPr>
              <a:spLocks noChangeArrowheads="1"/>
            </p:cNvSpPr>
            <p:nvPr/>
          </p:nvSpPr>
          <p:spPr bwMode="auto">
            <a:xfrm>
              <a:off x="2687" y="1259"/>
              <a:ext cx="1005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Western &amp; Central Europe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720 000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[570 000 – 890 000]</a:t>
              </a:r>
            </a:p>
          </p:txBody>
        </p:sp>
        <p:sp>
          <p:nvSpPr>
            <p:cNvPr id="89095" name="Rectangle 1031"/>
            <p:cNvSpPr>
              <a:spLocks noChangeArrowheads="1"/>
            </p:cNvSpPr>
            <p:nvPr/>
          </p:nvSpPr>
          <p:spPr bwMode="auto">
            <a:xfrm>
              <a:off x="2513" y="1855"/>
              <a:ext cx="1434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North Africa &amp; Middle East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510 000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[230 000 – 1.4 million]</a:t>
              </a:r>
            </a:p>
          </p:txBody>
        </p:sp>
        <p:sp>
          <p:nvSpPr>
            <p:cNvPr id="89096" name="Rectangle 1032"/>
            <p:cNvSpPr>
              <a:spLocks noChangeArrowheads="1"/>
            </p:cNvSpPr>
            <p:nvPr/>
          </p:nvSpPr>
          <p:spPr bwMode="auto">
            <a:xfrm>
              <a:off x="2815" y="2320"/>
              <a:ext cx="1226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Sub-Saharan Africa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25.8 million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[23.8 – 28.9 million]</a:t>
              </a:r>
            </a:p>
          </p:txBody>
        </p:sp>
        <p:sp>
          <p:nvSpPr>
            <p:cNvPr id="89097" name="Rectangle 1033"/>
            <p:cNvSpPr>
              <a:spLocks noChangeArrowheads="1"/>
            </p:cNvSpPr>
            <p:nvPr/>
          </p:nvSpPr>
          <p:spPr bwMode="auto">
            <a:xfrm>
              <a:off x="3541" y="1230"/>
              <a:ext cx="1096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Eastern Europe </a:t>
              </a:r>
              <a:b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</a:b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&amp; Central Asia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1.6 million 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[990 000 – 2.3 million]</a:t>
              </a:r>
            </a:p>
          </p:txBody>
        </p:sp>
        <p:sp>
          <p:nvSpPr>
            <p:cNvPr id="89098" name="Rectangle 1034"/>
            <p:cNvSpPr>
              <a:spLocks noChangeArrowheads="1"/>
            </p:cNvSpPr>
            <p:nvPr/>
          </p:nvSpPr>
          <p:spPr bwMode="auto">
            <a:xfrm>
              <a:off x="3968" y="2090"/>
              <a:ext cx="130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defTabSz="935038" eaLnBrk="0" hangingPunct="0">
                <a:lnSpc>
                  <a:spcPct val="85000"/>
                </a:lnSpc>
                <a:buFontTx/>
                <a:buNone/>
                <a:tabLst>
                  <a:tab pos="285750" algn="l"/>
                </a:tabLst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South &amp; South-East Asia</a:t>
              </a:r>
            </a:p>
            <a:p>
              <a:pPr defTabSz="935038" eaLnBrk="0" hangingPunct="0">
                <a:lnSpc>
                  <a:spcPct val="85000"/>
                </a:lnSpc>
                <a:buFontTx/>
                <a:buNone/>
                <a:tabLst>
                  <a:tab pos="285750" algn="l"/>
                </a:tabLst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	7.4 million</a:t>
              </a:r>
            </a:p>
            <a:p>
              <a:pPr defTabSz="935038" eaLnBrk="0" hangingPunct="0">
                <a:lnSpc>
                  <a:spcPct val="85000"/>
                </a:lnSpc>
                <a:buFontTx/>
                <a:buNone/>
                <a:tabLst>
                  <a:tab pos="285750" algn="l"/>
                </a:tabLst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	[4.5 – 11.0 million]</a:t>
              </a:r>
            </a:p>
          </p:txBody>
        </p:sp>
        <p:sp>
          <p:nvSpPr>
            <p:cNvPr id="89099" name="Rectangle 1035"/>
            <p:cNvSpPr>
              <a:spLocks noChangeArrowheads="1"/>
            </p:cNvSpPr>
            <p:nvPr/>
          </p:nvSpPr>
          <p:spPr bwMode="auto">
            <a:xfrm>
              <a:off x="4217" y="2500"/>
              <a:ext cx="1109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Oceania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74 000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[45 000 – 120 000]</a:t>
              </a:r>
              <a:endPara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89100" name="Rectangle 1036"/>
            <p:cNvSpPr>
              <a:spLocks noChangeArrowheads="1"/>
            </p:cNvSpPr>
            <p:nvPr/>
          </p:nvSpPr>
          <p:spPr bwMode="auto">
            <a:xfrm>
              <a:off x="1206" y="1517"/>
              <a:ext cx="1312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North America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1.2 million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[650 000 – 1.8 million]</a:t>
              </a:r>
            </a:p>
          </p:txBody>
        </p:sp>
        <p:sp>
          <p:nvSpPr>
            <p:cNvPr id="89101" name="Rectangle 1037"/>
            <p:cNvSpPr>
              <a:spLocks noChangeArrowheads="1"/>
            </p:cNvSpPr>
            <p:nvPr/>
          </p:nvSpPr>
          <p:spPr bwMode="auto">
            <a:xfrm>
              <a:off x="1224" y="1906"/>
              <a:ext cx="1448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Caribbean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300 000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[200 000 – 510 000]</a:t>
              </a:r>
            </a:p>
          </p:txBody>
        </p:sp>
        <p:sp>
          <p:nvSpPr>
            <p:cNvPr id="89102" name="Rectangle 1038"/>
            <p:cNvSpPr>
              <a:spLocks noChangeArrowheads="1"/>
            </p:cNvSpPr>
            <p:nvPr/>
          </p:nvSpPr>
          <p:spPr bwMode="auto">
            <a:xfrm>
              <a:off x="1706" y="2439"/>
              <a:ext cx="1109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Latin America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1.8 million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[1.4 – 2.4 million]</a:t>
              </a:r>
            </a:p>
          </p:txBody>
        </p:sp>
        <p:sp>
          <p:nvSpPr>
            <p:cNvPr id="89103" name="Rectangle 1039"/>
            <p:cNvSpPr>
              <a:spLocks noChangeArrowheads="1"/>
            </p:cNvSpPr>
            <p:nvPr/>
          </p:nvSpPr>
          <p:spPr bwMode="auto">
            <a:xfrm>
              <a:off x="4127" y="1633"/>
              <a:ext cx="1344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935038" eaLnBrk="0" hangingPunct="0">
                <a:lnSpc>
                  <a:spcPct val="85000"/>
                </a:lnSpc>
                <a:buFontTx/>
                <a:buNone/>
                <a:tabLst>
                  <a:tab pos="511175" algn="l"/>
                </a:tabLst>
                <a:defRPr/>
              </a:pPr>
              <a:r>
                <a:rPr lang="en-US" sz="1400" b="1">
                  <a:solidFill>
                    <a:schemeClr val="bg1"/>
                  </a:solidFill>
                  <a:latin typeface="Arial Narrow" pitchFamily="34" charset="0"/>
                </a:rPr>
                <a:t>East Asia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tabLst>
                  <a:tab pos="511175" algn="l"/>
                </a:tabLst>
                <a:defRPr/>
              </a:pPr>
              <a:r>
                <a:rPr lang="en-US" sz="1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870 000</a:t>
              </a:r>
            </a:p>
            <a:p>
              <a:pPr algn="ctr" defTabSz="935038" eaLnBrk="0" hangingPunct="0">
                <a:lnSpc>
                  <a:spcPct val="85000"/>
                </a:lnSpc>
                <a:buFontTx/>
                <a:buNone/>
                <a:tabLst>
                  <a:tab pos="511175" algn="l"/>
                </a:tabLst>
                <a:defRPr/>
              </a:pPr>
              <a:r>
                <a:rPr lang="en-US" sz="1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[440 000 – 1.4 million]</a:t>
              </a:r>
            </a:p>
          </p:txBody>
        </p:sp>
      </p:grpSp>
      <p:sp>
        <p:nvSpPr>
          <p:cNvPr id="4101" name="Text Box 1041"/>
          <p:cNvSpPr txBox="1">
            <a:spLocks noChangeArrowheads="1"/>
          </p:cNvSpPr>
          <p:nvPr/>
        </p:nvSpPr>
        <p:spPr bwMode="auto">
          <a:xfrm>
            <a:off x="4535488" y="5949950"/>
            <a:ext cx="4608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400" i="1">
                <a:solidFill>
                  <a:schemeClr val="folHlink"/>
                </a:solidFill>
              </a:rPr>
              <a:t>Source</a:t>
            </a:r>
            <a:r>
              <a:rPr lang="es-ES" sz="1400">
                <a:solidFill>
                  <a:schemeClr val="folHlink"/>
                </a:solidFill>
              </a:rPr>
              <a:t>: UNAIDS. AIDS Epidemic Update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146913F-005D-457D-A10B-2B55E0DC8A85}" type="slidenum">
              <a:rPr lang="en-US" sz="1400">
                <a:latin typeface="Times New Roman" pitchFamily="18" charset="0"/>
              </a:rPr>
              <a:pPr eaLnBrk="1" hangingPunct="1"/>
              <a:t>20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253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Role of ART in Relation to Opportunistic Infections</a:t>
            </a:r>
          </a:p>
        </p:txBody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038600"/>
          </a:xfrm>
        </p:spPr>
        <p:txBody>
          <a:bodyPr/>
          <a:lstStyle/>
          <a:p>
            <a:pPr eaLnBrk="1" hangingPunct="1"/>
            <a:r>
              <a:rPr lang="en-US" smtClean="0"/>
              <a:t>Antiretroviral therapy reduces viral load and enables immune restoration 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Prevents the onset and recurrence 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of opportunistic infections.  </a:t>
            </a:r>
          </a:p>
          <a:p>
            <a:pPr eaLnBrk="1" hangingPunct="1"/>
            <a:r>
              <a:rPr lang="en-US" smtClean="0"/>
              <a:t>Benefit of OI treatment is enhanced when combined with ART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Increased efficacy and cost effectiveness</a:t>
            </a:r>
          </a:p>
          <a:p>
            <a:pPr eaLnBrk="1" hangingPunct="1"/>
            <a:endParaRPr lang="en-US" i="1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313FA4-A632-43F4-988B-6132AC14F9D1}" type="slidenum">
              <a:rPr lang="en-US" sz="1400">
                <a:latin typeface="Times New Roman" pitchFamily="18" charset="0"/>
              </a:rPr>
              <a:pPr eaLnBrk="1" hangingPunct="1"/>
              <a:t>21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47087" cy="1008063"/>
          </a:xfrm>
        </p:spPr>
        <p:txBody>
          <a:bodyPr/>
          <a:lstStyle/>
          <a:p>
            <a:pPr eaLnBrk="1" hangingPunct="1"/>
            <a:r>
              <a:rPr lang="en-US" sz="4000" b="1" smtClean="0"/>
              <a:t>Research Agenda :</a:t>
            </a:r>
            <a:endParaRPr lang="en-US" sz="4000" smtClean="0">
              <a:solidFill>
                <a:srgbClr val="FF3300"/>
              </a:solidFill>
            </a:endParaRPr>
          </a:p>
        </p:txBody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8289925" cy="4681538"/>
          </a:xfrm>
        </p:spPr>
        <p:txBody>
          <a:bodyPr/>
          <a:lstStyle/>
          <a:p>
            <a:pPr eaLnBrk="1" hangingPunct="1"/>
            <a:r>
              <a:rPr lang="en-US" sz="2800" smtClean="0"/>
              <a:t>Rigorous evaluations for all interventions</a:t>
            </a: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of effectiveness and cost</a:t>
            </a:r>
          </a:p>
          <a:p>
            <a:pPr eaLnBrk="1" hangingPunct="1"/>
            <a:r>
              <a:rPr lang="en-US" sz="2800" smtClean="0"/>
              <a:t>Best combination of prevention and treatment for each epidemic profile</a:t>
            </a:r>
          </a:p>
          <a:p>
            <a:pPr eaLnBrk="1" hangingPunct="1"/>
            <a:r>
              <a:rPr lang="en-US" sz="2800" smtClean="0"/>
              <a:t>How best to scale-up successful strategies</a:t>
            </a: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coverage of interventions known to be effective</a:t>
            </a:r>
          </a:p>
          <a:p>
            <a:pPr eaLnBrk="1" hangingPunct="1"/>
            <a:r>
              <a:rPr lang="en-US" sz="2800" smtClean="0"/>
              <a:t>Simplified treatment regimens and low-cost, low-tech methods for ensuring adherence, monitoring toxicity, and treatment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A51890-1941-40A9-B29C-193F3668465B}" type="slidenum">
              <a:rPr lang="en-US" sz="1400">
                <a:latin typeface="Times New Roman" pitchFamily="18" charset="0"/>
              </a:rPr>
              <a:pPr eaLnBrk="1" hangingPunct="1"/>
              <a:t>22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Conclusions</a:t>
            </a:r>
            <a:r>
              <a:rPr lang="en-US" sz="4000" smtClean="0"/>
              <a:t>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78813" cy="41148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</a:pPr>
            <a:r>
              <a:rPr lang="en-US" smtClean="0"/>
              <a:t>Magnitude and seriousness of the global pandemic calls for action, even in the absence of definitive data. </a:t>
            </a:r>
          </a:p>
          <a:p>
            <a:pPr marL="341313" indent="-341313" eaLnBrk="1" hangingPunct="1">
              <a:lnSpc>
                <a:spcPct val="80000"/>
              </a:lnSpc>
            </a:pPr>
            <a:r>
              <a:rPr lang="en-US" smtClean="0"/>
              <a:t>Interventions (care and prevention) must be tailored to the epidemic profile and local context. </a:t>
            </a:r>
          </a:p>
          <a:p>
            <a:pPr marL="341313" indent="-341313" eaLnBrk="1" hangingPunct="1">
              <a:lnSpc>
                <a:spcPct val="80000"/>
              </a:lnSpc>
            </a:pPr>
            <a:r>
              <a:rPr lang="en-US" smtClean="0"/>
              <a:t>Absence of firm data results in inefficient investments.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C4E22C9-FB56-42B9-B74F-CB885BBBB981}" type="slidenum">
              <a:rPr lang="en-US" sz="1400">
                <a:latin typeface="Times New Roman" pitchFamily="18" charset="0"/>
              </a:rPr>
              <a:pPr eaLnBrk="1" hangingPunct="1"/>
              <a:t>23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5604" name="Picture 5" descr="6_ima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5" y="-1684338"/>
            <a:ext cx="9934575" cy="1202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0" y="-171450"/>
            <a:ext cx="9144000" cy="7029450"/>
          </a:xfrm>
          <a:prstGeom prst="rect">
            <a:avLst/>
          </a:prstGeom>
          <a:solidFill>
            <a:schemeClr val="bg2">
              <a:alpha val="45097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068638"/>
            <a:ext cx="8482012" cy="21050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ES" sz="4000" smtClean="0">
                <a:solidFill>
                  <a:schemeClr val="tx2"/>
                </a:solidFill>
              </a:rPr>
              <a:t>	Many thanks to the DCPP editors, to the authors of the background papers and especially to our chapter coauthors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8" grpId="0" animBg="1"/>
      <p:bldP spid="1177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A017965-9EED-477C-84B4-811D9BE08BC9}" type="slidenum">
              <a:rPr lang="en-US" sz="1400">
                <a:latin typeface="Times New Roman" pitchFamily="18" charset="0"/>
              </a:rPr>
              <a:pPr eaLnBrk="1" hangingPunct="1"/>
              <a:t>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187450" y="2636838"/>
            <a:ext cx="7200900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5400" b="1">
                <a:solidFill>
                  <a:srgbClr val="4B4843"/>
                </a:solidFill>
              </a:rPr>
              <a:t>Prevention</a:t>
            </a:r>
            <a:endParaRPr lang="en-US" sz="3600" b="1">
              <a:solidFill>
                <a:srgbClr val="4B4843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sz="36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7625481-21A3-4AC4-9789-F9206E27351F}" type="slidenum">
              <a:rPr lang="en-US" sz="1400">
                <a:latin typeface="Times New Roman" pitchFamily="18" charset="0"/>
              </a:rPr>
              <a:pPr eaLnBrk="1" hangingPunct="1"/>
              <a:t>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Potential of HIV prevention: </a:t>
            </a:r>
            <a:br>
              <a:rPr lang="en-US" sz="4000" b="1" smtClean="0"/>
            </a:br>
            <a:r>
              <a:rPr lang="en-US" sz="4000" b="1" smtClean="0"/>
              <a:t>National Success Stories</a:t>
            </a:r>
            <a:endParaRPr lang="es-ES" sz="4000" b="1" smtClean="0"/>
          </a:p>
        </p:txBody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Thailand’s 100% condom 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Uganda’s remarkable decrease in HIV prevalence and incidence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Senegal’s sustained success in minimizing HIV incidence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Zimbabwe´s declining prevalence </a:t>
            </a:r>
            <a:br>
              <a:rPr lang="en-US" sz="2800" smtClean="0"/>
            </a:br>
            <a:r>
              <a:rPr lang="en-US" sz="2800" smtClean="0"/>
              <a:t>due to behavior change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Declining risk and prevalence in Caribbean countries</a:t>
            </a: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1D25377-85CA-4B9E-8F7A-4DAEF32E19FA}" type="slidenum">
              <a:rPr lang="en-US" sz="1400">
                <a:latin typeface="Times New Roman" pitchFamily="18" charset="0"/>
              </a:rPr>
              <a:pPr eaLnBrk="1" hangingPunct="1"/>
              <a:t>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/>
              <a:t>Successful National HIV Prevention Strategies</a:t>
            </a:r>
            <a:r>
              <a:rPr lang="es-ES" sz="3200" b="1" smtClean="0"/>
              <a:t/>
            </a:r>
            <a:br>
              <a:rPr lang="es-ES" sz="3200" b="1" smtClean="0"/>
            </a:br>
            <a:r>
              <a:rPr lang="es-ES" sz="3200" smtClean="0"/>
              <a:t>Common Threads: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80010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800" smtClean="0"/>
              <a:t>High-level political leadership, civil society and </a:t>
            </a:r>
            <a:br>
              <a:rPr lang="es-ES" sz="2800" smtClean="0"/>
            </a:br>
            <a:r>
              <a:rPr lang="es-ES" sz="2800" smtClean="0"/>
              <a:t>religious leaders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4B4843"/>
                </a:solidFill>
              </a:rPr>
              <a:t>Environmental and contextual factors</a:t>
            </a:r>
            <a:r>
              <a:rPr lang="en-US" sz="2000" smtClean="0">
                <a:solidFill>
                  <a:srgbClr val="4B4843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4B4843"/>
                </a:solidFill>
                <a:latin typeface="Arial" pitchFamily="34" charset="0"/>
              </a:rPr>
              <a:t>e.g. sociocultural, economic and legal factors that condition risk behavior</a:t>
            </a:r>
          </a:p>
          <a:p>
            <a:pPr eaLnBrk="1" hangingPunct="1">
              <a:lnSpc>
                <a:spcPct val="80000"/>
              </a:lnSpc>
            </a:pPr>
            <a:r>
              <a:rPr lang="es-ES" sz="2800" smtClean="0"/>
              <a:t>Open communication regarding sex: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>
                <a:latin typeface="Arial" pitchFamily="34" charset="0"/>
              </a:rPr>
              <a:t>combat stigma and discrimination</a:t>
            </a:r>
          </a:p>
          <a:p>
            <a:pPr eaLnBrk="1" hangingPunct="1">
              <a:lnSpc>
                <a:spcPct val="80000"/>
              </a:lnSpc>
            </a:pPr>
            <a:r>
              <a:rPr lang="es-ES" sz="2800" smtClean="0"/>
              <a:t>Interventions based on epidemic profile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>
                <a:latin typeface="Arial" pitchFamily="34" charset="0"/>
              </a:rPr>
              <a:t>Target “key” </a:t>
            </a:r>
            <a:r>
              <a:rPr lang="es-ES" sz="1800" smtClean="0">
                <a:latin typeface="Arial" pitchFamily="34" charset="0"/>
              </a:rPr>
              <a:t>(</a:t>
            </a:r>
            <a:r>
              <a:rPr lang="es-ES" sz="2000" smtClean="0">
                <a:latin typeface="Arial" pitchFamily="34" charset="0"/>
              </a:rPr>
              <a:t>e.g: IDUs, MSMs, SW and clients</a:t>
            </a:r>
            <a:r>
              <a:rPr lang="es-ES" sz="1800" smtClean="0">
                <a:latin typeface="Arial" pitchFamily="34" charset="0"/>
              </a:rPr>
              <a:t>)</a:t>
            </a:r>
            <a:r>
              <a:rPr lang="es-ES" sz="2400" smtClean="0">
                <a:latin typeface="Arial" pitchFamily="34" charset="0"/>
              </a:rPr>
              <a:t> populations as appropriate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0A39E19-1BA1-463C-84B4-14B4A9607FC6}" type="slidenum">
              <a:rPr lang="en-US" sz="1400">
                <a:latin typeface="Times New Roman" pitchFamily="18" charset="0"/>
              </a:rPr>
              <a:pPr eaLnBrk="1" hangingPunct="1"/>
              <a:t>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0010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Epidemic Profiles</a:t>
            </a:r>
            <a:r>
              <a:rPr lang="en-US" smtClean="0"/>
              <a:t> </a:t>
            </a:r>
          </a:p>
        </p:txBody>
      </p:sp>
      <p:graphicFrame>
        <p:nvGraphicFramePr>
          <p:cNvPr id="94278" name="Group 70"/>
          <p:cNvGraphicFramePr>
            <a:graphicFrameLocks noGrp="1"/>
          </p:cNvGraphicFramePr>
          <p:nvPr>
            <p:ph type="tbl" idx="1"/>
          </p:nvPr>
        </p:nvGraphicFramePr>
        <p:xfrm>
          <a:off x="762000" y="1219200"/>
          <a:ext cx="8001000" cy="4843463"/>
        </p:xfrm>
        <a:graphic>
          <a:graphicData uri="http://schemas.openxmlformats.org/drawingml/2006/table">
            <a:tbl>
              <a:tblPr/>
              <a:tblGrid>
                <a:gridCol w="2009775"/>
                <a:gridCol w="1728788"/>
                <a:gridCol w="1727200"/>
                <a:gridCol w="2535237"/>
              </a:tblGrid>
              <a:tr h="1310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Extent of HIV Infection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Highest prevalence </a:t>
                      </a:r>
                      <a:b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</a:b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in a key population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Prevalence in general population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WHO region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Low level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&lt;5%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&lt;1%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Middle East and North Africa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Concentrated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&gt;5%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&lt;1%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E Asia &amp; Pacific, Europe &amp; Central Asia, South Asia, Latin America &amp; Caribbean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Generalized low level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≥5%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1-10%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Sub-Saharan Africa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9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Generalized high level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≥5%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≥10%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Sub-Saharan Africa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1B80EEB-EC48-4219-A1FE-419E92CDC9B2}" type="slidenum">
              <a:rPr lang="en-US" sz="1400">
                <a:latin typeface="Times New Roman" pitchFamily="18" charset="0"/>
              </a:rPr>
              <a:pPr eaLnBrk="1" hangingPunct="1"/>
              <a:t>7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001000" cy="954087"/>
          </a:xfrm>
        </p:spPr>
        <p:txBody>
          <a:bodyPr/>
          <a:lstStyle/>
          <a:p>
            <a:pPr eaLnBrk="1" hangingPunct="1"/>
            <a:r>
              <a:rPr lang="en-US" sz="4000" b="1" smtClean="0"/>
              <a:t>“Unified Prevention Theory”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 rot="-5400000">
            <a:off x="-1540668" y="3488531"/>
            <a:ext cx="4940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</a:rPr>
              <a:t>Prevention Interventions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600200" y="1143000"/>
            <a:ext cx="6934200" cy="4724400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1871663" y="5310188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1800">
                <a:solidFill>
                  <a:schemeClr val="bg2"/>
                </a:solidFill>
                <a:latin typeface="Arial" pitchFamily="34" charset="0"/>
              </a:rPr>
              <a:t>Low Level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3321050" y="5297488"/>
            <a:ext cx="155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1800">
                <a:solidFill>
                  <a:schemeClr val="bg2"/>
                </a:solidFill>
                <a:latin typeface="Arial" pitchFamily="34" charset="0"/>
              </a:rPr>
              <a:t>Concentrated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5181600" y="5181600"/>
            <a:ext cx="1479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FontTx/>
              <a:buNone/>
            </a:pPr>
            <a:r>
              <a:rPr lang="en-US" sz="1800">
                <a:solidFill>
                  <a:schemeClr val="bg2"/>
                </a:solidFill>
                <a:latin typeface="Arial" pitchFamily="34" charset="0"/>
              </a:rPr>
              <a:t>Generalized </a:t>
            </a:r>
            <a:br>
              <a:rPr lang="en-US" sz="1800">
                <a:solidFill>
                  <a:schemeClr val="bg2"/>
                </a:solidFill>
                <a:latin typeface="Arial" pitchFamily="34" charset="0"/>
              </a:rPr>
            </a:br>
            <a:r>
              <a:rPr lang="en-US" sz="1800">
                <a:solidFill>
                  <a:schemeClr val="bg2"/>
                </a:solidFill>
                <a:latin typeface="Arial" pitchFamily="34" charset="0"/>
              </a:rPr>
              <a:t>Low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6858000" y="5181600"/>
            <a:ext cx="1479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FontTx/>
              <a:buNone/>
            </a:pPr>
            <a:r>
              <a:rPr lang="en-US" sz="1800">
                <a:solidFill>
                  <a:schemeClr val="bg2"/>
                </a:solidFill>
                <a:latin typeface="Arial" pitchFamily="34" charset="0"/>
              </a:rPr>
              <a:t>Generalized </a:t>
            </a:r>
            <a:br>
              <a:rPr lang="en-US" sz="1800">
                <a:solidFill>
                  <a:schemeClr val="bg2"/>
                </a:solidFill>
                <a:latin typeface="Arial" pitchFamily="34" charset="0"/>
              </a:rPr>
            </a:br>
            <a:r>
              <a:rPr lang="en-US" sz="1800">
                <a:solidFill>
                  <a:schemeClr val="bg2"/>
                </a:solidFill>
                <a:latin typeface="Arial" pitchFamily="34" charset="0"/>
              </a:rPr>
              <a:t>High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>
            <a:off x="1676400" y="510540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8558" name="Group 14"/>
          <p:cNvGrpSpPr>
            <a:grpSpLocks/>
          </p:cNvGrpSpPr>
          <p:nvPr/>
        </p:nvGrpSpPr>
        <p:grpSpPr bwMode="auto">
          <a:xfrm>
            <a:off x="1760538" y="2239963"/>
            <a:ext cx="6616700" cy="2697162"/>
            <a:chOff x="1109" y="1411"/>
            <a:chExt cx="4168" cy="1699"/>
          </a:xfrm>
        </p:grpSpPr>
        <p:sp>
          <p:nvSpPr>
            <p:cNvPr id="9236" name="AutoShape 15"/>
            <p:cNvSpPr>
              <a:spLocks noChangeArrowheads="1"/>
            </p:cNvSpPr>
            <p:nvPr/>
          </p:nvSpPr>
          <p:spPr bwMode="auto">
            <a:xfrm>
              <a:off x="1323" y="1411"/>
              <a:ext cx="3733" cy="169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AutoShape 16"/>
            <p:cNvSpPr>
              <a:spLocks noChangeArrowheads="1"/>
            </p:cNvSpPr>
            <p:nvPr/>
          </p:nvSpPr>
          <p:spPr bwMode="auto">
            <a:xfrm rot="1185363" flipV="1">
              <a:off x="1109" y="1995"/>
              <a:ext cx="4168" cy="432"/>
            </a:xfrm>
            <a:prstGeom prst="parallelogram">
              <a:avLst>
                <a:gd name="adj" fmla="val 40022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Text Box 17"/>
            <p:cNvSpPr txBox="1">
              <a:spLocks noChangeArrowheads="1"/>
            </p:cNvSpPr>
            <p:nvPr/>
          </p:nvSpPr>
          <p:spPr bwMode="auto">
            <a:xfrm>
              <a:off x="1571" y="2592"/>
              <a:ext cx="19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2800" b="1">
                  <a:solidFill>
                    <a:schemeClr val="bg1"/>
                  </a:solidFill>
                  <a:latin typeface="Arial" pitchFamily="34" charset="0"/>
                </a:rPr>
                <a:t> </a:t>
              </a:r>
              <a:r>
                <a:rPr lang="en-US" sz="2400" b="1">
                  <a:solidFill>
                    <a:schemeClr val="bg1"/>
                  </a:solidFill>
                  <a:latin typeface="Arial" pitchFamily="34" charset="0"/>
                </a:rPr>
                <a:t>Key Populations</a:t>
              </a:r>
              <a:endParaRPr lang="en-US" sz="28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9228" name="Line 18"/>
          <p:cNvSpPr>
            <a:spLocks noChangeShapeType="1"/>
          </p:cNvSpPr>
          <p:nvPr/>
        </p:nvSpPr>
        <p:spPr bwMode="auto">
          <a:xfrm>
            <a:off x="3375025" y="1524000"/>
            <a:ext cx="0" cy="4387850"/>
          </a:xfrm>
          <a:prstGeom prst="line">
            <a:avLst/>
          </a:prstGeom>
          <a:noFill/>
          <a:ln w="9525">
            <a:solidFill>
              <a:srgbClr val="000000">
                <a:alpha val="5098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>
            <a:off x="5067300" y="1524000"/>
            <a:ext cx="0" cy="4387850"/>
          </a:xfrm>
          <a:prstGeom prst="line">
            <a:avLst/>
          </a:prstGeom>
          <a:noFill/>
          <a:ln w="9525">
            <a:solidFill>
              <a:srgbClr val="000000">
                <a:alpha val="5098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20"/>
          <p:cNvSpPr>
            <a:spLocks noChangeShapeType="1"/>
          </p:cNvSpPr>
          <p:nvPr/>
        </p:nvSpPr>
        <p:spPr bwMode="auto">
          <a:xfrm>
            <a:off x="6759575" y="1524000"/>
            <a:ext cx="0" cy="4387850"/>
          </a:xfrm>
          <a:prstGeom prst="line">
            <a:avLst/>
          </a:prstGeom>
          <a:noFill/>
          <a:ln w="9525">
            <a:solidFill>
              <a:srgbClr val="000000">
                <a:alpha val="5098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Rectangle 21"/>
          <p:cNvSpPr>
            <a:spLocks noChangeArrowheads="1"/>
          </p:cNvSpPr>
          <p:nvPr/>
        </p:nvSpPr>
        <p:spPr bwMode="auto">
          <a:xfrm>
            <a:off x="1835150" y="5949950"/>
            <a:ext cx="634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Low 		HIV PREVALENCE 	High</a:t>
            </a:r>
          </a:p>
        </p:txBody>
      </p:sp>
      <p:grpSp>
        <p:nvGrpSpPr>
          <p:cNvPr id="108554" name="Group 10"/>
          <p:cNvGrpSpPr>
            <a:grpSpLocks/>
          </p:cNvGrpSpPr>
          <p:nvPr/>
        </p:nvGrpSpPr>
        <p:grpSpPr bwMode="auto">
          <a:xfrm>
            <a:off x="1751013" y="1701800"/>
            <a:ext cx="6629400" cy="2362200"/>
            <a:chOff x="1103" y="1072"/>
            <a:chExt cx="4176" cy="1488"/>
          </a:xfrm>
        </p:grpSpPr>
        <p:sp>
          <p:nvSpPr>
            <p:cNvPr id="9233" name="AutoShape 11"/>
            <p:cNvSpPr>
              <a:spLocks noChangeArrowheads="1"/>
            </p:cNvSpPr>
            <p:nvPr/>
          </p:nvSpPr>
          <p:spPr bwMode="auto">
            <a:xfrm flipH="1" flipV="1">
              <a:off x="1308" y="1072"/>
              <a:ext cx="3756" cy="1488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AutoShape 12"/>
            <p:cNvSpPr>
              <a:spLocks noChangeArrowheads="1"/>
            </p:cNvSpPr>
            <p:nvPr/>
          </p:nvSpPr>
          <p:spPr bwMode="auto">
            <a:xfrm rot="1217341" flipH="1">
              <a:off x="1103" y="1781"/>
              <a:ext cx="4176" cy="434"/>
            </a:xfrm>
            <a:prstGeom prst="parallelogram">
              <a:avLst>
                <a:gd name="adj" fmla="val 39914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Text Box 13"/>
            <p:cNvSpPr txBox="1">
              <a:spLocks noChangeArrowheads="1"/>
            </p:cNvSpPr>
            <p:nvPr/>
          </p:nvSpPr>
          <p:spPr bwMode="auto">
            <a:xfrm>
              <a:off x="2640" y="1257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4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2800" b="1">
                  <a:solidFill>
                    <a:schemeClr val="tx2"/>
                  </a:solidFill>
                  <a:latin typeface="Arial" pitchFamily="34" charset="0"/>
                </a:rPr>
                <a:t>General Population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3D307C6-62F7-4356-A1F8-36259AE4E5E3}" type="slidenum">
              <a:rPr lang="en-US" sz="1400">
                <a:latin typeface="Times New Roman" pitchFamily="18" charset="0"/>
              </a:rPr>
              <a:pPr eaLnBrk="1" hangingPunct="1"/>
              <a:t>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2888"/>
            <a:ext cx="80010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Interventions differ across epidemic profiles: </a:t>
            </a:r>
            <a:r>
              <a:rPr lang="en-US" sz="2800" b="1" smtClean="0"/>
              <a:t>Condom promotion </a:t>
            </a:r>
            <a:endParaRPr lang="en-US" smtClean="0">
              <a:solidFill>
                <a:srgbClr val="CC0000"/>
              </a:solidFill>
            </a:endParaRPr>
          </a:p>
        </p:txBody>
      </p:sp>
      <p:graphicFrame>
        <p:nvGraphicFramePr>
          <p:cNvPr id="168963" name="Group 3"/>
          <p:cNvGraphicFramePr>
            <a:graphicFrameLocks noGrp="1"/>
          </p:cNvGraphicFramePr>
          <p:nvPr>
            <p:ph type="tbl" idx="1"/>
          </p:nvPr>
        </p:nvGraphicFramePr>
        <p:xfrm>
          <a:off x="900113" y="1409700"/>
          <a:ext cx="8001000" cy="4454525"/>
        </p:xfrm>
        <a:graphic>
          <a:graphicData uri="http://schemas.openxmlformats.org/drawingml/2006/table">
            <a:tbl>
              <a:tblPr/>
              <a:tblGrid>
                <a:gridCol w="4000500"/>
                <a:gridCol w="4000500"/>
              </a:tblGrid>
              <a:tr h="431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ahoma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Condom Promotion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Low-level Epidemic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Address market inefficiencies in condom procurement and focus distribution on key populations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Concentrated Epidemic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Intensify distribution and promotion to key populations and link to VCT and STI care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Generalized Low-Level Epidemic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Subsidize social marketing of condoms: strengthen distribution to ensure universal access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Generalized High-Level Epidemic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</a:rPr>
                        <a:t>Promote condom use and distribute condoms free in all possible venues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3C7C2B0-982C-424E-A15C-D5AC9DCC92BB}" type="slidenum">
              <a:rPr lang="en-US" sz="1400">
                <a:latin typeface="Times New Roman" pitchFamily="18" charset="0"/>
              </a:rPr>
              <a:pPr eaLnBrk="1" hangingPunct="1"/>
              <a:t>9</a:t>
            </a:fld>
            <a:endParaRPr lang="en-US" sz="1400">
              <a:latin typeface="Times New Roman" pitchFamily="18" charset="0"/>
            </a:endParaRPr>
          </a:p>
        </p:txBody>
      </p:sp>
      <p:graphicFrame>
        <p:nvGraphicFramePr>
          <p:cNvPr id="152746" name="Group 170"/>
          <p:cNvGraphicFramePr>
            <a:graphicFrameLocks noGrp="1"/>
          </p:cNvGraphicFramePr>
          <p:nvPr>
            <p:ph/>
          </p:nvPr>
        </p:nvGraphicFramePr>
        <p:xfrm>
          <a:off x="457200" y="1371600"/>
          <a:ext cx="8229600" cy="476091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572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Circumcision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016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Surveillance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IEC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None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640165">
                <a:tc>
                  <a:txBody>
                    <a:bodyPr/>
                    <a:lstStyle/>
                    <a:p>
                      <a:pPr marL="365125" marR="0" lvl="0" indent="-3651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School-based   education 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—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—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Abstinence education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—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—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VCT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Peer-based programs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40165">
                <a:tc>
                  <a:txBody>
                    <a:bodyPr/>
                    <a:lstStyle/>
                    <a:p>
                      <a:pPr marL="365125" marR="0" lvl="0" indent="-3651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Condom promotion, distribution &amp; IEC 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40165">
                <a:tc>
                  <a:txBody>
                    <a:bodyPr/>
                    <a:lstStyle/>
                    <a:p>
                      <a:pPr marL="365125" marR="0" lvl="0" indent="-3651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Condom social marketing 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A4743"/>
                          </a:solidFill>
                          <a:effectLst/>
                          <a:latin typeface="Tahoma" charset="0"/>
                          <a:cs typeface="Arial" charset="0"/>
                        </a:rPr>
                        <a:t>STI Treatment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A4743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++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11314" name="Text Box 44"/>
          <p:cNvSpPr txBox="1">
            <a:spLocks noChangeArrowheads="1"/>
          </p:cNvSpPr>
          <p:nvPr/>
        </p:nvSpPr>
        <p:spPr bwMode="auto">
          <a:xfrm>
            <a:off x="3203575" y="981075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2000" b="1">
                <a:solidFill>
                  <a:schemeClr val="bg2"/>
                </a:solidFill>
              </a:rPr>
              <a:t>Effectiveness</a:t>
            </a:r>
          </a:p>
        </p:txBody>
      </p:sp>
      <p:sp>
        <p:nvSpPr>
          <p:cNvPr id="11315" name="Text Box 45"/>
          <p:cNvSpPr txBox="1">
            <a:spLocks noChangeArrowheads="1"/>
          </p:cNvSpPr>
          <p:nvPr/>
        </p:nvSpPr>
        <p:spPr bwMode="auto">
          <a:xfrm>
            <a:off x="5867400" y="981075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2000" b="1">
                <a:solidFill>
                  <a:schemeClr val="bg2"/>
                </a:solidFill>
              </a:rPr>
              <a:t>Cost-Effectiveness</a:t>
            </a:r>
          </a:p>
        </p:txBody>
      </p:sp>
      <p:sp>
        <p:nvSpPr>
          <p:cNvPr id="11316" name="Text Box 46"/>
          <p:cNvSpPr txBox="1">
            <a:spLocks noChangeArrowheads="1"/>
          </p:cNvSpPr>
          <p:nvPr/>
        </p:nvSpPr>
        <p:spPr bwMode="auto">
          <a:xfrm>
            <a:off x="395288" y="0"/>
            <a:ext cx="84248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200" b="1">
                <a:solidFill>
                  <a:srgbClr val="4A4743"/>
                </a:solidFill>
                <a:latin typeface="Arial" pitchFamily="34" charset="0"/>
              </a:rPr>
              <a:t>What Works? Evidence for Effectiveness and  Cost-Effectiveness</a:t>
            </a:r>
            <a:endParaRPr lang="es-ES" b="1">
              <a:solidFill>
                <a:srgbClr val="4A4743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PP_template3">
  <a:themeElements>
    <a:clrScheme name="DCPP_template3 8">
      <a:dk1>
        <a:srgbClr val="000000"/>
      </a:dk1>
      <a:lt1>
        <a:srgbClr val="EAEAEA"/>
      </a:lt1>
      <a:dk2>
        <a:srgbClr val="17118B"/>
      </a:dk2>
      <a:lt2>
        <a:srgbClr val="FFFFCC"/>
      </a:lt2>
      <a:accent1>
        <a:srgbClr val="B2B2B2"/>
      </a:accent1>
      <a:accent2>
        <a:srgbClr val="54ABB2"/>
      </a:accent2>
      <a:accent3>
        <a:srgbClr val="ABAAC4"/>
      </a:accent3>
      <a:accent4>
        <a:srgbClr val="C8C8C8"/>
      </a:accent4>
      <a:accent5>
        <a:srgbClr val="D5D5D5"/>
      </a:accent5>
      <a:accent6>
        <a:srgbClr val="4B9BA1"/>
      </a:accent6>
      <a:hlink>
        <a:srgbClr val="4F49A3"/>
      </a:hlink>
      <a:folHlink>
        <a:srgbClr val="2E2573"/>
      </a:folHlink>
    </a:clrScheme>
    <a:fontScheme name="DCPP_template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CPP_template3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PP_template3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PP_template3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PP_template3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PP_template3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PP_template3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PP_template3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PP_template3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\\server3\Public\Candice\Products\PowerPoint\DCPP_template3.ppt</Template>
  <TotalTime>1677</TotalTime>
  <Words>1122</Words>
  <Application>Microsoft Office PowerPoint</Application>
  <PresentationFormat>On-screen Show (4:3)</PresentationFormat>
  <Paragraphs>289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Tahoma</vt:lpstr>
      <vt:lpstr>Arial</vt:lpstr>
      <vt:lpstr>Times New Roman</vt:lpstr>
      <vt:lpstr>Arial Narrow</vt:lpstr>
      <vt:lpstr>DCPP_template3</vt:lpstr>
      <vt:lpstr>HIV/AIDS Prevention and Care</vt:lpstr>
      <vt:lpstr>Adults and children estimated to be living with HIV as of end 2005</vt:lpstr>
      <vt:lpstr>PowerPoint Presentation</vt:lpstr>
      <vt:lpstr>Potential of HIV prevention:  National Success Stories</vt:lpstr>
      <vt:lpstr>Successful National HIV Prevention Strategies Common Threads:</vt:lpstr>
      <vt:lpstr>Epidemic Profiles </vt:lpstr>
      <vt:lpstr>“Unified Prevention Theory”</vt:lpstr>
      <vt:lpstr>Interventions differ across epidemic profiles: Condom promotion </vt:lpstr>
      <vt:lpstr>PowerPoint Presentation</vt:lpstr>
      <vt:lpstr>PowerPoint Presentation</vt:lpstr>
      <vt:lpstr>Levels of evidence:  What works for prevention?  </vt:lpstr>
      <vt:lpstr>Interventions in the Pipeline or in Trial</vt:lpstr>
      <vt:lpstr>PowerPoint Presentation</vt:lpstr>
      <vt:lpstr>Priniciple Care Interventions </vt:lpstr>
      <vt:lpstr>Palliative Care</vt:lpstr>
      <vt:lpstr>Antiretroviral Therapy</vt:lpstr>
      <vt:lpstr>ART Level of Coverage</vt:lpstr>
      <vt:lpstr>Adherence to ART</vt:lpstr>
      <vt:lpstr>Laboratory Monitoring</vt:lpstr>
      <vt:lpstr>Role of ART in Relation to Opportunistic Infections</vt:lpstr>
      <vt:lpstr>Research Agenda :</vt:lpstr>
      <vt:lpstr>Conclusions </vt:lpstr>
      <vt:lpstr>PowerPoint Presentation</vt:lpstr>
    </vt:vector>
  </TitlesOfParts>
  <Company>Dell - Personal Systems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Miesnere</dc:creator>
  <cp:lastModifiedBy>Teacher E-Solutions</cp:lastModifiedBy>
  <cp:revision>177</cp:revision>
  <dcterms:created xsi:type="dcterms:W3CDTF">2006-03-14T22:22:31Z</dcterms:created>
  <dcterms:modified xsi:type="dcterms:W3CDTF">2019-01-18T15:53:29Z</dcterms:modified>
</cp:coreProperties>
</file>