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8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C651132-2790-4AC1-A5DA-27C74F3F54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216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93D1E1-8D96-430B-B49E-B2105E0562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78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2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2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A57B0-649D-4E0A-8E0E-A1BFEC9FEA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981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0A3CE-30B8-4062-A2BD-E3682B1618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427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9287F1-1FD4-40AF-9D69-C32CE36F0B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545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481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81200"/>
            <a:ext cx="38481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092F2-7F23-406E-AC21-667D9FF961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044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7B3ED-8921-4C61-9445-B4393E8E7D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21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F3215-73E3-4557-B585-CB1AEFB6E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607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3C5E25-1967-4B2E-8866-1F1B19F155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1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602EC-AC43-476A-AF59-597E2F8B5C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735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2E188-E547-45DE-A4BB-EAA7E5166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46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8486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108149C-42CA-4FDD-88B2-7E52D9A475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27" grpId="0" build="p">
        <p:tmplLst>
          <p:tmpl lvl="1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6000" b="1" smtClean="0">
                <a:solidFill>
                  <a:srgbClr val="FF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arrington" pitchFamily="82" charset="0"/>
              </a:rPr>
              <a:t>HOMOPHONES</a:t>
            </a:r>
            <a:endParaRPr lang="en-US" sz="6000" b="1" smtClean="0">
              <a:solidFill>
                <a:srgbClr val="FF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arringto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800" b="1" smtClean="0">
                <a:solidFill>
                  <a:srgbClr val="FF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arrington" pitchFamily="82" charset="0"/>
              </a:rPr>
              <a:t>What are homophones?</a:t>
            </a:r>
            <a:endParaRPr lang="en-US" sz="4800" b="1" smtClean="0">
              <a:solidFill>
                <a:srgbClr val="FF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arrington" pitchFamily="82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Harrington" pitchFamily="82" charset="0"/>
              </a:rPr>
              <a:t>Words that sound the same but have a different spelling and/or meaning</a:t>
            </a:r>
            <a:endParaRPr lang="en-US" sz="4800" b="1" smtClean="0">
              <a:effectLst>
                <a:outerShdw blurRad="38100" dist="38100" dir="2700000" algn="tl">
                  <a:srgbClr val="C0C0C0"/>
                </a:outerShdw>
              </a:effectLst>
              <a:latin typeface="Harringto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b="1" u="sng" smtClean="0">
                <a:solidFill>
                  <a:srgbClr val="FF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arrington" pitchFamily="82" charset="0"/>
              </a:rPr>
              <a:t>Examples</a:t>
            </a:r>
            <a:endParaRPr lang="en-US" b="1" u="sng" smtClean="0">
              <a:solidFill>
                <a:srgbClr val="FF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arrington" pitchFamily="82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Harrington" pitchFamily="82" charset="0"/>
              </a:rPr>
              <a:t>Witch and which-</a:t>
            </a:r>
            <a:r>
              <a:rPr lang="en-GB" b="1" smtClean="0">
                <a:solidFill>
                  <a:srgbClr val="FF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arrington" pitchFamily="82" charset="0"/>
              </a:rPr>
              <a:t> do you know what these words mean?</a:t>
            </a:r>
          </a:p>
          <a:p>
            <a:pPr eaLnBrk="1" hangingPunct="1">
              <a:defRPr/>
            </a:pPr>
            <a:r>
              <a:rPr lang="en-GB" sz="4000" b="1" smtClean="0">
                <a:solidFill>
                  <a:srgbClr val="FF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arrington" pitchFamily="82" charset="0"/>
              </a:rPr>
              <a:t>In pairs think of as many as you can and note them down on your whiteboards.</a:t>
            </a:r>
            <a:endParaRPr lang="en-US" sz="4000" b="1" smtClean="0">
              <a:solidFill>
                <a:srgbClr val="FF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arringto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6600" b="1" smtClean="0">
                <a:solidFill>
                  <a:srgbClr val="FF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arrington" pitchFamily="82" charset="0"/>
              </a:rPr>
              <a:t>Let’s check!</a:t>
            </a:r>
            <a:endParaRPr lang="en-US" sz="6600" b="1" smtClean="0">
              <a:solidFill>
                <a:srgbClr val="FF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arrington" pitchFamily="82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sz="32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Harrington" pitchFamily="82" charset="0"/>
              </a:rPr>
              <a:t>bear – bare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sz="32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Harrington" pitchFamily="82" charset="0"/>
              </a:rPr>
              <a:t>reel – real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sz="32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Harrington" pitchFamily="82" charset="0"/>
              </a:rPr>
              <a:t>knew – new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sz="32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Harrington" pitchFamily="82" charset="0"/>
              </a:rPr>
              <a:t>no – know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sz="32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Harrington" pitchFamily="82" charset="0"/>
              </a:rPr>
              <a:t>brake- break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sz="32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Harrington" pitchFamily="82" charset="0"/>
              </a:rPr>
              <a:t>pair – pear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sz="3600" b="1" smtClean="0">
                <a:solidFill>
                  <a:srgbClr val="FF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arrington" pitchFamily="82" charset="0"/>
              </a:rPr>
              <a:t>How many more did you find?</a:t>
            </a:r>
            <a:endParaRPr lang="en-US" sz="3600" b="1" smtClean="0">
              <a:solidFill>
                <a:srgbClr val="FF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arringto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5400" b="1" smtClean="0">
                <a:solidFill>
                  <a:srgbClr val="FF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arrington" pitchFamily="82" charset="0"/>
              </a:rPr>
              <a:t>Your task!</a:t>
            </a:r>
            <a:endParaRPr lang="en-US" sz="5400" b="1" smtClean="0">
              <a:solidFill>
                <a:srgbClr val="FF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arrington" pitchFamily="82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32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Harrington" pitchFamily="82" charset="0"/>
              </a:rPr>
              <a:t>Using the words that you have written down write a sentence.</a:t>
            </a:r>
          </a:p>
          <a:p>
            <a:pPr eaLnBrk="1" hangingPunct="1">
              <a:defRPr/>
            </a:pPr>
            <a:r>
              <a:rPr lang="en-GB" sz="32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Harrington" pitchFamily="82" charset="0"/>
              </a:rPr>
              <a:t>Example: </a:t>
            </a:r>
          </a:p>
          <a:p>
            <a:pPr eaLnBrk="1" hangingPunct="1">
              <a:defRPr/>
            </a:pPr>
            <a:r>
              <a:rPr lang="en-GB" sz="3200" b="1" smtClean="0">
                <a:solidFill>
                  <a:srgbClr val="FF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arrington" pitchFamily="82" charset="0"/>
              </a:rPr>
              <a:t>Tom </a:t>
            </a:r>
            <a:r>
              <a:rPr lang="en-GB" sz="3200" b="1" u="sng" smtClean="0">
                <a:solidFill>
                  <a:srgbClr val="FF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arrington" pitchFamily="82" charset="0"/>
              </a:rPr>
              <a:t>knew</a:t>
            </a:r>
            <a:r>
              <a:rPr lang="en-GB" sz="3200" b="1" smtClean="0">
                <a:solidFill>
                  <a:srgbClr val="FF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arrington" pitchFamily="82" charset="0"/>
              </a:rPr>
              <a:t> he had won the game.</a:t>
            </a:r>
          </a:p>
          <a:p>
            <a:pPr eaLnBrk="1" hangingPunct="1">
              <a:defRPr/>
            </a:pPr>
            <a:r>
              <a:rPr lang="en-GB" sz="3200" b="1" smtClean="0">
                <a:solidFill>
                  <a:srgbClr val="FF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arrington" pitchFamily="82" charset="0"/>
              </a:rPr>
              <a:t>Tom had a </a:t>
            </a:r>
            <a:r>
              <a:rPr lang="en-GB" sz="3200" b="1" u="sng" smtClean="0">
                <a:solidFill>
                  <a:srgbClr val="FF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arrington" pitchFamily="82" charset="0"/>
              </a:rPr>
              <a:t>new</a:t>
            </a:r>
            <a:r>
              <a:rPr lang="en-GB" sz="3200" b="1" smtClean="0">
                <a:solidFill>
                  <a:srgbClr val="FF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arrington" pitchFamily="82" charset="0"/>
              </a:rPr>
              <a:t> pair of shoes</a:t>
            </a:r>
            <a:r>
              <a:rPr lang="en-GB" sz="4400" b="1" smtClean="0">
                <a:solidFill>
                  <a:srgbClr val="FF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arrington" pitchFamily="82" charset="0"/>
              </a:rPr>
              <a:t>.</a:t>
            </a:r>
            <a:endParaRPr lang="en-US" sz="4400" b="1" smtClean="0">
              <a:solidFill>
                <a:srgbClr val="FF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arrington" pitchFamily="8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ypen design template">
  <a:themeElements>
    <a:clrScheme name="Playpen design template 4">
      <a:dk1>
        <a:srgbClr val="000000"/>
      </a:dk1>
      <a:lt1>
        <a:srgbClr val="FFFFFF"/>
      </a:lt1>
      <a:dk2>
        <a:srgbClr val="5A867B"/>
      </a:dk2>
      <a:lt2>
        <a:srgbClr val="B7D760"/>
      </a:lt2>
      <a:accent1>
        <a:srgbClr val="F1F3CF"/>
      </a:accent1>
      <a:accent2>
        <a:srgbClr val="E9CC7A"/>
      </a:accent2>
      <a:accent3>
        <a:srgbClr val="FFFFFF"/>
      </a:accent3>
      <a:accent4>
        <a:srgbClr val="000000"/>
      </a:accent4>
      <a:accent5>
        <a:srgbClr val="F7F8E4"/>
      </a:accent5>
      <a:accent6>
        <a:srgbClr val="D3B96E"/>
      </a:accent6>
      <a:hlink>
        <a:srgbClr val="D1B4C8"/>
      </a:hlink>
      <a:folHlink>
        <a:srgbClr val="96C8D1"/>
      </a:folHlink>
    </a:clrScheme>
    <a:fontScheme name="Playpen design 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laypen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ypen design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ypen design template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ypen design template 4">
        <a:dk1>
          <a:srgbClr val="000000"/>
        </a:dk1>
        <a:lt1>
          <a:srgbClr val="FFFFFF"/>
        </a:lt1>
        <a:dk2>
          <a:srgbClr val="5A867B"/>
        </a:dk2>
        <a:lt2>
          <a:srgbClr val="B7D760"/>
        </a:lt2>
        <a:accent1>
          <a:srgbClr val="F1F3CF"/>
        </a:accent1>
        <a:accent2>
          <a:srgbClr val="E9CC7A"/>
        </a:accent2>
        <a:accent3>
          <a:srgbClr val="FFFFFF"/>
        </a:accent3>
        <a:accent4>
          <a:srgbClr val="000000"/>
        </a:accent4>
        <a:accent5>
          <a:srgbClr val="F7F8E4"/>
        </a:accent5>
        <a:accent6>
          <a:srgbClr val="D3B96E"/>
        </a:accent6>
        <a:hlink>
          <a:srgbClr val="D1B4C8"/>
        </a:hlink>
        <a:folHlink>
          <a:srgbClr val="96C8D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Playpen design template</Template>
  <TotalTime>22</TotalTime>
  <Words>106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Tahoma</vt:lpstr>
      <vt:lpstr>Calibri</vt:lpstr>
      <vt:lpstr>Harrington</vt:lpstr>
      <vt:lpstr>Playpen design template</vt:lpstr>
      <vt:lpstr>HOMOPHONES</vt:lpstr>
      <vt:lpstr>What are homophones?</vt:lpstr>
      <vt:lpstr>Examples</vt:lpstr>
      <vt:lpstr>Let’s check!</vt:lpstr>
      <vt:lpstr>Your task!</vt:lpstr>
    </vt:vector>
  </TitlesOfParts>
  <Company>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HOMOPHONES</dc:title>
  <dc:creator>Guest</dc:creator>
  <cp:lastModifiedBy>Teacher E-Solutions</cp:lastModifiedBy>
  <cp:revision>3</cp:revision>
  <dcterms:created xsi:type="dcterms:W3CDTF">2007-02-09T15:14:57Z</dcterms:created>
  <dcterms:modified xsi:type="dcterms:W3CDTF">2019-01-18T16:51:29Z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TC100690461033</vt:lpwstr>
  </property>
</Properties>
</file>