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6" r:id="rId10"/>
    <p:sldId id="263" r:id="rId11"/>
    <p:sldId id="264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DBD3"/>
    <a:srgbClr val="E6E3D0"/>
    <a:srgbClr val="E1DEC5"/>
    <a:srgbClr val="8F6D58"/>
    <a:srgbClr val="906D58"/>
    <a:srgbClr val="EDE7E3"/>
    <a:srgbClr val="EAE3DE"/>
    <a:srgbClr val="E2D7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 varScale="1">
        <p:scale>
          <a:sx n="41" d="100"/>
          <a:sy n="41" d="100"/>
        </p:scale>
        <p:origin x="-283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9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50180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01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01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501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D5F56F3-6F11-495C-BE2C-9C9AE106CC8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60571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86AD8C2-FDDD-4716-BFF3-EB7F125DB3D4}" type="slidenum">
              <a:rPr lang="en-US"/>
              <a:pPr/>
              <a:t>1</a:t>
            </a:fld>
            <a:endParaRPr lang="en-US"/>
          </a:p>
        </p:txBody>
      </p:sp>
      <p:sp>
        <p:nvSpPr>
          <p:cNvPr id="5120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Students will be provided a copy of the power point presentation in outline form.  The outline form will have blanks to be filled in during the presentation.  This presentation is in preparation of writing a short story for their portfolio. This presentation was designed for a resource Language Arts class; students having learning and behavior disorders.</a:t>
            </a:r>
          </a:p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C55EEC1-60D0-4C64-9A51-3B4A9D151562}" type="slidenum">
              <a:rPr lang="en-US"/>
              <a:pPr/>
              <a:t>10</a:t>
            </a:fld>
            <a:endParaRPr lang="en-US"/>
          </a:p>
        </p:txBody>
      </p:sp>
      <p:sp>
        <p:nvSpPr>
          <p:cNvPr id="6041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4D99FA6-8A24-48F0-894F-4266ED518559}" type="slidenum">
              <a:rPr lang="en-US"/>
              <a:pPr/>
              <a:t>11</a:t>
            </a:fld>
            <a:endParaRPr lang="en-US"/>
          </a:p>
        </p:txBody>
      </p:sp>
      <p:sp>
        <p:nvSpPr>
          <p:cNvPr id="6144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8FE79BA-C494-476F-8649-7BE43A4E4317}" type="slidenum">
              <a:rPr lang="en-US"/>
              <a:pPr/>
              <a:t>12</a:t>
            </a:fld>
            <a:endParaRPr lang="en-US"/>
          </a:p>
        </p:txBody>
      </p:sp>
      <p:sp>
        <p:nvSpPr>
          <p:cNvPr id="6246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EAFA7D6-FC90-4074-BC7D-F8467544BF65}" type="slidenum">
              <a:rPr lang="en-US"/>
              <a:pPr/>
              <a:t>13</a:t>
            </a:fld>
            <a:endParaRPr lang="en-US"/>
          </a:p>
        </p:txBody>
      </p:sp>
      <p:sp>
        <p:nvSpPr>
          <p:cNvPr id="6349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69007F-8E30-4EA1-9AC1-D1E753CF558A}" type="slidenum">
              <a:rPr lang="en-US"/>
              <a:pPr/>
              <a:t>14</a:t>
            </a:fld>
            <a:endParaRPr lang="en-US"/>
          </a:p>
        </p:txBody>
      </p:sp>
      <p:sp>
        <p:nvSpPr>
          <p:cNvPr id="65538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E29D4F8-2FC5-4F0A-BD0E-8D38F2C9FFC1}" type="slidenum">
              <a:rPr lang="en-US"/>
              <a:pPr/>
              <a:t>2</a:t>
            </a:fld>
            <a:endParaRPr lang="en-US"/>
          </a:p>
        </p:txBody>
      </p:sp>
      <p:sp>
        <p:nvSpPr>
          <p:cNvPr id="5222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766EFBB-B321-4F1D-874A-3DB1255D9533}" type="slidenum">
              <a:rPr lang="en-US"/>
              <a:pPr/>
              <a:t>3</a:t>
            </a:fld>
            <a:endParaRPr lang="en-US"/>
          </a:p>
        </p:txBody>
      </p:sp>
      <p:sp>
        <p:nvSpPr>
          <p:cNvPr id="5325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8BFE1DB-06D9-453C-8386-ACBD809E20F8}" type="slidenum">
              <a:rPr lang="en-US"/>
              <a:pPr/>
              <a:t>4</a:t>
            </a:fld>
            <a:endParaRPr lang="en-US"/>
          </a:p>
        </p:txBody>
      </p:sp>
      <p:sp>
        <p:nvSpPr>
          <p:cNvPr id="5427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BB13EA4-F982-4BC8-AAC5-0CA560B83BB8}" type="slidenum">
              <a:rPr lang="en-US"/>
              <a:pPr/>
              <a:t>5</a:t>
            </a:fld>
            <a:endParaRPr lang="en-US"/>
          </a:p>
        </p:txBody>
      </p:sp>
      <p:sp>
        <p:nvSpPr>
          <p:cNvPr id="5529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498F779-F124-49E4-AB4D-4736220E225F}" type="slidenum">
              <a:rPr lang="en-US"/>
              <a:pPr/>
              <a:t>6</a:t>
            </a:fld>
            <a:endParaRPr lang="en-US"/>
          </a:p>
        </p:txBody>
      </p:sp>
      <p:sp>
        <p:nvSpPr>
          <p:cNvPr id="5632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F27FB74-477B-49C6-BB85-96FFDD3A02AD}" type="slidenum">
              <a:rPr lang="en-US"/>
              <a:pPr/>
              <a:t>7</a:t>
            </a:fld>
            <a:endParaRPr lang="en-US"/>
          </a:p>
        </p:txBody>
      </p:sp>
      <p:sp>
        <p:nvSpPr>
          <p:cNvPr id="5734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D00D18A-0D02-4D63-9F65-6B554C4A3818}" type="slidenum">
              <a:rPr lang="en-US"/>
              <a:pPr/>
              <a:t>8</a:t>
            </a:fld>
            <a:endParaRPr lang="en-US"/>
          </a:p>
        </p:txBody>
      </p:sp>
      <p:sp>
        <p:nvSpPr>
          <p:cNvPr id="5837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396ACBA-E687-4AB3-BE59-A23D7608133A}" type="slidenum">
              <a:rPr lang="en-US"/>
              <a:pPr/>
              <a:t>9</a:t>
            </a:fld>
            <a:endParaRPr lang="en-US"/>
          </a:p>
        </p:txBody>
      </p:sp>
      <p:sp>
        <p:nvSpPr>
          <p:cNvPr id="5939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 descr="Canvas"/>
          <p:cNvSpPr>
            <a:spLocks noChangeArrowheads="1"/>
          </p:cNvSpPr>
          <p:nvPr/>
        </p:nvSpPr>
        <p:spPr bwMode="white">
          <a:xfrm>
            <a:off x="528638" y="201613"/>
            <a:ext cx="8397875" cy="6467475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kumimoji="1" lang="en-GB"/>
          </a:p>
        </p:txBody>
      </p:sp>
      <p:pic>
        <p:nvPicPr>
          <p:cNvPr id="3075" name="Picture 3" descr="minispi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ltGray">
          <a:xfrm>
            <a:off x="0" y="50800"/>
            <a:ext cx="118110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6" name="Rectangle 4" descr="Canvas"/>
          <p:cNvSpPr>
            <a:spLocks noChangeArrowheads="1"/>
          </p:cNvSpPr>
          <p:nvPr/>
        </p:nvSpPr>
        <p:spPr bwMode="white">
          <a:xfrm>
            <a:off x="596900" y="4130675"/>
            <a:ext cx="1041400" cy="4572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GB"/>
          </a:p>
        </p:txBody>
      </p:sp>
      <p:pic>
        <p:nvPicPr>
          <p:cNvPr id="3077" name="Picture 5" descr="minispi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999"/>
          <a:stretch>
            <a:fillRect/>
          </a:stretch>
        </p:blipFill>
        <p:spPr bwMode="ltGray">
          <a:xfrm>
            <a:off x="0" y="4222750"/>
            <a:ext cx="1181100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8" name="Rectangle 6"/>
          <p:cNvSpPr>
            <a:spLocks noGrp="1" noChangeArrowheads="1"/>
          </p:cNvSpPr>
          <p:nvPr>
            <p:ph type="ctrTitle"/>
          </p:nvPr>
        </p:nvSpPr>
        <p:spPr>
          <a:xfrm>
            <a:off x="914400" y="2057400"/>
            <a:ext cx="77216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625600" y="3886200"/>
            <a:ext cx="6400800" cy="177165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3083" name="Rectangle 11"/>
          <p:cNvSpPr>
            <a:spLocks noGrp="1" noChangeArrowheads="1"/>
          </p:cNvSpPr>
          <p:nvPr>
            <p:ph type="dt" sz="quarter" idx="2"/>
          </p:nvPr>
        </p:nvSpPr>
        <p:spPr>
          <a:xfrm>
            <a:off x="1084263" y="60960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084" name="Rectangle 12"/>
          <p:cNvSpPr>
            <a:spLocks noGrp="1" noChangeArrowheads="1"/>
          </p:cNvSpPr>
          <p:nvPr>
            <p:ph type="ftr" sz="quarter" idx="3"/>
          </p:nvPr>
        </p:nvSpPr>
        <p:spPr>
          <a:xfrm>
            <a:off x="3522663" y="60960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085" name="Rectangle 13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951663" y="60960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34752B3A-5D34-44B4-9065-79D6D528B18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69DBE6-D90B-497A-BE2C-B1C47676FA6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6650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81000"/>
            <a:ext cx="55626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B5F78C-CA6B-40A7-B1B9-FCA4EE26DCF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3926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Title, Text and Media Cl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620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066800" y="1752600"/>
            <a:ext cx="37338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Media Placeholder 3"/>
          <p:cNvSpPr>
            <a:spLocks noGrp="1"/>
          </p:cNvSpPr>
          <p:nvPr>
            <p:ph type="media" sz="half" idx="2"/>
          </p:nvPr>
        </p:nvSpPr>
        <p:spPr>
          <a:xfrm>
            <a:off x="4953000" y="1752600"/>
            <a:ext cx="37338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14413" y="6107113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452813" y="6107113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881813" y="6107113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FCADE4B0-1530-493A-8477-BD4DAA4F44A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722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620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066800" y="1752600"/>
            <a:ext cx="37338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953000" y="1752600"/>
            <a:ext cx="37338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14413" y="6107113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452813" y="6107113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881813" y="6107113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7079586D-7E65-4FE9-8AE3-6D5C434B5FC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175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306962-AA38-4F16-8C2C-FFC373C5DBD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2355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4C6A45-60F9-4BB0-986C-144A6B13C1E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557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752600"/>
            <a:ext cx="3733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0" y="1752600"/>
            <a:ext cx="3733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24E2E7-B193-471F-9EAC-3DB05095E8C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215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9A84E7-BC1B-4433-8A89-25BAA2EF2DF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7808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7F68E1-F6BE-4B39-A6A3-B04EAE64065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3851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B404B6-823C-4786-B42A-76A910E4150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121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91D948-B4F2-4C7B-B4A1-5169A2DACA2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798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38F19A-2078-46EA-9A22-210C598ED44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060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rgbClr val="906D58"/>
        </a:soli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5" name="Rectangle 37"/>
          <p:cNvSpPr>
            <a:spLocks noChangeArrowheads="1"/>
          </p:cNvSpPr>
          <p:nvPr/>
        </p:nvSpPr>
        <p:spPr bwMode="ltGray">
          <a:xfrm>
            <a:off x="609600" y="228600"/>
            <a:ext cx="8239125" cy="6391275"/>
          </a:xfrm>
          <a:prstGeom prst="rect">
            <a:avLst/>
          </a:prstGeom>
          <a:solidFill>
            <a:srgbClr val="EDE7E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kumimoji="1" lang="en-GB"/>
          </a:p>
        </p:txBody>
      </p:sp>
      <p:sp>
        <p:nvSpPr>
          <p:cNvPr id="2087" name="Line 39"/>
          <p:cNvSpPr>
            <a:spLocks noChangeShapeType="1"/>
          </p:cNvSpPr>
          <p:nvPr/>
        </p:nvSpPr>
        <p:spPr bwMode="ltGray">
          <a:xfrm>
            <a:off x="1016000" y="1600200"/>
            <a:ext cx="7670800" cy="0"/>
          </a:xfrm>
          <a:prstGeom prst="line">
            <a:avLst/>
          </a:prstGeom>
          <a:noFill/>
          <a:ln w="317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2090" name="Picture 42" descr="minispir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33"/>
          <a:stretch>
            <a:fillRect/>
          </a:stretch>
        </p:blipFill>
        <p:spPr bwMode="ltGray">
          <a:xfrm>
            <a:off x="0" y="50800"/>
            <a:ext cx="1181100" cy="4057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91" name="Picture 43" descr="minispir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999"/>
          <a:stretch>
            <a:fillRect/>
          </a:stretch>
        </p:blipFill>
        <p:spPr bwMode="ltGray">
          <a:xfrm>
            <a:off x="0" y="4222750"/>
            <a:ext cx="1181100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93" name="Rectangle 4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81000"/>
            <a:ext cx="76200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94" name="Rectangle 4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752600"/>
            <a:ext cx="76200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95" name="Rectangle 4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14413" y="6107113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96" name="Rectangle 4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52813" y="6107113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97" name="Rectangle 4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81813" y="6107113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3E4A352C-A3B0-4C99-B096-80CC85DCD9CC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.wmf"/><Relationship Id="rId5" Type="http://schemas.openxmlformats.org/officeDocument/2006/relationships/image" Target="../media/image7.png"/><Relationship Id="rId4" Type="http://schemas.openxmlformats.org/officeDocument/2006/relationships/audio" Target="../media/audio2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wmf"/><Relationship Id="rId5" Type="http://schemas.openxmlformats.org/officeDocument/2006/relationships/image" Target="../media/image7.png"/><Relationship Id="rId4" Type="http://schemas.openxmlformats.org/officeDocument/2006/relationships/audio" Target="../media/audio2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.wmf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rldofteaching.com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.wmf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.wmf"/><Relationship Id="rId5" Type="http://schemas.openxmlformats.org/officeDocument/2006/relationships/image" Target="../media/image7.png"/><Relationship Id="rId4" Type="http://schemas.openxmlformats.org/officeDocument/2006/relationships/audio" Target="../media/audio2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9.wmf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.wmf"/><Relationship Id="rId5" Type="http://schemas.openxmlformats.org/officeDocument/2006/relationships/image" Target="../media/image7.png"/><Relationship Id="rId4" Type="http://schemas.openxmlformats.org/officeDocument/2006/relationships/audio" Target="../media/audio2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.wmf"/><Relationship Id="rId5" Type="http://schemas.openxmlformats.org/officeDocument/2006/relationships/image" Target="../media/image7.png"/><Relationship Id="rId4" Type="http://schemas.openxmlformats.org/officeDocument/2006/relationships/audio" Target="../media/audio3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.wmf"/><Relationship Id="rId5" Type="http://schemas.openxmlformats.org/officeDocument/2006/relationships/image" Target="../media/image7.png"/><Relationship Id="rId4" Type="http://schemas.openxmlformats.org/officeDocument/2006/relationships/audio" Target="../media/audio2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.wmf"/><Relationship Id="rId5" Type="http://schemas.openxmlformats.org/officeDocument/2006/relationships/image" Target="../media/image7.png"/><Relationship Id="rId4" Type="http://schemas.openxmlformats.org/officeDocument/2006/relationships/audio" Target="../media/audio2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>
                <a:latin typeface="Comic Sans MS" pitchFamily="66" charset="0"/>
              </a:rPr>
              <a:t>Elements of a Short Story</a:t>
            </a:r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6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6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0" grpId="0" build="p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>
                <a:latin typeface="Comic Sans MS" pitchFamily="66" charset="0"/>
              </a:rPr>
              <a:t>Short Story Vocabulary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buFontTx/>
              <a:buBlip>
                <a:blip r:embed="rId5"/>
              </a:buBlip>
            </a:pPr>
            <a:r>
              <a:rPr lang="en-US" sz="2800" b="1">
                <a:latin typeface="Comic Sans MS" pitchFamily="66" charset="0"/>
              </a:rPr>
              <a:t>Theme: </a:t>
            </a:r>
            <a:r>
              <a:rPr lang="en-US" sz="2800">
                <a:latin typeface="Comic Sans MS" pitchFamily="66" charset="0"/>
              </a:rPr>
              <a:t>The story’s main ideas.  The “message” the writer intends to communicate by telling the story.</a:t>
            </a:r>
            <a:endParaRPr lang="en-US" sz="2800" b="1">
              <a:latin typeface="Comic Sans MS" pitchFamily="66" charset="0"/>
            </a:endParaRPr>
          </a:p>
        </p:txBody>
      </p:sp>
      <p:pic>
        <p:nvPicPr>
          <p:cNvPr id="35847" name="Picture 7" descr="j0158031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53000" y="2203450"/>
            <a:ext cx="3733800" cy="3213100"/>
          </a:xfrm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58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58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58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2" grpId="0" build="p" autoUpdateAnimBg="0"/>
      <p:bldP spid="35843" grpId="0" build="p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>
                <a:latin typeface="Comic Sans MS" pitchFamily="66" charset="0"/>
              </a:rPr>
              <a:t>Short Story Vocabulary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buFontTx/>
              <a:buBlip>
                <a:blip r:embed="rId5"/>
              </a:buBlip>
            </a:pPr>
            <a:r>
              <a:rPr lang="en-US" sz="2800" b="1">
                <a:latin typeface="Comic Sans MS" pitchFamily="66" charset="0"/>
              </a:rPr>
              <a:t>Point of view: </a:t>
            </a:r>
            <a:r>
              <a:rPr lang="en-US" sz="2800">
                <a:latin typeface="Comic Sans MS" pitchFamily="66" charset="0"/>
              </a:rPr>
              <a:t>The position of the narrator of the story and what the writer sees from that vantage point.</a:t>
            </a:r>
            <a:endParaRPr lang="en-US" sz="2800" b="1">
              <a:latin typeface="Comic Sans MS" pitchFamily="66" charset="0"/>
            </a:endParaRPr>
          </a:p>
        </p:txBody>
      </p:sp>
      <p:pic>
        <p:nvPicPr>
          <p:cNvPr id="36873" name="Picture 9" descr="j0158055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53000" y="2081213"/>
            <a:ext cx="3733800" cy="3455987"/>
          </a:xfrm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8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8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" dur="500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68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68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6" grpId="0" build="p" autoUpdateAnimBg="0"/>
      <p:bldP spid="36867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omic Sans MS" pitchFamily="66" charset="0"/>
              </a:rPr>
              <a:t>Elements of a Short Story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buFont typeface="Wingdings" pitchFamily="2" charset="2"/>
              <a:buBlip>
                <a:blip r:embed="rId4"/>
              </a:buBlip>
            </a:pPr>
            <a:r>
              <a:rPr lang="en-US" sz="2800">
                <a:latin typeface="Comic Sans MS" pitchFamily="66" charset="0"/>
              </a:rPr>
              <a:t>Setting</a:t>
            </a:r>
          </a:p>
          <a:p>
            <a:pPr>
              <a:buFont typeface="Wingdings" pitchFamily="2" charset="2"/>
              <a:buBlip>
                <a:blip r:embed="rId4"/>
              </a:buBlip>
            </a:pPr>
            <a:r>
              <a:rPr lang="en-US" sz="2800">
                <a:latin typeface="Comic Sans MS" pitchFamily="66" charset="0"/>
              </a:rPr>
              <a:t>Characterization</a:t>
            </a:r>
          </a:p>
          <a:p>
            <a:pPr>
              <a:buFont typeface="Wingdings" pitchFamily="2" charset="2"/>
              <a:buBlip>
                <a:blip r:embed="rId4"/>
              </a:buBlip>
            </a:pPr>
            <a:r>
              <a:rPr lang="en-US" sz="2800">
                <a:latin typeface="Comic Sans MS" pitchFamily="66" charset="0"/>
              </a:rPr>
              <a:t>Plot</a:t>
            </a:r>
          </a:p>
          <a:p>
            <a:pPr>
              <a:buFont typeface="Wingdings" pitchFamily="2" charset="2"/>
              <a:buBlip>
                <a:blip r:embed="rId4"/>
              </a:buBlip>
            </a:pPr>
            <a:r>
              <a:rPr lang="en-US" sz="2800">
                <a:latin typeface="Comic Sans MS" pitchFamily="66" charset="0"/>
              </a:rPr>
              <a:t>Conflict</a:t>
            </a:r>
          </a:p>
          <a:p>
            <a:pPr>
              <a:buFont typeface="Wingdings" pitchFamily="2" charset="2"/>
              <a:buBlip>
                <a:blip r:embed="rId4"/>
              </a:buBlip>
            </a:pPr>
            <a:r>
              <a:rPr lang="en-US" sz="2800">
                <a:latin typeface="Comic Sans MS" pitchFamily="66" charset="0"/>
              </a:rPr>
              <a:t>Climax</a:t>
            </a:r>
          </a:p>
          <a:p>
            <a:pPr>
              <a:buFont typeface="Wingdings" pitchFamily="2" charset="2"/>
              <a:buBlip>
                <a:blip r:embed="rId4"/>
              </a:buBlip>
            </a:pPr>
            <a:r>
              <a:rPr lang="en-US" sz="2800">
                <a:latin typeface="Comic Sans MS" pitchFamily="66" charset="0"/>
              </a:rPr>
              <a:t>Resolution</a:t>
            </a:r>
          </a:p>
          <a:p>
            <a:pPr>
              <a:buFont typeface="Wingdings" pitchFamily="2" charset="2"/>
              <a:buBlip>
                <a:blip r:embed="rId4"/>
              </a:buBlip>
            </a:pPr>
            <a:r>
              <a:rPr lang="en-US" sz="2800">
                <a:latin typeface="Comic Sans MS" pitchFamily="66" charset="0"/>
              </a:rPr>
              <a:t>Theme</a:t>
            </a:r>
          </a:p>
          <a:p>
            <a:pPr>
              <a:buFont typeface="Wingdings" pitchFamily="2" charset="2"/>
              <a:buBlip>
                <a:blip r:embed="rId4"/>
              </a:buBlip>
            </a:pPr>
            <a:r>
              <a:rPr lang="en-US" sz="2800">
                <a:latin typeface="Comic Sans MS" pitchFamily="66" charset="0"/>
              </a:rPr>
              <a:t>Point of view</a:t>
            </a:r>
          </a:p>
        </p:txBody>
      </p:sp>
      <p:pic>
        <p:nvPicPr>
          <p:cNvPr id="40964" name="Picture 4" descr="pe01460_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64138" y="1752600"/>
            <a:ext cx="3309937" cy="4114800"/>
          </a:xfrm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09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0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75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75"/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75"/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75"/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75"/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75"/>
                                        <p:tgtEl>
                                          <p:spTgt spid="409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75"/>
                                        <p:tgtEl>
                                          <p:spTgt spid="409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75"/>
                                        <p:tgtEl>
                                          <p:spTgt spid="409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2" grpId="0" build="p" autoUpdateAnimBg="0"/>
      <p:bldP spid="40963" grpId="0" build="p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25600" y="2743200"/>
            <a:ext cx="6400800" cy="3200400"/>
          </a:xfrm>
        </p:spPr>
        <p:txBody>
          <a:bodyPr/>
          <a:lstStyle/>
          <a:p>
            <a:pPr algn="l"/>
            <a:r>
              <a:rPr lang="en-US">
                <a:latin typeface="Comic Sans MS" pitchFamily="66" charset="0"/>
              </a:rPr>
              <a:t>Great writers are able to use the elements of the short story with such precision that the reader is caught up in the action of the story.  This is a mark of a good story and our goal as a writer.</a:t>
            </a:r>
          </a:p>
          <a:p>
            <a:pPr algn="l"/>
            <a:endParaRPr lang="en-US">
              <a:latin typeface="Comic Sans MS" pitchFamily="66" charset="0"/>
            </a:endParaRPr>
          </a:p>
          <a:p>
            <a:pPr algn="l"/>
            <a:endParaRPr lang="en-US">
              <a:latin typeface="Comic Sans MS" pitchFamily="66" charset="0"/>
            </a:endParaRPr>
          </a:p>
        </p:txBody>
      </p:sp>
      <p:sp>
        <p:nvSpPr>
          <p:cNvPr id="45060" name="WordArt 4"/>
          <p:cNvSpPr>
            <a:spLocks noChangeArrowheads="1" noChangeShapeType="1" noTextEdit="1"/>
          </p:cNvSpPr>
          <p:nvPr/>
        </p:nvSpPr>
        <p:spPr bwMode="auto">
          <a:xfrm>
            <a:off x="2667000" y="914400"/>
            <a:ext cx="4419600" cy="16002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Triangle">
              <a:avLst>
                <a:gd name="adj" fmla="val 50000"/>
              </a:avLst>
            </a:prstTxWarp>
            <a:scene3d>
              <a:camera prst="legacyObliqueTopLeft"/>
              <a:lightRig rig="legacyNormal3" dir="r"/>
            </a:scene3d>
            <a:sp3d extrusionH="201600" prstMaterial="legacyMatte">
              <a:extrusionClr>
                <a:srgbClr val="0066CC"/>
              </a:extrusionClr>
            </a:sp3d>
          </a:bodyPr>
          <a:lstStyle/>
          <a:p>
            <a:pPr algn="ctr"/>
            <a:r>
              <a:rPr lang="en-US" sz="3600" kern="1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FFCC"/>
                    </a:gs>
                    <a:gs pos="100000">
                      <a:srgbClr val="FF9999"/>
                    </a:gs>
                  </a:gsLst>
                  <a:lin ang="5400000" scaled="1"/>
                </a:gradFill>
                <a:latin typeface="Comic Sans MS"/>
              </a:rPr>
              <a:t>Short Story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9" grpId="0" build="p" autoUpdateAnimBg="0"/>
      <p:bldP spid="4506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2"/>
          <p:cNvSpPr txBox="1">
            <a:spLocks noChangeArrowheads="1"/>
          </p:cNvSpPr>
          <p:nvPr/>
        </p:nvSpPr>
        <p:spPr bwMode="auto">
          <a:xfrm>
            <a:off x="684213" y="1052513"/>
            <a:ext cx="7920037" cy="3743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>
                <a:latin typeface="Arial" charset="0"/>
                <a:cs typeface="Arial" charset="0"/>
              </a:rPr>
              <a:t>This powerpoint was kindly donated to </a:t>
            </a:r>
            <a:r>
              <a:rPr lang="en-GB">
                <a:latin typeface="Arial" charset="0"/>
                <a:cs typeface="Arial" charset="0"/>
                <a:hlinkClick r:id="rId3"/>
              </a:rPr>
              <a:t>www.worldofteaching.com</a:t>
            </a:r>
            <a:endParaRPr lang="en-GB">
              <a:latin typeface="Arial" charset="0"/>
              <a:cs typeface="Arial" charset="0"/>
            </a:endParaRPr>
          </a:p>
          <a:p>
            <a:endParaRPr lang="en-GB">
              <a:latin typeface="Arial" charset="0"/>
              <a:cs typeface="Arial" charset="0"/>
            </a:endParaRPr>
          </a:p>
          <a:p>
            <a:endParaRPr lang="en-GB">
              <a:latin typeface="Arial" charset="0"/>
              <a:cs typeface="Arial" charset="0"/>
            </a:endParaRPr>
          </a:p>
          <a:p>
            <a:endParaRPr lang="en-GB">
              <a:latin typeface="Arial" charset="0"/>
              <a:cs typeface="Arial" charset="0"/>
            </a:endParaRPr>
          </a:p>
          <a:p>
            <a:endParaRPr lang="en-GB">
              <a:latin typeface="Arial" charset="0"/>
              <a:cs typeface="Arial" charset="0"/>
            </a:endParaRPr>
          </a:p>
          <a:p>
            <a:r>
              <a:rPr lang="en-GB">
                <a:latin typeface="Arial" charset="0"/>
                <a:cs typeface="Arial" charset="0"/>
                <a:hlinkClick r:id="rId3"/>
              </a:rPr>
              <a:t>http://www.worldofteaching.com</a:t>
            </a:r>
            <a:r>
              <a:rPr lang="en-GB">
                <a:latin typeface="Arial" charset="0"/>
                <a:cs typeface="Arial" charset="0"/>
              </a:rPr>
              <a:t> is home to over a thousand powerpoints submitted by teachers. This is a completely free site and requires no registration. Please visit and I hope it will help in your teaching.</a:t>
            </a:r>
            <a:endParaRPr lang="en-US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>
                <a:latin typeface="Comic Sans MS" pitchFamily="66" charset="0"/>
              </a:rPr>
              <a:t>Definition of a Short Story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buFontTx/>
              <a:buBlip>
                <a:blip r:embed="rId3"/>
              </a:buBlip>
            </a:pPr>
            <a:r>
              <a:rPr lang="en-US" sz="2000">
                <a:latin typeface="Comic Sans MS" pitchFamily="66" charset="0"/>
              </a:rPr>
              <a:t>Tells about a single event or experience </a:t>
            </a:r>
          </a:p>
          <a:p>
            <a:pPr>
              <a:buFontTx/>
              <a:buBlip>
                <a:blip r:embed="rId3"/>
              </a:buBlip>
            </a:pPr>
            <a:r>
              <a:rPr lang="en-US" sz="2000">
                <a:latin typeface="Comic Sans MS" pitchFamily="66" charset="0"/>
              </a:rPr>
              <a:t>Fictional (not true)</a:t>
            </a:r>
          </a:p>
          <a:p>
            <a:pPr>
              <a:buFontTx/>
              <a:buBlip>
                <a:blip r:embed="rId3"/>
              </a:buBlip>
            </a:pPr>
            <a:r>
              <a:rPr lang="en-US" sz="2000">
                <a:latin typeface="Comic Sans MS" pitchFamily="66" charset="0"/>
              </a:rPr>
              <a:t>500 to 15,000 words in length</a:t>
            </a:r>
          </a:p>
          <a:p>
            <a:pPr>
              <a:buFontTx/>
              <a:buBlip>
                <a:blip r:embed="rId3"/>
              </a:buBlip>
            </a:pPr>
            <a:r>
              <a:rPr lang="en-US" sz="2000">
                <a:latin typeface="Comic Sans MS" pitchFamily="66" charset="0"/>
              </a:rPr>
              <a:t>It has a beginning, middle, and end</a:t>
            </a:r>
          </a:p>
          <a:p>
            <a:pPr>
              <a:buFontTx/>
              <a:buBlip>
                <a:blip r:embed="rId3"/>
              </a:buBlip>
            </a:pPr>
            <a:r>
              <a:rPr lang="en-US" sz="2000">
                <a:latin typeface="Comic Sans MS" pitchFamily="66" charset="0"/>
              </a:rPr>
              <a:t>Creates an impression on the reader</a:t>
            </a:r>
          </a:p>
          <a:p>
            <a:pPr>
              <a:buFontTx/>
              <a:buNone/>
            </a:pPr>
            <a:endParaRPr lang="en-US" sz="2000">
              <a:latin typeface="Comic Sans MS" pitchFamily="66" charset="0"/>
            </a:endParaRPr>
          </a:p>
        </p:txBody>
      </p:sp>
      <p:sp>
        <p:nvSpPr>
          <p:cNvPr id="28677" name="Text Box 5"/>
          <p:cNvSpPr txBox="1">
            <a:spLocks noChangeArrowheads="1"/>
          </p:cNvSpPr>
          <p:nvPr/>
        </p:nvSpPr>
        <p:spPr bwMode="auto">
          <a:xfrm>
            <a:off x="1143000" y="1828800"/>
            <a:ext cx="3352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GB"/>
          </a:p>
        </p:txBody>
      </p:sp>
      <p:pic>
        <p:nvPicPr>
          <p:cNvPr id="28683" name="Picture 11" descr="ag00428_"/>
          <p:cNvPicPr>
            <a:picLocks noGrp="1" noChangeAspect="1" noChangeArrowheads="1" noCrop="1"/>
          </p:cNvPicPr>
          <p:nvPr>
            <p:ph type="media"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53000" y="2327275"/>
            <a:ext cx="3733800" cy="2963863"/>
          </a:xfrm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86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 build="p" autoUpdateAnimBg="0"/>
      <p:bldP spid="28675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omic Sans MS" pitchFamily="66" charset="0"/>
              </a:rPr>
              <a:t>Elements of a Short Story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buFont typeface="Wingdings" pitchFamily="2" charset="2"/>
              <a:buBlip>
                <a:blip r:embed="rId4"/>
              </a:buBlip>
            </a:pPr>
            <a:r>
              <a:rPr lang="en-US" sz="2800">
                <a:latin typeface="Comic Sans MS" pitchFamily="66" charset="0"/>
              </a:rPr>
              <a:t>Setting</a:t>
            </a:r>
          </a:p>
          <a:p>
            <a:pPr>
              <a:buFont typeface="Wingdings" pitchFamily="2" charset="2"/>
              <a:buBlip>
                <a:blip r:embed="rId4"/>
              </a:buBlip>
            </a:pPr>
            <a:r>
              <a:rPr lang="en-US" sz="2800">
                <a:latin typeface="Comic Sans MS" pitchFamily="66" charset="0"/>
              </a:rPr>
              <a:t>Characterization</a:t>
            </a:r>
          </a:p>
          <a:p>
            <a:pPr>
              <a:buFont typeface="Wingdings" pitchFamily="2" charset="2"/>
              <a:buBlip>
                <a:blip r:embed="rId4"/>
              </a:buBlip>
            </a:pPr>
            <a:r>
              <a:rPr lang="en-US" sz="2800">
                <a:latin typeface="Comic Sans MS" pitchFamily="66" charset="0"/>
              </a:rPr>
              <a:t>Plot</a:t>
            </a:r>
          </a:p>
          <a:p>
            <a:pPr>
              <a:buFont typeface="Wingdings" pitchFamily="2" charset="2"/>
              <a:buBlip>
                <a:blip r:embed="rId4"/>
              </a:buBlip>
            </a:pPr>
            <a:r>
              <a:rPr lang="en-US" sz="2800">
                <a:latin typeface="Comic Sans MS" pitchFamily="66" charset="0"/>
              </a:rPr>
              <a:t>Conflict</a:t>
            </a:r>
          </a:p>
          <a:p>
            <a:pPr>
              <a:buFont typeface="Wingdings" pitchFamily="2" charset="2"/>
              <a:buBlip>
                <a:blip r:embed="rId4"/>
              </a:buBlip>
            </a:pPr>
            <a:r>
              <a:rPr lang="en-US" sz="2800">
                <a:latin typeface="Comic Sans MS" pitchFamily="66" charset="0"/>
              </a:rPr>
              <a:t>Climax</a:t>
            </a:r>
          </a:p>
          <a:p>
            <a:pPr>
              <a:buFont typeface="Wingdings" pitchFamily="2" charset="2"/>
              <a:buBlip>
                <a:blip r:embed="rId4"/>
              </a:buBlip>
            </a:pPr>
            <a:r>
              <a:rPr lang="en-US" sz="2800">
                <a:latin typeface="Comic Sans MS" pitchFamily="66" charset="0"/>
              </a:rPr>
              <a:t>Resolution</a:t>
            </a:r>
          </a:p>
          <a:p>
            <a:pPr>
              <a:buFont typeface="Wingdings" pitchFamily="2" charset="2"/>
              <a:buBlip>
                <a:blip r:embed="rId4"/>
              </a:buBlip>
            </a:pPr>
            <a:r>
              <a:rPr lang="en-US" sz="2800">
                <a:latin typeface="Comic Sans MS" pitchFamily="66" charset="0"/>
              </a:rPr>
              <a:t>Theme</a:t>
            </a:r>
          </a:p>
          <a:p>
            <a:pPr>
              <a:buFont typeface="Wingdings" pitchFamily="2" charset="2"/>
              <a:buBlip>
                <a:blip r:embed="rId4"/>
              </a:buBlip>
            </a:pPr>
            <a:r>
              <a:rPr lang="en-US" sz="2800">
                <a:latin typeface="Comic Sans MS" pitchFamily="66" charset="0"/>
              </a:rPr>
              <a:t>Point of view</a:t>
            </a:r>
          </a:p>
        </p:txBody>
      </p:sp>
      <p:pic>
        <p:nvPicPr>
          <p:cNvPr id="29701" name="Picture 5" descr="pe01460_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64138" y="1752600"/>
            <a:ext cx="3309937" cy="4114800"/>
          </a:xfrm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6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9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2" dur="5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7" dur="500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2" dur="500"/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7" dur="500"/>
                                        <p:tgtEl>
                                          <p:spTgt spid="29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2" dur="500"/>
                                        <p:tgtEl>
                                          <p:spTgt spid="296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8" grpId="0" build="p" autoUpdateAnimBg="0"/>
      <p:bldP spid="29699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>
                <a:latin typeface="Comic Sans MS" pitchFamily="66" charset="0"/>
              </a:rPr>
              <a:t>Short Story Vocabulary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buFontTx/>
              <a:buBlip>
                <a:blip r:embed="rId5"/>
              </a:buBlip>
            </a:pPr>
            <a:r>
              <a:rPr lang="en-US" sz="2800" b="1">
                <a:latin typeface="Comic Sans MS" pitchFamily="66" charset="0"/>
              </a:rPr>
              <a:t>Setting</a:t>
            </a:r>
            <a:r>
              <a:rPr lang="en-US" sz="2800">
                <a:latin typeface="Comic Sans MS" pitchFamily="66" charset="0"/>
              </a:rPr>
              <a:t>:Tells the reader where and when the story takes place.</a:t>
            </a:r>
          </a:p>
        </p:txBody>
      </p:sp>
      <p:pic>
        <p:nvPicPr>
          <p:cNvPr id="31749" name="Picture 5" descr="na01062_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53000" y="2144713"/>
            <a:ext cx="3733800" cy="3328987"/>
          </a:xfrm>
        </p:spPr>
      </p:pic>
    </p:spTree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17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 build="p" autoUpdateAnimBg="0"/>
      <p:bldP spid="31747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>
                <a:latin typeface="Comic Sans MS" pitchFamily="66" charset="0"/>
              </a:rPr>
              <a:t>Short Story Vocabulary</a:t>
            </a:r>
          </a:p>
        </p:txBody>
      </p:sp>
      <p:sp>
        <p:nvSpPr>
          <p:cNvPr id="32771" name="Rectangle 1027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buFontTx/>
              <a:buBlip>
                <a:blip r:embed="rId4"/>
              </a:buBlip>
            </a:pPr>
            <a:r>
              <a:rPr lang="en-US" sz="2800" b="1">
                <a:latin typeface="Comic Sans MS" pitchFamily="66" charset="0"/>
              </a:rPr>
              <a:t>Characterization: </a:t>
            </a:r>
            <a:r>
              <a:rPr lang="en-US" sz="2000">
                <a:latin typeface="Comic Sans MS" pitchFamily="66" charset="0"/>
              </a:rPr>
              <a:t>Creation of imaginary people who appear to be real to the reader.  The writer gives information about the characters in the story.</a:t>
            </a:r>
            <a:endParaRPr lang="en-US" sz="2800" b="1">
              <a:latin typeface="Comic Sans MS" pitchFamily="66" charset="0"/>
            </a:endParaRPr>
          </a:p>
        </p:txBody>
      </p:sp>
      <p:pic>
        <p:nvPicPr>
          <p:cNvPr id="32773" name="Picture 1029" descr="pe01832_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53000" y="2103438"/>
            <a:ext cx="3733800" cy="3411537"/>
          </a:xfrm>
        </p:spPr>
      </p:pic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27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2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 build="p" autoUpdateAnimBg="0"/>
      <p:bldP spid="32771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>
                <a:latin typeface="Comic Sans MS" pitchFamily="66" charset="0"/>
              </a:rPr>
              <a:t>Short Story Vocabulary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buFontTx/>
              <a:buBlip>
                <a:blip r:embed="rId5"/>
              </a:buBlip>
            </a:pPr>
            <a:r>
              <a:rPr lang="en-US" sz="2800" b="1">
                <a:latin typeface="Comic Sans MS" pitchFamily="66" charset="0"/>
              </a:rPr>
              <a:t>Plot: </a:t>
            </a:r>
            <a:r>
              <a:rPr lang="en-US" sz="2800">
                <a:latin typeface="Comic Sans MS" pitchFamily="66" charset="0"/>
              </a:rPr>
              <a:t>A series of events through which the writer reveals what is happening, to whom, and why.</a:t>
            </a:r>
            <a:endParaRPr lang="en-US" sz="2800" b="1">
              <a:latin typeface="Comic Sans MS" pitchFamily="66" charset="0"/>
            </a:endParaRPr>
          </a:p>
        </p:txBody>
      </p:sp>
      <p:pic>
        <p:nvPicPr>
          <p:cNvPr id="33797" name="Picture 5" descr="pe02097_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53000" y="2314575"/>
            <a:ext cx="3733800" cy="2989263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37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 build="p" autoUpdateAnimBg="0"/>
      <p:bldP spid="33795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>
                <a:latin typeface="Comic Sans MS" pitchFamily="66" charset="0"/>
              </a:rPr>
              <a:t>Short Story Vocabulary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buFontTx/>
              <a:buBlip>
                <a:blip r:embed="rId5"/>
              </a:buBlip>
            </a:pPr>
            <a:r>
              <a:rPr lang="en-US" sz="2800" b="1">
                <a:latin typeface="Comic Sans MS" pitchFamily="66" charset="0"/>
              </a:rPr>
              <a:t>Conflict: </a:t>
            </a:r>
            <a:r>
              <a:rPr lang="en-US" sz="2800">
                <a:latin typeface="Comic Sans MS" pitchFamily="66" charset="0"/>
              </a:rPr>
              <a:t>Is a problem in the story that needs to be resolved.</a:t>
            </a:r>
            <a:endParaRPr lang="en-US" sz="2800" b="1">
              <a:latin typeface="Comic Sans MS" pitchFamily="66" charset="0"/>
            </a:endParaRPr>
          </a:p>
        </p:txBody>
      </p:sp>
      <p:pic>
        <p:nvPicPr>
          <p:cNvPr id="34821" name="Picture 5" descr="bd06990_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53000" y="2224088"/>
            <a:ext cx="3733800" cy="3170237"/>
          </a:xfrm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4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48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48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 build="p" autoUpdateAnimBg="0"/>
      <p:bldP spid="34819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>
                <a:latin typeface="Comic Sans MS" pitchFamily="66" charset="0"/>
              </a:rPr>
              <a:t>Short Story Vocabulary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buFontTx/>
              <a:buBlip>
                <a:blip r:embed="rId5"/>
              </a:buBlip>
            </a:pPr>
            <a:r>
              <a:rPr lang="en-US" sz="2800" b="1">
                <a:latin typeface="Comic Sans MS" pitchFamily="66" charset="0"/>
              </a:rPr>
              <a:t>Climax: </a:t>
            </a:r>
            <a:r>
              <a:rPr lang="en-US" sz="2800">
                <a:latin typeface="Comic Sans MS" pitchFamily="66" charset="0"/>
              </a:rPr>
              <a:t>When the action comes to its highest point of conflict.</a:t>
            </a:r>
            <a:endParaRPr lang="en-US" sz="2800" b="1">
              <a:latin typeface="Comic Sans MS" pitchFamily="66" charset="0"/>
            </a:endParaRPr>
          </a:p>
        </p:txBody>
      </p:sp>
      <p:pic>
        <p:nvPicPr>
          <p:cNvPr id="37893" name="Picture 5" descr="pe01496_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86350" y="1752600"/>
            <a:ext cx="3467100" cy="4114800"/>
          </a:xfr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8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8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" dur="500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78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78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0" grpId="0" build="p" autoUpdateAnimBg="0"/>
      <p:bldP spid="37891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>
                <a:latin typeface="Comic Sans MS" pitchFamily="66" charset="0"/>
              </a:rPr>
              <a:t>Short Story Vocabulary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buFontTx/>
              <a:buBlip>
                <a:blip r:embed="rId5"/>
              </a:buBlip>
            </a:pPr>
            <a:r>
              <a:rPr lang="en-US" sz="2800" b="1">
                <a:latin typeface="Comic Sans MS" pitchFamily="66" charset="0"/>
              </a:rPr>
              <a:t>Resolution: </a:t>
            </a:r>
            <a:r>
              <a:rPr lang="en-US" sz="2800">
                <a:latin typeface="Comic Sans MS" pitchFamily="66" charset="0"/>
              </a:rPr>
              <a:t>The story’s action after the climax until the end of the story. The “conclusion” of the story.</a:t>
            </a:r>
            <a:endParaRPr lang="en-US" sz="2800" b="1">
              <a:latin typeface="Comic Sans MS" pitchFamily="66" charset="0"/>
            </a:endParaRPr>
          </a:p>
        </p:txBody>
      </p:sp>
      <p:pic>
        <p:nvPicPr>
          <p:cNvPr id="38917" name="Picture 5" descr="pe01476_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84750" y="1752600"/>
            <a:ext cx="3668713" cy="4114800"/>
          </a:xfrm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89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89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89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4" grpId="0" build="p" autoUpdateAnimBg="0"/>
      <p:bldP spid="38915" grpId="0" build="p" autoUpdateAnimBg="0"/>
    </p:bldLst>
  </p:timing>
</p:sld>
</file>

<file path=ppt/theme/theme1.xml><?xml version="1.0" encoding="utf-8"?>
<a:theme xmlns:a="http://schemas.openxmlformats.org/drawingml/2006/main" name="Notebook">
  <a:themeElements>
    <a:clrScheme name="Notebook 1">
      <a:dk1>
        <a:srgbClr val="000000"/>
      </a:dk1>
      <a:lt1>
        <a:srgbClr val="FEFDE3"/>
      </a:lt1>
      <a:dk2>
        <a:srgbClr val="221304"/>
      </a:dk2>
      <a:lt2>
        <a:srgbClr val="CBBD83"/>
      </a:lt2>
      <a:accent1>
        <a:srgbClr val="A1BD69"/>
      </a:accent1>
      <a:accent2>
        <a:srgbClr val="3694B6"/>
      </a:accent2>
      <a:accent3>
        <a:srgbClr val="FEFEEF"/>
      </a:accent3>
      <a:accent4>
        <a:srgbClr val="000000"/>
      </a:accent4>
      <a:accent5>
        <a:srgbClr val="CDDBB9"/>
      </a:accent5>
      <a:accent6>
        <a:srgbClr val="3086A5"/>
      </a:accent6>
      <a:hlink>
        <a:srgbClr val="660066"/>
      </a:hlink>
      <a:folHlink>
        <a:srgbClr val="666699"/>
      </a:folHlink>
    </a:clrScheme>
    <a:fontScheme name="Notebook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Notebook 1">
        <a:dk1>
          <a:srgbClr val="000000"/>
        </a:dk1>
        <a:lt1>
          <a:srgbClr val="FEFDE3"/>
        </a:lt1>
        <a:dk2>
          <a:srgbClr val="221304"/>
        </a:dk2>
        <a:lt2>
          <a:srgbClr val="CBBD83"/>
        </a:lt2>
        <a:accent1>
          <a:srgbClr val="A1BD69"/>
        </a:accent1>
        <a:accent2>
          <a:srgbClr val="3694B6"/>
        </a:accent2>
        <a:accent3>
          <a:srgbClr val="FEFEEF"/>
        </a:accent3>
        <a:accent4>
          <a:srgbClr val="000000"/>
        </a:accent4>
        <a:accent5>
          <a:srgbClr val="CDDBB9"/>
        </a:accent5>
        <a:accent6>
          <a:srgbClr val="3086A5"/>
        </a:accent6>
        <a:hlink>
          <a:srgbClr val="660066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tebook 2">
        <a:dk1>
          <a:srgbClr val="000000"/>
        </a:dk1>
        <a:lt1>
          <a:srgbClr val="FFFFFF"/>
        </a:lt1>
        <a:dk2>
          <a:srgbClr val="221304"/>
        </a:dk2>
        <a:lt2>
          <a:srgbClr val="CBBD83"/>
        </a:lt2>
        <a:accent1>
          <a:srgbClr val="A1BD69"/>
        </a:accent1>
        <a:accent2>
          <a:srgbClr val="3694B6"/>
        </a:accent2>
        <a:accent3>
          <a:srgbClr val="FFFFFF"/>
        </a:accent3>
        <a:accent4>
          <a:srgbClr val="000000"/>
        </a:accent4>
        <a:accent5>
          <a:srgbClr val="CDDBB9"/>
        </a:accent5>
        <a:accent6>
          <a:srgbClr val="3086A5"/>
        </a:accent6>
        <a:hlink>
          <a:srgbClr val="660066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tebook 3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77777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Designs\Notebook.pot</Template>
  <TotalTime>352</TotalTime>
  <Words>412</Words>
  <Application>Microsoft Office PowerPoint</Application>
  <PresentationFormat>On-screen Show (4:3)</PresentationFormat>
  <Paragraphs>64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Times New Roman</vt:lpstr>
      <vt:lpstr>Comic Sans MS</vt:lpstr>
      <vt:lpstr>Wingdings</vt:lpstr>
      <vt:lpstr>Arial</vt:lpstr>
      <vt:lpstr>Notebook</vt:lpstr>
      <vt:lpstr>Elements of a Short Story</vt:lpstr>
      <vt:lpstr>Definition of a Short Story</vt:lpstr>
      <vt:lpstr>Elements of a Short Story</vt:lpstr>
      <vt:lpstr>Short Story Vocabulary</vt:lpstr>
      <vt:lpstr>Short Story Vocabulary</vt:lpstr>
      <vt:lpstr>Short Story Vocabulary</vt:lpstr>
      <vt:lpstr>Short Story Vocabulary</vt:lpstr>
      <vt:lpstr>Short Story Vocabulary</vt:lpstr>
      <vt:lpstr>Short Story Vocabulary</vt:lpstr>
      <vt:lpstr>Short Story Vocabulary</vt:lpstr>
      <vt:lpstr>Short Story Vocabulary</vt:lpstr>
      <vt:lpstr>Elements of a Short Story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write a short story</dc:title>
  <dc:creator>Jerald and Mary Ellington</dc:creator>
  <cp:lastModifiedBy>Teacher E-Solutions</cp:lastModifiedBy>
  <cp:revision>8</cp:revision>
  <cp:lastPrinted>1601-01-01T00:00:00Z</cp:lastPrinted>
  <dcterms:created xsi:type="dcterms:W3CDTF">2003-03-11T07:17:08Z</dcterms:created>
  <dcterms:modified xsi:type="dcterms:W3CDTF">2019-01-18T16:51:31Z</dcterms:modified>
</cp:coreProperties>
</file>