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01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5F56F3-6F11-495C-BE2C-9C9AE106CC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05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6AD8C2-FDDD-4716-BFF3-EB7F125DB3D4}" type="slidenum">
              <a:rPr lang="en-US"/>
              <a:pPr/>
              <a:t>1</a:t>
            </a:fld>
            <a:endParaRPr lang="en-US"/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will be provided a copy of the power point presentation in outline form.  The outline form will have blanks to be filled in during the presentation.  This presentation is in preparation of writing a short story for their portfolio. This presentation was designed for a resource Language Arts class; students having learning and behavior disorders.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5EEC1-60D0-4C64-9A51-3B4A9D151562}" type="slidenum">
              <a:rPr lang="en-US"/>
              <a:pPr/>
              <a:t>10</a:t>
            </a:fld>
            <a:endParaRPr lang="en-US"/>
          </a:p>
        </p:txBody>
      </p:sp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99FA6-8A24-48F0-894F-4266ED518559}" type="slidenum">
              <a:rPr lang="en-US"/>
              <a:pPr/>
              <a:t>11</a:t>
            </a:fld>
            <a:endParaRPr lang="en-US"/>
          </a:p>
        </p:txBody>
      </p:sp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FE79BA-C494-476F-8649-7BE43A4E4317}" type="slidenum">
              <a:rPr lang="en-US"/>
              <a:pPr/>
              <a:t>12</a:t>
            </a:fld>
            <a:endParaRPr lang="en-US"/>
          </a:p>
        </p:txBody>
      </p:sp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FA7D6-FC90-4074-BC7D-F8467544BF65}" type="slidenum">
              <a:rPr lang="en-US"/>
              <a:pPr/>
              <a:t>13</a:t>
            </a:fld>
            <a:endParaRPr lang="en-US"/>
          </a:p>
        </p:txBody>
      </p:sp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9007F-8E30-4EA1-9AC1-D1E753CF558A}" type="slidenum">
              <a:rPr lang="en-US"/>
              <a:pPr/>
              <a:t>14</a:t>
            </a:fld>
            <a:endParaRPr lang="en-US"/>
          </a:p>
        </p:txBody>
      </p:sp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9D4F8-2FC5-4F0A-BD0E-8D38F2C9FFC1}" type="slidenum">
              <a:rPr lang="en-US"/>
              <a:pPr/>
              <a:t>2</a:t>
            </a:fld>
            <a:endParaRPr lang="en-US"/>
          </a:p>
        </p:txBody>
      </p:sp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66EFBB-B321-4F1D-874A-3DB1255D9533}" type="slidenum">
              <a:rPr lang="en-US"/>
              <a:pPr/>
              <a:t>3</a:t>
            </a:fld>
            <a:endParaRPr lang="en-US"/>
          </a:p>
        </p:txBody>
      </p:sp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FE1DB-06D9-453C-8386-ACBD809E20F8}" type="slidenum">
              <a:rPr lang="en-US"/>
              <a:pPr/>
              <a:t>4</a:t>
            </a:fld>
            <a:endParaRPr lang="en-US"/>
          </a:p>
        </p:txBody>
      </p:sp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13EA4-F982-4BC8-AAC5-0CA560B83BB8}" type="slidenum">
              <a:rPr lang="en-US"/>
              <a:pPr/>
              <a:t>5</a:t>
            </a:fld>
            <a:endParaRPr lang="en-US"/>
          </a:p>
        </p:txBody>
      </p:sp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98F779-F124-49E4-AB4D-4736220E225F}" type="slidenum">
              <a:rPr lang="en-US"/>
              <a:pPr/>
              <a:t>6</a:t>
            </a:fld>
            <a:endParaRPr lang="en-US"/>
          </a:p>
        </p:txBody>
      </p:sp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7FB74-477B-49C6-BB85-96FFDD3A02AD}" type="slidenum">
              <a:rPr lang="en-US"/>
              <a:pPr/>
              <a:t>7</a:t>
            </a:fld>
            <a:endParaRPr lang="en-US"/>
          </a:p>
        </p:txBody>
      </p:sp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0D18A-0D02-4D63-9F65-6B554C4A3818}" type="slidenum">
              <a:rPr lang="en-US"/>
              <a:pPr/>
              <a:t>8</a:t>
            </a:fld>
            <a:endParaRPr lang="en-US"/>
          </a:p>
        </p:txBody>
      </p:sp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96ACBA-E687-4AB3-BE59-A23D7608133A}" type="slidenum">
              <a:rPr lang="en-US"/>
              <a:pPr/>
              <a:t>9</a:t>
            </a:fld>
            <a:endParaRPr lang="en-US"/>
          </a:p>
        </p:txBody>
      </p:sp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pic>
        <p:nvPicPr>
          <p:cNvPr id="307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4752B3A-5D34-44B4-9065-79D6D528B1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9DBE6-D90B-497A-BE2C-B1C47676FA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6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5F78C-CA6B-40A7-B1B9-FCA4EE26DC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92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CADE4B0-1530-493A-8477-BD4DAA4F44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2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79586D-7E65-4FE9-8AE3-6D5C434B5F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7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06962-AA38-4F16-8C2C-FFC373C5DB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3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C6A45-60F9-4BB0-986C-144A6B13C1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5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4E2E7-B193-471F-9EAC-3DB05095E8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A84E7-BC1B-4433-8A89-25BAA2EF2D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8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F68E1-F6BE-4B39-A6A3-B04EAE6406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8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404B6-823C-4786-B42A-76A910E415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2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1D948-B4F2-4C7B-B4A1-5169A2DAC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9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8F19A-2078-46EA-9A22-210C598ED4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6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90" name="Picture 42" descr="minispi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Picture 43" descr="minispi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4A352C-A3B0-4C99-B096-80CC85DCD9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wmf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wm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wmf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Elements of a Short Story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Theme: </a:t>
            </a:r>
            <a:r>
              <a:rPr lang="en-US" sz="2800">
                <a:latin typeface="Comic Sans MS" pitchFamily="66" charset="0"/>
              </a:rPr>
              <a:t>The story’s main ideas.  The “message” the writer intends to communicate by telling the story.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5847" name="Picture 7" descr="j015803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203450"/>
            <a:ext cx="3733800" cy="3213100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  <p:bldP spid="358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Point of view: </a:t>
            </a:r>
            <a:r>
              <a:rPr lang="en-US" sz="2800">
                <a:latin typeface="Comic Sans MS" pitchFamily="66" charset="0"/>
              </a:rPr>
              <a:t>The position of the narrator of the story and what the writer sees from that vantage point.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6873" name="Picture 9" descr="j0158055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081213"/>
            <a:ext cx="3733800" cy="3455987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  <p:bldP spid="3686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Elements of a Short Story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Setting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Characterization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Plot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Conflict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Climax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Resolution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Theme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Point of view</a:t>
            </a:r>
          </a:p>
        </p:txBody>
      </p:sp>
      <p:pic>
        <p:nvPicPr>
          <p:cNvPr id="40964" name="Picture 4" descr="pe0146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4138" y="1752600"/>
            <a:ext cx="3309937" cy="4114800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 autoUpdateAnimBg="0"/>
      <p:bldP spid="409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2743200"/>
            <a:ext cx="6400800" cy="3200400"/>
          </a:xfrm>
        </p:spPr>
        <p:txBody>
          <a:bodyPr/>
          <a:lstStyle/>
          <a:p>
            <a:pPr algn="l"/>
            <a:r>
              <a:rPr lang="en-US">
                <a:latin typeface="Comic Sans MS" pitchFamily="66" charset="0"/>
              </a:rPr>
              <a:t>Great writers are able to use the elements of the short story with such precision that the reader is caught up in the action of the story.  This is a mark of a good story and our goal as a writer.</a:t>
            </a:r>
          </a:p>
          <a:p>
            <a:pPr algn="l"/>
            <a:endParaRPr lang="en-US">
              <a:latin typeface="Comic Sans MS" pitchFamily="66" charset="0"/>
            </a:endParaRPr>
          </a:p>
          <a:p>
            <a:pPr algn="l"/>
            <a:endParaRPr lang="en-US">
              <a:latin typeface="Comic Sans MS" pitchFamily="66" charset="0"/>
            </a:endParaRP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2667000" y="914400"/>
            <a:ext cx="44196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Comic Sans MS"/>
              </a:rPr>
              <a:t>Short Story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  <p:bldP spid="4506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charset="0"/>
                <a:cs typeface="Arial" charset="0"/>
              </a:rPr>
              <a:t>This powerpoint was kindly donated to </a:t>
            </a:r>
            <a:r>
              <a:rPr lang="en-GB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r>
              <a:rPr lang="en-GB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pitchFamily="66" charset="0"/>
              </a:rPr>
              <a:t>Definition of a Short Story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3"/>
              </a:buBlip>
            </a:pPr>
            <a:r>
              <a:rPr lang="en-US" sz="2000">
                <a:latin typeface="Comic Sans MS" pitchFamily="66" charset="0"/>
              </a:rPr>
              <a:t>Tells about a single event or experience </a:t>
            </a:r>
          </a:p>
          <a:p>
            <a:pPr>
              <a:buFontTx/>
              <a:buBlip>
                <a:blip r:embed="rId3"/>
              </a:buBlip>
            </a:pPr>
            <a:r>
              <a:rPr lang="en-US" sz="2000">
                <a:latin typeface="Comic Sans MS" pitchFamily="66" charset="0"/>
              </a:rPr>
              <a:t>Fictional (not true)</a:t>
            </a:r>
          </a:p>
          <a:p>
            <a:pPr>
              <a:buFontTx/>
              <a:buBlip>
                <a:blip r:embed="rId3"/>
              </a:buBlip>
            </a:pPr>
            <a:r>
              <a:rPr lang="en-US" sz="2000">
                <a:latin typeface="Comic Sans MS" pitchFamily="66" charset="0"/>
              </a:rPr>
              <a:t>500 to 15,000 words in length</a:t>
            </a:r>
          </a:p>
          <a:p>
            <a:pPr>
              <a:buFontTx/>
              <a:buBlip>
                <a:blip r:embed="rId3"/>
              </a:buBlip>
            </a:pPr>
            <a:r>
              <a:rPr lang="en-US" sz="2000">
                <a:latin typeface="Comic Sans MS" pitchFamily="66" charset="0"/>
              </a:rPr>
              <a:t>It has a beginning, middle, and end</a:t>
            </a:r>
          </a:p>
          <a:p>
            <a:pPr>
              <a:buFontTx/>
              <a:buBlip>
                <a:blip r:embed="rId3"/>
              </a:buBlip>
            </a:pPr>
            <a:r>
              <a:rPr lang="en-US" sz="2000">
                <a:latin typeface="Comic Sans MS" pitchFamily="66" charset="0"/>
              </a:rPr>
              <a:t>Creates an impression on the reader</a:t>
            </a:r>
          </a:p>
          <a:p>
            <a:pPr>
              <a:buFontTx/>
              <a:buNone/>
            </a:pPr>
            <a:endParaRPr lang="en-US" sz="2000">
              <a:latin typeface="Comic Sans MS" pitchFamily="66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143000" y="18288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pic>
        <p:nvPicPr>
          <p:cNvPr id="28683" name="Picture 11" descr="ag00428_"/>
          <p:cNvPicPr>
            <a:picLocks noGrp="1" noChangeAspect="1" noChangeArrowheads="1" noCrop="1"/>
          </p:cNvPicPr>
          <p:nvPr>
            <p:ph type="media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327275"/>
            <a:ext cx="3733800" cy="2963863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Elements of a Short Story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Setting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Characterization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Plot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Conflict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Climax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Resolution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Theme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latin typeface="Comic Sans MS" pitchFamily="66" charset="0"/>
              </a:rPr>
              <a:t>Point of view</a:t>
            </a:r>
          </a:p>
        </p:txBody>
      </p:sp>
      <p:pic>
        <p:nvPicPr>
          <p:cNvPr id="29701" name="Picture 5" descr="pe0146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4138" y="1752600"/>
            <a:ext cx="3309937" cy="4114800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Setting</a:t>
            </a:r>
            <a:r>
              <a:rPr lang="en-US" sz="2800">
                <a:latin typeface="Comic Sans MS" pitchFamily="66" charset="0"/>
              </a:rPr>
              <a:t>:Tells the reader where and when the story takes place.</a:t>
            </a:r>
          </a:p>
        </p:txBody>
      </p:sp>
      <p:pic>
        <p:nvPicPr>
          <p:cNvPr id="31749" name="Picture 5" descr="na0106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144713"/>
            <a:ext cx="3733800" cy="3328987"/>
          </a:xfr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  <p:bldP spid="317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4"/>
              </a:buBlip>
            </a:pPr>
            <a:r>
              <a:rPr lang="en-US" sz="2800" b="1">
                <a:latin typeface="Comic Sans MS" pitchFamily="66" charset="0"/>
              </a:rPr>
              <a:t>Characterization: </a:t>
            </a:r>
            <a:r>
              <a:rPr lang="en-US" sz="2000">
                <a:latin typeface="Comic Sans MS" pitchFamily="66" charset="0"/>
              </a:rPr>
              <a:t>Creation of imaginary people who appear to be real to the reader.  The writer gives information about the characters in the story.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2773" name="Picture 1029" descr="pe0183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103438"/>
            <a:ext cx="3733800" cy="3411537"/>
          </a:xfr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  <p:bldP spid="327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Plot: </a:t>
            </a:r>
            <a:r>
              <a:rPr lang="en-US" sz="2800">
                <a:latin typeface="Comic Sans MS" pitchFamily="66" charset="0"/>
              </a:rPr>
              <a:t>A series of events through which the writer reveals what is happening, to whom, and why.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3797" name="Picture 5" descr="pe02097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314575"/>
            <a:ext cx="3733800" cy="2989263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autoUpdateAnimBg="0"/>
      <p:bldP spid="337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Conflict: </a:t>
            </a:r>
            <a:r>
              <a:rPr lang="en-US" sz="2800">
                <a:latin typeface="Comic Sans MS" pitchFamily="66" charset="0"/>
              </a:rPr>
              <a:t>Is a problem in the story that needs to be resolved.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4821" name="Picture 5" descr="bd0699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224088"/>
            <a:ext cx="3733800" cy="3170237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autoUpdateAnimBg="0"/>
      <p:bldP spid="348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Climax: </a:t>
            </a:r>
            <a:r>
              <a:rPr lang="en-US" sz="2800">
                <a:latin typeface="Comic Sans MS" pitchFamily="66" charset="0"/>
              </a:rPr>
              <a:t>When the action comes to its highest point of conflict.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7893" name="Picture 5" descr="pe01496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6350" y="1752600"/>
            <a:ext cx="3467100" cy="4114800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  <p:bldP spid="378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pitchFamily="66" charset="0"/>
              </a:rPr>
              <a:t>Short Story Vocabulary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Blip>
                <a:blip r:embed="rId5"/>
              </a:buBlip>
            </a:pPr>
            <a:r>
              <a:rPr lang="en-US" sz="2800" b="1">
                <a:latin typeface="Comic Sans MS" pitchFamily="66" charset="0"/>
              </a:rPr>
              <a:t>Resolution: </a:t>
            </a:r>
            <a:r>
              <a:rPr lang="en-US" sz="2800">
                <a:latin typeface="Comic Sans MS" pitchFamily="66" charset="0"/>
              </a:rPr>
              <a:t>The story’s action after the climax until the end of the story. The “conclusion” of the story.</a:t>
            </a:r>
            <a:endParaRPr lang="en-US" sz="2800" b="1">
              <a:latin typeface="Comic Sans MS" pitchFamily="66" charset="0"/>
            </a:endParaRPr>
          </a:p>
        </p:txBody>
      </p:sp>
      <p:pic>
        <p:nvPicPr>
          <p:cNvPr id="38917" name="Picture 5" descr="pe01476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4750" y="1752600"/>
            <a:ext cx="3668713" cy="411480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autoUpdateAnimBg="0"/>
      <p:bldP spid="38915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352</TotalTime>
  <Words>412</Words>
  <Application>Microsoft Office PowerPoint</Application>
  <PresentationFormat>On-screen Show (4:3)</PresentationFormat>
  <Paragraphs>64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Comic Sans MS</vt:lpstr>
      <vt:lpstr>Wingdings</vt:lpstr>
      <vt:lpstr>Arial</vt:lpstr>
      <vt:lpstr>Notebook</vt:lpstr>
      <vt:lpstr>Elements of a Short Story</vt:lpstr>
      <vt:lpstr>Definition of a Short Story</vt:lpstr>
      <vt:lpstr>Elements of a Short Story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Short Story Vocabulary</vt:lpstr>
      <vt:lpstr>Elements of a Short Story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short story</dc:title>
  <dc:creator>Jerald and Mary Ellington</dc:creator>
  <cp:lastModifiedBy>Teacher E-Solutions</cp:lastModifiedBy>
  <cp:revision>8</cp:revision>
  <cp:lastPrinted>1601-01-01T00:00:00Z</cp:lastPrinted>
  <dcterms:created xsi:type="dcterms:W3CDTF">2003-03-11T07:17:08Z</dcterms:created>
  <dcterms:modified xsi:type="dcterms:W3CDTF">2019-01-18T16:51:31Z</dcterms:modified>
</cp:coreProperties>
</file>