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F1E2C2F-2CD0-4B77-993D-49D1E15767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179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AC3CBE-D0A9-4C41-8C09-A7939AA76229}" type="slidenum">
              <a:rPr lang="en-GB"/>
              <a:pPr/>
              <a:t>1</a:t>
            </a:fld>
            <a:endParaRPr lang="en-GB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140DB-0B60-476A-B3DA-73A2D8682FEB}" type="slidenum">
              <a:rPr lang="en-GB"/>
              <a:pPr/>
              <a:t>2</a:t>
            </a:fld>
            <a:endParaRPr lang="en-GB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D18089-55C7-470D-B731-05DFF0261F01}" type="slidenum">
              <a:rPr lang="en-GB"/>
              <a:pPr/>
              <a:t>3</a:t>
            </a:fld>
            <a:endParaRPr lang="en-GB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259CB-7E70-4DCC-BEAB-7D2BB2B600FA}" type="slidenum">
              <a:rPr lang="en-GB"/>
              <a:pPr/>
              <a:t>4</a:t>
            </a:fld>
            <a:endParaRPr lang="en-GB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C3BE4B-BE5E-463D-8C07-74CB3677598F}" type="slidenum">
              <a:rPr lang="en-GB"/>
              <a:pPr/>
              <a:t>5</a:t>
            </a:fld>
            <a:endParaRPr lang="en-GB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4096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4096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96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40967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40968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40969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970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971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4097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40973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74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75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40976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77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78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40979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80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8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40982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83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40985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86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8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40988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89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90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40991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92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9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40994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95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9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40997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998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9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41000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1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02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41003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4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0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41006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7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0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41009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0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1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41012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3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1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41015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6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17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41018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9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20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41021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2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2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41024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5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41027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8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29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41030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31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32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41033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34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1035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36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1037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41038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39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4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41041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42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43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41044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45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4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41047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48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4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41050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51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5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41053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54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5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41056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57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5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41059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60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61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41062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63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64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41065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66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67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41068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69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1070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41071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41072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3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4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5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6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7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78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79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080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41081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2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3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4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5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6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7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8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9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0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1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2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3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4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9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109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097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98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99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16C7A2-9630-4E0D-8919-320E16F99CD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5" grpId="0"/>
      <p:bldP spid="41096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9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9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9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32BF5-8FD9-4A7B-93E7-7A2053C483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60226"/>
      </p:ext>
    </p:extLst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4EDC5-33AE-46FA-9116-49FD31038E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45749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EBFD8-4397-4A0E-8517-43A2F964FC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52250"/>
      </p:ext>
    </p:extLst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7E1CC-9BBE-46C5-928A-3A9DDA3C26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345209"/>
      </p:ext>
    </p:extLst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C9D10-B660-487A-AF82-F2BFEB50AD3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179644"/>
      </p:ext>
    </p:extLst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A2282-7593-4CBC-BFB6-1837D551C0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04784"/>
      </p:ext>
    </p:extLst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68730-94D3-4CBA-922C-BEE4EF5476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281324"/>
      </p:ext>
    </p:extLst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077A3-6257-4A97-8384-B58ED556FC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99306"/>
      </p:ext>
    </p:extLst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30952-4298-4E11-985F-E76979B68A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93517"/>
      </p:ext>
    </p:extLst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988B6-A648-4045-8C5D-9BC4BB7BC2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77913"/>
      </p:ext>
    </p:extLst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994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2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9943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4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994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8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9949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9950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51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952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9953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995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5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56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995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5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59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996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6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6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996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6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65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996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6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68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996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7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71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997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7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74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997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7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7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997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7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80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998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8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83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998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8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86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998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8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89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999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9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9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999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9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95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999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9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998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999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0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01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000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0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04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000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0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0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000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0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10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001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1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13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001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1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001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0018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001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2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2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002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2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2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002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2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27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002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2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30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003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3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33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003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3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36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003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3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39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004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4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42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004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4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45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004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4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48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004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5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005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2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8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9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3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5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2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007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07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007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007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007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2377F4-9D86-428C-80FE-C4B41BA1B308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73" grpId="0"/>
      <p:bldP spid="40074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007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007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007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007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0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00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00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If sentences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Using commas correctly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Subordinate and main clauses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If sentences are made up of a main clause and a subordinate clause.</a:t>
            </a:r>
          </a:p>
          <a:p>
            <a:r>
              <a:rPr lang="en-GB"/>
              <a:t>The main clause can make sense on its own.</a:t>
            </a:r>
          </a:p>
          <a:p>
            <a:r>
              <a:rPr lang="en-GB"/>
              <a:t>The subordinate clause does not make sense on its own.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b="1" i="1" u="sng"/>
              <a:t>You can go to the shops</a:t>
            </a:r>
            <a:r>
              <a:rPr lang="en-GB" sz="2800"/>
              <a:t> if you are good.</a:t>
            </a:r>
          </a:p>
          <a:p>
            <a:pPr>
              <a:lnSpc>
                <a:spcPct val="80000"/>
              </a:lnSpc>
            </a:pPr>
            <a:r>
              <a:rPr lang="en-GB" sz="2800"/>
              <a:t>Can you spot the main clause?</a:t>
            </a:r>
          </a:p>
          <a:p>
            <a:pPr>
              <a:lnSpc>
                <a:spcPct val="80000"/>
              </a:lnSpc>
            </a:pPr>
            <a:r>
              <a:rPr lang="en-GB" sz="2800"/>
              <a:t>If the subordinate clause is at the start of the sentence, we use a comma after the last word.</a:t>
            </a:r>
          </a:p>
          <a:p>
            <a:pPr>
              <a:lnSpc>
                <a:spcPct val="80000"/>
              </a:lnSpc>
            </a:pPr>
            <a:r>
              <a:rPr lang="en-GB" sz="2800"/>
              <a:t>If you are good, </a:t>
            </a:r>
            <a:r>
              <a:rPr lang="en-GB" sz="2800" b="1" i="1" u="sng"/>
              <a:t>you can go to the shops</a:t>
            </a:r>
            <a:r>
              <a:rPr lang="en-GB" sz="2800" u="sng"/>
              <a:t>.</a:t>
            </a:r>
          </a:p>
          <a:p>
            <a:pPr>
              <a:lnSpc>
                <a:spcPct val="80000"/>
              </a:lnSpc>
            </a:pPr>
            <a:r>
              <a:rPr lang="en-GB" sz="2800"/>
              <a:t>What has happened to the sentence above?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Make your own if sentences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You can have a pudding if you finish your main course.</a:t>
            </a:r>
          </a:p>
          <a:p>
            <a:pPr>
              <a:lnSpc>
                <a:spcPct val="80000"/>
              </a:lnSpc>
            </a:pPr>
            <a:r>
              <a:rPr lang="en-GB" sz="2800"/>
              <a:t>You will get a good job if you work well at school.</a:t>
            </a:r>
          </a:p>
          <a:p>
            <a:pPr>
              <a:lnSpc>
                <a:spcPct val="80000"/>
              </a:lnSpc>
            </a:pPr>
            <a:r>
              <a:rPr lang="en-GB" sz="2800"/>
              <a:t>Remember to eat a balanced diet if you want to be healthy.</a:t>
            </a:r>
          </a:p>
          <a:p>
            <a:pPr>
              <a:lnSpc>
                <a:spcPct val="80000"/>
              </a:lnSpc>
            </a:pPr>
            <a:r>
              <a:rPr lang="en-GB" sz="2800"/>
              <a:t>Come to Alton Towers if you are bored!</a:t>
            </a:r>
          </a:p>
          <a:p>
            <a:pPr>
              <a:lnSpc>
                <a:spcPct val="80000"/>
              </a:lnSpc>
            </a:pPr>
            <a:r>
              <a:rPr lang="en-GB" sz="2800"/>
              <a:t>Visit our website if you need more information.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 to you!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Now make up your own sentence with </a:t>
            </a:r>
            <a:r>
              <a:rPr lang="en-GB" sz="2800" i="1"/>
              <a:t>if </a:t>
            </a:r>
            <a:r>
              <a:rPr lang="en-GB" sz="2800"/>
              <a:t>in the middle of the sentence.</a:t>
            </a:r>
          </a:p>
          <a:p>
            <a:r>
              <a:rPr lang="en-GB" sz="2800"/>
              <a:t>Now move </a:t>
            </a:r>
            <a:r>
              <a:rPr lang="en-GB" sz="2800" i="1"/>
              <a:t>if</a:t>
            </a:r>
            <a:r>
              <a:rPr lang="en-GB" sz="2800"/>
              <a:t> to the beginning of the sentence and see what happens.</a:t>
            </a:r>
          </a:p>
          <a:p>
            <a:r>
              <a:rPr lang="en-GB" sz="2800"/>
              <a:t>Remember to only use a comma if you start the sentence with ‘if’.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18</TotalTime>
  <Words>217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Times New Roman</vt:lpstr>
      <vt:lpstr>Wingdings</vt:lpstr>
      <vt:lpstr>Fireworks</vt:lpstr>
      <vt:lpstr>If sentences</vt:lpstr>
      <vt:lpstr>Subordinate and main clauses</vt:lpstr>
      <vt:lpstr>PowerPoint Presentation</vt:lpstr>
      <vt:lpstr>Make your own if sentences</vt:lpstr>
      <vt:lpstr>Over to you!</vt:lpstr>
    </vt:vector>
  </TitlesOfParts>
  <Company>INDEX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sentences</dc:title>
  <dc:creator>Chace School</dc:creator>
  <cp:lastModifiedBy>Teacher E-Solutions</cp:lastModifiedBy>
  <cp:revision>4</cp:revision>
  <dcterms:created xsi:type="dcterms:W3CDTF">2006-05-07T13:35:05Z</dcterms:created>
  <dcterms:modified xsi:type="dcterms:W3CDTF">2019-01-18T16:51:33Z</dcterms:modified>
</cp:coreProperties>
</file>