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9900"/>
    <a:srgbClr val="FF3300"/>
    <a:srgbClr val="CCEC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718" autoAdjust="0"/>
  </p:normalViewPr>
  <p:slideViewPr>
    <p:cSldViewPr>
      <p:cViewPr varScale="1">
        <p:scale>
          <a:sx n="42" d="100"/>
          <a:sy n="42" d="100"/>
        </p:scale>
        <p:origin x="-6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0498DC-C085-4AD1-B10C-BFBF0B1B544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306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32E965-3570-4F9A-B9F6-A6133DE0317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78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B3836A-1B67-4E26-9C2C-1B2A0BBC860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155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3ACE0A-287C-4DBB-8D0B-944AD5F4DF9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195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EE58D5-8F21-4E4B-ACBA-C0946F81C16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7374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34D3E-83BB-4FDF-A50A-1202C68C48B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70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CF1F93-1FA5-4B84-88EC-1C5D1FED744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5769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817AB5-84C7-4683-9B11-B37BA23BAEE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126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372FB3-52DA-4BC9-A6C4-40D65462F15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071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BA3EA9-F7AD-4161-A99C-4DC29CB65FE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8960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940EA-F5CF-401C-A4BA-99C6816A4CF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911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C25AE21-B034-497A-BB5A-AAC1B342B1D2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295400" y="1981200"/>
            <a:ext cx="6934200" cy="176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400">
                <a:solidFill>
                  <a:srgbClr val="0066FF"/>
                </a:solidFill>
              </a:rPr>
              <a:t>Aim: Can I identify and use </a:t>
            </a:r>
          </a:p>
          <a:p>
            <a:pPr algn="ctr">
              <a:spcBef>
                <a:spcPct val="50000"/>
              </a:spcBef>
            </a:pPr>
            <a:r>
              <a:rPr lang="en-GB" sz="4400">
                <a:solidFill>
                  <a:srgbClr val="0066FF"/>
                </a:solidFill>
              </a:rPr>
              <a:t>imperative verbs?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0066FF"/>
                </a:solidFill>
              </a:rPr>
              <a:t>What is a verb?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7772400" cy="685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GB">
                <a:solidFill>
                  <a:srgbClr val="0066FF"/>
                </a:solidFill>
              </a:rPr>
              <a:t>  A verb is a </a:t>
            </a:r>
            <a:r>
              <a:rPr lang="en-GB">
                <a:solidFill>
                  <a:srgbClr val="FF3300"/>
                </a:solidFill>
              </a:rPr>
              <a:t>doing</a:t>
            </a:r>
            <a:r>
              <a:rPr lang="en-GB">
                <a:solidFill>
                  <a:srgbClr val="0066FF"/>
                </a:solidFill>
              </a:rPr>
              <a:t> word.</a:t>
            </a:r>
          </a:p>
          <a:p>
            <a:pPr algn="ctr">
              <a:buFontTx/>
              <a:buNone/>
            </a:pPr>
            <a:endParaRPr lang="en-GB">
              <a:solidFill>
                <a:srgbClr val="0066FF"/>
              </a:solidFill>
            </a:endParaRPr>
          </a:p>
          <a:p>
            <a:pPr algn="ctr">
              <a:buFontTx/>
              <a:buNone/>
            </a:pPr>
            <a:endParaRPr lang="en-GB">
              <a:solidFill>
                <a:srgbClr val="0066FF"/>
              </a:solidFill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990600" y="2895600"/>
            <a:ext cx="6934200" cy="171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GB" sz="3200">
                <a:solidFill>
                  <a:srgbClr val="0066FF"/>
                </a:solidFill>
              </a:rPr>
              <a:t>It describes an</a:t>
            </a:r>
            <a:r>
              <a:rPr lang="en-GB" sz="3200"/>
              <a:t> </a:t>
            </a:r>
            <a:r>
              <a:rPr lang="en-GB" sz="3200">
                <a:solidFill>
                  <a:srgbClr val="FF3300"/>
                </a:solidFill>
              </a:rPr>
              <a:t>action</a:t>
            </a:r>
          </a:p>
          <a:p>
            <a:pPr algn="ctr">
              <a:spcBef>
                <a:spcPct val="20000"/>
              </a:spcBef>
            </a:pPr>
            <a:endParaRPr lang="en-GB" sz="3200"/>
          </a:p>
          <a:p>
            <a:pPr>
              <a:spcBef>
                <a:spcPct val="50000"/>
              </a:spcBef>
            </a:pPr>
            <a:endParaRPr lang="en-GB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219200" y="4114800"/>
            <a:ext cx="7467600" cy="171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GB" sz="3200">
                <a:solidFill>
                  <a:srgbClr val="0066FF"/>
                </a:solidFill>
              </a:rPr>
              <a:t> I</a:t>
            </a:r>
            <a:r>
              <a:rPr lang="en-GB" sz="3200"/>
              <a:t> </a:t>
            </a:r>
            <a:r>
              <a:rPr lang="en-GB" sz="3200">
                <a:solidFill>
                  <a:srgbClr val="FF3300"/>
                </a:solidFill>
              </a:rPr>
              <a:t>eat</a:t>
            </a:r>
            <a:r>
              <a:rPr lang="en-GB" sz="3200"/>
              <a:t> </a:t>
            </a:r>
            <a:r>
              <a:rPr lang="en-GB" sz="3200">
                <a:solidFill>
                  <a:srgbClr val="0066FF"/>
                </a:solidFill>
              </a:rPr>
              <a:t>my sandwiches.</a:t>
            </a:r>
          </a:p>
          <a:p>
            <a:pPr algn="ctr">
              <a:spcBef>
                <a:spcPct val="20000"/>
              </a:spcBef>
            </a:pPr>
            <a:r>
              <a:rPr lang="en-GB" sz="3200">
                <a:solidFill>
                  <a:srgbClr val="0066FF"/>
                </a:solidFill>
              </a:rPr>
              <a:t> I</a:t>
            </a:r>
            <a:r>
              <a:rPr lang="en-GB" sz="3200"/>
              <a:t> </a:t>
            </a:r>
            <a:r>
              <a:rPr lang="en-GB" sz="3200">
                <a:solidFill>
                  <a:srgbClr val="FF3300"/>
                </a:solidFill>
              </a:rPr>
              <a:t>write</a:t>
            </a:r>
            <a:r>
              <a:rPr lang="en-GB" sz="3200"/>
              <a:t> </a:t>
            </a:r>
            <a:r>
              <a:rPr lang="en-GB" sz="3200">
                <a:solidFill>
                  <a:srgbClr val="0066FF"/>
                </a:solidFill>
              </a:rPr>
              <a:t>a letter.</a:t>
            </a:r>
          </a:p>
          <a:p>
            <a:pPr>
              <a:spcBef>
                <a:spcPct val="50000"/>
              </a:spcBef>
            </a:pPr>
            <a:endParaRPr lang="en-GB"/>
          </a:p>
        </p:txBody>
      </p:sp>
      <p:pic>
        <p:nvPicPr>
          <p:cNvPr id="3078" name="Picture 6" descr="j03983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114800"/>
            <a:ext cx="1827213" cy="1827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  <p:bldP spid="3076" grpId="0" autoUpdateAnimBg="0"/>
      <p:bldP spid="307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143000" y="1219200"/>
            <a:ext cx="7010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400">
                <a:solidFill>
                  <a:srgbClr val="0066FF"/>
                </a:solidFill>
              </a:rPr>
              <a:t>What is an </a:t>
            </a:r>
            <a:r>
              <a:rPr lang="en-GB" sz="4400">
                <a:solidFill>
                  <a:srgbClr val="FF3300"/>
                </a:solidFill>
              </a:rPr>
              <a:t>imperative</a:t>
            </a:r>
            <a:r>
              <a:rPr lang="en-GB" sz="4400">
                <a:solidFill>
                  <a:srgbClr val="0066FF"/>
                </a:solidFill>
              </a:rPr>
              <a:t> verb?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143000" y="2362200"/>
            <a:ext cx="723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                            </a:t>
            </a:r>
            <a:r>
              <a:rPr lang="en-GB">
                <a:solidFill>
                  <a:srgbClr val="0066FF"/>
                </a:solidFill>
              </a:rPr>
              <a:t>It is a bossy verb!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066800" y="3124200"/>
            <a:ext cx="754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         </a:t>
            </a:r>
            <a:r>
              <a:rPr lang="en-GB">
                <a:solidFill>
                  <a:srgbClr val="0066FF"/>
                </a:solidFill>
              </a:rPr>
              <a:t>It gives you an order or tells you what to do.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295400" y="43434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solidFill>
                  <a:srgbClr val="FF3300"/>
                </a:solidFill>
              </a:rPr>
              <a:t>Turn</a:t>
            </a:r>
            <a:r>
              <a:rPr lang="en-GB">
                <a:solidFill>
                  <a:srgbClr val="0066FF"/>
                </a:solidFill>
              </a:rPr>
              <a:t> left at the traffic lights.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2057400" y="5105400"/>
            <a:ext cx="571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solidFill>
                  <a:srgbClr val="FF3300"/>
                </a:solidFill>
              </a:rPr>
              <a:t>Mix</a:t>
            </a:r>
            <a:r>
              <a:rPr lang="en-GB">
                <a:solidFill>
                  <a:srgbClr val="0066FF"/>
                </a:solidFill>
              </a:rPr>
              <a:t> the flour and butter together.</a:t>
            </a:r>
          </a:p>
        </p:txBody>
      </p:sp>
      <p:pic>
        <p:nvPicPr>
          <p:cNvPr id="4103" name="Picture 7" descr="j029038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733800"/>
            <a:ext cx="1373188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5" name="Picture 9" descr="j02961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648200"/>
            <a:ext cx="1295400" cy="1198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utoUpdateAnimBg="0"/>
      <p:bldP spid="4100" grpId="0" autoUpdateAnimBg="0"/>
      <p:bldP spid="4101" grpId="0" autoUpdateAnimBg="0"/>
      <p:bldP spid="410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5562600"/>
          </a:xfrm>
        </p:spPr>
        <p:txBody>
          <a:bodyPr/>
          <a:lstStyle/>
          <a:p>
            <a:pPr algn="ctr">
              <a:buFontTx/>
              <a:buNone/>
            </a:pPr>
            <a:r>
              <a:rPr lang="en-GB" sz="3600">
                <a:solidFill>
                  <a:srgbClr val="0066FF"/>
                </a:solidFill>
              </a:rPr>
              <a:t>Imperative verbs are often used when writing instructions.</a:t>
            </a:r>
          </a:p>
          <a:p>
            <a:pPr algn="ctr">
              <a:buFontTx/>
              <a:buNone/>
            </a:pPr>
            <a:endParaRPr lang="en-GB" sz="3600">
              <a:solidFill>
                <a:srgbClr val="0066FF"/>
              </a:solidFill>
            </a:endParaRPr>
          </a:p>
          <a:p>
            <a:pPr algn="ctr">
              <a:buFontTx/>
              <a:buNone/>
            </a:pPr>
            <a:r>
              <a:rPr lang="en-GB" sz="3600">
                <a:solidFill>
                  <a:srgbClr val="0066FF"/>
                </a:solidFill>
              </a:rPr>
              <a:t>Use them after the time connective in your own instructions.</a:t>
            </a:r>
          </a:p>
          <a:p>
            <a:pPr algn="ctr">
              <a:buFontTx/>
              <a:buNone/>
            </a:pPr>
            <a:endParaRPr lang="en-GB" sz="3600">
              <a:solidFill>
                <a:srgbClr val="0066FF"/>
              </a:solidFill>
            </a:endParaRPr>
          </a:p>
          <a:p>
            <a:pPr algn="ctr">
              <a:buFontTx/>
              <a:buNone/>
            </a:pPr>
            <a:endParaRPr lang="en-GB" sz="3600">
              <a:solidFill>
                <a:srgbClr val="0066FF"/>
              </a:solidFill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066800" y="3962400"/>
            <a:ext cx="731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990600" y="4038600"/>
            <a:ext cx="7315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009900"/>
                </a:solidFill>
              </a:rPr>
              <a:t>First </a:t>
            </a:r>
            <a:r>
              <a:rPr lang="en-GB">
                <a:solidFill>
                  <a:srgbClr val="FF3300"/>
                </a:solidFill>
              </a:rPr>
              <a:t>fold </a:t>
            </a:r>
            <a:r>
              <a:rPr lang="en-GB"/>
              <a:t>the card in half.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rgbClr val="009900"/>
                </a:solidFill>
              </a:rPr>
              <a:t>Next</a:t>
            </a:r>
            <a:r>
              <a:rPr lang="en-GB"/>
              <a:t> </a:t>
            </a:r>
            <a:r>
              <a:rPr lang="en-GB">
                <a:solidFill>
                  <a:srgbClr val="FF3300"/>
                </a:solidFill>
              </a:rPr>
              <a:t>cut</a:t>
            </a:r>
            <a:r>
              <a:rPr lang="en-GB"/>
              <a:t> a small slit.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rgbClr val="009900"/>
                </a:solidFill>
              </a:rPr>
              <a:t>Then</a:t>
            </a:r>
            <a:r>
              <a:rPr lang="en-GB"/>
              <a:t> </a:t>
            </a:r>
            <a:r>
              <a:rPr lang="en-GB">
                <a:solidFill>
                  <a:srgbClr val="FF3300"/>
                </a:solidFill>
              </a:rPr>
              <a:t>stick</a:t>
            </a:r>
            <a:r>
              <a:rPr lang="en-GB"/>
              <a:t> the picture onto the card.</a:t>
            </a:r>
          </a:p>
        </p:txBody>
      </p:sp>
      <p:pic>
        <p:nvPicPr>
          <p:cNvPr id="5127" name="Picture 7" descr="j02901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962400"/>
            <a:ext cx="2498725" cy="215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914400" y="990600"/>
            <a:ext cx="73152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>
                <a:solidFill>
                  <a:srgbClr val="0066FF"/>
                </a:solidFill>
              </a:rPr>
              <a:t>Select a suitable </a:t>
            </a:r>
            <a:r>
              <a:rPr lang="en-GB" sz="3600">
                <a:solidFill>
                  <a:srgbClr val="FF3300"/>
                </a:solidFill>
              </a:rPr>
              <a:t>imperative verb</a:t>
            </a:r>
            <a:r>
              <a:rPr lang="en-GB" sz="3600">
                <a:solidFill>
                  <a:srgbClr val="0066FF"/>
                </a:solidFill>
              </a:rPr>
              <a:t> to complete each sentence.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276600" y="3200400"/>
            <a:ext cx="510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048000" y="2971800"/>
            <a:ext cx="464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0066FF"/>
                </a:solidFill>
              </a:rPr>
              <a:t>right at the mini roundabout.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828800" y="29718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209800" y="2971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3300"/>
                </a:solidFill>
              </a:rPr>
              <a:t>Turn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124200" y="3962400"/>
            <a:ext cx="487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048000" y="3733800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0066FF"/>
                </a:solidFill>
              </a:rPr>
              <a:t>the door and enter the corridor.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2133600" y="37338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 </a:t>
            </a:r>
            <a:r>
              <a:rPr lang="en-GB">
                <a:solidFill>
                  <a:srgbClr val="FF3300"/>
                </a:solidFill>
              </a:rPr>
              <a:t>Open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3048000" y="4495800"/>
            <a:ext cx="365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3048000" y="44958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0066FF"/>
                </a:solidFill>
              </a:rPr>
              <a:t>one pint of milk into a jug.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2286000" y="44958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3300"/>
                </a:solidFill>
              </a:rPr>
              <a:t>Pour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3048000" y="5257800"/>
            <a:ext cx="434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0066FF"/>
                </a:solidFill>
              </a:rPr>
              <a:t>in the hairdryer before you turn it on.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2209800" y="52578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3300"/>
                </a:solidFill>
              </a:rPr>
              <a:t>Plug</a:t>
            </a:r>
          </a:p>
        </p:txBody>
      </p:sp>
      <p:pic>
        <p:nvPicPr>
          <p:cNvPr id="6160" name="Picture 16" descr="j02314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200400"/>
            <a:ext cx="1414463" cy="13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1" name="Picture 17" descr="j023766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029200"/>
            <a:ext cx="1222375" cy="1195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utoUpdateAnimBg="0"/>
      <p:bldP spid="6153" grpId="0" autoUpdateAnimBg="0"/>
      <p:bldP spid="6157" grpId="0" autoUpdateAnimBg="0"/>
      <p:bldP spid="615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447800" y="1295400"/>
            <a:ext cx="670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solidFill>
                  <a:srgbClr val="0066FF"/>
                </a:solidFill>
              </a:rPr>
              <a:t>Now you should be able to tell your partner: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990600" y="2362200"/>
            <a:ext cx="701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solidFill>
                  <a:srgbClr val="0066FF"/>
                </a:solidFill>
              </a:rPr>
              <a:t>What an </a:t>
            </a:r>
            <a:r>
              <a:rPr lang="en-GB">
                <a:solidFill>
                  <a:srgbClr val="FF3300"/>
                </a:solidFill>
              </a:rPr>
              <a:t>imperative verb</a:t>
            </a:r>
            <a:r>
              <a:rPr lang="en-GB">
                <a:solidFill>
                  <a:srgbClr val="0066FF"/>
                </a:solidFill>
              </a:rPr>
              <a:t> is.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981200" y="3048000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solidFill>
                  <a:srgbClr val="0066FF"/>
                </a:solidFill>
              </a:rPr>
              <a:t>When you might use an </a:t>
            </a:r>
            <a:r>
              <a:rPr lang="en-GB">
                <a:solidFill>
                  <a:srgbClr val="FF3300"/>
                </a:solidFill>
              </a:rPr>
              <a:t>imperative verb.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371600" y="3733800"/>
            <a:ext cx="6553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solidFill>
                  <a:srgbClr val="0066FF"/>
                </a:solidFill>
              </a:rPr>
              <a:t>Some examples of </a:t>
            </a:r>
            <a:r>
              <a:rPr lang="en-GB">
                <a:solidFill>
                  <a:srgbClr val="FF3300"/>
                </a:solidFill>
              </a:rPr>
              <a:t>imperative verbs</a:t>
            </a:r>
            <a:r>
              <a:rPr lang="en-GB">
                <a:solidFill>
                  <a:srgbClr val="0066FF"/>
                </a:solidFill>
              </a:rPr>
              <a:t> you could use in your own writing.</a:t>
            </a:r>
          </a:p>
        </p:txBody>
      </p:sp>
      <p:grpSp>
        <p:nvGrpSpPr>
          <p:cNvPr id="7176" name="Group 8"/>
          <p:cNvGrpSpPr>
            <a:grpSpLocks/>
          </p:cNvGrpSpPr>
          <p:nvPr/>
        </p:nvGrpSpPr>
        <p:grpSpPr bwMode="auto">
          <a:xfrm>
            <a:off x="1295400" y="5257800"/>
            <a:ext cx="6858000" cy="519113"/>
            <a:chOff x="816" y="3312"/>
            <a:chExt cx="4320" cy="327"/>
          </a:xfrm>
        </p:grpSpPr>
        <p:sp>
          <p:nvSpPr>
            <p:cNvPr id="7174" name="Text Box 6"/>
            <p:cNvSpPr txBox="1">
              <a:spLocks noChangeArrowheads="1"/>
            </p:cNvSpPr>
            <p:nvPr/>
          </p:nvSpPr>
          <p:spPr bwMode="auto">
            <a:xfrm>
              <a:off x="816" y="3312"/>
              <a:ext cx="432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2800">
                  <a:solidFill>
                    <a:srgbClr val="FF9900"/>
                  </a:solidFill>
                  <a:sym typeface="Wingdings" pitchFamily="2" charset="2"/>
                </a:rPr>
                <a:t>                                                                    </a:t>
              </a:r>
              <a:endParaRPr lang="en-GB" sz="2800">
                <a:solidFill>
                  <a:srgbClr val="FF9900"/>
                </a:solidFill>
              </a:endParaRPr>
            </a:p>
          </p:txBody>
        </p:sp>
        <p:sp>
          <p:nvSpPr>
            <p:cNvPr id="7175" name="Text Box 7"/>
            <p:cNvSpPr txBox="1">
              <a:spLocks noChangeArrowheads="1"/>
            </p:cNvSpPr>
            <p:nvPr/>
          </p:nvSpPr>
          <p:spPr bwMode="auto">
            <a:xfrm>
              <a:off x="1066" y="3339"/>
              <a:ext cx="37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>
                  <a:solidFill>
                    <a:srgbClr val="FF9900"/>
                  </a:solidFill>
                  <a:sym typeface="Wingdings" pitchFamily="2" charset="2"/>
                </a:rPr>
                <a:t>If you can give yourself a smiley face!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utoUpdateAnimBg="0"/>
      <p:bldP spid="7172" grpId="0" autoUpdateAnimBg="0"/>
      <p:bldP spid="7173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213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Times New Roman</vt:lpstr>
      <vt:lpstr>Wingdings</vt:lpstr>
      <vt:lpstr>Default Design</vt:lpstr>
      <vt:lpstr>PowerPoint Presentation</vt:lpstr>
      <vt:lpstr>What is a verb?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Zoe</dc:creator>
  <cp:lastModifiedBy>Teacher E-Solutions</cp:lastModifiedBy>
  <cp:revision>2</cp:revision>
  <dcterms:created xsi:type="dcterms:W3CDTF">2005-10-10T21:03:39Z</dcterms:created>
  <dcterms:modified xsi:type="dcterms:W3CDTF">2019-01-18T16:51:35Z</dcterms:modified>
</cp:coreProperties>
</file>