
<file path=[Content_Types].xml><?xml version="1.0" encoding="utf-8"?>
<Types xmlns="http://schemas.openxmlformats.org/package/2006/content-types"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00"/>
    <a:srgbClr val="009900"/>
    <a:srgbClr val="FF3300"/>
    <a:srgbClr val="CCECFF"/>
    <a:srgbClr val="00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40" autoAdjust="0"/>
    <p:restoredTop sz="94718" autoAdjust="0"/>
  </p:normalViewPr>
  <p:slideViewPr>
    <p:cSldViewPr>
      <p:cViewPr varScale="1">
        <p:scale>
          <a:sx n="42" d="100"/>
          <a:sy n="42" d="100"/>
        </p:scale>
        <p:origin x="-648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60498DC-C085-4AD1-B10C-BFBF0B1B5441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863067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932E965-3570-4F9A-B9F6-A6133DE03174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54789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6B3836A-1B67-4E26-9C2C-1B2A0BBC8600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331558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23ACE0A-287C-4DBB-8D0B-944AD5F4DF92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061950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8EE58D5-8F21-4E4B-ACBA-C0946F81C165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573741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4134D3E-83BB-4FDF-A50A-1202C68C48B2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857090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5CF1F93-1FA5-4B84-88EC-1C5D1FED744F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857699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7817AB5-84C7-4683-9B11-B37BA23BAEEB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361261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1372FB3-52DA-4BC9-A6C4-40D65462F15E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460718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4BA3EA9-F7AD-4161-A99C-4DC29CB65FED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389608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43940EA-F5CF-401C-A4BA-99C6816A4CFE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599110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CEC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GB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GB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FC25AE21-B034-497A-BB5A-AAC1B342B1D2}" type="slidenum">
              <a:rPr lang="en-GB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w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wmf"/><Relationship Id="rId2" Type="http://schemas.openxmlformats.org/officeDocument/2006/relationships/image" Target="../media/image5.wm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ext Box 2"/>
          <p:cNvSpPr txBox="1">
            <a:spLocks noChangeArrowheads="1"/>
          </p:cNvSpPr>
          <p:nvPr/>
        </p:nvSpPr>
        <p:spPr bwMode="auto">
          <a:xfrm>
            <a:off x="1295400" y="1981200"/>
            <a:ext cx="6934200" cy="176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GB" sz="4400">
                <a:solidFill>
                  <a:srgbClr val="0066FF"/>
                </a:solidFill>
              </a:rPr>
              <a:t>Aim: Can I identify and use </a:t>
            </a:r>
          </a:p>
          <a:p>
            <a:pPr algn="ctr">
              <a:spcBef>
                <a:spcPct val="50000"/>
              </a:spcBef>
            </a:pPr>
            <a:r>
              <a:rPr lang="en-GB" sz="4400">
                <a:solidFill>
                  <a:srgbClr val="0066FF"/>
                </a:solidFill>
              </a:rPr>
              <a:t>imperative verbs?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0" grpId="0" autoUpdateAnimBg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>
                <a:solidFill>
                  <a:srgbClr val="0066FF"/>
                </a:solidFill>
              </a:rPr>
              <a:t>What is a verb?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" y="1981200"/>
            <a:ext cx="7772400" cy="685800"/>
          </a:xfrm>
        </p:spPr>
        <p:txBody>
          <a:bodyPr/>
          <a:lstStyle/>
          <a:p>
            <a:pPr algn="ctr">
              <a:buFontTx/>
              <a:buNone/>
            </a:pPr>
            <a:r>
              <a:rPr lang="en-GB">
                <a:solidFill>
                  <a:srgbClr val="0066FF"/>
                </a:solidFill>
              </a:rPr>
              <a:t>  A verb is a </a:t>
            </a:r>
            <a:r>
              <a:rPr lang="en-GB">
                <a:solidFill>
                  <a:srgbClr val="FF3300"/>
                </a:solidFill>
              </a:rPr>
              <a:t>doing</a:t>
            </a:r>
            <a:r>
              <a:rPr lang="en-GB">
                <a:solidFill>
                  <a:srgbClr val="0066FF"/>
                </a:solidFill>
              </a:rPr>
              <a:t> word.</a:t>
            </a:r>
          </a:p>
          <a:p>
            <a:pPr algn="ctr">
              <a:buFontTx/>
              <a:buNone/>
            </a:pPr>
            <a:endParaRPr lang="en-GB">
              <a:solidFill>
                <a:srgbClr val="0066FF"/>
              </a:solidFill>
            </a:endParaRPr>
          </a:p>
          <a:p>
            <a:pPr algn="ctr">
              <a:buFontTx/>
              <a:buNone/>
            </a:pPr>
            <a:endParaRPr lang="en-GB">
              <a:solidFill>
                <a:srgbClr val="0066FF"/>
              </a:solidFill>
            </a:endParaRPr>
          </a:p>
        </p:txBody>
      </p:sp>
      <p:sp>
        <p:nvSpPr>
          <p:cNvPr id="3076" name="Text Box 4"/>
          <p:cNvSpPr txBox="1">
            <a:spLocks noChangeArrowheads="1"/>
          </p:cNvSpPr>
          <p:nvPr/>
        </p:nvSpPr>
        <p:spPr bwMode="auto">
          <a:xfrm>
            <a:off x="990600" y="2895600"/>
            <a:ext cx="6934200" cy="1711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20000"/>
              </a:spcBef>
            </a:pPr>
            <a:r>
              <a:rPr lang="en-GB" sz="3200">
                <a:solidFill>
                  <a:srgbClr val="0066FF"/>
                </a:solidFill>
              </a:rPr>
              <a:t>It describes an</a:t>
            </a:r>
            <a:r>
              <a:rPr lang="en-GB" sz="3200"/>
              <a:t> </a:t>
            </a:r>
            <a:r>
              <a:rPr lang="en-GB" sz="3200">
                <a:solidFill>
                  <a:srgbClr val="FF3300"/>
                </a:solidFill>
              </a:rPr>
              <a:t>action</a:t>
            </a:r>
          </a:p>
          <a:p>
            <a:pPr algn="ctr">
              <a:spcBef>
                <a:spcPct val="20000"/>
              </a:spcBef>
            </a:pPr>
            <a:endParaRPr lang="en-GB" sz="3200"/>
          </a:p>
          <a:p>
            <a:pPr>
              <a:spcBef>
                <a:spcPct val="50000"/>
              </a:spcBef>
            </a:pPr>
            <a:endParaRPr lang="en-GB"/>
          </a:p>
        </p:txBody>
      </p:sp>
      <p:sp>
        <p:nvSpPr>
          <p:cNvPr id="3077" name="Text Box 5"/>
          <p:cNvSpPr txBox="1">
            <a:spLocks noChangeArrowheads="1"/>
          </p:cNvSpPr>
          <p:nvPr/>
        </p:nvSpPr>
        <p:spPr bwMode="auto">
          <a:xfrm>
            <a:off x="1219200" y="4114800"/>
            <a:ext cx="7467600" cy="1711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20000"/>
              </a:spcBef>
            </a:pPr>
            <a:r>
              <a:rPr lang="en-GB" sz="3200">
                <a:solidFill>
                  <a:srgbClr val="0066FF"/>
                </a:solidFill>
              </a:rPr>
              <a:t> I</a:t>
            </a:r>
            <a:r>
              <a:rPr lang="en-GB" sz="3200"/>
              <a:t> </a:t>
            </a:r>
            <a:r>
              <a:rPr lang="en-GB" sz="3200">
                <a:solidFill>
                  <a:srgbClr val="FF3300"/>
                </a:solidFill>
              </a:rPr>
              <a:t>eat</a:t>
            </a:r>
            <a:r>
              <a:rPr lang="en-GB" sz="3200"/>
              <a:t> </a:t>
            </a:r>
            <a:r>
              <a:rPr lang="en-GB" sz="3200">
                <a:solidFill>
                  <a:srgbClr val="0066FF"/>
                </a:solidFill>
              </a:rPr>
              <a:t>my sandwiches.</a:t>
            </a:r>
          </a:p>
          <a:p>
            <a:pPr algn="ctr">
              <a:spcBef>
                <a:spcPct val="20000"/>
              </a:spcBef>
            </a:pPr>
            <a:r>
              <a:rPr lang="en-GB" sz="3200">
                <a:solidFill>
                  <a:srgbClr val="0066FF"/>
                </a:solidFill>
              </a:rPr>
              <a:t> I</a:t>
            </a:r>
            <a:r>
              <a:rPr lang="en-GB" sz="3200"/>
              <a:t> </a:t>
            </a:r>
            <a:r>
              <a:rPr lang="en-GB" sz="3200">
                <a:solidFill>
                  <a:srgbClr val="FF3300"/>
                </a:solidFill>
              </a:rPr>
              <a:t>write</a:t>
            </a:r>
            <a:r>
              <a:rPr lang="en-GB" sz="3200"/>
              <a:t> </a:t>
            </a:r>
            <a:r>
              <a:rPr lang="en-GB" sz="3200">
                <a:solidFill>
                  <a:srgbClr val="0066FF"/>
                </a:solidFill>
              </a:rPr>
              <a:t>a letter.</a:t>
            </a:r>
          </a:p>
          <a:p>
            <a:pPr>
              <a:spcBef>
                <a:spcPct val="50000"/>
              </a:spcBef>
            </a:pPr>
            <a:endParaRPr lang="en-GB"/>
          </a:p>
        </p:txBody>
      </p:sp>
      <p:pic>
        <p:nvPicPr>
          <p:cNvPr id="3078" name="Picture 6" descr="j039831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9400" y="4114800"/>
            <a:ext cx="1827213" cy="18272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0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5" grpId="0" build="p" autoUpdateAnimBg="0"/>
      <p:bldP spid="3076" grpId="0" autoUpdateAnimBg="0"/>
      <p:bldP spid="3077" grpId="0" autoUpdateAnimBg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ext Box 2"/>
          <p:cNvSpPr txBox="1">
            <a:spLocks noChangeArrowheads="1"/>
          </p:cNvSpPr>
          <p:nvPr/>
        </p:nvSpPr>
        <p:spPr bwMode="auto">
          <a:xfrm>
            <a:off x="1143000" y="1219200"/>
            <a:ext cx="7010400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GB" sz="4400">
                <a:solidFill>
                  <a:srgbClr val="0066FF"/>
                </a:solidFill>
              </a:rPr>
              <a:t>What is an </a:t>
            </a:r>
            <a:r>
              <a:rPr lang="en-GB" sz="4400">
                <a:solidFill>
                  <a:srgbClr val="FF3300"/>
                </a:solidFill>
              </a:rPr>
              <a:t>imperative</a:t>
            </a:r>
            <a:r>
              <a:rPr lang="en-GB" sz="4400">
                <a:solidFill>
                  <a:srgbClr val="0066FF"/>
                </a:solidFill>
              </a:rPr>
              <a:t> verb?</a:t>
            </a:r>
          </a:p>
        </p:txBody>
      </p:sp>
      <p:sp>
        <p:nvSpPr>
          <p:cNvPr id="4099" name="Text Box 3"/>
          <p:cNvSpPr txBox="1">
            <a:spLocks noChangeArrowheads="1"/>
          </p:cNvSpPr>
          <p:nvPr/>
        </p:nvSpPr>
        <p:spPr bwMode="auto">
          <a:xfrm>
            <a:off x="1143000" y="2362200"/>
            <a:ext cx="7239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/>
              <a:t>                            </a:t>
            </a:r>
            <a:r>
              <a:rPr lang="en-GB">
                <a:solidFill>
                  <a:srgbClr val="0066FF"/>
                </a:solidFill>
              </a:rPr>
              <a:t>It is a bossy verb!</a:t>
            </a:r>
          </a:p>
        </p:txBody>
      </p:sp>
      <p:sp>
        <p:nvSpPr>
          <p:cNvPr id="4100" name="Text Box 4"/>
          <p:cNvSpPr txBox="1">
            <a:spLocks noChangeArrowheads="1"/>
          </p:cNvSpPr>
          <p:nvPr/>
        </p:nvSpPr>
        <p:spPr bwMode="auto">
          <a:xfrm>
            <a:off x="1066800" y="3124200"/>
            <a:ext cx="7543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/>
              <a:t>         </a:t>
            </a:r>
            <a:r>
              <a:rPr lang="en-GB">
                <a:solidFill>
                  <a:srgbClr val="0066FF"/>
                </a:solidFill>
              </a:rPr>
              <a:t>It gives you an order or tells you what to do.</a:t>
            </a:r>
          </a:p>
        </p:txBody>
      </p:sp>
      <p:sp>
        <p:nvSpPr>
          <p:cNvPr id="4101" name="Text Box 5"/>
          <p:cNvSpPr txBox="1">
            <a:spLocks noChangeArrowheads="1"/>
          </p:cNvSpPr>
          <p:nvPr/>
        </p:nvSpPr>
        <p:spPr bwMode="auto">
          <a:xfrm>
            <a:off x="1295400" y="4343400"/>
            <a:ext cx="7086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GB">
                <a:solidFill>
                  <a:srgbClr val="FF3300"/>
                </a:solidFill>
              </a:rPr>
              <a:t>Turn</a:t>
            </a:r>
            <a:r>
              <a:rPr lang="en-GB">
                <a:solidFill>
                  <a:srgbClr val="0066FF"/>
                </a:solidFill>
              </a:rPr>
              <a:t> left at the traffic lights.</a:t>
            </a:r>
          </a:p>
        </p:txBody>
      </p:sp>
      <p:sp>
        <p:nvSpPr>
          <p:cNvPr id="4102" name="Text Box 6"/>
          <p:cNvSpPr txBox="1">
            <a:spLocks noChangeArrowheads="1"/>
          </p:cNvSpPr>
          <p:nvPr/>
        </p:nvSpPr>
        <p:spPr bwMode="auto">
          <a:xfrm>
            <a:off x="2057400" y="5105400"/>
            <a:ext cx="571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GB">
                <a:solidFill>
                  <a:srgbClr val="FF3300"/>
                </a:solidFill>
              </a:rPr>
              <a:t>Mix</a:t>
            </a:r>
            <a:r>
              <a:rPr lang="en-GB">
                <a:solidFill>
                  <a:srgbClr val="0066FF"/>
                </a:solidFill>
              </a:rPr>
              <a:t> the flour and butter together.</a:t>
            </a:r>
          </a:p>
        </p:txBody>
      </p:sp>
      <p:pic>
        <p:nvPicPr>
          <p:cNvPr id="4103" name="Picture 7" descr="j029038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0400" y="3733800"/>
            <a:ext cx="1373188" cy="1504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5" name="Picture 9" descr="j029612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0" y="4648200"/>
            <a:ext cx="1295400" cy="1198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1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1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1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1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9" grpId="0" autoUpdateAnimBg="0"/>
      <p:bldP spid="4100" grpId="0" autoUpdateAnimBg="0"/>
      <p:bldP spid="4101" grpId="0" autoUpdateAnimBg="0"/>
      <p:bldP spid="4102" grpId="0" autoUpdateAnimBg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609600"/>
            <a:ext cx="7772400" cy="5562600"/>
          </a:xfrm>
        </p:spPr>
        <p:txBody>
          <a:bodyPr/>
          <a:lstStyle/>
          <a:p>
            <a:pPr algn="ctr">
              <a:buFontTx/>
              <a:buNone/>
            </a:pPr>
            <a:r>
              <a:rPr lang="en-GB" sz="3600">
                <a:solidFill>
                  <a:srgbClr val="0066FF"/>
                </a:solidFill>
              </a:rPr>
              <a:t>Imperative verbs are often used when writing instructions.</a:t>
            </a:r>
          </a:p>
          <a:p>
            <a:pPr algn="ctr">
              <a:buFontTx/>
              <a:buNone/>
            </a:pPr>
            <a:endParaRPr lang="en-GB" sz="3600">
              <a:solidFill>
                <a:srgbClr val="0066FF"/>
              </a:solidFill>
            </a:endParaRPr>
          </a:p>
          <a:p>
            <a:pPr algn="ctr">
              <a:buFontTx/>
              <a:buNone/>
            </a:pPr>
            <a:r>
              <a:rPr lang="en-GB" sz="3600">
                <a:solidFill>
                  <a:srgbClr val="0066FF"/>
                </a:solidFill>
              </a:rPr>
              <a:t>Use them after the time connective in your own instructions.</a:t>
            </a:r>
          </a:p>
          <a:p>
            <a:pPr algn="ctr">
              <a:buFontTx/>
              <a:buNone/>
            </a:pPr>
            <a:endParaRPr lang="en-GB" sz="3600">
              <a:solidFill>
                <a:srgbClr val="0066FF"/>
              </a:solidFill>
            </a:endParaRPr>
          </a:p>
          <a:p>
            <a:pPr algn="ctr">
              <a:buFontTx/>
              <a:buNone/>
            </a:pPr>
            <a:endParaRPr lang="en-GB" sz="3600">
              <a:solidFill>
                <a:srgbClr val="0066FF"/>
              </a:solidFill>
            </a:endParaRPr>
          </a:p>
        </p:txBody>
      </p:sp>
      <p:sp>
        <p:nvSpPr>
          <p:cNvPr id="5124" name="Text Box 4"/>
          <p:cNvSpPr txBox="1">
            <a:spLocks noChangeArrowheads="1"/>
          </p:cNvSpPr>
          <p:nvPr/>
        </p:nvSpPr>
        <p:spPr bwMode="auto">
          <a:xfrm>
            <a:off x="1066800" y="3962400"/>
            <a:ext cx="7315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US"/>
          </a:p>
        </p:txBody>
      </p:sp>
      <p:sp>
        <p:nvSpPr>
          <p:cNvPr id="5125" name="Text Box 5"/>
          <p:cNvSpPr txBox="1">
            <a:spLocks noChangeArrowheads="1"/>
          </p:cNvSpPr>
          <p:nvPr/>
        </p:nvSpPr>
        <p:spPr bwMode="auto">
          <a:xfrm>
            <a:off x="990600" y="4038600"/>
            <a:ext cx="7315200" cy="1552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>
                <a:solidFill>
                  <a:srgbClr val="009900"/>
                </a:solidFill>
              </a:rPr>
              <a:t>First </a:t>
            </a:r>
            <a:r>
              <a:rPr lang="en-GB">
                <a:solidFill>
                  <a:srgbClr val="FF3300"/>
                </a:solidFill>
              </a:rPr>
              <a:t>fold </a:t>
            </a:r>
            <a:r>
              <a:rPr lang="en-GB"/>
              <a:t>the card in half.</a:t>
            </a:r>
          </a:p>
          <a:p>
            <a:pPr>
              <a:spcBef>
                <a:spcPct val="50000"/>
              </a:spcBef>
            </a:pPr>
            <a:r>
              <a:rPr lang="en-GB">
                <a:solidFill>
                  <a:srgbClr val="009900"/>
                </a:solidFill>
              </a:rPr>
              <a:t>Next</a:t>
            </a:r>
            <a:r>
              <a:rPr lang="en-GB"/>
              <a:t> </a:t>
            </a:r>
            <a:r>
              <a:rPr lang="en-GB">
                <a:solidFill>
                  <a:srgbClr val="FF3300"/>
                </a:solidFill>
              </a:rPr>
              <a:t>cut</a:t>
            </a:r>
            <a:r>
              <a:rPr lang="en-GB"/>
              <a:t> a small slit.</a:t>
            </a:r>
          </a:p>
          <a:p>
            <a:pPr>
              <a:spcBef>
                <a:spcPct val="50000"/>
              </a:spcBef>
            </a:pPr>
            <a:r>
              <a:rPr lang="en-GB">
                <a:solidFill>
                  <a:srgbClr val="009900"/>
                </a:solidFill>
              </a:rPr>
              <a:t>Then</a:t>
            </a:r>
            <a:r>
              <a:rPr lang="en-GB"/>
              <a:t> </a:t>
            </a:r>
            <a:r>
              <a:rPr lang="en-GB">
                <a:solidFill>
                  <a:srgbClr val="FF3300"/>
                </a:solidFill>
              </a:rPr>
              <a:t>stick</a:t>
            </a:r>
            <a:r>
              <a:rPr lang="en-GB"/>
              <a:t> the picture onto the card.</a:t>
            </a:r>
          </a:p>
        </p:txBody>
      </p:sp>
      <p:pic>
        <p:nvPicPr>
          <p:cNvPr id="5127" name="Picture 7" descr="j029017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1200" y="3962400"/>
            <a:ext cx="2498725" cy="2152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5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5" grpId="0" autoUpdateAnimBg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ext Box 2"/>
          <p:cNvSpPr txBox="1">
            <a:spLocks noChangeArrowheads="1"/>
          </p:cNvSpPr>
          <p:nvPr/>
        </p:nvSpPr>
        <p:spPr bwMode="auto">
          <a:xfrm>
            <a:off x="914400" y="990600"/>
            <a:ext cx="7315200" cy="1190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GB" sz="3600">
                <a:solidFill>
                  <a:srgbClr val="0066FF"/>
                </a:solidFill>
              </a:rPr>
              <a:t>Select a suitable </a:t>
            </a:r>
            <a:r>
              <a:rPr lang="en-GB" sz="3600">
                <a:solidFill>
                  <a:srgbClr val="FF3300"/>
                </a:solidFill>
              </a:rPr>
              <a:t>imperative verb</a:t>
            </a:r>
            <a:r>
              <a:rPr lang="en-GB" sz="3600">
                <a:solidFill>
                  <a:srgbClr val="0066FF"/>
                </a:solidFill>
              </a:rPr>
              <a:t> to complete each sentence.</a:t>
            </a:r>
          </a:p>
        </p:txBody>
      </p:sp>
      <p:sp>
        <p:nvSpPr>
          <p:cNvPr id="6147" name="Text Box 3"/>
          <p:cNvSpPr txBox="1">
            <a:spLocks noChangeArrowheads="1"/>
          </p:cNvSpPr>
          <p:nvPr/>
        </p:nvSpPr>
        <p:spPr bwMode="auto">
          <a:xfrm>
            <a:off x="3276600" y="3200400"/>
            <a:ext cx="5105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US"/>
          </a:p>
        </p:txBody>
      </p:sp>
      <p:sp>
        <p:nvSpPr>
          <p:cNvPr id="6148" name="Text Box 4"/>
          <p:cNvSpPr txBox="1">
            <a:spLocks noChangeArrowheads="1"/>
          </p:cNvSpPr>
          <p:nvPr/>
        </p:nvSpPr>
        <p:spPr bwMode="auto">
          <a:xfrm>
            <a:off x="3048000" y="2971800"/>
            <a:ext cx="4648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>
                <a:solidFill>
                  <a:srgbClr val="0066FF"/>
                </a:solidFill>
              </a:rPr>
              <a:t>right at the mini roundabout.</a:t>
            </a:r>
          </a:p>
        </p:txBody>
      </p:sp>
      <p:sp>
        <p:nvSpPr>
          <p:cNvPr id="6149" name="Text Box 5"/>
          <p:cNvSpPr txBox="1">
            <a:spLocks noChangeArrowheads="1"/>
          </p:cNvSpPr>
          <p:nvPr/>
        </p:nvSpPr>
        <p:spPr bwMode="auto">
          <a:xfrm>
            <a:off x="1828800" y="2971800"/>
            <a:ext cx="1143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US"/>
          </a:p>
        </p:txBody>
      </p:sp>
      <p:sp>
        <p:nvSpPr>
          <p:cNvPr id="6150" name="Text Box 6"/>
          <p:cNvSpPr txBox="1">
            <a:spLocks noChangeArrowheads="1"/>
          </p:cNvSpPr>
          <p:nvPr/>
        </p:nvSpPr>
        <p:spPr bwMode="auto">
          <a:xfrm>
            <a:off x="2209800" y="2971800"/>
            <a:ext cx="838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>
                <a:solidFill>
                  <a:srgbClr val="FF3300"/>
                </a:solidFill>
              </a:rPr>
              <a:t>Turn</a:t>
            </a:r>
          </a:p>
        </p:txBody>
      </p:sp>
      <p:sp>
        <p:nvSpPr>
          <p:cNvPr id="6151" name="Text Box 7"/>
          <p:cNvSpPr txBox="1">
            <a:spLocks noChangeArrowheads="1"/>
          </p:cNvSpPr>
          <p:nvPr/>
        </p:nvSpPr>
        <p:spPr bwMode="auto">
          <a:xfrm>
            <a:off x="3124200" y="3962400"/>
            <a:ext cx="4876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US"/>
          </a:p>
        </p:txBody>
      </p:sp>
      <p:sp>
        <p:nvSpPr>
          <p:cNvPr id="6152" name="Text Box 8"/>
          <p:cNvSpPr txBox="1">
            <a:spLocks noChangeArrowheads="1"/>
          </p:cNvSpPr>
          <p:nvPr/>
        </p:nvSpPr>
        <p:spPr bwMode="auto">
          <a:xfrm>
            <a:off x="3048000" y="3733800"/>
            <a:ext cx="4724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>
                <a:solidFill>
                  <a:srgbClr val="0066FF"/>
                </a:solidFill>
              </a:rPr>
              <a:t>the door and enter the corridor.</a:t>
            </a:r>
          </a:p>
        </p:txBody>
      </p:sp>
      <p:sp>
        <p:nvSpPr>
          <p:cNvPr id="6153" name="Text Box 9"/>
          <p:cNvSpPr txBox="1">
            <a:spLocks noChangeArrowheads="1"/>
          </p:cNvSpPr>
          <p:nvPr/>
        </p:nvSpPr>
        <p:spPr bwMode="auto">
          <a:xfrm>
            <a:off x="2133600" y="3733800"/>
            <a:ext cx="1066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/>
              <a:t> </a:t>
            </a:r>
            <a:r>
              <a:rPr lang="en-GB">
                <a:solidFill>
                  <a:srgbClr val="FF3300"/>
                </a:solidFill>
              </a:rPr>
              <a:t>Open</a:t>
            </a:r>
          </a:p>
        </p:txBody>
      </p:sp>
      <p:sp>
        <p:nvSpPr>
          <p:cNvPr id="6154" name="Text Box 10"/>
          <p:cNvSpPr txBox="1">
            <a:spLocks noChangeArrowheads="1"/>
          </p:cNvSpPr>
          <p:nvPr/>
        </p:nvSpPr>
        <p:spPr bwMode="auto">
          <a:xfrm>
            <a:off x="3048000" y="4495800"/>
            <a:ext cx="3657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US"/>
          </a:p>
        </p:txBody>
      </p:sp>
      <p:sp>
        <p:nvSpPr>
          <p:cNvPr id="6155" name="Text Box 11"/>
          <p:cNvSpPr txBox="1">
            <a:spLocks noChangeArrowheads="1"/>
          </p:cNvSpPr>
          <p:nvPr/>
        </p:nvSpPr>
        <p:spPr bwMode="auto">
          <a:xfrm>
            <a:off x="3048000" y="4495800"/>
            <a:ext cx="3962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>
                <a:solidFill>
                  <a:srgbClr val="0066FF"/>
                </a:solidFill>
              </a:rPr>
              <a:t>one pint of milk into a jug.</a:t>
            </a:r>
          </a:p>
        </p:txBody>
      </p:sp>
      <p:sp>
        <p:nvSpPr>
          <p:cNvPr id="6157" name="Text Box 13"/>
          <p:cNvSpPr txBox="1">
            <a:spLocks noChangeArrowheads="1"/>
          </p:cNvSpPr>
          <p:nvPr/>
        </p:nvSpPr>
        <p:spPr bwMode="auto">
          <a:xfrm>
            <a:off x="2286000" y="4495800"/>
            <a:ext cx="76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>
                <a:solidFill>
                  <a:srgbClr val="FF3300"/>
                </a:solidFill>
              </a:rPr>
              <a:t>Pour</a:t>
            </a:r>
          </a:p>
        </p:txBody>
      </p:sp>
      <p:sp>
        <p:nvSpPr>
          <p:cNvPr id="6158" name="Text Box 14"/>
          <p:cNvSpPr txBox="1">
            <a:spLocks noChangeArrowheads="1"/>
          </p:cNvSpPr>
          <p:nvPr/>
        </p:nvSpPr>
        <p:spPr bwMode="auto">
          <a:xfrm>
            <a:off x="3048000" y="5257800"/>
            <a:ext cx="434340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>
                <a:solidFill>
                  <a:srgbClr val="0066FF"/>
                </a:solidFill>
              </a:rPr>
              <a:t>in the hairdryer before you turn it on.</a:t>
            </a:r>
          </a:p>
        </p:txBody>
      </p:sp>
      <p:sp>
        <p:nvSpPr>
          <p:cNvPr id="6159" name="Text Box 15"/>
          <p:cNvSpPr txBox="1">
            <a:spLocks noChangeArrowheads="1"/>
          </p:cNvSpPr>
          <p:nvPr/>
        </p:nvSpPr>
        <p:spPr bwMode="auto">
          <a:xfrm>
            <a:off x="2209800" y="5257800"/>
            <a:ext cx="76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>
                <a:solidFill>
                  <a:srgbClr val="FF3300"/>
                </a:solidFill>
              </a:rPr>
              <a:t>Plug</a:t>
            </a:r>
          </a:p>
        </p:txBody>
      </p:sp>
      <p:pic>
        <p:nvPicPr>
          <p:cNvPr id="6160" name="Picture 16" descr="j023144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3200400"/>
            <a:ext cx="1414463" cy="1336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61" name="Picture 17" descr="j023766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1400" y="5029200"/>
            <a:ext cx="1222375" cy="1195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6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61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50" grpId="0" autoUpdateAnimBg="0"/>
      <p:bldP spid="6153" grpId="0" autoUpdateAnimBg="0"/>
      <p:bldP spid="6157" grpId="0" autoUpdateAnimBg="0"/>
      <p:bldP spid="6159" grpId="0" autoUpdateAnimBg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ext Box 2"/>
          <p:cNvSpPr txBox="1">
            <a:spLocks noChangeArrowheads="1"/>
          </p:cNvSpPr>
          <p:nvPr/>
        </p:nvSpPr>
        <p:spPr bwMode="auto">
          <a:xfrm>
            <a:off x="1447800" y="1295400"/>
            <a:ext cx="670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GB">
                <a:solidFill>
                  <a:srgbClr val="0066FF"/>
                </a:solidFill>
              </a:rPr>
              <a:t>Now you should be able to tell your partner:</a:t>
            </a:r>
          </a:p>
        </p:txBody>
      </p:sp>
      <p:sp>
        <p:nvSpPr>
          <p:cNvPr id="7171" name="Text Box 3"/>
          <p:cNvSpPr txBox="1">
            <a:spLocks noChangeArrowheads="1"/>
          </p:cNvSpPr>
          <p:nvPr/>
        </p:nvSpPr>
        <p:spPr bwMode="auto">
          <a:xfrm>
            <a:off x="990600" y="2362200"/>
            <a:ext cx="7010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GB">
                <a:solidFill>
                  <a:srgbClr val="0066FF"/>
                </a:solidFill>
              </a:rPr>
              <a:t>What an </a:t>
            </a:r>
            <a:r>
              <a:rPr lang="en-GB">
                <a:solidFill>
                  <a:srgbClr val="FF3300"/>
                </a:solidFill>
              </a:rPr>
              <a:t>imperative verb</a:t>
            </a:r>
            <a:r>
              <a:rPr lang="en-GB">
                <a:solidFill>
                  <a:srgbClr val="0066FF"/>
                </a:solidFill>
              </a:rPr>
              <a:t> is.</a:t>
            </a:r>
          </a:p>
        </p:txBody>
      </p:sp>
      <p:sp>
        <p:nvSpPr>
          <p:cNvPr id="7172" name="Text Box 4"/>
          <p:cNvSpPr txBox="1">
            <a:spLocks noChangeArrowheads="1"/>
          </p:cNvSpPr>
          <p:nvPr/>
        </p:nvSpPr>
        <p:spPr bwMode="auto">
          <a:xfrm>
            <a:off x="1981200" y="3048000"/>
            <a:ext cx="5257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GB">
                <a:solidFill>
                  <a:srgbClr val="0066FF"/>
                </a:solidFill>
              </a:rPr>
              <a:t>When you might use an </a:t>
            </a:r>
            <a:r>
              <a:rPr lang="en-GB">
                <a:solidFill>
                  <a:srgbClr val="FF3300"/>
                </a:solidFill>
              </a:rPr>
              <a:t>imperative verb.</a:t>
            </a:r>
          </a:p>
        </p:txBody>
      </p:sp>
      <p:sp>
        <p:nvSpPr>
          <p:cNvPr id="7173" name="Text Box 5"/>
          <p:cNvSpPr txBox="1">
            <a:spLocks noChangeArrowheads="1"/>
          </p:cNvSpPr>
          <p:nvPr/>
        </p:nvSpPr>
        <p:spPr bwMode="auto">
          <a:xfrm>
            <a:off x="1371600" y="3733800"/>
            <a:ext cx="655320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GB">
                <a:solidFill>
                  <a:srgbClr val="0066FF"/>
                </a:solidFill>
              </a:rPr>
              <a:t>Some examples of </a:t>
            </a:r>
            <a:r>
              <a:rPr lang="en-GB">
                <a:solidFill>
                  <a:srgbClr val="FF3300"/>
                </a:solidFill>
              </a:rPr>
              <a:t>imperative verbs</a:t>
            </a:r>
            <a:r>
              <a:rPr lang="en-GB">
                <a:solidFill>
                  <a:srgbClr val="0066FF"/>
                </a:solidFill>
              </a:rPr>
              <a:t> you could use in your own writing.</a:t>
            </a:r>
          </a:p>
        </p:txBody>
      </p:sp>
      <p:grpSp>
        <p:nvGrpSpPr>
          <p:cNvPr id="7176" name="Group 8"/>
          <p:cNvGrpSpPr>
            <a:grpSpLocks/>
          </p:cNvGrpSpPr>
          <p:nvPr/>
        </p:nvGrpSpPr>
        <p:grpSpPr bwMode="auto">
          <a:xfrm>
            <a:off x="1295400" y="5257800"/>
            <a:ext cx="6858000" cy="519113"/>
            <a:chOff x="816" y="3312"/>
            <a:chExt cx="4320" cy="327"/>
          </a:xfrm>
        </p:grpSpPr>
        <p:sp>
          <p:nvSpPr>
            <p:cNvPr id="7174" name="Text Box 6"/>
            <p:cNvSpPr txBox="1">
              <a:spLocks noChangeArrowheads="1"/>
            </p:cNvSpPr>
            <p:nvPr/>
          </p:nvSpPr>
          <p:spPr bwMode="auto">
            <a:xfrm>
              <a:off x="816" y="3312"/>
              <a:ext cx="4320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GB" sz="2800">
                  <a:solidFill>
                    <a:srgbClr val="FF9900"/>
                  </a:solidFill>
                  <a:sym typeface="Wingdings" pitchFamily="2" charset="2"/>
                </a:rPr>
                <a:t>                                                                    </a:t>
              </a:r>
              <a:endParaRPr lang="en-GB" sz="2800">
                <a:solidFill>
                  <a:srgbClr val="FF9900"/>
                </a:solidFill>
              </a:endParaRPr>
            </a:p>
          </p:txBody>
        </p:sp>
        <p:sp>
          <p:nvSpPr>
            <p:cNvPr id="7175" name="Text Box 7"/>
            <p:cNvSpPr txBox="1">
              <a:spLocks noChangeArrowheads="1"/>
            </p:cNvSpPr>
            <p:nvPr/>
          </p:nvSpPr>
          <p:spPr bwMode="auto">
            <a:xfrm>
              <a:off x="1066" y="3339"/>
              <a:ext cx="376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GB">
                  <a:solidFill>
                    <a:srgbClr val="FF9900"/>
                  </a:solidFill>
                  <a:sym typeface="Wingdings" pitchFamily="2" charset="2"/>
                </a:rPr>
                <a:t>If you can give yourself a smiley face!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1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1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1" grpId="0" autoUpdateAnimBg="0"/>
      <p:bldP spid="7172" grpId="0" autoUpdateAnimBg="0"/>
      <p:bldP spid="7173" grpId="0" autoUpdateAnimBg="0"/>
    </p:bldLst>
  </p:timing>
</p:sld>
</file>

<file path=ppt/theme/theme1.xml><?xml version="1.0" encoding="utf-8"?>
<a:theme xmlns:a="http://schemas.openxmlformats.org/drawingml/2006/main" name="Default Design">
  <a:themeElements>
    <a:clrScheme name="Default 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Times New Roman"/>
      </a:majorFont>
      <a:minorFont>
        <a:latin typeface="Times New Roman"/>
        <a:ea typeface=""/>
        <a:cs typeface="Times New Roma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213</Words>
  <Application>Microsoft Office PowerPoint</Application>
  <PresentationFormat>On-screen Show (4:3)</PresentationFormat>
  <Paragraphs>33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9" baseType="lpstr">
      <vt:lpstr>Times New Roman</vt:lpstr>
      <vt:lpstr>Wingdings</vt:lpstr>
      <vt:lpstr>Default Design</vt:lpstr>
      <vt:lpstr>PowerPoint Presentation</vt:lpstr>
      <vt:lpstr>What is a verb?</vt:lpstr>
      <vt:lpstr>PowerPoint Presentation</vt:lpstr>
      <vt:lpstr>PowerPoint Presentation</vt:lpstr>
      <vt:lpstr>PowerPoint Presentation</vt:lpstr>
      <vt:lpstr>PowerPoint Presentation</vt:lpstr>
    </vt:vector>
  </TitlesOfParts>
  <Company> 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Zoe</dc:creator>
  <cp:lastModifiedBy>Teacher E-Solutions</cp:lastModifiedBy>
  <cp:revision>2</cp:revision>
  <dcterms:created xsi:type="dcterms:W3CDTF">2005-10-10T21:03:39Z</dcterms:created>
  <dcterms:modified xsi:type="dcterms:W3CDTF">2019-01-18T16:51:35Z</dcterms:modified>
</cp:coreProperties>
</file>