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58"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en-GB"/>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GB"/>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GB"/>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GB"/>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GB"/>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GB"/>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GB"/>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GB"/>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GB"/>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GB"/>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en-GB"/>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GB"/>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GB"/>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GB"/>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GB"/>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GB"/>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GB"/>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en-GB"/>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en-GB"/>
          </a:p>
        </p:txBody>
      </p:sp>
      <p:sp>
        <p:nvSpPr>
          <p:cNvPr id="8192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8192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smtClean="0"/>
            </a:lvl1pPr>
          </a:lstStyle>
          <a:p>
            <a:pPr>
              <a:defRPr/>
            </a:pPr>
            <a:fld id="{F2F7FE17-788F-4EE1-8459-EAE9DE0E2451}" type="slidenum">
              <a:rPr lang="en-US"/>
              <a:pPr>
                <a:defRPr/>
              </a:pPr>
              <a:t>‹#›</a:t>
            </a:fld>
            <a:endParaRPr lang="en-US"/>
          </a:p>
        </p:txBody>
      </p:sp>
    </p:spTree>
    <p:extLst>
      <p:ext uri="{BB962C8B-B14F-4D97-AF65-F5344CB8AC3E}">
        <p14:creationId xmlns:p14="http://schemas.microsoft.com/office/powerpoint/2010/main" val="147048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4384FA70-E2BA-4E25-A8DF-3CFEACBBB74E}" type="slidenum">
              <a:rPr lang="en-US"/>
              <a:pPr>
                <a:defRPr/>
              </a:pPr>
              <a:t>‹#›</a:t>
            </a:fld>
            <a:endParaRPr lang="en-US"/>
          </a:p>
        </p:txBody>
      </p:sp>
    </p:spTree>
    <p:extLst>
      <p:ext uri="{BB962C8B-B14F-4D97-AF65-F5344CB8AC3E}">
        <p14:creationId xmlns:p14="http://schemas.microsoft.com/office/powerpoint/2010/main" val="3003944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1D0D003-A679-44DD-9F72-F232E0E0ACEE}" type="slidenum">
              <a:rPr lang="en-US"/>
              <a:pPr>
                <a:defRPr/>
              </a:pPr>
              <a:t>‹#›</a:t>
            </a:fld>
            <a:endParaRPr lang="en-US"/>
          </a:p>
        </p:txBody>
      </p:sp>
    </p:spTree>
    <p:extLst>
      <p:ext uri="{BB962C8B-B14F-4D97-AF65-F5344CB8AC3E}">
        <p14:creationId xmlns:p14="http://schemas.microsoft.com/office/powerpoint/2010/main" val="428572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236425D6-93CA-4766-BC18-A559E8E2AB99}" type="slidenum">
              <a:rPr lang="en-US"/>
              <a:pPr>
                <a:defRPr/>
              </a:pPr>
              <a:t>‹#›</a:t>
            </a:fld>
            <a:endParaRPr lang="en-US"/>
          </a:p>
        </p:txBody>
      </p:sp>
    </p:spTree>
    <p:extLst>
      <p:ext uri="{BB962C8B-B14F-4D97-AF65-F5344CB8AC3E}">
        <p14:creationId xmlns:p14="http://schemas.microsoft.com/office/powerpoint/2010/main" val="3523181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0ED8B6CB-70C7-41E5-9CCC-F9A8E9D9CB96}" type="slidenum">
              <a:rPr lang="en-US"/>
              <a:pPr>
                <a:defRPr/>
              </a:pPr>
              <a:t>‹#›</a:t>
            </a:fld>
            <a:endParaRPr lang="en-US"/>
          </a:p>
        </p:txBody>
      </p:sp>
    </p:spTree>
    <p:extLst>
      <p:ext uri="{BB962C8B-B14F-4D97-AF65-F5344CB8AC3E}">
        <p14:creationId xmlns:p14="http://schemas.microsoft.com/office/powerpoint/2010/main" val="403070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309E653-40F0-48E8-9176-A69B7B59F0E2}" type="slidenum">
              <a:rPr lang="en-US"/>
              <a:pPr>
                <a:defRPr/>
              </a:pPr>
              <a:t>‹#›</a:t>
            </a:fld>
            <a:endParaRPr lang="en-US"/>
          </a:p>
        </p:txBody>
      </p:sp>
    </p:spTree>
    <p:extLst>
      <p:ext uri="{BB962C8B-B14F-4D97-AF65-F5344CB8AC3E}">
        <p14:creationId xmlns:p14="http://schemas.microsoft.com/office/powerpoint/2010/main" val="154338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BF695DF2-63C2-4C8C-AB98-1D7AA3392C4C}" type="slidenum">
              <a:rPr lang="en-US"/>
              <a:pPr>
                <a:defRPr/>
              </a:pPr>
              <a:t>‹#›</a:t>
            </a:fld>
            <a:endParaRPr lang="en-US"/>
          </a:p>
        </p:txBody>
      </p:sp>
    </p:spTree>
    <p:extLst>
      <p:ext uri="{BB962C8B-B14F-4D97-AF65-F5344CB8AC3E}">
        <p14:creationId xmlns:p14="http://schemas.microsoft.com/office/powerpoint/2010/main" val="867152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B2D58F94-2DFE-4DA6-8882-B959F3470B06}" type="slidenum">
              <a:rPr lang="en-US"/>
              <a:pPr>
                <a:defRPr/>
              </a:pPr>
              <a:t>‹#›</a:t>
            </a:fld>
            <a:endParaRPr lang="en-US"/>
          </a:p>
        </p:txBody>
      </p:sp>
    </p:spTree>
    <p:extLst>
      <p:ext uri="{BB962C8B-B14F-4D97-AF65-F5344CB8AC3E}">
        <p14:creationId xmlns:p14="http://schemas.microsoft.com/office/powerpoint/2010/main" val="40876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3E3754A3-4E90-4CCD-8C35-2880154BA2B2}" type="slidenum">
              <a:rPr lang="en-US"/>
              <a:pPr>
                <a:defRPr/>
              </a:pPr>
              <a:t>‹#›</a:t>
            </a:fld>
            <a:endParaRPr lang="en-US"/>
          </a:p>
        </p:txBody>
      </p:sp>
    </p:spTree>
    <p:extLst>
      <p:ext uri="{BB962C8B-B14F-4D97-AF65-F5344CB8AC3E}">
        <p14:creationId xmlns:p14="http://schemas.microsoft.com/office/powerpoint/2010/main" val="203738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3655C871-C8D7-4166-8186-C899C2338AF8}" type="slidenum">
              <a:rPr lang="en-US"/>
              <a:pPr>
                <a:defRPr/>
              </a:pPr>
              <a:t>‹#›</a:t>
            </a:fld>
            <a:endParaRPr lang="en-US"/>
          </a:p>
        </p:txBody>
      </p:sp>
    </p:spTree>
    <p:extLst>
      <p:ext uri="{BB962C8B-B14F-4D97-AF65-F5344CB8AC3E}">
        <p14:creationId xmlns:p14="http://schemas.microsoft.com/office/powerpoint/2010/main" val="4079326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9BE855D9-CAB1-449C-9772-026919D5C149}" type="slidenum">
              <a:rPr lang="en-US"/>
              <a:pPr>
                <a:defRPr/>
              </a:pPr>
              <a:t>‹#›</a:t>
            </a:fld>
            <a:endParaRPr lang="en-US"/>
          </a:p>
        </p:txBody>
      </p:sp>
    </p:spTree>
    <p:extLst>
      <p:ext uri="{BB962C8B-B14F-4D97-AF65-F5344CB8AC3E}">
        <p14:creationId xmlns:p14="http://schemas.microsoft.com/office/powerpoint/2010/main" val="564620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8090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8090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4B7DD2A-C5D6-44CE-B313-408D142367E6}" type="slidenum">
              <a:rPr lang="en-US"/>
              <a:pPr>
                <a:defRPr/>
              </a:pPr>
              <a:t>‹#›</a:t>
            </a:fld>
            <a:endParaRPr lang="en-US"/>
          </a:p>
        </p:txBody>
      </p:sp>
      <p:sp>
        <p:nvSpPr>
          <p:cNvPr id="80904"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en-GB"/>
          </a:p>
        </p:txBody>
      </p:sp>
      <p:sp>
        <p:nvSpPr>
          <p:cNvPr id="80905"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en-GB"/>
          </a:p>
        </p:txBody>
      </p:sp>
      <p:grpSp>
        <p:nvGrpSpPr>
          <p:cNvPr id="1034" name="Group 10"/>
          <p:cNvGrpSpPr>
            <a:grpSpLocks/>
          </p:cNvGrpSpPr>
          <p:nvPr/>
        </p:nvGrpSpPr>
        <p:grpSpPr bwMode="auto">
          <a:xfrm>
            <a:off x="7938" y="5540375"/>
            <a:ext cx="1784350" cy="1246188"/>
            <a:chOff x="5" y="3490"/>
            <a:chExt cx="1124" cy="785"/>
          </a:xfrm>
        </p:grpSpPr>
        <p:sp>
          <p:nvSpPr>
            <p:cNvPr id="80907"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en-GB"/>
            </a:p>
          </p:txBody>
        </p:sp>
        <p:sp>
          <p:nvSpPr>
            <p:cNvPr id="8090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en-GB"/>
            </a:p>
          </p:txBody>
        </p:sp>
        <p:sp>
          <p:nvSpPr>
            <p:cNvPr id="80909"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GB"/>
            </a:p>
          </p:txBody>
        </p:sp>
        <p:sp>
          <p:nvSpPr>
            <p:cNvPr id="80910"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GB"/>
            </a:p>
          </p:txBody>
        </p:sp>
        <p:sp>
          <p:nvSpPr>
            <p:cNvPr id="80911"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en-GB"/>
            </a:p>
          </p:txBody>
        </p:sp>
        <p:sp>
          <p:nvSpPr>
            <p:cNvPr id="80912"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en-GB"/>
            </a:p>
          </p:txBody>
        </p:sp>
        <p:sp>
          <p:nvSpPr>
            <p:cNvPr id="80913"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en-GB"/>
            </a:p>
          </p:txBody>
        </p:sp>
        <p:sp>
          <p:nvSpPr>
            <p:cNvPr id="80914"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en-GB"/>
            </a:p>
          </p:txBody>
        </p:sp>
        <p:sp>
          <p:nvSpPr>
            <p:cNvPr id="80915"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en-GB"/>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80918"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en-GB"/>
                </a:p>
              </p:txBody>
            </p:sp>
            <p:sp>
              <p:nvSpPr>
                <p:cNvPr id="8091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en-GB"/>
                </a:p>
              </p:txBody>
            </p:sp>
            <p:sp>
              <p:nvSpPr>
                <p:cNvPr id="8092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en-GB"/>
                </a:p>
              </p:txBody>
            </p:sp>
          </p:grpSp>
          <p:sp>
            <p:nvSpPr>
              <p:cNvPr id="80921"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GB"/>
              </a:p>
            </p:txBody>
          </p:sp>
          <p:sp>
            <p:nvSpPr>
              <p:cNvPr id="8092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GB"/>
              </a:p>
            </p:txBody>
          </p:sp>
          <p:sp>
            <p:nvSpPr>
              <p:cNvPr id="80923"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en-GB"/>
              </a:p>
            </p:txBody>
          </p:sp>
          <p:grpSp>
            <p:nvGrpSpPr>
              <p:cNvPr id="1065" name="Group 28"/>
              <p:cNvGrpSpPr>
                <a:grpSpLocks/>
              </p:cNvGrpSpPr>
              <p:nvPr userDrawn="1"/>
            </p:nvGrpSpPr>
            <p:grpSpPr bwMode="auto">
              <a:xfrm>
                <a:off x="5" y="3490"/>
                <a:ext cx="1124" cy="678"/>
                <a:chOff x="5" y="3490"/>
                <a:chExt cx="1124" cy="678"/>
              </a:xfrm>
            </p:grpSpPr>
            <p:sp>
              <p:nvSpPr>
                <p:cNvPr id="80925"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GB"/>
                </a:p>
              </p:txBody>
            </p:sp>
            <p:sp>
              <p:nvSpPr>
                <p:cNvPr id="80926"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GB"/>
                </a:p>
              </p:txBody>
            </p:sp>
            <p:sp>
              <p:nvSpPr>
                <p:cNvPr id="80927"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GB"/>
                </a:p>
              </p:txBody>
            </p:sp>
            <p:sp>
              <p:nvSpPr>
                <p:cNvPr id="80928"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en-GB"/>
                </a:p>
              </p:txBody>
            </p:sp>
            <p:sp>
              <p:nvSpPr>
                <p:cNvPr id="80929"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en-GB"/>
                </a:p>
              </p:txBody>
            </p:sp>
            <p:sp>
              <p:nvSpPr>
                <p:cNvPr id="80930"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en-GB"/>
                </a:p>
              </p:txBody>
            </p:sp>
            <p:sp>
              <p:nvSpPr>
                <p:cNvPr id="80931"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en-GB"/>
                </a:p>
              </p:txBody>
            </p:sp>
            <p:sp>
              <p:nvSpPr>
                <p:cNvPr id="80932"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en-GB"/>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8093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GB"/>
            </a:p>
          </p:txBody>
        </p:sp>
        <p:sp>
          <p:nvSpPr>
            <p:cNvPr id="8093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GB"/>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8093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en-GB"/>
              </a:p>
            </p:txBody>
          </p:sp>
          <p:grpSp>
            <p:nvGrpSpPr>
              <p:cNvPr id="1040" name="Group 43"/>
              <p:cNvGrpSpPr>
                <a:grpSpLocks/>
              </p:cNvGrpSpPr>
              <p:nvPr userDrawn="1"/>
            </p:nvGrpSpPr>
            <p:grpSpPr bwMode="auto">
              <a:xfrm>
                <a:off x="4610" y="57"/>
                <a:ext cx="1344" cy="985"/>
                <a:chOff x="4610" y="57"/>
                <a:chExt cx="1344" cy="985"/>
              </a:xfrm>
            </p:grpSpPr>
            <p:sp>
              <p:nvSpPr>
                <p:cNvPr id="8094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en-GB"/>
                </a:p>
              </p:txBody>
            </p:sp>
            <p:sp>
              <p:nvSpPr>
                <p:cNvPr id="80941" name="Freeform 45"/>
                <p:cNvSpPr>
                  <a:spLocks/>
                </p:cNvSpPr>
                <p:nvPr userDrawn="1"/>
              </p:nvSpPr>
              <p:spPr bwMode="auto">
                <a:xfrm rot="-3172564">
                  <a:off x="5049" y="331"/>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en-GB"/>
                </a:p>
              </p:txBody>
            </p:sp>
            <p:sp>
              <p:nvSpPr>
                <p:cNvPr id="80942" name="Freeform 46"/>
                <p:cNvSpPr>
                  <a:spLocks/>
                </p:cNvSpPr>
                <p:nvPr userDrawn="1"/>
              </p:nvSpPr>
              <p:spPr bwMode="auto">
                <a:xfrm rot="-3172564">
                  <a:off x="4859" y="181"/>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en-GB"/>
                </a:p>
              </p:txBody>
            </p:sp>
            <p:sp>
              <p:nvSpPr>
                <p:cNvPr id="8094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en-GB"/>
                </a:p>
              </p:txBody>
            </p:sp>
            <p:sp>
              <p:nvSpPr>
                <p:cNvPr id="80944" name="Freeform 48"/>
                <p:cNvSpPr>
                  <a:spLocks/>
                </p:cNvSpPr>
                <p:nvPr userDrawn="1"/>
              </p:nvSpPr>
              <p:spPr bwMode="auto">
                <a:xfrm rot="-3172564">
                  <a:off x="5298" y="896"/>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en-GB"/>
                </a:p>
              </p:txBody>
            </p:sp>
            <p:sp>
              <p:nvSpPr>
                <p:cNvPr id="80945" name="Freeform 49"/>
                <p:cNvSpPr>
                  <a:spLocks/>
                </p:cNvSpPr>
                <p:nvPr userDrawn="1"/>
              </p:nvSpPr>
              <p:spPr bwMode="auto">
                <a:xfrm rot="-3172564">
                  <a:off x="5253" y="805"/>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en-GB"/>
                </a:p>
              </p:txBody>
            </p:sp>
            <p:sp>
              <p:nvSpPr>
                <p:cNvPr id="8094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en-GB"/>
                </a:p>
              </p:txBody>
            </p:sp>
            <p:sp>
              <p:nvSpPr>
                <p:cNvPr id="80947" name="Freeform 51"/>
                <p:cNvSpPr>
                  <a:spLocks/>
                </p:cNvSpPr>
                <p:nvPr userDrawn="1"/>
              </p:nvSpPr>
              <p:spPr bwMode="auto">
                <a:xfrm rot="-3172564">
                  <a:off x="4949" y="141"/>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en-GB"/>
                </a:p>
              </p:txBody>
            </p:sp>
          </p:grpSp>
        </p:grpSp>
        <p:sp>
          <p:nvSpPr>
            <p:cNvPr id="8094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23"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468313" y="908050"/>
            <a:ext cx="8085137" cy="4721225"/>
          </a:xfrm>
          <a:prstGeom prst="rect">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6000" b="1"/>
              <a:t>You can improve the standard of your writing by </a:t>
            </a:r>
            <a:r>
              <a:rPr lang="en-GB" sz="6000" b="1" u="sng"/>
              <a:t>varying the lengths</a:t>
            </a:r>
            <a:r>
              <a:rPr lang="en-GB" sz="6000" b="1"/>
              <a:t> of your sentences.</a:t>
            </a:r>
            <a:endParaRPr lang="en-US" sz="6000" b="1"/>
          </a:p>
        </p:txBody>
      </p:sp>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395288" y="1196975"/>
            <a:ext cx="8301037" cy="3789363"/>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800" b="1"/>
              <a:t>Begin with a </a:t>
            </a:r>
            <a:r>
              <a:rPr lang="en-GB" sz="4800" b="1" u="sng"/>
              <a:t>preposition</a:t>
            </a:r>
            <a:r>
              <a:rPr lang="en-GB" sz="4800" b="1"/>
              <a:t>.</a:t>
            </a:r>
          </a:p>
          <a:p>
            <a:pPr eaLnBrk="1" hangingPunct="1"/>
            <a:endParaRPr lang="en-GB" sz="4800" b="1"/>
          </a:p>
          <a:p>
            <a:pPr eaLnBrk="1" hangingPunct="1"/>
            <a:r>
              <a:rPr lang="en-GB" sz="4800" b="1" u="sng">
                <a:solidFill>
                  <a:srgbClr val="00B050"/>
                </a:solidFill>
              </a:rPr>
              <a:t>At</a:t>
            </a:r>
            <a:r>
              <a:rPr lang="en-GB" sz="4800" b="1">
                <a:solidFill>
                  <a:srgbClr val="00B050"/>
                </a:solidFill>
              </a:rPr>
              <a:t> the top of the stairs, Detective Weetman found the murder weapon.</a:t>
            </a:r>
            <a:endParaRPr lang="en-US" sz="4800" b="1">
              <a:solidFill>
                <a:srgbClr val="00B050"/>
              </a:solidFill>
            </a:endParaRPr>
          </a:p>
        </p:txBody>
      </p:sp>
    </p:spTree>
  </p:cSld>
  <p:clrMapOvr>
    <a:masterClrMapping/>
  </p:clrMapOvr>
  <p:transition advClick="0" advTm="1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468313" y="1268413"/>
            <a:ext cx="8443912" cy="424180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5400" b="1"/>
              <a:t>Begin with a </a:t>
            </a:r>
            <a:r>
              <a:rPr lang="en-GB" sz="5400" b="1" u="sng"/>
              <a:t>phrase</a:t>
            </a:r>
            <a:r>
              <a:rPr lang="en-GB" sz="5400" b="1"/>
              <a:t>.</a:t>
            </a:r>
          </a:p>
          <a:p>
            <a:pPr eaLnBrk="1" hangingPunct="1"/>
            <a:endParaRPr lang="en-GB" sz="5400" b="1"/>
          </a:p>
          <a:p>
            <a:pPr eaLnBrk="1" hangingPunct="1"/>
            <a:r>
              <a:rPr lang="en-GB" sz="5400" b="1" u="sng">
                <a:solidFill>
                  <a:srgbClr val="FF0000"/>
                </a:solidFill>
              </a:rPr>
              <a:t>With her heart in her mouth</a:t>
            </a:r>
            <a:r>
              <a:rPr lang="en-GB" sz="5400" b="1">
                <a:solidFill>
                  <a:srgbClr val="FF0000"/>
                </a:solidFill>
              </a:rPr>
              <a:t>, Jolene entered the dark, old garage.</a:t>
            </a:r>
            <a:endParaRPr lang="en-US" sz="5400" b="1">
              <a:solidFill>
                <a:srgbClr val="FF0000"/>
              </a:solidFill>
            </a:endParaRPr>
          </a:p>
        </p:txBody>
      </p:sp>
    </p:spTree>
  </p:cSld>
  <p:clrMapOvr>
    <a:masterClrMapping/>
  </p:clrMapOvr>
  <p:transition advClick="0" advTm="1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468313" y="836613"/>
            <a:ext cx="8299450" cy="506412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5400" b="1"/>
              <a:t>Begin with a </a:t>
            </a:r>
            <a:r>
              <a:rPr lang="en-GB" sz="5400" b="1" u="sng"/>
              <a:t>verb</a:t>
            </a:r>
            <a:r>
              <a:rPr lang="en-GB" sz="5400" b="1"/>
              <a:t>.</a:t>
            </a:r>
          </a:p>
          <a:p>
            <a:pPr eaLnBrk="1" hangingPunct="1"/>
            <a:endParaRPr lang="en-GB" sz="5400" b="1"/>
          </a:p>
          <a:p>
            <a:pPr eaLnBrk="1" hangingPunct="1"/>
            <a:r>
              <a:rPr lang="en-GB" sz="5400" b="1" u="sng">
                <a:solidFill>
                  <a:srgbClr val="002060"/>
                </a:solidFill>
              </a:rPr>
              <a:t>Walking</a:t>
            </a:r>
            <a:r>
              <a:rPr lang="en-GB" sz="5400" b="1">
                <a:solidFill>
                  <a:srgbClr val="002060"/>
                </a:solidFill>
              </a:rPr>
              <a:t> into the room, the teacher had a broad smile on her face.</a:t>
            </a:r>
            <a:endParaRPr lang="en-US" sz="5400" b="1">
              <a:solidFill>
                <a:srgbClr val="002060"/>
              </a:solidFill>
            </a:endParaRPr>
          </a:p>
        </p:txBody>
      </p:sp>
    </p:spTree>
  </p:cSld>
  <p:clrMapOvr>
    <a:masterClrMapping/>
  </p:clrMapOvr>
  <p:transition advClick="0" advTm="1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539750" y="1125538"/>
            <a:ext cx="8156575" cy="424180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5400" b="1"/>
              <a:t>Begin with a </a:t>
            </a:r>
            <a:r>
              <a:rPr lang="en-GB" sz="5400" b="1" u="sng"/>
              <a:t>reason</a:t>
            </a:r>
            <a:r>
              <a:rPr lang="en-GB" sz="5400" b="1"/>
              <a:t>.</a:t>
            </a:r>
          </a:p>
          <a:p>
            <a:pPr eaLnBrk="1" hangingPunct="1"/>
            <a:endParaRPr lang="en-GB" sz="5400" b="1"/>
          </a:p>
          <a:p>
            <a:pPr eaLnBrk="1" hangingPunct="1"/>
            <a:r>
              <a:rPr lang="en-GB" sz="5400" b="1" u="sng">
                <a:solidFill>
                  <a:srgbClr val="00B050"/>
                </a:solidFill>
              </a:rPr>
              <a:t>Because Max was frightened</a:t>
            </a:r>
            <a:r>
              <a:rPr lang="en-GB" sz="5400" b="1">
                <a:solidFill>
                  <a:srgbClr val="00B050"/>
                </a:solidFill>
              </a:rPr>
              <a:t>, I had to enter the cellar first.</a:t>
            </a:r>
            <a:endParaRPr lang="en-US" sz="5400" b="1">
              <a:solidFill>
                <a:srgbClr val="00B050"/>
              </a:solidFill>
            </a:endParaRPr>
          </a:p>
        </p:txBody>
      </p:sp>
    </p:spTree>
  </p:cSld>
  <p:clrMapOvr>
    <a:masterClrMapping/>
  </p:clrMapOvr>
  <p:transition advClick="0" advTm="1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95288" y="1484313"/>
            <a:ext cx="8229600" cy="3789362"/>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800" b="1"/>
              <a:t>Begin with an </a:t>
            </a:r>
            <a:r>
              <a:rPr lang="en-GB" sz="4800" b="1" u="sng"/>
              <a:t>adjective</a:t>
            </a:r>
            <a:r>
              <a:rPr lang="en-GB" sz="4800" b="1"/>
              <a:t>.</a:t>
            </a:r>
          </a:p>
          <a:p>
            <a:pPr eaLnBrk="1" hangingPunct="1"/>
            <a:endParaRPr lang="en-GB" sz="4800" b="1"/>
          </a:p>
          <a:p>
            <a:pPr eaLnBrk="1" hangingPunct="1"/>
            <a:r>
              <a:rPr lang="en-GB" sz="4800" b="1" u="sng">
                <a:solidFill>
                  <a:srgbClr val="FF0000"/>
                </a:solidFill>
              </a:rPr>
              <a:t>Frightened</a:t>
            </a:r>
            <a:r>
              <a:rPr lang="en-GB" sz="4800" b="1">
                <a:solidFill>
                  <a:srgbClr val="FF0000"/>
                </a:solidFill>
              </a:rPr>
              <a:t> and </a:t>
            </a:r>
            <a:r>
              <a:rPr lang="en-GB" sz="4800" b="1" u="sng">
                <a:solidFill>
                  <a:srgbClr val="FF0000"/>
                </a:solidFill>
              </a:rPr>
              <a:t>anxious</a:t>
            </a:r>
            <a:r>
              <a:rPr lang="en-GB" sz="4800" b="1">
                <a:solidFill>
                  <a:srgbClr val="FF0000"/>
                </a:solidFill>
              </a:rPr>
              <a:t>, Henry crept down the dark staircase.</a:t>
            </a:r>
            <a:endParaRPr lang="en-US" sz="4800" b="1">
              <a:solidFill>
                <a:srgbClr val="FF0000"/>
              </a:solidFill>
            </a:endParaRPr>
          </a:p>
        </p:txBody>
      </p:sp>
    </p:spTree>
  </p:cSld>
  <p:clrMapOvr>
    <a:masterClrMapping/>
  </p:clrMapOvr>
  <p:transition advClick="0" advTm="1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395288" y="765175"/>
            <a:ext cx="8372475" cy="506412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5400" b="1"/>
              <a:t>Begin with a </a:t>
            </a:r>
            <a:r>
              <a:rPr lang="en-GB" sz="5400" b="1" u="sng"/>
              <a:t>verb</a:t>
            </a:r>
            <a:r>
              <a:rPr lang="en-GB" sz="5400" b="1"/>
              <a:t> and an </a:t>
            </a:r>
            <a:r>
              <a:rPr lang="en-GB" sz="5400" b="1" u="sng"/>
              <a:t>adverb</a:t>
            </a:r>
            <a:r>
              <a:rPr lang="en-GB" sz="5400" b="1"/>
              <a:t>.</a:t>
            </a:r>
          </a:p>
          <a:p>
            <a:pPr eaLnBrk="1" hangingPunct="1"/>
            <a:endParaRPr lang="en-GB" sz="5400" b="1"/>
          </a:p>
          <a:p>
            <a:pPr eaLnBrk="1" hangingPunct="1"/>
            <a:r>
              <a:rPr lang="en-GB" sz="5400" b="1" u="sng">
                <a:solidFill>
                  <a:srgbClr val="002060"/>
                </a:solidFill>
              </a:rPr>
              <a:t>Walking</a:t>
            </a:r>
            <a:r>
              <a:rPr lang="en-GB" sz="5400" b="1">
                <a:solidFill>
                  <a:srgbClr val="002060"/>
                </a:solidFill>
              </a:rPr>
              <a:t> </a:t>
            </a:r>
            <a:r>
              <a:rPr lang="en-GB" sz="5400" b="1" u="sng">
                <a:solidFill>
                  <a:srgbClr val="002060"/>
                </a:solidFill>
              </a:rPr>
              <a:t>cheerfully</a:t>
            </a:r>
            <a:r>
              <a:rPr lang="en-GB" sz="5400" b="1">
                <a:solidFill>
                  <a:srgbClr val="002060"/>
                </a:solidFill>
              </a:rPr>
              <a:t> into the room, the student smiled at the teacher.</a:t>
            </a:r>
            <a:endParaRPr lang="en-US" sz="5400" b="1">
              <a:solidFill>
                <a:srgbClr val="002060"/>
              </a:solidFill>
            </a:endParaRPr>
          </a:p>
        </p:txBody>
      </p:sp>
    </p:spTree>
  </p:cSld>
  <p:clrMapOvr>
    <a:masterClrMapping/>
  </p:clrMapOvr>
  <p:transition advClick="0" advTm="1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395288" y="908050"/>
            <a:ext cx="8353425" cy="4951413"/>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3600" b="1"/>
              <a:t>It is effective to </a:t>
            </a:r>
            <a:r>
              <a:rPr lang="en-GB" sz="3600" b="1" u="sng"/>
              <a:t>save the main point</a:t>
            </a:r>
            <a:r>
              <a:rPr lang="en-GB" sz="3600" b="1"/>
              <a:t> until the end of the sentence.</a:t>
            </a:r>
          </a:p>
          <a:p>
            <a:pPr eaLnBrk="1" hangingPunct="1"/>
            <a:endParaRPr lang="en-GB" sz="2800" b="1"/>
          </a:p>
          <a:p>
            <a:pPr eaLnBrk="1" hangingPunct="1"/>
            <a:r>
              <a:rPr lang="en-GB" sz="3600" b="1">
                <a:solidFill>
                  <a:srgbClr val="00B050"/>
                </a:solidFill>
              </a:rPr>
              <a:t>As she took the spade, trowel and the wheelbarrow to the bottom of the garden, the diamond ring fell from her pocket and into the long grass, where it stayed for 50 years.</a:t>
            </a:r>
            <a:endParaRPr lang="en-US" sz="3600" b="1">
              <a:solidFill>
                <a:srgbClr val="00B050"/>
              </a:solidFill>
            </a:endParaRPr>
          </a:p>
        </p:txBody>
      </p:sp>
    </p:spTree>
  </p:cSld>
  <p:clrMapOvr>
    <a:masterClrMapping/>
  </p:clrMapOvr>
  <p:transition advClick="0" advTm="1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684213" y="549275"/>
            <a:ext cx="75612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GB" b="1">
                <a:latin typeface="Arial" charset="0"/>
              </a:rPr>
              <a:t>You can improve the standard of your writing by </a:t>
            </a:r>
            <a:r>
              <a:rPr lang="en-GB" b="1" u="sng">
                <a:latin typeface="Arial" charset="0"/>
              </a:rPr>
              <a:t>varying the lengths</a:t>
            </a:r>
            <a:r>
              <a:rPr lang="en-GB" b="1">
                <a:latin typeface="Arial" charset="0"/>
              </a:rPr>
              <a:t> of your sentences.</a:t>
            </a:r>
            <a:endParaRPr lang="en-US" b="1">
              <a:latin typeface="Arial" charset="0"/>
            </a:endParaRPr>
          </a:p>
        </p:txBody>
      </p:sp>
      <p:sp>
        <p:nvSpPr>
          <p:cNvPr id="19459" name="Rectangle 5"/>
          <p:cNvSpPr>
            <a:spLocks noChangeArrowheads="1"/>
          </p:cNvSpPr>
          <p:nvPr/>
        </p:nvSpPr>
        <p:spPr bwMode="auto">
          <a:xfrm>
            <a:off x="611188" y="1268413"/>
            <a:ext cx="78486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GB" b="1" u="sng"/>
              <a:t>Short sentences</a:t>
            </a:r>
            <a:r>
              <a:rPr lang="en-GB" b="1"/>
              <a:t> are used for panic, danger, tension or to make something stand out.</a:t>
            </a:r>
          </a:p>
          <a:p>
            <a:pPr algn="ctr" eaLnBrk="1" hangingPunct="1"/>
            <a:endParaRPr lang="en-US" b="1"/>
          </a:p>
        </p:txBody>
      </p:sp>
      <p:sp>
        <p:nvSpPr>
          <p:cNvPr id="19460" name="Rectangle 6"/>
          <p:cNvSpPr>
            <a:spLocks noChangeArrowheads="1"/>
          </p:cNvSpPr>
          <p:nvPr/>
        </p:nvSpPr>
        <p:spPr bwMode="auto">
          <a:xfrm>
            <a:off x="539750" y="2205038"/>
            <a:ext cx="7648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b="1" u="sng"/>
              <a:t>Long sentences</a:t>
            </a:r>
            <a:r>
              <a:rPr lang="en-GB" b="1"/>
              <a:t> are used for calmness, description or linking ideas.</a:t>
            </a:r>
          </a:p>
        </p:txBody>
      </p:sp>
      <p:sp>
        <p:nvSpPr>
          <p:cNvPr id="19461" name="Rectangle 7"/>
          <p:cNvSpPr>
            <a:spLocks noChangeArrowheads="1"/>
          </p:cNvSpPr>
          <p:nvPr/>
        </p:nvSpPr>
        <p:spPr bwMode="auto">
          <a:xfrm>
            <a:off x="539750" y="3213100"/>
            <a:ext cx="7899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1600" b="1"/>
              <a:t>Try to start your sentences in different ways; this will improve your writing.</a:t>
            </a:r>
            <a:endParaRPr lang="en-US" sz="1600" b="1"/>
          </a:p>
        </p:txBody>
      </p:sp>
      <p:sp>
        <p:nvSpPr>
          <p:cNvPr id="19462" name="Rectangle 8"/>
          <p:cNvSpPr>
            <a:spLocks noChangeArrowheads="1"/>
          </p:cNvSpPr>
          <p:nvPr/>
        </p:nvSpPr>
        <p:spPr bwMode="auto">
          <a:xfrm>
            <a:off x="827088" y="4941888"/>
            <a:ext cx="4308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a:t>Begin with a </a:t>
            </a:r>
            <a:r>
              <a:rPr lang="en-GB" sz="2000" b="1" u="sng"/>
              <a:t>verb</a:t>
            </a:r>
            <a:r>
              <a:rPr lang="en-GB" sz="2000" b="1"/>
              <a:t> and an </a:t>
            </a:r>
            <a:r>
              <a:rPr lang="en-GB" sz="2000" b="1" u="sng"/>
              <a:t>adverb</a:t>
            </a:r>
            <a:r>
              <a:rPr lang="en-GB" sz="2000" b="1"/>
              <a:t>.</a:t>
            </a:r>
            <a:endParaRPr lang="en-US" sz="2000" b="1"/>
          </a:p>
        </p:txBody>
      </p:sp>
      <p:sp>
        <p:nvSpPr>
          <p:cNvPr id="19463" name="Rectangle 9"/>
          <p:cNvSpPr>
            <a:spLocks noChangeArrowheads="1"/>
          </p:cNvSpPr>
          <p:nvPr/>
        </p:nvSpPr>
        <p:spPr bwMode="auto">
          <a:xfrm>
            <a:off x="4427538" y="4076700"/>
            <a:ext cx="3168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a:t>Begin with an </a:t>
            </a:r>
            <a:r>
              <a:rPr lang="en-GB" sz="2000" b="1" u="sng"/>
              <a:t>adjective</a:t>
            </a:r>
            <a:r>
              <a:rPr lang="en-GB" sz="2000" b="1"/>
              <a:t>.</a:t>
            </a:r>
            <a:endParaRPr lang="en-US" sz="2000" b="1"/>
          </a:p>
        </p:txBody>
      </p:sp>
      <p:sp>
        <p:nvSpPr>
          <p:cNvPr id="19464" name="Rectangle 10"/>
          <p:cNvSpPr>
            <a:spLocks noChangeArrowheads="1"/>
          </p:cNvSpPr>
          <p:nvPr/>
        </p:nvSpPr>
        <p:spPr bwMode="auto">
          <a:xfrm>
            <a:off x="1331913" y="4221163"/>
            <a:ext cx="24526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a:t>Begin with a </a:t>
            </a:r>
            <a:r>
              <a:rPr lang="en-GB" sz="2000" b="1" u="sng"/>
              <a:t>verb</a:t>
            </a:r>
            <a:r>
              <a:rPr lang="en-GB" sz="2000" b="1"/>
              <a:t>.</a:t>
            </a:r>
            <a:endParaRPr lang="en-US" sz="2000" b="1"/>
          </a:p>
        </p:txBody>
      </p:sp>
      <p:sp>
        <p:nvSpPr>
          <p:cNvPr id="19465" name="Rectangle 11"/>
          <p:cNvSpPr>
            <a:spLocks noChangeArrowheads="1"/>
          </p:cNvSpPr>
          <p:nvPr/>
        </p:nvSpPr>
        <p:spPr bwMode="auto">
          <a:xfrm>
            <a:off x="1258888" y="3716338"/>
            <a:ext cx="290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a:t>Begin with a </a:t>
            </a:r>
            <a:r>
              <a:rPr lang="en-GB" sz="2000" b="1" u="sng"/>
              <a:t>question</a:t>
            </a:r>
            <a:r>
              <a:rPr lang="en-GB" sz="2000" b="1"/>
              <a:t>.</a:t>
            </a:r>
            <a:endParaRPr lang="en-US" sz="2000" b="1"/>
          </a:p>
        </p:txBody>
      </p:sp>
      <p:sp>
        <p:nvSpPr>
          <p:cNvPr id="19466" name="Rectangle 12"/>
          <p:cNvSpPr>
            <a:spLocks noChangeArrowheads="1"/>
          </p:cNvSpPr>
          <p:nvPr/>
        </p:nvSpPr>
        <p:spPr bwMode="auto">
          <a:xfrm>
            <a:off x="5435600" y="4797425"/>
            <a:ext cx="2876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a:t>Begin with an </a:t>
            </a:r>
            <a:r>
              <a:rPr lang="en-GB" sz="2000" b="1" u="sng"/>
              <a:t>adverb</a:t>
            </a:r>
            <a:r>
              <a:rPr lang="en-GB" sz="2000" b="1"/>
              <a:t>.</a:t>
            </a:r>
            <a:endParaRPr lang="en-US" sz="2000" b="1"/>
          </a:p>
        </p:txBody>
      </p:sp>
      <p:sp>
        <p:nvSpPr>
          <p:cNvPr id="19467" name="Rectangle 13"/>
          <p:cNvSpPr>
            <a:spLocks noChangeArrowheads="1"/>
          </p:cNvSpPr>
          <p:nvPr/>
        </p:nvSpPr>
        <p:spPr bwMode="auto">
          <a:xfrm>
            <a:off x="5364163" y="5589588"/>
            <a:ext cx="2533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u="sng"/>
              <a:t>Begin with a place.</a:t>
            </a:r>
            <a:endParaRPr lang="en-US" sz="2000" b="1" u="sng"/>
          </a:p>
        </p:txBody>
      </p:sp>
      <p:sp>
        <p:nvSpPr>
          <p:cNvPr id="19468" name="Rectangle 14"/>
          <p:cNvSpPr>
            <a:spLocks noChangeArrowheads="1"/>
          </p:cNvSpPr>
          <p:nvPr/>
        </p:nvSpPr>
        <p:spPr bwMode="auto">
          <a:xfrm>
            <a:off x="2124075" y="5661025"/>
            <a:ext cx="24431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sz="2000" b="1"/>
              <a:t>Begin with a </a:t>
            </a:r>
            <a:r>
              <a:rPr lang="en-GB" sz="2000" b="1" u="sng"/>
              <a:t>time</a:t>
            </a:r>
            <a:r>
              <a:rPr lang="en-GB" sz="2000" b="1"/>
              <a:t>.</a:t>
            </a:r>
            <a:endParaRPr lang="en-US" sz="2000" b="1"/>
          </a:p>
        </p:txBody>
      </p:sp>
    </p:spTree>
  </p:cSld>
  <p:clrMapOvr>
    <a:masterClrMapping/>
  </p:clrMapOvr>
  <p:transition advClick="0"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95288" y="692150"/>
            <a:ext cx="8372475" cy="439737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000" b="1" u="sng"/>
              <a:t>Short sentences</a:t>
            </a:r>
            <a:r>
              <a:rPr lang="en-GB" sz="4000" b="1"/>
              <a:t> are used for panic, danger, tension or to make something stand out.</a:t>
            </a:r>
          </a:p>
          <a:p>
            <a:pPr eaLnBrk="1" hangingPunct="1"/>
            <a:endParaRPr lang="en-GB" sz="4000" b="1"/>
          </a:p>
          <a:p>
            <a:pPr algn="ctr" eaLnBrk="1" hangingPunct="1"/>
            <a:r>
              <a:rPr lang="en-GB" sz="4000" b="1">
                <a:solidFill>
                  <a:schemeClr val="tx2"/>
                </a:solidFill>
              </a:rPr>
              <a:t>She stopped, stunned.</a:t>
            </a:r>
          </a:p>
          <a:p>
            <a:pPr algn="ctr" eaLnBrk="1" hangingPunct="1"/>
            <a:r>
              <a:rPr lang="en-GB" sz="4000" b="1">
                <a:solidFill>
                  <a:srgbClr val="00B050"/>
                </a:solidFill>
              </a:rPr>
              <a:t>Would he dare to jump?</a:t>
            </a:r>
          </a:p>
          <a:p>
            <a:pPr algn="ctr" eaLnBrk="1" hangingPunct="1"/>
            <a:r>
              <a:rPr lang="en-GB" sz="4000" b="1">
                <a:solidFill>
                  <a:srgbClr val="002060"/>
                </a:solidFill>
              </a:rPr>
              <a:t>Then he fell.</a:t>
            </a:r>
            <a:endParaRPr lang="en-US" sz="4000" b="1">
              <a:solidFill>
                <a:srgbClr val="002060"/>
              </a:solidFill>
            </a:endParaRPr>
          </a:p>
        </p:txBody>
      </p:sp>
    </p:spTree>
  </p:cSld>
  <p:clrMapOvr>
    <a:masterClrMapping/>
  </p:clrMapOvr>
  <p:transition advClick="0" advTm="1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76238" y="236538"/>
            <a:ext cx="8299450" cy="563245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000" b="1" u="sng"/>
              <a:t>Long sentences</a:t>
            </a:r>
            <a:r>
              <a:rPr lang="en-GB" sz="4000" b="1"/>
              <a:t> are used for calmness, description or linking ideas.</a:t>
            </a:r>
          </a:p>
          <a:p>
            <a:pPr algn="ctr" eaLnBrk="1" hangingPunct="1"/>
            <a:r>
              <a:rPr lang="en-GB" sz="4000" b="1">
                <a:solidFill>
                  <a:srgbClr val="00B050"/>
                </a:solidFill>
              </a:rPr>
              <a:t>When Jo first saw the cottage, she noticed the chipped tiles on the roof, the paint peeling from the panes, the cracks in the door and the broken paving slabs on the path.</a:t>
            </a:r>
            <a:endParaRPr lang="en-US" sz="4000" b="1">
              <a:solidFill>
                <a:srgbClr val="00B050"/>
              </a:solidFill>
            </a:endParaRPr>
          </a:p>
        </p:txBody>
      </p:sp>
    </p:spTree>
  </p:cSld>
  <p:clrMapOvr>
    <a:masterClrMapping/>
  </p:clrMapOvr>
  <p:transition advClick="0" advTm="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95288" y="1196975"/>
            <a:ext cx="8372475" cy="3438525"/>
          </a:xfrm>
          <a:prstGeom prst="rect">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r>
              <a:rPr lang="en-GB" sz="5400" b="1"/>
              <a:t>Try to start your sentences in different ways; this will improve your writing.</a:t>
            </a:r>
            <a:endParaRPr lang="en-US" sz="5400" b="1"/>
          </a:p>
        </p:txBody>
      </p:sp>
    </p:spTree>
  </p:cSld>
  <p:clrMapOvr>
    <a:masterClrMapping/>
  </p:clrMapOvr>
  <p:transition advClick="0"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323850" y="1412875"/>
            <a:ext cx="8228013" cy="3789363"/>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800" b="1" u="sng"/>
              <a:t>Begin with a place.</a:t>
            </a:r>
          </a:p>
          <a:p>
            <a:pPr eaLnBrk="1" hangingPunct="1"/>
            <a:endParaRPr lang="en-GB" sz="4800" b="1" u="sng"/>
          </a:p>
          <a:p>
            <a:pPr eaLnBrk="1" hangingPunct="1"/>
            <a:r>
              <a:rPr lang="en-GB" sz="4800" b="1" u="sng">
                <a:solidFill>
                  <a:schemeClr val="tx2"/>
                </a:solidFill>
              </a:rPr>
              <a:t>In the shop</a:t>
            </a:r>
            <a:r>
              <a:rPr lang="en-GB" sz="4800" b="1">
                <a:solidFill>
                  <a:schemeClr val="tx2"/>
                </a:solidFill>
              </a:rPr>
              <a:t> there were many sweets to choose from.</a:t>
            </a:r>
            <a:endParaRPr lang="en-US" sz="4800" b="1">
              <a:solidFill>
                <a:schemeClr val="tx2"/>
              </a:solidFill>
            </a:endParaRPr>
          </a:p>
        </p:txBody>
      </p:sp>
    </p:spTree>
  </p:cSld>
  <p:clrMapOvr>
    <a:masterClrMapping/>
  </p:clrMapOvr>
  <p:transition advClick="0" advTm="1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95288" y="1557338"/>
            <a:ext cx="8353425" cy="341947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5400" b="1"/>
              <a:t>Begin with a </a:t>
            </a:r>
            <a:r>
              <a:rPr lang="en-GB" sz="5400" b="1" u="sng"/>
              <a:t>time</a:t>
            </a:r>
            <a:r>
              <a:rPr lang="en-GB" sz="5400" b="1"/>
              <a:t>.</a:t>
            </a:r>
          </a:p>
          <a:p>
            <a:pPr eaLnBrk="1" hangingPunct="1"/>
            <a:endParaRPr lang="en-GB" sz="5400" b="1"/>
          </a:p>
          <a:p>
            <a:pPr eaLnBrk="1" hangingPunct="1"/>
            <a:r>
              <a:rPr lang="en-GB" sz="5400" b="1" u="sng">
                <a:solidFill>
                  <a:srgbClr val="002060"/>
                </a:solidFill>
              </a:rPr>
              <a:t>Yesterday</a:t>
            </a:r>
            <a:r>
              <a:rPr lang="en-GB" sz="5400" b="1">
                <a:solidFill>
                  <a:srgbClr val="002060"/>
                </a:solidFill>
              </a:rPr>
              <a:t> we went to Brighton.</a:t>
            </a:r>
            <a:endParaRPr lang="en-US" sz="5400" b="1">
              <a:solidFill>
                <a:srgbClr val="002060"/>
              </a:solidFill>
            </a:endParaRPr>
          </a:p>
        </p:txBody>
      </p:sp>
    </p:spTree>
  </p:cSld>
  <p:clrMapOvr>
    <a:masterClrMapping/>
  </p:clrMapOvr>
  <p:transition advClick="0" advTm="1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395288" y="1341438"/>
            <a:ext cx="8372475" cy="341947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5400" b="1"/>
              <a:t>Begin with an </a:t>
            </a:r>
            <a:r>
              <a:rPr lang="en-GB" sz="5400" b="1" u="sng"/>
              <a:t>adverb</a:t>
            </a:r>
            <a:r>
              <a:rPr lang="en-GB" sz="5400" b="1"/>
              <a:t>.</a:t>
            </a:r>
          </a:p>
          <a:p>
            <a:pPr eaLnBrk="1" hangingPunct="1"/>
            <a:endParaRPr lang="en-GB" sz="5400" b="1"/>
          </a:p>
          <a:p>
            <a:pPr eaLnBrk="1" hangingPunct="1"/>
            <a:r>
              <a:rPr lang="en-GB" sz="5400" b="1" u="sng">
                <a:solidFill>
                  <a:srgbClr val="00B050"/>
                </a:solidFill>
              </a:rPr>
              <a:t>Quickly</a:t>
            </a:r>
            <a:r>
              <a:rPr lang="en-GB" sz="5400" b="1">
                <a:solidFill>
                  <a:srgbClr val="00B050"/>
                </a:solidFill>
              </a:rPr>
              <a:t>, we ran for the bus.</a:t>
            </a:r>
            <a:endParaRPr lang="en-US" sz="5400" b="1">
              <a:solidFill>
                <a:srgbClr val="00B050"/>
              </a:solidFill>
            </a:endParaRPr>
          </a:p>
        </p:txBody>
      </p:sp>
    </p:spTree>
  </p:cSld>
  <p:clrMapOvr>
    <a:masterClrMapping/>
  </p:clrMapOvr>
  <p:transition advClick="0" advTm="1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468313" y="981075"/>
            <a:ext cx="8156575" cy="452120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800" b="1"/>
              <a:t>Begin with a </a:t>
            </a:r>
            <a:r>
              <a:rPr lang="en-GB" sz="4800" b="1" u="sng"/>
              <a:t>question</a:t>
            </a:r>
            <a:r>
              <a:rPr lang="en-GB" sz="4800" b="1"/>
              <a:t>.</a:t>
            </a:r>
          </a:p>
          <a:p>
            <a:pPr eaLnBrk="1" hangingPunct="1"/>
            <a:endParaRPr lang="en-GB" sz="4800" b="1"/>
          </a:p>
          <a:p>
            <a:pPr eaLnBrk="1" hangingPunct="1"/>
            <a:r>
              <a:rPr lang="en-GB" sz="4800" b="1">
                <a:solidFill>
                  <a:schemeClr val="tx2"/>
                </a:solidFill>
              </a:rPr>
              <a:t>Can you spell these words? Necessary, disappear, beginning, definitely and sentence.</a:t>
            </a:r>
            <a:endParaRPr lang="en-US" sz="4800" b="1">
              <a:solidFill>
                <a:schemeClr val="tx2"/>
              </a:solidFill>
            </a:endParaRPr>
          </a:p>
        </p:txBody>
      </p:sp>
    </p:spTree>
  </p:cSld>
  <p:clrMapOvr>
    <a:masterClrMapping/>
  </p:clrMapOvr>
  <p:transition advClick="0" advTm="1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395288" y="1196975"/>
            <a:ext cx="8497887" cy="3789363"/>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en-GB" sz="4800" b="1"/>
              <a:t>Begin with a </a:t>
            </a:r>
            <a:r>
              <a:rPr lang="en-GB" sz="4800" b="1" u="sng"/>
              <a:t>time clause</a:t>
            </a:r>
            <a:r>
              <a:rPr lang="en-GB" sz="4800" b="1"/>
              <a:t>.</a:t>
            </a:r>
          </a:p>
          <a:p>
            <a:pPr eaLnBrk="1" hangingPunct="1"/>
            <a:endParaRPr lang="en-GB" sz="4800" b="1"/>
          </a:p>
          <a:p>
            <a:pPr eaLnBrk="1" hangingPunct="1"/>
            <a:r>
              <a:rPr lang="en-GB" sz="4800" b="1" u="sng">
                <a:solidFill>
                  <a:srgbClr val="002060"/>
                </a:solidFill>
              </a:rPr>
              <a:t>After he had finished his homework</a:t>
            </a:r>
            <a:r>
              <a:rPr lang="en-GB" sz="4800" b="1">
                <a:solidFill>
                  <a:srgbClr val="002060"/>
                </a:solidFill>
              </a:rPr>
              <a:t>, Jimmy watched Eastenders on TV.</a:t>
            </a:r>
            <a:endParaRPr lang="en-US" sz="4800" b="1">
              <a:solidFill>
                <a:srgbClr val="002060"/>
              </a:solidFill>
            </a:endParaRPr>
          </a:p>
        </p:txBody>
      </p:sp>
    </p:spTree>
  </p:cSld>
  <p:clrMapOvr>
    <a:masterClrMapping/>
  </p:clrMapOvr>
  <p:transition advClick="0" advTm="10000"/>
  <p:timing>
    <p:tnLst>
      <p:par>
        <p:cTn id="1" dur="indefinite" restart="never" nodeType="tmRoot"/>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83</TotalTime>
  <Words>456</Words>
  <Application>Microsoft Office PowerPoint</Application>
  <PresentationFormat>On-screen Show (4:3)</PresentationFormat>
  <Paragraphs>56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Comic Sans MS</vt:lpstr>
      <vt:lpstr>Arial</vt:lpstr>
      <vt:lpstr>Calibri</vt:lpstr>
      <vt:lpstr>Crayons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Bluestone Lodge Pty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dazza</dc:creator>
  <cp:lastModifiedBy>Teacher E-Solutions</cp:lastModifiedBy>
  <cp:revision>7</cp:revision>
  <dcterms:created xsi:type="dcterms:W3CDTF">2006-03-02T21:14:53Z</dcterms:created>
  <dcterms:modified xsi:type="dcterms:W3CDTF">2019-01-18T16:51:36Z</dcterms:modified>
</cp:coreProperties>
</file>