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C46ECC-B531-4324-93F1-8C05FE4D89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55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99854-99B8-49EF-8F6D-A4C1E1EE88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54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F213D-2952-4766-BAAF-0586630CE2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30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3AE9F-3C08-4575-9265-A46A769D40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8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72544-EBEB-4264-BA5B-84A0F8926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2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9B343-6D3D-49BA-B8D1-D26BB5747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8FB9B-9106-4137-82BF-83484C6CEB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0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24048-C686-4F96-898E-DE2D1C2FCF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8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A0C72-F8C4-41E5-B602-795B3F5E5B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3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5F5A7-82E8-496D-9DDE-6BC60F3A93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7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C1643-B8D8-4B8B-BEFD-C33DF3B3CC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8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E36C9-26D0-4A54-9121-CEBD18747F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7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Dr. Sardharwalla       August 2006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2B829D-58D9-4B2D-AD6F-BDFD35CE58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Sardharwalla       August 2006</a:t>
            </a:r>
          </a:p>
        </p:txBody>
      </p:sp>
      <p:grpSp>
        <p:nvGrpSpPr>
          <p:cNvPr id="3084" name="Group 12"/>
          <p:cNvGrpSpPr>
            <a:grpSpLocks/>
          </p:cNvGrpSpPr>
          <p:nvPr/>
        </p:nvGrpSpPr>
        <p:grpSpPr bwMode="auto">
          <a:xfrm>
            <a:off x="323850" y="765175"/>
            <a:ext cx="8377238" cy="5400675"/>
            <a:chOff x="204" y="482"/>
            <a:chExt cx="5277" cy="3402"/>
          </a:xfrm>
        </p:grpSpPr>
        <p:sp>
          <p:nvSpPr>
            <p:cNvPr id="307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930" y="1616"/>
              <a:ext cx="3221" cy="725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53882" dir="2700000" algn="ctr" rotWithShape="0">
                      <a:srgbClr val="C0C0C0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India in the World</a:t>
              </a:r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295" y="482"/>
              <a:ext cx="1315" cy="952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993366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FF0000"/>
                  </a:solidFill>
                </a:rPr>
                <a:t>Largest country in South Asia</a:t>
              </a:r>
              <a:endParaRPr lang="en-US" sz="2600"/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1837" y="2931"/>
              <a:ext cx="2082" cy="953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008000"/>
                  </a:solidFill>
                </a:rPr>
                <a:t>Seventeenth biggest country in the world</a:t>
              </a:r>
              <a:endParaRPr lang="en-US" sz="2600"/>
            </a:p>
          </p:txBody>
        </p:sp>
        <p:sp>
          <p:nvSpPr>
            <p:cNvPr id="3080" name="Text Box 8"/>
            <p:cNvSpPr txBox="1">
              <a:spLocks noChangeArrowheads="1"/>
            </p:cNvSpPr>
            <p:nvPr/>
          </p:nvSpPr>
          <p:spPr bwMode="auto">
            <a:xfrm>
              <a:off x="3878" y="482"/>
              <a:ext cx="1497" cy="1088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FF0000"/>
                  </a:solidFill>
                </a:rPr>
                <a:t>Area of 3,288,000 square kilometers</a:t>
              </a:r>
              <a:endParaRPr lang="en-US" sz="2600"/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2154" y="482"/>
              <a:ext cx="1180" cy="862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2600" b="1"/>
                <a:t>New Delhi is the capital</a:t>
              </a:r>
              <a:endParaRPr lang="en-US" sz="2600" b="1"/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204" y="2614"/>
              <a:ext cx="1270" cy="998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339966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008000"/>
                  </a:solidFill>
                </a:rPr>
                <a:t>World’s largest democracy</a:t>
              </a:r>
              <a:endParaRPr lang="en-US" sz="2600"/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4150" y="2387"/>
              <a:ext cx="1331" cy="908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993366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0000FF"/>
                  </a:solidFill>
                </a:rPr>
                <a:t>Currency: Rupees and paisa</a:t>
              </a:r>
              <a:endParaRPr lang="en-US" sz="2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Sardharwalla       August 2006</a:t>
            </a:r>
          </a:p>
        </p:txBody>
      </p:sp>
      <p:grpSp>
        <p:nvGrpSpPr>
          <p:cNvPr id="4108" name="Group 12"/>
          <p:cNvGrpSpPr>
            <a:grpSpLocks/>
          </p:cNvGrpSpPr>
          <p:nvPr/>
        </p:nvGrpSpPr>
        <p:grpSpPr bwMode="auto">
          <a:xfrm>
            <a:off x="395288" y="549275"/>
            <a:ext cx="8208962" cy="5400675"/>
            <a:chOff x="249" y="346"/>
            <a:chExt cx="5171" cy="3402"/>
          </a:xfrm>
        </p:grpSpPr>
        <p:sp>
          <p:nvSpPr>
            <p:cNvPr id="4101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831" y="1666"/>
              <a:ext cx="2798" cy="943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effectLst>
                    <a:outerShdw dist="53882" dir="2700000" algn="ctr" rotWithShape="0">
                      <a:srgbClr val="C0C0C0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India in the World</a:t>
              </a:r>
            </a:p>
          </p:txBody>
        </p:sp>
        <p:sp>
          <p:nvSpPr>
            <p:cNvPr id="4102" name="Text Box 6"/>
            <p:cNvSpPr txBox="1">
              <a:spLocks noChangeArrowheads="1"/>
            </p:cNvSpPr>
            <p:nvPr/>
          </p:nvSpPr>
          <p:spPr bwMode="auto">
            <a:xfrm>
              <a:off x="249" y="723"/>
              <a:ext cx="1278" cy="1618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993366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FF6600"/>
                  </a:solidFill>
                </a:rPr>
                <a:t>World’s largest producer of films – 3x more than USA</a:t>
              </a:r>
              <a:endParaRPr lang="en-US" sz="2600"/>
            </a:p>
          </p:txBody>
        </p:sp>
        <p:sp>
          <p:nvSpPr>
            <p:cNvPr id="4103" name="Text Box 7"/>
            <p:cNvSpPr txBox="1">
              <a:spLocks noChangeArrowheads="1"/>
            </p:cNvSpPr>
            <p:nvPr/>
          </p:nvSpPr>
          <p:spPr bwMode="auto">
            <a:xfrm>
              <a:off x="1648" y="346"/>
              <a:ext cx="2129" cy="1088"/>
            </a:xfrm>
            <a:prstGeom prst="rect">
              <a:avLst/>
            </a:prstGeom>
            <a:noFill/>
            <a:ln w="76200" cmpd="tri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6600"/>
                  </a:solidFill>
                </a14:hiddenFill>
              </a:ext>
            </a:extLst>
          </p:spPr>
          <p:txBody>
            <a:bodyPr/>
            <a:lstStyle/>
            <a:p>
              <a:r>
                <a:rPr lang="en-US" sz="2600" b="1">
                  <a:solidFill>
                    <a:srgbClr val="0000FF"/>
                  </a:solidFill>
                </a:rPr>
                <a:t>First woman Prime Minister in 1966 - 13 years before Britain.</a:t>
              </a:r>
              <a:endParaRPr lang="en-US" sz="2600"/>
            </a:p>
          </p:txBody>
        </p:sp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4030" y="354"/>
              <a:ext cx="1277" cy="1080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008000"/>
                  </a:solidFill>
                </a:rPr>
                <a:t>4</a:t>
              </a:r>
              <a:r>
                <a:rPr lang="en-US" sz="2600" b="1" baseline="30000">
                  <a:solidFill>
                    <a:srgbClr val="008000"/>
                  </a:solidFill>
                </a:rPr>
                <a:t>th</a:t>
              </a:r>
              <a:r>
                <a:rPr lang="en-US" sz="2600" b="1">
                  <a:solidFill>
                    <a:srgbClr val="008000"/>
                  </a:solidFill>
                </a:rPr>
                <a:t> largest rail network in the world</a:t>
              </a:r>
              <a:endParaRPr lang="en-US" sz="2600"/>
            </a:p>
          </p:txBody>
        </p:sp>
        <p:sp>
          <p:nvSpPr>
            <p:cNvPr id="4105" name="Text Box 9"/>
            <p:cNvSpPr txBox="1">
              <a:spLocks noChangeArrowheads="1"/>
            </p:cNvSpPr>
            <p:nvPr/>
          </p:nvSpPr>
          <p:spPr bwMode="auto">
            <a:xfrm>
              <a:off x="2317" y="2735"/>
              <a:ext cx="1400" cy="650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FF00FF"/>
                  </a:solidFill>
                </a:rPr>
                <a:t>650 daily newspapers</a:t>
              </a:r>
              <a:endParaRPr lang="en-US" sz="2600"/>
            </a:p>
          </p:txBody>
        </p:sp>
        <p:sp>
          <p:nvSpPr>
            <p:cNvPr id="4106" name="Text Box 10"/>
            <p:cNvSpPr txBox="1">
              <a:spLocks noChangeArrowheads="1"/>
            </p:cNvSpPr>
            <p:nvPr/>
          </p:nvSpPr>
          <p:spPr bwMode="auto">
            <a:xfrm>
              <a:off x="371" y="2798"/>
              <a:ext cx="1834" cy="859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339966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993366"/>
                  </a:solidFill>
                </a:rPr>
                <a:t>Over 10,000 books published each year</a:t>
              </a:r>
              <a:endParaRPr lang="en-US" sz="2600"/>
            </a:p>
          </p:txBody>
        </p:sp>
        <p:sp>
          <p:nvSpPr>
            <p:cNvPr id="4107" name="Text Box 11"/>
            <p:cNvSpPr txBox="1">
              <a:spLocks noChangeArrowheads="1"/>
            </p:cNvSpPr>
            <p:nvPr/>
          </p:nvSpPr>
          <p:spPr bwMode="auto">
            <a:xfrm>
              <a:off x="3908" y="2672"/>
              <a:ext cx="1512" cy="1076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600" b="1">
                  <a:solidFill>
                    <a:srgbClr val="0000FF"/>
                  </a:solidFill>
                </a:rPr>
                <a:t>Beatles used Sitar in some of their hit songs</a:t>
              </a:r>
              <a:endParaRPr lang="en-US" sz="260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Sardharwalla       August 2006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484438" y="260350"/>
            <a:ext cx="3924300" cy="571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THE INDIAN FLAG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611188" y="908050"/>
            <a:ext cx="79200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b="1">
                <a:cs typeface="Times New Roman" pitchFamily="18" charset="0"/>
              </a:rPr>
              <a:t>The Indian flag has three horizontal stripes in orange, white and green. There is a dark blue wheel in the middle of the white stripe.</a:t>
            </a:r>
            <a:endParaRPr lang="en-US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484313"/>
            <a:ext cx="1728788" cy="161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23850" y="2997200"/>
            <a:ext cx="8569325" cy="324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b="1">
                <a:cs typeface="Times New Roman" pitchFamily="18" charset="0"/>
              </a:rPr>
              <a:t>Each part of the flag has a special meaning.</a:t>
            </a:r>
          </a:p>
          <a:p>
            <a:endParaRPr lang="en-US" sz="900"/>
          </a:p>
          <a:p>
            <a:pPr eaLnBrk="0" hangingPunct="0"/>
            <a:r>
              <a:rPr lang="en-GB" b="1">
                <a:cs typeface="Times New Roman" pitchFamily="18" charset="0"/>
              </a:rPr>
              <a:t>The orange stripe represents the Hindus of India</a:t>
            </a:r>
          </a:p>
          <a:p>
            <a:pPr eaLnBrk="0" hangingPunct="0"/>
            <a:endParaRPr lang="en-US" sz="900"/>
          </a:p>
          <a:p>
            <a:pPr eaLnBrk="0" hangingPunct="0"/>
            <a:r>
              <a:rPr lang="en-GB" b="1">
                <a:cs typeface="Times New Roman" pitchFamily="18" charset="0"/>
              </a:rPr>
              <a:t>The green stripe represents the Muslims of India</a:t>
            </a:r>
          </a:p>
          <a:p>
            <a:pPr eaLnBrk="0" hangingPunct="0"/>
            <a:endParaRPr lang="en-US" sz="900"/>
          </a:p>
          <a:p>
            <a:pPr eaLnBrk="0" hangingPunct="0"/>
            <a:r>
              <a:rPr lang="en-GB" b="1">
                <a:cs typeface="Times New Roman" pitchFamily="18" charset="0"/>
              </a:rPr>
              <a:t>The white stripe represents the hope that the two can live in peace together</a:t>
            </a:r>
            <a:endParaRPr lang="en-US" sz="900"/>
          </a:p>
          <a:p>
            <a:pPr eaLnBrk="0" hangingPunct="0"/>
            <a:endParaRPr lang="en-GB" b="1">
              <a:cs typeface="Times New Roman" pitchFamily="18" charset="0"/>
            </a:endParaRPr>
          </a:p>
          <a:p>
            <a:pPr eaLnBrk="0" hangingPunct="0"/>
            <a:r>
              <a:rPr lang="en-GB" b="1">
                <a:cs typeface="Times New Roman" pitchFamily="18" charset="0"/>
              </a:rPr>
              <a:t>The wheel is an ancient Buddhist symbol. It stands for peaceful change.  </a:t>
            </a:r>
            <a:endParaRPr lang="en-US" sz="900"/>
          </a:p>
          <a:p>
            <a:pPr eaLnBrk="0" hangingPunct="0"/>
            <a:endParaRPr lang="en-GB" b="1">
              <a:cs typeface="Times New Roman" pitchFamily="18" charset="0"/>
            </a:endParaRPr>
          </a:p>
          <a:p>
            <a:pPr eaLnBrk="0" hangingPunct="0"/>
            <a:r>
              <a:rPr lang="en-GB" b="1">
                <a:cs typeface="Times New Roman" pitchFamily="18" charset="0"/>
              </a:rPr>
              <a:t>The 26 spokes of the wheel represent the 26 states of India.</a:t>
            </a:r>
            <a:endParaRPr lang="en-US" sz="900"/>
          </a:p>
          <a:p>
            <a:pPr eaLnBrk="0" hangingPunct="0"/>
            <a:endParaRPr lang="en-GB" b="1">
              <a:cs typeface="Times New Roman" pitchFamily="18" charset="0"/>
            </a:endParaRPr>
          </a:p>
          <a:p>
            <a:pPr eaLnBrk="0" hangingPunct="0"/>
            <a:r>
              <a:rPr lang="en-GB" b="1">
                <a:cs typeface="Times New Roman" pitchFamily="18" charset="0"/>
              </a:rPr>
              <a:t>The flag was adopted in 1947, when India gained independence from British.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Sardharwalla       August 2006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88913"/>
            <a:ext cx="7777162" cy="1511300"/>
          </a:xfrm>
        </p:spPr>
        <p:txBody>
          <a:bodyPr/>
          <a:lstStyle/>
          <a:p>
            <a:r>
              <a:rPr lang="en-GB" sz="4000" b="1" u="sng">
                <a:solidFill>
                  <a:srgbClr val="00CC66"/>
                </a:solidFill>
              </a:rPr>
              <a:t>Some Words used in English</a:t>
            </a:r>
            <a:br>
              <a:rPr lang="en-GB" sz="4000" b="1" u="sng">
                <a:solidFill>
                  <a:srgbClr val="00CC66"/>
                </a:solidFill>
              </a:rPr>
            </a:br>
            <a:r>
              <a:rPr lang="en-GB" sz="4000" b="1" u="sng">
                <a:solidFill>
                  <a:srgbClr val="00CC66"/>
                </a:solidFill>
              </a:rPr>
              <a:t>from Indian languages </a:t>
            </a:r>
            <a:endParaRPr lang="en-US" sz="4000">
              <a:solidFill>
                <a:srgbClr val="00CC66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844675"/>
            <a:ext cx="7643812" cy="42814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/>
              <a:t>	</a:t>
            </a:r>
            <a:r>
              <a:rPr lang="en-GB">
                <a:solidFill>
                  <a:schemeClr val="accent2"/>
                </a:solidFill>
              </a:rPr>
              <a:t>curry				shampoo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>
                <a:solidFill>
                  <a:schemeClr val="accent2"/>
                </a:solidFill>
              </a:rPr>
              <a:t>	chutney				loot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>
                <a:solidFill>
                  <a:schemeClr val="accent2"/>
                </a:solidFill>
              </a:rPr>
              <a:t>	cheetah				pukka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>
                <a:solidFill>
                  <a:schemeClr val="accent2"/>
                </a:solidFill>
              </a:rPr>
              <a:t>	pyjamas			gymkhana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>
                <a:solidFill>
                  <a:schemeClr val="accent2"/>
                </a:solidFill>
              </a:rPr>
              <a:t>	cushy				bangle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>
                <a:solidFill>
                  <a:schemeClr val="accent2"/>
                </a:solidFill>
              </a:rPr>
              <a:t>	jungle				bungalow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>
                <a:solidFill>
                  <a:schemeClr val="accent2"/>
                </a:solidFill>
              </a:rPr>
              <a:t>	thug				dinghy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>
                <a:solidFill>
                  <a:schemeClr val="accent2"/>
                </a:solidFill>
              </a:rPr>
              <a:t>	yoga				catamaran</a:t>
            </a:r>
            <a:endParaRPr 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221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Some Words used in English from Indian languages </vt:lpstr>
    </vt:vector>
  </TitlesOfParts>
  <Company>Perryfields Junior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staff</dc:creator>
  <cp:lastModifiedBy>Teacher E-Solutions</cp:lastModifiedBy>
  <cp:revision>19</cp:revision>
  <dcterms:created xsi:type="dcterms:W3CDTF">2006-08-04T13:43:59Z</dcterms:created>
  <dcterms:modified xsi:type="dcterms:W3CDTF">2019-01-18T17:27:53Z</dcterms:modified>
</cp:coreProperties>
</file>