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9"/>
  </p:notesMasterIdLst>
  <p:sldIdLst>
    <p:sldId id="256" r:id="rId2"/>
    <p:sldId id="261" r:id="rId3"/>
    <p:sldId id="262" r:id="rId4"/>
    <p:sldId id="264" r:id="rId5"/>
    <p:sldId id="266" r:id="rId6"/>
    <p:sldId id="263" r:id="rId7"/>
    <p:sldId id="258" r:id="rId8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0B2699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7" autoAdjust="0"/>
    <p:restoredTop sz="94679" autoAdjust="0"/>
  </p:normalViewPr>
  <p:slideViewPr>
    <p:cSldViewPr>
      <p:cViewPr varScale="1">
        <p:scale>
          <a:sx n="42" d="100"/>
          <a:sy n="42" d="100"/>
        </p:scale>
        <p:origin x="-64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6388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1BB57A8-FC6F-4697-871A-FA254D4A47E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485135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8E3420F-CAE8-4AC6-BB10-4D62242B5615}" type="slidenum">
              <a:rPr lang="en-US"/>
              <a:pPr/>
              <a:t>1</a:t>
            </a:fld>
            <a:endParaRPr lang="en-US"/>
          </a:p>
        </p:txBody>
      </p:sp>
      <p:sp>
        <p:nvSpPr>
          <p:cNvPr id="1741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hidden">
          <a:xfrm>
            <a:off x="228600" y="3200400"/>
            <a:ext cx="8763000" cy="1341438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en-US"/>
          </a:p>
        </p:txBody>
      </p:sp>
      <p:pic>
        <p:nvPicPr>
          <p:cNvPr id="6147" name="Picture 3" descr="ANABNR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900" t="-1314" r="-2" b="-36961"/>
          <a:stretch>
            <a:fillRect/>
          </a:stretch>
        </p:blipFill>
        <p:spPr bwMode="auto">
          <a:xfrm>
            <a:off x="533400" y="3200400"/>
            <a:ext cx="8458200" cy="1158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148" name="Rectangle 4"/>
          <p:cNvSpPr>
            <a:spLocks noChangeArrowheads="1"/>
          </p:cNvSpPr>
          <p:nvPr/>
        </p:nvSpPr>
        <p:spPr bwMode="hidden">
          <a:xfrm>
            <a:off x="795338" y="2895600"/>
            <a:ext cx="304800" cy="990600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ctrTitle"/>
          </p:nvPr>
        </p:nvSpPr>
        <p:spPr>
          <a:xfrm>
            <a:off x="1143000" y="19812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 noProof="0" smtClean="0"/>
              <a:t>Click to edit Master title style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2038350" y="4351338"/>
            <a:ext cx="6400800" cy="1371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pPr lvl="0"/>
            <a:r>
              <a:rPr lang="en-GB" noProof="0" smtClean="0"/>
              <a:t>Click to edit Master subtitle style</a:t>
            </a:r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152" name="Rectangle 8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3246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Dr. Sardharwalla   August 2006</a:t>
            </a:r>
          </a:p>
        </p:txBody>
      </p:sp>
      <p:sp>
        <p:nvSpPr>
          <p:cNvPr id="6153" name="Rectangle 9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324600"/>
            <a:ext cx="1905000" cy="457200"/>
          </a:xfrm>
        </p:spPr>
        <p:txBody>
          <a:bodyPr/>
          <a:lstStyle>
            <a:lvl1pPr>
              <a:defRPr sz="1400"/>
            </a:lvl1pPr>
          </a:lstStyle>
          <a:p>
            <a:fld id="{73380ECD-5788-42AF-9200-6C9DB65F90AA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Dr. Sardharwalla   August 2006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E632DF-5AF3-4C5F-82F0-6F70F7D6915E}" type="slidenum">
              <a:rPr lang="en-GB"/>
              <a:pPr/>
              <a:t>‹#›</a:t>
            </a:fld>
            <a:endParaRPr lang="en-GB" sz="1400"/>
          </a:p>
        </p:txBody>
      </p:sp>
    </p:spTree>
    <p:extLst>
      <p:ext uri="{BB962C8B-B14F-4D97-AF65-F5344CB8AC3E}">
        <p14:creationId xmlns:p14="http://schemas.microsoft.com/office/powerpoint/2010/main" val="9517204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96100" y="838200"/>
            <a:ext cx="1943100" cy="53784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838200"/>
            <a:ext cx="5676900" cy="5378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Dr. Sardharwalla   August 2006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17B022-679F-472E-ABCA-F9012973736A}" type="slidenum">
              <a:rPr lang="en-GB"/>
              <a:pPr/>
              <a:t>‹#›</a:t>
            </a:fld>
            <a:endParaRPr lang="en-GB" sz="1400"/>
          </a:p>
        </p:txBody>
      </p:sp>
    </p:spTree>
    <p:extLst>
      <p:ext uri="{BB962C8B-B14F-4D97-AF65-F5344CB8AC3E}">
        <p14:creationId xmlns:p14="http://schemas.microsoft.com/office/powerpoint/2010/main" val="1139342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Dr. Sardharwalla   August 2006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02438D-DE67-475D-A009-C66EB108023A}" type="slidenum">
              <a:rPr lang="en-GB"/>
              <a:pPr/>
              <a:t>‹#›</a:t>
            </a:fld>
            <a:endParaRPr lang="en-GB" sz="1400"/>
          </a:p>
        </p:txBody>
      </p:sp>
    </p:spTree>
    <p:extLst>
      <p:ext uri="{BB962C8B-B14F-4D97-AF65-F5344CB8AC3E}">
        <p14:creationId xmlns:p14="http://schemas.microsoft.com/office/powerpoint/2010/main" val="21881299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Dr. Sardharwalla   August 2006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BA9AA5-00F7-42FC-91C6-FD60C3BBDE92}" type="slidenum">
              <a:rPr lang="en-GB"/>
              <a:pPr/>
              <a:t>‹#›</a:t>
            </a:fld>
            <a:endParaRPr lang="en-GB" sz="1400"/>
          </a:p>
        </p:txBody>
      </p:sp>
    </p:spTree>
    <p:extLst>
      <p:ext uri="{BB962C8B-B14F-4D97-AF65-F5344CB8AC3E}">
        <p14:creationId xmlns:p14="http://schemas.microsoft.com/office/powerpoint/2010/main" val="13195835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185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210185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Dr. Sardharwalla   August 2006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5376AA-6561-4DFA-B7B5-C0ADA7F164DC}" type="slidenum">
              <a:rPr lang="en-GB"/>
              <a:pPr/>
              <a:t>‹#›</a:t>
            </a:fld>
            <a:endParaRPr lang="en-GB" sz="1400"/>
          </a:p>
        </p:txBody>
      </p:sp>
    </p:spTree>
    <p:extLst>
      <p:ext uri="{BB962C8B-B14F-4D97-AF65-F5344CB8AC3E}">
        <p14:creationId xmlns:p14="http://schemas.microsoft.com/office/powerpoint/2010/main" val="42896392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Dr. Sardharwalla   August 2006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0FB74E-D824-4784-A958-5948C709C20A}" type="slidenum">
              <a:rPr lang="en-GB"/>
              <a:pPr/>
              <a:t>‹#›</a:t>
            </a:fld>
            <a:endParaRPr lang="en-GB" sz="1400"/>
          </a:p>
        </p:txBody>
      </p:sp>
    </p:spTree>
    <p:extLst>
      <p:ext uri="{BB962C8B-B14F-4D97-AF65-F5344CB8AC3E}">
        <p14:creationId xmlns:p14="http://schemas.microsoft.com/office/powerpoint/2010/main" val="34068982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Dr. Sardharwalla   August 2006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7F5D6D-EFD2-480E-BA8A-F39900A7FAB2}" type="slidenum">
              <a:rPr lang="en-GB"/>
              <a:pPr/>
              <a:t>‹#›</a:t>
            </a:fld>
            <a:endParaRPr lang="en-GB" sz="1400"/>
          </a:p>
        </p:txBody>
      </p:sp>
    </p:spTree>
    <p:extLst>
      <p:ext uri="{BB962C8B-B14F-4D97-AF65-F5344CB8AC3E}">
        <p14:creationId xmlns:p14="http://schemas.microsoft.com/office/powerpoint/2010/main" val="12244707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Dr. Sardharwalla   August 2006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8771E2-BD6B-4B20-B010-1022A2E18FC7}" type="slidenum">
              <a:rPr lang="en-GB"/>
              <a:pPr/>
              <a:t>‹#›</a:t>
            </a:fld>
            <a:endParaRPr lang="en-GB" sz="1400"/>
          </a:p>
        </p:txBody>
      </p:sp>
    </p:spTree>
    <p:extLst>
      <p:ext uri="{BB962C8B-B14F-4D97-AF65-F5344CB8AC3E}">
        <p14:creationId xmlns:p14="http://schemas.microsoft.com/office/powerpoint/2010/main" val="8841646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Dr. Sardharwalla   August 2006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2BD5EB-0BA7-478B-B040-2DE9CB29BF64}" type="slidenum">
              <a:rPr lang="en-GB"/>
              <a:pPr/>
              <a:t>‹#›</a:t>
            </a:fld>
            <a:endParaRPr lang="en-GB" sz="1400"/>
          </a:p>
        </p:txBody>
      </p:sp>
    </p:spTree>
    <p:extLst>
      <p:ext uri="{BB962C8B-B14F-4D97-AF65-F5344CB8AC3E}">
        <p14:creationId xmlns:p14="http://schemas.microsoft.com/office/powerpoint/2010/main" val="33213833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Dr. Sardharwalla   August 2006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757FB9-983B-409C-B3A3-293DF5AB9D64}" type="slidenum">
              <a:rPr lang="en-GB"/>
              <a:pPr/>
              <a:t>‹#›</a:t>
            </a:fld>
            <a:endParaRPr lang="en-GB" sz="1400"/>
          </a:p>
        </p:txBody>
      </p:sp>
    </p:spTree>
    <p:extLst>
      <p:ext uri="{BB962C8B-B14F-4D97-AF65-F5344CB8AC3E}">
        <p14:creationId xmlns:p14="http://schemas.microsoft.com/office/powerpoint/2010/main" val="25003198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hidden">
          <a:xfrm>
            <a:off x="152400" y="0"/>
            <a:ext cx="1447800" cy="685800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en-US"/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hidden">
          <a:xfrm>
            <a:off x="1676400" y="0"/>
            <a:ext cx="7467600" cy="121920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en-US"/>
          </a:p>
        </p:txBody>
      </p:sp>
      <p:sp>
        <p:nvSpPr>
          <p:cNvPr id="5124" name="Rectangle 4" descr="Stationery"/>
          <p:cNvSpPr>
            <a:spLocks noChangeArrowheads="1"/>
          </p:cNvSpPr>
          <p:nvPr/>
        </p:nvSpPr>
        <p:spPr bwMode="auto">
          <a:xfrm>
            <a:off x="457200" y="0"/>
            <a:ext cx="1219200" cy="762000"/>
          </a:xfrm>
          <a:prstGeom prst="rect">
            <a:avLst/>
          </a:prstGeom>
          <a:blipFill dpi="0" rotWithShape="0">
            <a:blip r:embed="rId13"/>
            <a:srcRect/>
            <a:tile tx="0" ty="0" sx="100000" sy="100000" flip="none" algn="tl"/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en-US"/>
          </a:p>
        </p:txBody>
      </p:sp>
      <p:sp>
        <p:nvSpPr>
          <p:cNvPr id="5125" name="Rectangle 5" descr="Stationery"/>
          <p:cNvSpPr>
            <a:spLocks noChangeArrowheads="1"/>
          </p:cNvSpPr>
          <p:nvPr/>
        </p:nvSpPr>
        <p:spPr bwMode="auto">
          <a:xfrm>
            <a:off x="0" y="0"/>
            <a:ext cx="457200" cy="6858000"/>
          </a:xfrm>
          <a:prstGeom prst="rect">
            <a:avLst/>
          </a:prstGeom>
          <a:blipFill dpi="0" rotWithShape="0">
            <a:blip r:embed="rId13"/>
            <a:srcRect/>
            <a:tile tx="0" ty="0" sx="100000" sy="100000" flip="none" algn="tl"/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en-US"/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8382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66800" y="64135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5128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4135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tx2"/>
                </a:solidFill>
              </a:defRPr>
            </a:lvl1pPr>
          </a:lstStyle>
          <a:p>
            <a:r>
              <a:rPr lang="en-GB"/>
              <a:t>Dr. Sardharwalla   August 2006</a:t>
            </a:r>
          </a:p>
        </p:txBody>
      </p:sp>
      <p:pic>
        <p:nvPicPr>
          <p:cNvPr id="5129" name="Picture 9" descr="anabnr2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8725" y="0"/>
            <a:ext cx="7915275" cy="754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130" name="Rectangle 10"/>
          <p:cNvSpPr>
            <a:spLocks noChangeArrowheads="1"/>
          </p:cNvSpPr>
          <p:nvPr/>
        </p:nvSpPr>
        <p:spPr bwMode="auto">
          <a:xfrm>
            <a:off x="304800" y="457200"/>
            <a:ext cx="2514600" cy="304800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en-US"/>
          </a:p>
        </p:txBody>
      </p:sp>
      <p:sp>
        <p:nvSpPr>
          <p:cNvPr id="5131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229600" y="6413500"/>
            <a:ext cx="914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fld id="{DDC55740-0EA1-4D8F-860A-625F6C897DFD}" type="slidenum">
              <a:rPr lang="en-GB"/>
              <a:pPr/>
              <a:t>‹#›</a:t>
            </a:fld>
            <a:endParaRPr lang="en-GB" sz="1400"/>
          </a:p>
        </p:txBody>
      </p:sp>
      <p:sp>
        <p:nvSpPr>
          <p:cNvPr id="5132" name="Rectangle 1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210185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hf sldNum="0" hdr="0" dt="0"/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457200" indent="-457200" algn="l" rtl="0" fontAlgn="base">
        <a:spcBef>
          <a:spcPct val="20000"/>
        </a:spcBef>
        <a:spcAft>
          <a:spcPct val="0"/>
        </a:spcAft>
        <a:buClr>
          <a:srgbClr val="A50021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1027113" indent="-45561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370013" indent="-228600" algn="l" rtl="0" fontAlgn="base">
        <a:spcBef>
          <a:spcPct val="20000"/>
        </a:spcBef>
        <a:spcAft>
          <a:spcPct val="0"/>
        </a:spcAft>
        <a:buClr>
          <a:srgbClr val="666699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712913" indent="-228600" algn="l" rtl="0" fontAlgn="base">
        <a:spcBef>
          <a:spcPct val="20000"/>
        </a:spcBef>
        <a:spcAft>
          <a:spcPct val="0"/>
        </a:spcAft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Dr. Sardharwalla   August 2006</a:t>
            </a:r>
          </a:p>
        </p:txBody>
      </p:sp>
      <p:sp>
        <p:nvSpPr>
          <p:cNvPr id="2050" name="WordArt 2"/>
          <p:cNvSpPr>
            <a:spLocks noChangeArrowheads="1" noChangeShapeType="1" noTextEdit="1"/>
          </p:cNvSpPr>
          <p:nvPr/>
        </p:nvSpPr>
        <p:spPr bwMode="auto">
          <a:xfrm>
            <a:off x="1763713" y="1196975"/>
            <a:ext cx="5753100" cy="3311525"/>
          </a:xfrm>
          <a:prstGeom prst="rect">
            <a:avLst/>
          </a:prstGeom>
        </p:spPr>
        <p:txBody>
          <a:bodyPr wrap="none" fromWordArt="1">
            <a:prstTxWarp prst="textFadeUp">
              <a:avLst>
                <a:gd name="adj" fmla="val 9991"/>
              </a:avLst>
            </a:prstTxWarp>
          </a:bodyPr>
          <a:lstStyle/>
          <a:p>
            <a:pPr algn="ctr"/>
            <a:r>
              <a:rPr lang="en-US" sz="3600" kern="10">
                <a:ln w="28575">
                  <a:solidFill>
                    <a:srgbClr val="FF3300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3366FF"/>
                    </a:gs>
                    <a:gs pos="25000">
                      <a:srgbClr val="01A78F"/>
                    </a:gs>
                    <a:gs pos="50000">
                      <a:srgbClr val="FFFF00"/>
                    </a:gs>
                    <a:gs pos="75000">
                      <a:srgbClr val="FF6633"/>
                    </a:gs>
                    <a:gs pos="100000">
                      <a:srgbClr val="FF3399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sy="50000" rotWithShape="0">
                    <a:srgbClr val="875B0D"/>
                  </a:outerShdw>
                </a:effectLst>
                <a:latin typeface="Arial Black"/>
              </a:rPr>
              <a:t>India</a:t>
            </a:r>
          </a:p>
          <a:p>
            <a:pPr algn="ctr"/>
            <a:r>
              <a:rPr lang="en-US" sz="3600" kern="10">
                <a:ln w="28575">
                  <a:solidFill>
                    <a:srgbClr val="FF3300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3366FF"/>
                    </a:gs>
                    <a:gs pos="25000">
                      <a:srgbClr val="01A78F"/>
                    </a:gs>
                    <a:gs pos="50000">
                      <a:srgbClr val="FFFF00"/>
                    </a:gs>
                    <a:gs pos="75000">
                      <a:srgbClr val="FF6633"/>
                    </a:gs>
                    <a:gs pos="100000">
                      <a:srgbClr val="FF3399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sy="50000" rotWithShape="0">
                    <a:srgbClr val="875B0D"/>
                  </a:outerShdw>
                </a:effectLst>
                <a:latin typeface="Arial Black"/>
              </a:rPr>
              <a:t>and its</a:t>
            </a:r>
          </a:p>
          <a:p>
            <a:pPr algn="ctr"/>
            <a:r>
              <a:rPr lang="en-US" sz="3600" kern="10">
                <a:ln w="28575">
                  <a:solidFill>
                    <a:srgbClr val="FF3300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3366FF"/>
                    </a:gs>
                    <a:gs pos="25000">
                      <a:srgbClr val="01A78F"/>
                    </a:gs>
                    <a:gs pos="50000">
                      <a:srgbClr val="FFFF00"/>
                    </a:gs>
                    <a:gs pos="75000">
                      <a:srgbClr val="FF6633"/>
                    </a:gs>
                    <a:gs pos="100000">
                      <a:srgbClr val="FF3399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sy="50000" rotWithShape="0">
                    <a:srgbClr val="875B0D"/>
                  </a:outerShdw>
                </a:effectLst>
                <a:latin typeface="Arial Black"/>
              </a:rPr>
              <a:t>Climate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Dr. Sardharwalla   August 2006</a:t>
            </a:r>
          </a:p>
        </p:txBody>
      </p:sp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609600" y="914400"/>
            <a:ext cx="8077200" cy="5021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b="1">
                <a:solidFill>
                  <a:srgbClr val="0B2699"/>
                </a:solidFill>
                <a:latin typeface="Verdana" pitchFamily="34" charset="0"/>
                <a:cs typeface="Times New Roman" pitchFamily="18" charset="0"/>
              </a:rPr>
              <a:t>India's puzzleboard of 26 states holds virtually every kind of landscape imaginable.</a:t>
            </a:r>
            <a:r>
              <a:rPr lang="en-GB">
                <a:latin typeface="Verdana" pitchFamily="34" charset="0"/>
                <a:cs typeface="Times New Roman" pitchFamily="18" charset="0"/>
              </a:rPr>
              <a:t> </a:t>
            </a:r>
          </a:p>
          <a:p>
            <a:pPr>
              <a:spcBef>
                <a:spcPct val="50000"/>
              </a:spcBef>
            </a:pPr>
            <a:r>
              <a:rPr lang="en-GB">
                <a:latin typeface="Verdana" pitchFamily="34" charset="0"/>
                <a:ea typeface="Arial Unicode MS" pitchFamily="34" charset="-128"/>
                <a:cs typeface="Arial Unicode MS" pitchFamily="34" charset="-128"/>
              </a:rPr>
              <a:t>North India is the country's largest region.</a:t>
            </a:r>
          </a:p>
          <a:p>
            <a:pPr>
              <a:spcBef>
                <a:spcPct val="50000"/>
              </a:spcBef>
            </a:pPr>
            <a:r>
              <a:rPr lang="en-GB">
                <a:latin typeface="Verdana" pitchFamily="34" charset="0"/>
                <a:ea typeface="Arial Unicode MS" pitchFamily="34" charset="-128"/>
                <a:cs typeface="Arial Unicode MS" pitchFamily="34" charset="-128"/>
              </a:rPr>
              <a:t>It begins with the state of Jammu &amp; Kashmir with its dynamic area with mountains, lakes and forests.</a:t>
            </a:r>
          </a:p>
          <a:p>
            <a:pPr>
              <a:spcBef>
                <a:spcPct val="50000"/>
              </a:spcBef>
            </a:pPr>
            <a:r>
              <a:rPr lang="en-GB">
                <a:latin typeface="Verdana" pitchFamily="34" charset="0"/>
                <a:ea typeface="Arial Unicode MS" pitchFamily="34" charset="-128"/>
                <a:cs typeface="Arial Unicode MS" pitchFamily="34" charset="-128"/>
              </a:rPr>
              <a:t>It ends in the sate of Uttar Pradesh with Himalayan foothills and the Ganges river valley.</a:t>
            </a:r>
          </a:p>
          <a:p>
            <a:pPr>
              <a:spcBef>
                <a:spcPct val="50000"/>
              </a:spcBef>
            </a:pPr>
            <a:endParaRPr lang="en-GB">
              <a:latin typeface="Verdana" pitchFamily="34" charset="0"/>
              <a:ea typeface="Arial Unicode MS" pitchFamily="34" charset="-128"/>
              <a:cs typeface="Arial Unicode MS" pitchFamily="34" charset="-128"/>
            </a:endParaRPr>
          </a:p>
          <a:p>
            <a:pPr>
              <a:spcBef>
                <a:spcPct val="50000"/>
              </a:spcBef>
            </a:pPr>
            <a:r>
              <a:rPr lang="en-GB">
                <a:latin typeface="Verdana" pitchFamily="34" charset="0"/>
                <a:ea typeface="Arial Unicode MS" pitchFamily="34" charset="-128"/>
                <a:cs typeface="Arial Unicode MS" pitchFamily="34" charset="-128"/>
              </a:rPr>
              <a:t>Cramped between these two states is the </a:t>
            </a:r>
            <a:r>
              <a:rPr lang="en-GB" b="1">
                <a:solidFill>
                  <a:srgbClr val="FF0000"/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</a:rPr>
              <a:t>capital city, Delhi. 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Dr. Sardharwalla   August 2006</a:t>
            </a:r>
          </a:p>
        </p:txBody>
      </p:sp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533400" y="1066800"/>
            <a:ext cx="762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755650" y="1052513"/>
            <a:ext cx="7620000" cy="4473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latin typeface="Verdana" pitchFamily="34" charset="0"/>
                <a:ea typeface="Arial Unicode MS" pitchFamily="34" charset="-128"/>
                <a:cs typeface="Arial Unicode MS" pitchFamily="34" charset="-128"/>
              </a:rPr>
              <a:t>The principal features of </a:t>
            </a:r>
            <a:r>
              <a:rPr lang="en-GB" b="1" i="1" u="sng">
                <a:solidFill>
                  <a:srgbClr val="0B2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Arial Unicode MS" pitchFamily="34" charset="-128"/>
                <a:cs typeface="Arial Unicode MS" pitchFamily="34" charset="-128"/>
              </a:rPr>
              <a:t>South-western India</a:t>
            </a:r>
            <a:r>
              <a:rPr lang="en-GB">
                <a:latin typeface="Verdana" pitchFamily="34" charset="0"/>
                <a:ea typeface="Arial Unicode MS" pitchFamily="34" charset="-128"/>
                <a:cs typeface="Arial Unicode MS" pitchFamily="34" charset="-128"/>
              </a:rPr>
              <a:t> are the Deserts and the stunning "pink city" of Jaipur. </a:t>
            </a:r>
          </a:p>
          <a:p>
            <a:pPr>
              <a:spcBef>
                <a:spcPct val="50000"/>
              </a:spcBef>
            </a:pPr>
            <a:endParaRPr lang="en-GB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spcBef>
                <a:spcPct val="50000"/>
              </a:spcBef>
            </a:pPr>
            <a:r>
              <a:rPr lang="en-GB">
                <a:latin typeface="Verdana" pitchFamily="34" charset="0"/>
                <a:ea typeface="Arial Unicode MS" pitchFamily="34" charset="-128"/>
                <a:cs typeface="Arial Unicode MS" pitchFamily="34" charset="-128"/>
              </a:rPr>
              <a:t>To the </a:t>
            </a:r>
            <a:r>
              <a:rPr lang="en-GB" b="1" i="1" u="sng">
                <a:solidFill>
                  <a:srgbClr val="0B2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Arial Unicode MS" pitchFamily="34" charset="-128"/>
                <a:cs typeface="Arial Unicode MS" pitchFamily="34" charset="-128"/>
              </a:rPr>
              <a:t>Southeast</a:t>
            </a:r>
            <a:r>
              <a:rPr lang="en-GB">
                <a:latin typeface="Verdana" pitchFamily="34" charset="0"/>
                <a:ea typeface="Arial Unicode MS" pitchFamily="34" charset="-128"/>
                <a:cs typeface="Arial Unicode MS" pitchFamily="34" charset="-128"/>
              </a:rPr>
              <a:t> is southern Uttar Pradesh and Agra, home of the famous </a:t>
            </a:r>
            <a:r>
              <a:rPr lang="en-GB" b="1">
                <a:solidFill>
                  <a:srgbClr val="FF3300"/>
                </a:solidFill>
                <a:latin typeface="Algerian" pitchFamily="82" charset="0"/>
                <a:ea typeface="Arial Unicode MS" pitchFamily="34" charset="-128"/>
                <a:cs typeface="Arial Unicode MS" pitchFamily="34" charset="-128"/>
              </a:rPr>
              <a:t>Taj Mahal.</a:t>
            </a:r>
            <a:endParaRPr lang="en-GB">
              <a:solidFill>
                <a:srgbClr val="FF3300"/>
              </a:solidFill>
              <a:latin typeface="Algerian" pitchFamily="82" charset="0"/>
              <a:ea typeface="Arial Unicode MS" pitchFamily="34" charset="-128"/>
              <a:cs typeface="Arial Unicode MS" pitchFamily="34" charset="-128"/>
            </a:endParaRPr>
          </a:p>
          <a:p>
            <a:pPr>
              <a:spcBef>
                <a:spcPct val="50000"/>
              </a:spcBef>
            </a:pPr>
            <a:endParaRPr lang="en-GB">
              <a:solidFill>
                <a:srgbClr val="FF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Snap ITC" pitchFamily="82" charset="0"/>
              <a:ea typeface="Arial Unicode MS" pitchFamily="34" charset="-128"/>
              <a:cs typeface="Arial Unicode MS" pitchFamily="34" charset="-128"/>
            </a:endParaRPr>
          </a:p>
          <a:p>
            <a:pPr>
              <a:spcBef>
                <a:spcPct val="50000"/>
              </a:spcBef>
            </a:pPr>
            <a:r>
              <a:rPr lang="en-GB" b="1" i="1" u="sng">
                <a:solidFill>
                  <a:srgbClr val="0B2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Arial Unicode MS" pitchFamily="34" charset="-128"/>
                <a:cs typeface="Arial Unicode MS" pitchFamily="34" charset="-128"/>
              </a:rPr>
              <a:t>West India</a:t>
            </a:r>
            <a:r>
              <a:rPr lang="en-GB">
                <a:latin typeface="Verdana" pitchFamily="34" charset="0"/>
                <a:ea typeface="Arial Unicode MS" pitchFamily="34" charset="-128"/>
                <a:cs typeface="Arial Unicode MS" pitchFamily="34" charset="-128"/>
              </a:rPr>
              <a:t> is lined with some of India's best beaches and rainforests reaching southward from Bombay all the way to into Goa.</a:t>
            </a:r>
            <a:endParaRPr lang="en-GB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Dr. Sardharwalla   August 2006</a:t>
            </a:r>
          </a:p>
        </p:txBody>
      </p:sp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609600" y="1066800"/>
            <a:ext cx="7772400" cy="3195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b="1" i="1" u="sng">
                <a:solidFill>
                  <a:srgbClr val="0B2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Arial Unicode MS" pitchFamily="34" charset="-128"/>
                <a:cs typeface="Arial Unicode MS" pitchFamily="34" charset="-128"/>
              </a:rPr>
              <a:t>East India</a:t>
            </a:r>
            <a:r>
              <a:rPr lang="en-GB">
                <a:latin typeface="Verdana" pitchFamily="34" charset="0"/>
                <a:ea typeface="Arial Unicode MS" pitchFamily="34" charset="-128"/>
                <a:cs typeface="Arial Unicode MS" pitchFamily="34" charset="-128"/>
              </a:rPr>
              <a:t> is the home of the sacred Ganges river and the majority of Himalayan foothills.</a:t>
            </a:r>
            <a:endParaRPr lang="en-GB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spcBef>
                <a:spcPct val="50000"/>
              </a:spcBef>
            </a:pPr>
            <a:endParaRPr lang="en-GB">
              <a:latin typeface="Verdana" pitchFamily="34" charset="0"/>
              <a:ea typeface="Arial Unicode MS" pitchFamily="34" charset="-128"/>
              <a:cs typeface="Arial Unicode MS" pitchFamily="34" charset="-128"/>
            </a:endParaRPr>
          </a:p>
          <a:p>
            <a:pPr>
              <a:spcBef>
                <a:spcPct val="50000"/>
              </a:spcBef>
            </a:pPr>
            <a:r>
              <a:rPr lang="en-GB" b="1" i="1" u="sng">
                <a:solidFill>
                  <a:srgbClr val="0B2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Arial Unicode MS" pitchFamily="34" charset="-128"/>
                <a:cs typeface="Arial Unicode MS" pitchFamily="34" charset="-128"/>
              </a:rPr>
              <a:t>South India</a:t>
            </a:r>
            <a:r>
              <a:rPr lang="en-GB">
                <a:latin typeface="Verdana" pitchFamily="34" charset="0"/>
                <a:ea typeface="Arial Unicode MS" pitchFamily="34" charset="-128"/>
                <a:cs typeface="Arial Unicode MS" pitchFamily="34" charset="-128"/>
              </a:rPr>
              <a:t> reaches its peninsular tip where Hindus believe that bathing in the waters of the three oceans will wash away their sins.</a:t>
            </a:r>
          </a:p>
          <a:p>
            <a:pPr>
              <a:spcBef>
                <a:spcPct val="50000"/>
              </a:spcBef>
            </a:pP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Dr. Sardharwalla   August 2006</a:t>
            </a:r>
          </a:p>
        </p:txBody>
      </p:sp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685800" y="1828800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685800" y="990600"/>
            <a:ext cx="8001000" cy="5432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800" b="1" i="1">
                <a:solidFill>
                  <a:srgbClr val="FF33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India has three major seasons - winter - summer and the monsoon. </a:t>
            </a:r>
          </a:p>
          <a:p>
            <a:pPr>
              <a:spcBef>
                <a:spcPct val="50000"/>
              </a:spcBef>
            </a:pPr>
            <a:r>
              <a:rPr lang="en-GB" sz="2800" b="1" i="1" u="sng">
                <a:solidFill>
                  <a:srgbClr val="0B2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Winter months</a:t>
            </a:r>
            <a:r>
              <a:rPr lang="en-GB" sz="2800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(November-March) are bright and pleasant, with snowfall in the northern hills. </a:t>
            </a:r>
          </a:p>
          <a:p>
            <a:pPr>
              <a:spcBef>
                <a:spcPct val="50000"/>
              </a:spcBef>
            </a:pPr>
            <a:r>
              <a:rPr lang="en-GB" sz="2800" b="1" i="1" u="sng">
                <a:solidFill>
                  <a:srgbClr val="0B2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Summer time</a:t>
            </a:r>
            <a:r>
              <a:rPr lang="en-GB" sz="2800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(April-June) is hot in most parts of India, and it is then that the numerous hill resorts provide cool retreat. </a:t>
            </a:r>
          </a:p>
          <a:p>
            <a:pPr>
              <a:spcBef>
                <a:spcPct val="50000"/>
              </a:spcBef>
            </a:pPr>
            <a:r>
              <a:rPr lang="en-GB" sz="2800" b="1" i="1" u="sng">
                <a:solidFill>
                  <a:srgbClr val="0B2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During the monsoon</a:t>
            </a:r>
            <a:r>
              <a:rPr lang="en-GB" sz="2800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rainfall is heavy along the west coast between June and September, and along the east coast between mid-October and December.</a:t>
            </a:r>
            <a:r>
              <a:rPr lang="en-GB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Dr. Sardharwalla   August 2006</a:t>
            </a:r>
          </a:p>
        </p:txBody>
      </p:sp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685800" y="1828800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611188" y="1125538"/>
            <a:ext cx="8015287" cy="4884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b="1" i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Arial Unicode MS" pitchFamily="34" charset="-128"/>
                <a:cs typeface="Arial Unicode MS" pitchFamily="34" charset="-128"/>
              </a:rPr>
              <a:t>Because of India's size</a:t>
            </a:r>
            <a:r>
              <a:rPr lang="en-GB" b="1" i="1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Arial Unicode MS" pitchFamily="34" charset="-128"/>
                <a:cs typeface="Arial Unicode MS" pitchFamily="34" charset="-128"/>
              </a:rPr>
              <a:t>, its </a:t>
            </a:r>
            <a:r>
              <a:rPr lang="en-GB" b="1" i="1">
                <a:solidFill>
                  <a:srgbClr val="0B2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Arial Unicode MS" pitchFamily="34" charset="-128"/>
                <a:cs typeface="Arial Unicode MS" pitchFamily="34" charset="-128"/>
              </a:rPr>
              <a:t>climate depends</a:t>
            </a:r>
            <a:r>
              <a:rPr lang="en-GB" b="1" i="1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Arial Unicode MS" pitchFamily="34" charset="-128"/>
                <a:cs typeface="Arial Unicode MS" pitchFamily="34" charset="-128"/>
              </a:rPr>
              <a:t> not only on the </a:t>
            </a:r>
            <a:r>
              <a:rPr lang="en-GB" b="1" i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Arial Unicode MS" pitchFamily="34" charset="-128"/>
                <a:cs typeface="Arial Unicode MS" pitchFamily="34" charset="-128"/>
              </a:rPr>
              <a:t>time of year</a:t>
            </a:r>
            <a:r>
              <a:rPr lang="en-GB" b="1" i="1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Arial Unicode MS" pitchFamily="34" charset="-128"/>
                <a:cs typeface="Arial Unicode MS" pitchFamily="34" charset="-128"/>
              </a:rPr>
              <a:t>, but also the </a:t>
            </a:r>
            <a:r>
              <a:rPr lang="en-GB" b="1" i="1">
                <a:solidFill>
                  <a:srgbClr val="0B2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Arial Unicode MS" pitchFamily="34" charset="-128"/>
                <a:cs typeface="Arial Unicode MS" pitchFamily="34" charset="-128"/>
              </a:rPr>
              <a:t>location.</a:t>
            </a:r>
            <a:r>
              <a:rPr lang="en-GB" i="1">
                <a:solidFill>
                  <a:srgbClr val="0B2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Arial Unicode MS" pitchFamily="34" charset="-128"/>
                <a:cs typeface="Arial Unicode MS" pitchFamily="34" charset="-128"/>
              </a:rPr>
              <a:t> </a:t>
            </a:r>
          </a:p>
          <a:p>
            <a:pPr>
              <a:spcBef>
                <a:spcPct val="50000"/>
              </a:spcBef>
            </a:pPr>
            <a:endParaRPr lang="en-GB" sz="1000" i="1">
              <a:solidFill>
                <a:srgbClr val="0B26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Arial Unicode MS" pitchFamily="34" charset="-128"/>
              <a:cs typeface="Arial Unicode MS" pitchFamily="34" charset="-128"/>
            </a:endParaRPr>
          </a:p>
          <a:p>
            <a:pPr>
              <a:spcBef>
                <a:spcPct val="50000"/>
              </a:spcBef>
            </a:pPr>
            <a:r>
              <a:rPr lang="en-GB">
                <a:latin typeface="Verdana" pitchFamily="34" charset="0"/>
                <a:ea typeface="Arial Unicode MS" pitchFamily="34" charset="-128"/>
                <a:cs typeface="Arial Unicode MS" pitchFamily="34" charset="-128"/>
              </a:rPr>
              <a:t>In general, temperatures tend to be cooler in the north, especially between September and March.</a:t>
            </a:r>
          </a:p>
          <a:p>
            <a:pPr>
              <a:spcBef>
                <a:spcPct val="50000"/>
              </a:spcBef>
            </a:pPr>
            <a:r>
              <a:rPr lang="en-GB">
                <a:latin typeface="Verdana" pitchFamily="34" charset="0"/>
                <a:ea typeface="Arial Unicode MS" pitchFamily="34" charset="-128"/>
                <a:cs typeface="Arial Unicode MS" pitchFamily="34" charset="-128"/>
              </a:rPr>
              <a:t>The south is coolest between November to January. In addition to winter and summer there is also monsoon, spring and autumn.</a:t>
            </a:r>
          </a:p>
          <a:p>
            <a:pPr>
              <a:spcBef>
                <a:spcPct val="50000"/>
              </a:spcBef>
            </a:pPr>
            <a:r>
              <a:rPr lang="en-GB">
                <a:latin typeface="Verdana" pitchFamily="34" charset="0"/>
                <a:ea typeface="Arial Unicode MS" pitchFamily="34" charset="-128"/>
                <a:cs typeface="Arial Unicode MS" pitchFamily="34" charset="-128"/>
              </a:rPr>
              <a:t>In monsoon although it rains nearly every day, the downpour tends to come and go quickly leaving behind a clean, glistening landscape.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Dr. Sardharwalla   August 2006</a:t>
            </a:r>
          </a:p>
        </p:txBody>
      </p:sp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685800" y="685800"/>
            <a:ext cx="8077200" cy="581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800" b="1" i="1" u="sng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Holiday in INDIA</a:t>
            </a:r>
          </a:p>
          <a:p>
            <a:pPr>
              <a:spcBef>
                <a:spcPct val="50000"/>
              </a:spcBef>
            </a:pPr>
            <a:r>
              <a:rPr lang="en-GB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Because of this climatic variation you can always find a suitable place with your choice of climate. </a:t>
            </a:r>
          </a:p>
          <a:p>
            <a:pPr>
              <a:spcBef>
                <a:spcPct val="50000"/>
              </a:spcBef>
            </a:pPr>
            <a:r>
              <a:rPr lang="en-GB" b="1" i="1" u="sng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Winter months</a:t>
            </a:r>
            <a:r>
              <a:rPr lang="en-GB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in are pleasant throughout India.</a:t>
            </a:r>
          </a:p>
          <a:p>
            <a:pPr>
              <a:spcBef>
                <a:spcPct val="50000"/>
              </a:spcBef>
            </a:pPr>
            <a:r>
              <a:rPr lang="en-GB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If you are travelling during the </a:t>
            </a:r>
            <a:r>
              <a:rPr lang="en-GB" b="1" i="1" u="sng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Summer months</a:t>
            </a:r>
            <a:r>
              <a:rPr lang="en-GB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the Northern part that borders the world's longest mountain range, the Himalayas is pleasant. </a:t>
            </a:r>
          </a:p>
          <a:p>
            <a:pPr>
              <a:spcBef>
                <a:spcPct val="50000"/>
              </a:spcBef>
            </a:pPr>
            <a:r>
              <a:rPr lang="en-GB">
                <a:solidFill>
                  <a:srgbClr val="000000"/>
                </a:solidFill>
                <a:latin typeface="Arial Unicode MS" pitchFamily="34" charset="-128"/>
                <a:cs typeface="Times New Roman" pitchFamily="18" charset="0"/>
              </a:rPr>
              <a:t>The South also has its hill stations and most certainly the mountains of Kashmir, Himachal Pradesh, North Uttar Pradesh. </a:t>
            </a:r>
          </a:p>
          <a:p>
            <a:pPr>
              <a:spcBef>
                <a:spcPct val="50000"/>
              </a:spcBef>
            </a:pPr>
            <a:r>
              <a:rPr lang="en-GB">
                <a:solidFill>
                  <a:srgbClr val="000000"/>
                </a:solidFill>
                <a:latin typeface="Arial Unicode MS" pitchFamily="34" charset="-128"/>
                <a:cs typeface="Times New Roman" pitchFamily="18" charset="0"/>
              </a:rPr>
              <a:t>The famous hill resorts of the South like Kodai Kanal, Ootacamund and Croog, beside Darjeeling, Sikkim are recommended in summer.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ature">
  <a:themeElements>
    <a:clrScheme name="Nature 2">
      <a:dk1>
        <a:srgbClr val="5B5249"/>
      </a:dk1>
      <a:lt1>
        <a:srgbClr val="FFFFFF"/>
      </a:lt1>
      <a:dk2>
        <a:srgbClr val="2A3D7A"/>
      </a:dk2>
      <a:lt2>
        <a:srgbClr val="CEC8BA"/>
      </a:lt2>
      <a:accent1>
        <a:srgbClr val="C9DDF1"/>
      </a:accent1>
      <a:accent2>
        <a:srgbClr val="FAC164"/>
      </a:accent2>
      <a:accent3>
        <a:srgbClr val="FFFFFF"/>
      </a:accent3>
      <a:accent4>
        <a:srgbClr val="4C453D"/>
      </a:accent4>
      <a:accent5>
        <a:srgbClr val="E1EBF7"/>
      </a:accent5>
      <a:accent6>
        <a:srgbClr val="E3AF5A"/>
      </a:accent6>
      <a:hlink>
        <a:srgbClr val="B0AE6A"/>
      </a:hlink>
      <a:folHlink>
        <a:srgbClr val="C3E684"/>
      </a:folHlink>
    </a:clrScheme>
    <a:fontScheme name="Natur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Nature 1">
        <a:dk1>
          <a:srgbClr val="666699"/>
        </a:dk1>
        <a:lt1>
          <a:srgbClr val="FFFFCC"/>
        </a:lt1>
        <a:dk2>
          <a:srgbClr val="687FCA"/>
        </a:dk2>
        <a:lt2>
          <a:srgbClr val="192449"/>
        </a:lt2>
        <a:accent1>
          <a:srgbClr val="C9DDF1"/>
        </a:accent1>
        <a:accent2>
          <a:srgbClr val="FAC164"/>
        </a:accent2>
        <a:accent3>
          <a:srgbClr val="B9C0E1"/>
        </a:accent3>
        <a:accent4>
          <a:srgbClr val="DADAAE"/>
        </a:accent4>
        <a:accent5>
          <a:srgbClr val="E1EBF7"/>
        </a:accent5>
        <a:accent6>
          <a:srgbClr val="E3AF5A"/>
        </a:accent6>
        <a:hlink>
          <a:srgbClr val="B0AE6A"/>
        </a:hlink>
        <a:folHlink>
          <a:srgbClr val="C3E6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ature 2">
        <a:dk1>
          <a:srgbClr val="5B5249"/>
        </a:dk1>
        <a:lt1>
          <a:srgbClr val="FFFFFF"/>
        </a:lt1>
        <a:dk2>
          <a:srgbClr val="2A3D7A"/>
        </a:dk2>
        <a:lt2>
          <a:srgbClr val="CEC8BA"/>
        </a:lt2>
        <a:accent1>
          <a:srgbClr val="C9DDF1"/>
        </a:accent1>
        <a:accent2>
          <a:srgbClr val="FAC164"/>
        </a:accent2>
        <a:accent3>
          <a:srgbClr val="FFFFFF"/>
        </a:accent3>
        <a:accent4>
          <a:srgbClr val="4C453D"/>
        </a:accent4>
        <a:accent5>
          <a:srgbClr val="E1EBF7"/>
        </a:accent5>
        <a:accent6>
          <a:srgbClr val="E3AF5A"/>
        </a:accent6>
        <a:hlink>
          <a:srgbClr val="B0AE6A"/>
        </a:hlink>
        <a:folHlink>
          <a:srgbClr val="C3E68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ture 3">
        <a:dk1>
          <a:srgbClr val="333333"/>
        </a:dk1>
        <a:lt1>
          <a:srgbClr val="FFFFFF"/>
        </a:lt1>
        <a:dk2>
          <a:srgbClr val="000000"/>
        </a:dk2>
        <a:lt2>
          <a:srgbClr val="DDDDDD"/>
        </a:lt2>
        <a:accent1>
          <a:srgbClr val="DDDDDD"/>
        </a:accent1>
        <a:accent2>
          <a:srgbClr val="B2B2B2"/>
        </a:accent2>
        <a:accent3>
          <a:srgbClr val="FFFFFF"/>
        </a:accent3>
        <a:accent4>
          <a:srgbClr val="2A2A2A"/>
        </a:accent4>
        <a:accent5>
          <a:srgbClr val="EBEBEB"/>
        </a:accent5>
        <a:accent6>
          <a:srgbClr val="A1A1A1"/>
        </a:accent6>
        <a:hlink>
          <a:srgbClr val="808080"/>
        </a:hlink>
        <a:folHlink>
          <a:srgbClr val="5F5F5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ture 4">
        <a:dk1>
          <a:srgbClr val="8061A5"/>
        </a:dk1>
        <a:lt1>
          <a:srgbClr val="FFFFCC"/>
        </a:lt1>
        <a:dk2>
          <a:srgbClr val="967DB5"/>
        </a:dk2>
        <a:lt2>
          <a:srgbClr val="192449"/>
        </a:lt2>
        <a:accent1>
          <a:srgbClr val="D6C9F1"/>
        </a:accent1>
        <a:accent2>
          <a:srgbClr val="FAC164"/>
        </a:accent2>
        <a:accent3>
          <a:srgbClr val="C9BFD7"/>
        </a:accent3>
        <a:accent4>
          <a:srgbClr val="DADAAE"/>
        </a:accent4>
        <a:accent5>
          <a:srgbClr val="E8E1F7"/>
        </a:accent5>
        <a:accent6>
          <a:srgbClr val="E3AF5A"/>
        </a:accent6>
        <a:hlink>
          <a:srgbClr val="B0AE6A"/>
        </a:hlink>
        <a:folHlink>
          <a:srgbClr val="C3E6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ature 5">
        <a:dk1>
          <a:srgbClr val="5B5249"/>
        </a:dk1>
        <a:lt1>
          <a:srgbClr val="FFFFFF"/>
        </a:lt1>
        <a:dk2>
          <a:srgbClr val="2A3D7A"/>
        </a:dk2>
        <a:lt2>
          <a:srgbClr val="CEC8BA"/>
        </a:lt2>
        <a:accent1>
          <a:srgbClr val="C9DDF1"/>
        </a:accent1>
        <a:accent2>
          <a:srgbClr val="FAC164"/>
        </a:accent2>
        <a:accent3>
          <a:srgbClr val="FFFFFF"/>
        </a:accent3>
        <a:accent4>
          <a:srgbClr val="4C453D"/>
        </a:accent4>
        <a:accent5>
          <a:srgbClr val="E1EBF7"/>
        </a:accent5>
        <a:accent6>
          <a:srgbClr val="E3AF5A"/>
        </a:accent6>
        <a:hlink>
          <a:srgbClr val="993333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Designs\Nature.pot</Template>
  <TotalTime>103</TotalTime>
  <Words>480</Words>
  <Application>Microsoft Office PowerPoint</Application>
  <PresentationFormat>On-screen Show (4:3)</PresentationFormat>
  <Paragraphs>40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Times New Roman</vt:lpstr>
      <vt:lpstr>Wingdings</vt:lpstr>
      <vt:lpstr>Verdana</vt:lpstr>
      <vt:lpstr>Arial Unicode MS</vt:lpstr>
      <vt:lpstr>Algerian</vt:lpstr>
      <vt:lpstr>Snap ITC</vt:lpstr>
      <vt:lpstr>Nature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ECC LEA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Projector</dc:creator>
  <cp:lastModifiedBy>Teacher E-Solutions</cp:lastModifiedBy>
  <cp:revision>21</cp:revision>
  <dcterms:created xsi:type="dcterms:W3CDTF">2004-12-04T07:44:31Z</dcterms:created>
  <dcterms:modified xsi:type="dcterms:W3CDTF">2019-01-18T17:27:55Z</dcterms:modified>
</cp:coreProperties>
</file>