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8" r:id="rId3"/>
    <p:sldId id="257" r:id="rId4"/>
    <p:sldId id="260" r:id="rId5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58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95C9009-E0F8-472E-9FB9-0B4BAEDD3AF5}" type="doc">
      <dgm:prSet loTypeId="urn:microsoft.com/office/officeart/2005/8/layout/matrix3" loCatId="matrix" qsTypeId="urn:microsoft.com/office/officeart/2005/8/quickstyle/3d1" qsCatId="3D" csTypeId="urn:microsoft.com/office/officeart/2005/8/colors/accent2_1" csCatId="accent2" phldr="1"/>
      <dgm:spPr/>
      <dgm:t>
        <a:bodyPr/>
        <a:lstStyle/>
        <a:p>
          <a:endParaRPr lang="en-GB"/>
        </a:p>
      </dgm:t>
    </dgm:pt>
    <dgm:pt modelId="{846F20A2-E9D9-4F69-B6FB-D92BA891FA11}">
      <dgm:prSet/>
      <dgm:spPr/>
      <dgm:t>
        <a:bodyPr/>
        <a:lstStyle/>
        <a:p>
          <a:pPr rtl="0"/>
          <a:r>
            <a:rPr lang="en-GB" dirty="0" smtClean="0"/>
            <a:t>Table headings?</a:t>
          </a:r>
          <a:endParaRPr lang="en-GB" dirty="0"/>
        </a:p>
      </dgm:t>
    </dgm:pt>
    <dgm:pt modelId="{363605B4-5D29-4317-8BA1-494DDDA70089}" type="parTrans" cxnId="{D336DFA5-D1C0-46EB-B11D-8A0B81BA006A}">
      <dgm:prSet/>
      <dgm:spPr/>
      <dgm:t>
        <a:bodyPr/>
        <a:lstStyle/>
        <a:p>
          <a:endParaRPr lang="en-GB"/>
        </a:p>
      </dgm:t>
    </dgm:pt>
    <dgm:pt modelId="{19B1F82F-F1CC-4ADF-A82D-96C3FC7CFADE}" type="sibTrans" cxnId="{D336DFA5-D1C0-46EB-B11D-8A0B81BA006A}">
      <dgm:prSet/>
      <dgm:spPr/>
      <dgm:t>
        <a:bodyPr/>
        <a:lstStyle/>
        <a:p>
          <a:endParaRPr lang="en-GB"/>
        </a:p>
      </dgm:t>
    </dgm:pt>
    <dgm:pt modelId="{6B859B6F-2980-417A-98AD-B5834E23D78F}">
      <dgm:prSet/>
      <dgm:spPr/>
      <dgm:t>
        <a:bodyPr/>
        <a:lstStyle/>
        <a:p>
          <a:pPr rtl="0"/>
          <a:r>
            <a:rPr lang="en-GB" dirty="0" smtClean="0"/>
            <a:t>Units?</a:t>
          </a:r>
          <a:endParaRPr lang="en-GB" dirty="0"/>
        </a:p>
      </dgm:t>
    </dgm:pt>
    <dgm:pt modelId="{B25BCE9D-41F6-487E-9D16-35DF30F54E44}" type="parTrans" cxnId="{8F55895F-1686-4E5C-8C69-B642F2A7C1FE}">
      <dgm:prSet/>
      <dgm:spPr/>
      <dgm:t>
        <a:bodyPr/>
        <a:lstStyle/>
        <a:p>
          <a:endParaRPr lang="en-GB"/>
        </a:p>
      </dgm:t>
    </dgm:pt>
    <dgm:pt modelId="{1CF09B1B-266D-4CE4-9537-71DD693E7518}" type="sibTrans" cxnId="{8F55895F-1686-4E5C-8C69-B642F2A7C1FE}">
      <dgm:prSet/>
      <dgm:spPr/>
      <dgm:t>
        <a:bodyPr/>
        <a:lstStyle/>
        <a:p>
          <a:endParaRPr lang="en-GB"/>
        </a:p>
      </dgm:t>
    </dgm:pt>
    <dgm:pt modelId="{A86942B8-C294-4CC9-8FE3-C398C1E18DF0}">
      <dgm:prSet/>
      <dgm:spPr/>
      <dgm:t>
        <a:bodyPr/>
        <a:lstStyle/>
        <a:p>
          <a:pPr rtl="0"/>
          <a:r>
            <a:rPr lang="en-GB" smtClean="0"/>
            <a:t>How can I measure accurately?</a:t>
          </a:r>
          <a:endParaRPr lang="en-GB" dirty="0"/>
        </a:p>
      </dgm:t>
    </dgm:pt>
    <dgm:pt modelId="{280B7562-C2C9-4B3E-867C-FCAEECCCCB76}" type="parTrans" cxnId="{9BC85325-38C8-46EF-96A0-595EF9178D10}">
      <dgm:prSet/>
      <dgm:spPr/>
      <dgm:t>
        <a:bodyPr/>
        <a:lstStyle/>
        <a:p>
          <a:endParaRPr lang="en-GB"/>
        </a:p>
      </dgm:t>
    </dgm:pt>
    <dgm:pt modelId="{9930A880-FFFF-4444-BA2E-67AA6BA1D11A}" type="sibTrans" cxnId="{9BC85325-38C8-46EF-96A0-595EF9178D10}">
      <dgm:prSet/>
      <dgm:spPr/>
      <dgm:t>
        <a:bodyPr/>
        <a:lstStyle/>
        <a:p>
          <a:endParaRPr lang="en-GB"/>
        </a:p>
      </dgm:t>
    </dgm:pt>
    <dgm:pt modelId="{FBE15685-E900-42F8-80E1-8AF0A300CCE3}">
      <dgm:prSet/>
      <dgm:spPr/>
      <dgm:t>
        <a:bodyPr/>
        <a:lstStyle/>
        <a:p>
          <a:pPr rtl="0"/>
          <a:r>
            <a:rPr lang="en-GB" b="1" dirty="0" smtClean="0"/>
            <a:t>Can I use my results to make a graph or chart?</a:t>
          </a:r>
          <a:endParaRPr lang="en-GB" b="1" dirty="0"/>
        </a:p>
      </dgm:t>
    </dgm:pt>
    <dgm:pt modelId="{0F32A1C1-E606-4323-83DD-DE5BC7175B7D}" type="parTrans" cxnId="{059CE9F4-5190-46F5-8086-115981F30E4E}">
      <dgm:prSet/>
      <dgm:spPr/>
      <dgm:t>
        <a:bodyPr/>
        <a:lstStyle/>
        <a:p>
          <a:endParaRPr lang="en-GB"/>
        </a:p>
      </dgm:t>
    </dgm:pt>
    <dgm:pt modelId="{9A438C7E-2FDB-4FCD-A59F-4481E1E2A358}" type="sibTrans" cxnId="{059CE9F4-5190-46F5-8086-115981F30E4E}">
      <dgm:prSet/>
      <dgm:spPr/>
      <dgm:t>
        <a:bodyPr/>
        <a:lstStyle/>
        <a:p>
          <a:endParaRPr lang="en-GB"/>
        </a:p>
      </dgm:t>
    </dgm:pt>
    <dgm:pt modelId="{AB4645C7-DBEE-43FA-819C-9DB498CFEBC9}" type="pres">
      <dgm:prSet presAssocID="{D95C9009-E0F8-472E-9FB9-0B4BAEDD3AF5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D878AF1E-6833-4248-B2E7-67E8BCAB5CAF}" type="pres">
      <dgm:prSet presAssocID="{D95C9009-E0F8-472E-9FB9-0B4BAEDD3AF5}" presName="diamond" presStyleLbl="bgShp" presStyleIdx="0" presStyleCnt="1"/>
      <dgm:spPr/>
    </dgm:pt>
    <dgm:pt modelId="{3E1F3637-8AFD-44EF-88D1-0D9A67318526}" type="pres">
      <dgm:prSet presAssocID="{D95C9009-E0F8-472E-9FB9-0B4BAEDD3AF5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8E731DD-51D5-4D40-B736-1EDBD72779B0}" type="pres">
      <dgm:prSet presAssocID="{D95C9009-E0F8-472E-9FB9-0B4BAEDD3AF5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7DFFACB-3B13-460C-8AAB-6E63C02AB93F}" type="pres">
      <dgm:prSet presAssocID="{D95C9009-E0F8-472E-9FB9-0B4BAEDD3AF5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8871538-8762-45EA-A39E-88175A5AADE8}" type="pres">
      <dgm:prSet presAssocID="{D95C9009-E0F8-472E-9FB9-0B4BAEDD3AF5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8C369CFF-98FE-4073-9C39-201C7C3AAC13}" type="presOf" srcId="{6B859B6F-2980-417A-98AD-B5834E23D78F}" destId="{28E731DD-51D5-4D40-B736-1EDBD72779B0}" srcOrd="0" destOrd="0" presId="urn:microsoft.com/office/officeart/2005/8/layout/matrix3"/>
    <dgm:cxn modelId="{059CE9F4-5190-46F5-8086-115981F30E4E}" srcId="{D95C9009-E0F8-472E-9FB9-0B4BAEDD3AF5}" destId="{FBE15685-E900-42F8-80E1-8AF0A300CCE3}" srcOrd="3" destOrd="0" parTransId="{0F32A1C1-E606-4323-83DD-DE5BC7175B7D}" sibTransId="{9A438C7E-2FDB-4FCD-A59F-4481E1E2A358}"/>
    <dgm:cxn modelId="{9BC85325-38C8-46EF-96A0-595EF9178D10}" srcId="{D95C9009-E0F8-472E-9FB9-0B4BAEDD3AF5}" destId="{A86942B8-C294-4CC9-8FE3-C398C1E18DF0}" srcOrd="2" destOrd="0" parTransId="{280B7562-C2C9-4B3E-867C-FCAEECCCCB76}" sibTransId="{9930A880-FFFF-4444-BA2E-67AA6BA1D11A}"/>
    <dgm:cxn modelId="{D336DFA5-D1C0-46EB-B11D-8A0B81BA006A}" srcId="{D95C9009-E0F8-472E-9FB9-0B4BAEDD3AF5}" destId="{846F20A2-E9D9-4F69-B6FB-D92BA891FA11}" srcOrd="0" destOrd="0" parTransId="{363605B4-5D29-4317-8BA1-494DDDA70089}" sibTransId="{19B1F82F-F1CC-4ADF-A82D-96C3FC7CFADE}"/>
    <dgm:cxn modelId="{64947BE8-903C-46B4-B6D9-24EA825499DB}" type="presOf" srcId="{846F20A2-E9D9-4F69-B6FB-D92BA891FA11}" destId="{3E1F3637-8AFD-44EF-88D1-0D9A67318526}" srcOrd="0" destOrd="0" presId="urn:microsoft.com/office/officeart/2005/8/layout/matrix3"/>
    <dgm:cxn modelId="{630C1DFD-6C54-47DC-85DE-844669D842B4}" type="presOf" srcId="{D95C9009-E0F8-472E-9FB9-0B4BAEDD3AF5}" destId="{AB4645C7-DBEE-43FA-819C-9DB498CFEBC9}" srcOrd="0" destOrd="0" presId="urn:microsoft.com/office/officeart/2005/8/layout/matrix3"/>
    <dgm:cxn modelId="{8F55895F-1686-4E5C-8C69-B642F2A7C1FE}" srcId="{D95C9009-E0F8-472E-9FB9-0B4BAEDD3AF5}" destId="{6B859B6F-2980-417A-98AD-B5834E23D78F}" srcOrd="1" destOrd="0" parTransId="{B25BCE9D-41F6-487E-9D16-35DF30F54E44}" sibTransId="{1CF09B1B-266D-4CE4-9537-71DD693E7518}"/>
    <dgm:cxn modelId="{04DCFD75-4C65-4424-9311-3B30B289C035}" type="presOf" srcId="{A86942B8-C294-4CC9-8FE3-C398C1E18DF0}" destId="{A7DFFACB-3B13-460C-8AAB-6E63C02AB93F}" srcOrd="0" destOrd="0" presId="urn:microsoft.com/office/officeart/2005/8/layout/matrix3"/>
    <dgm:cxn modelId="{5B78C6FF-DF5F-4D7B-B093-1212BD97B47D}" type="presOf" srcId="{FBE15685-E900-42F8-80E1-8AF0A300CCE3}" destId="{A8871538-8762-45EA-A39E-88175A5AADE8}" srcOrd="0" destOrd="0" presId="urn:microsoft.com/office/officeart/2005/8/layout/matrix3"/>
    <dgm:cxn modelId="{0EE3D15B-1DEA-41CF-A5ED-A8DD16EA595D}" type="presParOf" srcId="{AB4645C7-DBEE-43FA-819C-9DB498CFEBC9}" destId="{D878AF1E-6833-4248-B2E7-67E8BCAB5CAF}" srcOrd="0" destOrd="0" presId="urn:microsoft.com/office/officeart/2005/8/layout/matrix3"/>
    <dgm:cxn modelId="{B23F8966-5D03-4925-BD5B-6A4545B73113}" type="presParOf" srcId="{AB4645C7-DBEE-43FA-819C-9DB498CFEBC9}" destId="{3E1F3637-8AFD-44EF-88D1-0D9A67318526}" srcOrd="1" destOrd="0" presId="urn:microsoft.com/office/officeart/2005/8/layout/matrix3"/>
    <dgm:cxn modelId="{85116234-3756-4CF1-A702-632BD3AFF847}" type="presParOf" srcId="{AB4645C7-DBEE-43FA-819C-9DB498CFEBC9}" destId="{28E731DD-51D5-4D40-B736-1EDBD72779B0}" srcOrd="2" destOrd="0" presId="urn:microsoft.com/office/officeart/2005/8/layout/matrix3"/>
    <dgm:cxn modelId="{19C7E051-A07B-469E-B9B7-5E402EB29195}" type="presParOf" srcId="{AB4645C7-DBEE-43FA-819C-9DB498CFEBC9}" destId="{A7DFFACB-3B13-460C-8AAB-6E63C02AB93F}" srcOrd="3" destOrd="0" presId="urn:microsoft.com/office/officeart/2005/8/layout/matrix3"/>
    <dgm:cxn modelId="{3501E840-889D-47F0-A772-E8A42C6354E2}" type="presParOf" srcId="{AB4645C7-DBEE-43FA-819C-9DB498CFEBC9}" destId="{A8871538-8762-45EA-A39E-88175A5AADE8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6B37B13-89F1-408C-B566-C9540A3A88C1}" type="datetimeFigureOut">
              <a:rPr lang="en-GB"/>
              <a:pPr>
                <a:defRPr/>
              </a:pPr>
              <a:t>18/01/2019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6BC1DBB-9DD4-4088-AC16-4ADDFA43854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36269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5F0C06FC-731A-45FB-B4C6-4ECCF46236A1}" type="slidenum">
              <a:rPr lang="en-GB" smtClean="0"/>
              <a:pPr eaLnBrk="1" hangingPunct="1"/>
              <a:t>1</a:t>
            </a:fld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087775-F563-4F98-810B-AA1B5DE62F1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4482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2845CC-D179-4350-9797-3A99BD3D5A4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2908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CCAA50-071C-45D3-AF06-8E64C053FD0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2051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1278B8-57E5-4E92-970B-846ECB33FA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248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06E872-BFA8-43BB-9DA8-E64698B1B81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859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90C870-0521-4EDA-B9D1-CE4EAC8A234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4302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D65AF3-B89B-4DF7-849D-37C3E7F4AE3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8703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4CF181-D880-41A2-B31B-E3E401EBDE5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9965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E8986A-99DD-4EB8-9243-2E0A0506F5B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0078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BDE78D-E785-409F-88B3-6F4F8BF216C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9099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19C5BE-6164-4CF0-9791-F7135095ACE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9846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5305B2D-E4A9-42AA-B1E2-6CD32854B4F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660900" y="3186113"/>
            <a:ext cx="127000" cy="7921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2051" name="Text Box 10"/>
          <p:cNvSpPr txBox="1">
            <a:spLocks noChangeArrowheads="1"/>
          </p:cNvSpPr>
          <p:nvPr/>
        </p:nvSpPr>
        <p:spPr bwMode="auto">
          <a:xfrm>
            <a:off x="4741863" y="1995488"/>
            <a:ext cx="3397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We will only change:</a:t>
            </a:r>
          </a:p>
        </p:txBody>
      </p:sp>
      <p:sp>
        <p:nvSpPr>
          <p:cNvPr id="2052" name="Rectangle 11"/>
          <p:cNvSpPr>
            <a:spLocks noChangeArrowheads="1"/>
          </p:cNvSpPr>
          <p:nvPr/>
        </p:nvSpPr>
        <p:spPr bwMode="auto">
          <a:xfrm>
            <a:off x="4724400" y="1992313"/>
            <a:ext cx="4192588" cy="908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3" name="Text Box 14"/>
          <p:cNvSpPr txBox="1">
            <a:spLocks noChangeArrowheads="1"/>
          </p:cNvSpPr>
          <p:nvPr/>
        </p:nvSpPr>
        <p:spPr bwMode="auto">
          <a:xfrm>
            <a:off x="4859338" y="188913"/>
            <a:ext cx="1314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b="1" u="sng"/>
              <a:t>A fair test:</a:t>
            </a:r>
          </a:p>
        </p:txBody>
      </p:sp>
      <p:sp>
        <p:nvSpPr>
          <p:cNvPr id="2054" name="Text Box 16"/>
          <p:cNvSpPr txBox="1">
            <a:spLocks noChangeArrowheads="1"/>
          </p:cNvSpPr>
          <p:nvPr/>
        </p:nvSpPr>
        <p:spPr bwMode="auto">
          <a:xfrm>
            <a:off x="231775" y="136525"/>
            <a:ext cx="327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Name:___________________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660900" y="6350"/>
            <a:ext cx="4483100" cy="39719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20826" y="524933"/>
            <a:ext cx="4703574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" charset="0"/>
                <a:cs typeface="Arial" charset="0"/>
              </a:rPr>
              <a:t>Insulation</a:t>
            </a:r>
          </a:p>
          <a:p>
            <a:pPr algn="ctr">
              <a:defRPr/>
            </a:pPr>
            <a:r>
              <a:rPr lang="en-US" sz="36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" charset="0"/>
                <a:cs typeface="Arial" charset="0"/>
              </a:rPr>
              <a:t>Investigation</a:t>
            </a:r>
          </a:p>
        </p:txBody>
      </p:sp>
      <p:sp>
        <p:nvSpPr>
          <p:cNvPr id="2057" name="TextBox 6"/>
          <p:cNvSpPr txBox="1">
            <a:spLocks noChangeArrowheads="1"/>
          </p:cNvSpPr>
          <p:nvPr/>
        </p:nvSpPr>
        <p:spPr bwMode="auto">
          <a:xfrm>
            <a:off x="14288" y="2362200"/>
            <a:ext cx="31464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What could we change/vary?</a:t>
            </a:r>
          </a:p>
        </p:txBody>
      </p:sp>
      <p:sp>
        <p:nvSpPr>
          <p:cNvPr id="2058" name="TextBox 7"/>
          <p:cNvSpPr txBox="1">
            <a:spLocks noChangeArrowheads="1"/>
          </p:cNvSpPr>
          <p:nvPr/>
        </p:nvSpPr>
        <p:spPr bwMode="auto">
          <a:xfrm>
            <a:off x="9525" y="5054600"/>
            <a:ext cx="27876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What could we measure?</a:t>
            </a:r>
          </a:p>
        </p:txBody>
      </p:sp>
      <p:sp>
        <p:nvSpPr>
          <p:cNvPr id="22" name="Rectangle 21"/>
          <p:cNvSpPr/>
          <p:nvPr/>
        </p:nvSpPr>
        <p:spPr>
          <a:xfrm>
            <a:off x="0" y="2362200"/>
            <a:ext cx="4660900" cy="2692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0" y="5054600"/>
            <a:ext cx="4660900" cy="180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2061" name="Text Box 7"/>
          <p:cNvSpPr txBox="1">
            <a:spLocks noChangeArrowheads="1"/>
          </p:cNvSpPr>
          <p:nvPr/>
        </p:nvSpPr>
        <p:spPr bwMode="auto">
          <a:xfrm>
            <a:off x="4681538" y="4008438"/>
            <a:ext cx="4502150" cy="256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b="1" u="sng"/>
              <a:t>Question:</a:t>
            </a:r>
            <a:r>
              <a:rPr lang="en-GB"/>
              <a:t> </a:t>
            </a:r>
          </a:p>
          <a:p>
            <a:pPr eaLnBrk="1" hangingPunct="1"/>
            <a:endParaRPr lang="en-GB"/>
          </a:p>
          <a:p>
            <a:pPr eaLnBrk="1" hangingPunct="1"/>
            <a:r>
              <a:rPr lang="en-GB"/>
              <a:t>When I change ____________________</a:t>
            </a:r>
          </a:p>
          <a:p>
            <a:pPr eaLnBrk="1" hangingPunct="1"/>
            <a:endParaRPr lang="en-GB"/>
          </a:p>
          <a:p>
            <a:pPr eaLnBrk="1" hangingPunct="1"/>
            <a:r>
              <a:rPr lang="en-GB"/>
              <a:t>_________________________________, </a:t>
            </a:r>
          </a:p>
          <a:p>
            <a:pPr eaLnBrk="1" hangingPunct="1"/>
            <a:endParaRPr lang="en-GB"/>
          </a:p>
          <a:p>
            <a:pPr eaLnBrk="1" hangingPunct="1"/>
            <a:r>
              <a:rPr lang="en-GB"/>
              <a:t>what happens to ___________________</a:t>
            </a:r>
          </a:p>
          <a:p>
            <a:pPr eaLnBrk="1" hangingPunct="1"/>
            <a:endParaRPr lang="en-GB"/>
          </a:p>
          <a:p>
            <a:pPr eaLnBrk="1" hangingPunct="1"/>
            <a:r>
              <a:rPr lang="en-GB"/>
              <a:t>_________________________________?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660900" y="3978275"/>
            <a:ext cx="4483100" cy="28908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2063" name="Text Box 8"/>
          <p:cNvSpPr txBox="1">
            <a:spLocks noChangeArrowheads="1"/>
          </p:cNvSpPr>
          <p:nvPr/>
        </p:nvSpPr>
        <p:spPr bwMode="auto">
          <a:xfrm>
            <a:off x="4741863" y="557213"/>
            <a:ext cx="39195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We will keep these things the same:</a:t>
            </a:r>
          </a:p>
        </p:txBody>
      </p:sp>
      <p:sp>
        <p:nvSpPr>
          <p:cNvPr id="2064" name="Rectangle 9"/>
          <p:cNvSpPr>
            <a:spLocks noChangeArrowheads="1"/>
          </p:cNvSpPr>
          <p:nvPr/>
        </p:nvSpPr>
        <p:spPr bwMode="auto">
          <a:xfrm>
            <a:off x="4724400" y="549275"/>
            <a:ext cx="4192588" cy="14049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5" name="Text Box 10"/>
          <p:cNvSpPr txBox="1">
            <a:spLocks noChangeArrowheads="1"/>
          </p:cNvSpPr>
          <p:nvPr/>
        </p:nvSpPr>
        <p:spPr bwMode="auto">
          <a:xfrm>
            <a:off x="4727575" y="2941638"/>
            <a:ext cx="3397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We will measure:</a:t>
            </a:r>
          </a:p>
        </p:txBody>
      </p:sp>
      <p:sp>
        <p:nvSpPr>
          <p:cNvPr id="2066" name="Rectangle 11"/>
          <p:cNvSpPr>
            <a:spLocks noChangeArrowheads="1"/>
          </p:cNvSpPr>
          <p:nvPr/>
        </p:nvSpPr>
        <p:spPr bwMode="auto">
          <a:xfrm>
            <a:off x="4724400" y="2941638"/>
            <a:ext cx="4192588" cy="7921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30544" y="1955005"/>
            <a:ext cx="3999813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" charset="0"/>
                <a:cs typeface="Arial" charset="0"/>
              </a:rPr>
              <a:t>1. Ideas, variables and questions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1958975" y="246063"/>
            <a:ext cx="3311525" cy="1282700"/>
          </a:xfrm>
        </p:spPr>
        <p:txBody>
          <a:bodyPr/>
          <a:lstStyle/>
          <a:p>
            <a:pPr eaLnBrk="1" hangingPunct="1"/>
            <a:r>
              <a:rPr lang="en-GB" sz="1800" smtClean="0"/>
              <a:t>How could we investigate keeping cool?</a:t>
            </a:r>
          </a:p>
        </p:txBody>
      </p:sp>
      <p:pic>
        <p:nvPicPr>
          <p:cNvPr id="307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20700"/>
            <a:ext cx="1530350" cy="173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6" name="AutoShape 7"/>
          <p:cNvSpPr>
            <a:spLocks noChangeArrowheads="1"/>
          </p:cNvSpPr>
          <p:nvPr/>
        </p:nvSpPr>
        <p:spPr bwMode="auto">
          <a:xfrm>
            <a:off x="1720850" y="233363"/>
            <a:ext cx="3787775" cy="1295400"/>
          </a:xfrm>
          <a:prstGeom prst="cloudCallout">
            <a:avLst>
              <a:gd name="adj1" fmla="val -42819"/>
              <a:gd name="adj2" fmla="val 5794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3077" name="TextBox 3"/>
          <p:cNvSpPr txBox="1">
            <a:spLocks noChangeArrowheads="1"/>
          </p:cNvSpPr>
          <p:nvPr/>
        </p:nvSpPr>
        <p:spPr bwMode="auto">
          <a:xfrm>
            <a:off x="752475" y="4251325"/>
            <a:ext cx="11731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Insulation</a:t>
            </a:r>
          </a:p>
        </p:txBody>
      </p:sp>
      <p:sp>
        <p:nvSpPr>
          <p:cNvPr id="3078" name="TextBox 6"/>
          <p:cNvSpPr txBox="1">
            <a:spLocks noChangeArrowheads="1"/>
          </p:cNvSpPr>
          <p:nvPr/>
        </p:nvSpPr>
        <p:spPr bwMode="auto">
          <a:xfrm>
            <a:off x="6113463" y="1862138"/>
            <a:ext cx="5572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Ice </a:t>
            </a:r>
          </a:p>
        </p:txBody>
      </p:sp>
      <p:sp>
        <p:nvSpPr>
          <p:cNvPr id="3079" name="TextBox 7"/>
          <p:cNvSpPr txBox="1">
            <a:spLocks noChangeArrowheads="1"/>
          </p:cNvSpPr>
          <p:nvPr/>
        </p:nvSpPr>
        <p:spPr bwMode="auto">
          <a:xfrm>
            <a:off x="6738938" y="4846638"/>
            <a:ext cx="126206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/>
              <a:t>other</a:t>
            </a:r>
            <a:br>
              <a:rPr lang="en-GB"/>
            </a:br>
            <a:r>
              <a:rPr lang="en-GB"/>
              <a:t>equipment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752475" y="4240213"/>
            <a:ext cx="1119188" cy="3683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1" name="Rounded Rectangle 10"/>
          <p:cNvSpPr/>
          <p:nvPr/>
        </p:nvSpPr>
        <p:spPr>
          <a:xfrm>
            <a:off x="6113463" y="1884363"/>
            <a:ext cx="557212" cy="34766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2" name="Rounded Rectangle 11"/>
          <p:cNvSpPr/>
          <p:nvPr/>
        </p:nvSpPr>
        <p:spPr>
          <a:xfrm>
            <a:off x="6738938" y="4846638"/>
            <a:ext cx="1262062" cy="64611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cxnSp>
        <p:nvCxnSpPr>
          <p:cNvPr id="13" name="Straight Arrow Connector 12"/>
          <p:cNvCxnSpPr>
            <a:stCxn id="6" idx="0"/>
          </p:cNvCxnSpPr>
          <p:nvPr/>
        </p:nvCxnSpPr>
        <p:spPr>
          <a:xfrm flipV="1">
            <a:off x="1312863" y="3898900"/>
            <a:ext cx="163512" cy="341313"/>
          </a:xfrm>
          <a:prstGeom prst="straightConnector1">
            <a:avLst/>
          </a:prstGeom>
          <a:ln w="1270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6670675" y="1533525"/>
            <a:ext cx="595313" cy="350838"/>
          </a:xfrm>
          <a:prstGeom prst="straightConnector1">
            <a:avLst/>
          </a:prstGeom>
          <a:ln w="1270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6680200" y="2151063"/>
            <a:ext cx="585788" cy="387350"/>
          </a:xfrm>
          <a:prstGeom prst="straightConnector1">
            <a:avLst/>
          </a:prstGeom>
          <a:ln w="1270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86" name="TextBox 21"/>
          <p:cNvSpPr txBox="1">
            <a:spLocks noChangeArrowheads="1"/>
          </p:cNvSpPr>
          <p:nvPr/>
        </p:nvSpPr>
        <p:spPr bwMode="auto">
          <a:xfrm>
            <a:off x="6708775" y="2538413"/>
            <a:ext cx="14033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How much?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1258888" y="4608513"/>
            <a:ext cx="0" cy="450850"/>
          </a:xfrm>
          <a:prstGeom prst="straightConnector1">
            <a:avLst/>
          </a:prstGeom>
          <a:ln w="1270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6391275" y="5429250"/>
            <a:ext cx="347663" cy="363538"/>
          </a:xfrm>
          <a:prstGeom prst="straightConnector1">
            <a:avLst/>
          </a:prstGeom>
          <a:ln w="1270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 flipV="1">
            <a:off x="5627688" y="2071688"/>
            <a:ext cx="485775" cy="0"/>
          </a:xfrm>
          <a:prstGeom prst="straightConnector1">
            <a:avLst/>
          </a:prstGeom>
          <a:ln w="1270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90" name="TextBox 4096"/>
          <p:cNvSpPr txBox="1">
            <a:spLocks noChangeArrowheads="1"/>
          </p:cNvSpPr>
          <p:nvPr/>
        </p:nvSpPr>
        <p:spPr bwMode="auto">
          <a:xfrm>
            <a:off x="4797425" y="1800225"/>
            <a:ext cx="1141413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Size of pieces</a:t>
            </a:r>
          </a:p>
          <a:p>
            <a:pPr eaLnBrk="1" hangingPunct="1"/>
            <a:endParaRPr lang="en-GB"/>
          </a:p>
        </p:txBody>
      </p:sp>
      <p:sp>
        <p:nvSpPr>
          <p:cNvPr id="37" name="Rounded Rectangle 36"/>
          <p:cNvSpPr/>
          <p:nvPr/>
        </p:nvSpPr>
        <p:spPr>
          <a:xfrm>
            <a:off x="3419475" y="3406775"/>
            <a:ext cx="1749425" cy="75406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cxnSp>
        <p:nvCxnSpPr>
          <p:cNvPr id="38" name="Straight Arrow Connector 37"/>
          <p:cNvCxnSpPr/>
          <p:nvPr/>
        </p:nvCxnSpPr>
        <p:spPr>
          <a:xfrm flipV="1">
            <a:off x="5076825" y="2262188"/>
            <a:ext cx="1036638" cy="1144587"/>
          </a:xfrm>
          <a:prstGeom prst="straightConnector1">
            <a:avLst/>
          </a:prstGeom>
          <a:ln w="12700" cmpd="sng">
            <a:solidFill>
              <a:schemeClr val="tx1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5168900" y="3898900"/>
            <a:ext cx="1539875" cy="1042988"/>
          </a:xfrm>
          <a:prstGeom prst="straightConnector1">
            <a:avLst/>
          </a:prstGeom>
          <a:ln w="12700" cmpd="sng">
            <a:solidFill>
              <a:schemeClr val="tx1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7" idx="1"/>
            <a:endCxn id="6" idx="3"/>
          </p:cNvCxnSpPr>
          <p:nvPr/>
        </p:nvCxnSpPr>
        <p:spPr>
          <a:xfrm flipH="1">
            <a:off x="1871663" y="3784600"/>
            <a:ext cx="1547812" cy="639763"/>
          </a:xfrm>
          <a:prstGeom prst="straightConnector1">
            <a:avLst/>
          </a:prstGeom>
          <a:ln w="12700" cmpd="sng">
            <a:solidFill>
              <a:schemeClr val="tx1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95" name="TextBox 6"/>
          <p:cNvSpPr txBox="1">
            <a:spLocks noChangeArrowheads="1"/>
          </p:cNvSpPr>
          <p:nvPr/>
        </p:nvSpPr>
        <p:spPr bwMode="auto">
          <a:xfrm>
            <a:off x="836613" y="3613150"/>
            <a:ext cx="10048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Material</a:t>
            </a:r>
          </a:p>
        </p:txBody>
      </p:sp>
      <p:sp>
        <p:nvSpPr>
          <p:cNvPr id="3096" name="TextBox 8"/>
          <p:cNvSpPr txBox="1">
            <a:spLocks noChangeArrowheads="1"/>
          </p:cNvSpPr>
          <p:nvPr/>
        </p:nvSpPr>
        <p:spPr bwMode="auto">
          <a:xfrm>
            <a:off x="558800" y="5059363"/>
            <a:ext cx="14017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How much?</a:t>
            </a:r>
          </a:p>
        </p:txBody>
      </p:sp>
      <p:sp>
        <p:nvSpPr>
          <p:cNvPr id="3097" name="TextBox 13"/>
          <p:cNvSpPr txBox="1">
            <a:spLocks noChangeArrowheads="1"/>
          </p:cNvSpPr>
          <p:nvPr/>
        </p:nvSpPr>
        <p:spPr bwMode="auto">
          <a:xfrm>
            <a:off x="5761038" y="5826125"/>
            <a:ext cx="12604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Measuring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332163" y="3423226"/>
            <a:ext cx="1884285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" charset="0"/>
                <a:cs typeface="Arial" charset="0"/>
              </a:rPr>
              <a:t>2. Choosing </a:t>
            </a:r>
          </a:p>
          <a:p>
            <a:pPr algn="ctr">
              <a:defRPr/>
            </a:pPr>
            <a:r>
              <a:rPr lang="en-GB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" charset="0"/>
                <a:cs typeface="Arial" charset="0"/>
              </a:rPr>
              <a:t>Equipment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6" descr="small-questioning-face-small-webvie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4733925"/>
            <a:ext cx="1298575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AutoShape 7"/>
          <p:cNvSpPr>
            <a:spLocks noChangeArrowheads="1"/>
          </p:cNvSpPr>
          <p:nvPr/>
        </p:nvSpPr>
        <p:spPr bwMode="auto">
          <a:xfrm>
            <a:off x="1795463" y="4733925"/>
            <a:ext cx="2489200" cy="958850"/>
          </a:xfrm>
          <a:prstGeom prst="cloudCallout">
            <a:avLst>
              <a:gd name="adj1" fmla="val -46097"/>
              <a:gd name="adj2" fmla="val 6042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250825" y="4618038"/>
            <a:ext cx="8713788" cy="212248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rgbClr val="FF0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50825" y="244475"/>
            <a:ext cx="8729663" cy="35274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rgbClr val="FF0000"/>
              </a:solidFill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487363" y="820738"/>
          <a:ext cx="5757862" cy="2816225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878931"/>
                <a:gridCol w="2878931"/>
              </a:tblGrid>
              <a:tr h="469371"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49" marR="914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49" marR="914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69371"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49" marR="91449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49" marR="914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69371"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49" marR="91449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49" marR="914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69371"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49" marR="91449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49" marR="914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69371"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49" marR="91449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49" marR="914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69371"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49" marR="91449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49" marR="914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18" name="Right Arrow 17"/>
          <p:cNvSpPr/>
          <p:nvPr/>
        </p:nvSpPr>
        <p:spPr>
          <a:xfrm rot="10800000">
            <a:off x="6675438" y="379413"/>
            <a:ext cx="2160587" cy="3257550"/>
          </a:xfrm>
          <a:prstGeom prst="rightArrow">
            <a:avLst>
              <a:gd name="adj1" fmla="val 68476"/>
              <a:gd name="adj2" fmla="val 2627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graphicFrame>
        <p:nvGraphicFramePr>
          <p:cNvPr id="19" name="Diagram 18"/>
          <p:cNvGraphicFramePr/>
          <p:nvPr/>
        </p:nvGraphicFramePr>
        <p:xfrm>
          <a:off x="6946951" y="1155485"/>
          <a:ext cx="1801041" cy="19157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0" name="Rectangle 19"/>
          <p:cNvSpPr/>
          <p:nvPr/>
        </p:nvSpPr>
        <p:spPr>
          <a:xfrm>
            <a:off x="7242404" y="892027"/>
            <a:ext cx="1440160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" charset="0"/>
                <a:cs typeface="Arial" charset="0"/>
              </a:rPr>
              <a:t>THINK…</a:t>
            </a:r>
          </a:p>
        </p:txBody>
      </p:sp>
      <p:sp>
        <p:nvSpPr>
          <p:cNvPr id="4130" name="TextBox 1"/>
          <p:cNvSpPr txBox="1">
            <a:spLocks noChangeArrowheads="1"/>
          </p:cNvSpPr>
          <p:nvPr/>
        </p:nvSpPr>
        <p:spPr bwMode="auto">
          <a:xfrm>
            <a:off x="1960563" y="4945063"/>
            <a:ext cx="20542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sz="1400"/>
              <a:t>What do our results</a:t>
            </a:r>
          </a:p>
          <a:p>
            <a:pPr algn="ctr" eaLnBrk="1" hangingPunct="1"/>
            <a:r>
              <a:rPr lang="en-GB" sz="1400"/>
              <a:t>tell us about insulation?</a:t>
            </a:r>
          </a:p>
        </p:txBody>
      </p:sp>
      <p:sp>
        <p:nvSpPr>
          <p:cNvPr id="6" name="Rectangle 5"/>
          <p:cNvSpPr/>
          <p:nvPr/>
        </p:nvSpPr>
        <p:spPr>
          <a:xfrm>
            <a:off x="-920043" y="276663"/>
            <a:ext cx="5708067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" charset="0"/>
                <a:cs typeface="Arial" charset="0"/>
              </a:rPr>
              <a:t>3. Recording our results</a:t>
            </a:r>
          </a:p>
        </p:txBody>
      </p:sp>
      <p:sp>
        <p:nvSpPr>
          <p:cNvPr id="21" name="Rectangle 20"/>
          <p:cNvSpPr/>
          <p:nvPr/>
        </p:nvSpPr>
        <p:spPr>
          <a:xfrm>
            <a:off x="-1692696" y="4169920"/>
            <a:ext cx="5708067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" charset="0"/>
                <a:cs typeface="Arial" charset="0"/>
              </a:rPr>
              <a:t>4. Conclusion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6" descr="small-questioning-face-small-webvie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988" y="701675"/>
            <a:ext cx="1228725" cy="139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AutoShape 7"/>
          <p:cNvSpPr>
            <a:spLocks noChangeArrowheads="1"/>
          </p:cNvSpPr>
          <p:nvPr/>
        </p:nvSpPr>
        <p:spPr bwMode="auto">
          <a:xfrm>
            <a:off x="1527175" y="701675"/>
            <a:ext cx="3279775" cy="1008063"/>
          </a:xfrm>
          <a:prstGeom prst="cloudCallout">
            <a:avLst>
              <a:gd name="adj1" fmla="val -46097"/>
              <a:gd name="adj2" fmla="val 6042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1763" y="527050"/>
            <a:ext cx="8713787" cy="20161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rgbClr val="FF0000"/>
              </a:solidFill>
            </a:endParaRPr>
          </a:p>
        </p:txBody>
      </p:sp>
      <p:sp>
        <p:nvSpPr>
          <p:cNvPr id="5125" name="TextBox 6"/>
          <p:cNvSpPr txBox="1">
            <a:spLocks noChangeArrowheads="1"/>
          </p:cNvSpPr>
          <p:nvPr/>
        </p:nvSpPr>
        <p:spPr bwMode="auto">
          <a:xfrm>
            <a:off x="1824038" y="936625"/>
            <a:ext cx="25511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sz="1400"/>
              <a:t>Did anything go wrong, or not </a:t>
            </a:r>
          </a:p>
          <a:p>
            <a:pPr algn="ctr" eaLnBrk="1" hangingPunct="1"/>
            <a:r>
              <a:rPr lang="en-GB" sz="1400"/>
              <a:t>work as you had planned?</a:t>
            </a:r>
          </a:p>
        </p:txBody>
      </p:sp>
      <p:pic>
        <p:nvPicPr>
          <p:cNvPr id="5126" name="Picture 6" descr="small-questioning-face-small-webvie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7425" y="4930775"/>
            <a:ext cx="1228725" cy="139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7" name="AutoShape 7"/>
          <p:cNvSpPr>
            <a:spLocks noChangeArrowheads="1"/>
          </p:cNvSpPr>
          <p:nvPr/>
        </p:nvSpPr>
        <p:spPr bwMode="auto">
          <a:xfrm>
            <a:off x="4097338" y="5040313"/>
            <a:ext cx="3065462" cy="979487"/>
          </a:xfrm>
          <a:prstGeom prst="cloudCallout">
            <a:avLst>
              <a:gd name="adj1" fmla="val 55671"/>
              <a:gd name="adj2" fmla="val 5198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31763" y="4868863"/>
            <a:ext cx="8713787" cy="172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rgbClr val="FF0000"/>
              </a:solidFill>
            </a:endParaRPr>
          </a:p>
        </p:txBody>
      </p:sp>
      <p:sp>
        <p:nvSpPr>
          <p:cNvPr id="5129" name="TextBox 10"/>
          <p:cNvSpPr txBox="1">
            <a:spLocks noChangeArrowheads="1"/>
          </p:cNvSpPr>
          <p:nvPr/>
        </p:nvSpPr>
        <p:spPr bwMode="auto">
          <a:xfrm>
            <a:off x="4271963" y="5160963"/>
            <a:ext cx="2551112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sz="1400"/>
              <a:t>What could we change to make it work better for the next group?</a:t>
            </a:r>
          </a:p>
        </p:txBody>
      </p:sp>
      <p:sp>
        <p:nvSpPr>
          <p:cNvPr id="16" name="Rectangle 15"/>
          <p:cNvSpPr/>
          <p:nvPr/>
        </p:nvSpPr>
        <p:spPr>
          <a:xfrm>
            <a:off x="-1762648" y="157552"/>
            <a:ext cx="5708067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" charset="0"/>
                <a:cs typeface="Arial" charset="0"/>
              </a:rPr>
              <a:t>5. Evaluation</a:t>
            </a:r>
          </a:p>
        </p:txBody>
      </p:sp>
      <p:pic>
        <p:nvPicPr>
          <p:cNvPr id="5131" name="Picture 6" descr="small-questioning-face-small-webvie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788" y="2917825"/>
            <a:ext cx="1228725" cy="139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2" name="AutoShape 7"/>
          <p:cNvSpPr>
            <a:spLocks noChangeArrowheads="1"/>
          </p:cNvSpPr>
          <p:nvPr/>
        </p:nvSpPr>
        <p:spPr bwMode="auto">
          <a:xfrm>
            <a:off x="1527175" y="2849563"/>
            <a:ext cx="2668588" cy="855662"/>
          </a:xfrm>
          <a:prstGeom prst="cloudCallout">
            <a:avLst>
              <a:gd name="adj1" fmla="val -53694"/>
              <a:gd name="adj2" fmla="val 38065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31763" y="2781300"/>
            <a:ext cx="8713787" cy="1800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rgbClr val="FF0000"/>
              </a:solidFill>
            </a:endParaRPr>
          </a:p>
        </p:txBody>
      </p:sp>
      <p:sp>
        <p:nvSpPr>
          <p:cNvPr id="5134" name="TextBox 14"/>
          <p:cNvSpPr txBox="1">
            <a:spLocks noChangeArrowheads="1"/>
          </p:cNvSpPr>
          <p:nvPr/>
        </p:nvSpPr>
        <p:spPr bwMode="auto">
          <a:xfrm>
            <a:off x="1662113" y="2967038"/>
            <a:ext cx="2251075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sz="1400"/>
              <a:t>What equipment did you find most useful for measuring?</a:t>
            </a:r>
          </a:p>
        </p:txBody>
      </p:sp>
      <p:sp>
        <p:nvSpPr>
          <p:cNvPr id="5135" name="AutoShape 7"/>
          <p:cNvSpPr>
            <a:spLocks noChangeArrowheads="1"/>
          </p:cNvSpPr>
          <p:nvPr/>
        </p:nvSpPr>
        <p:spPr bwMode="auto">
          <a:xfrm>
            <a:off x="1433513" y="3789363"/>
            <a:ext cx="2700337" cy="676275"/>
          </a:xfrm>
          <a:prstGeom prst="cloudCallout">
            <a:avLst>
              <a:gd name="adj1" fmla="val -59685"/>
              <a:gd name="adj2" fmla="val -70296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5136" name="Rectangle 31"/>
          <p:cNvSpPr>
            <a:spLocks noChangeArrowheads="1"/>
          </p:cNvSpPr>
          <p:nvPr/>
        </p:nvSpPr>
        <p:spPr bwMode="auto">
          <a:xfrm>
            <a:off x="1687513" y="3903663"/>
            <a:ext cx="22082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sz="1200"/>
              <a:t>Why did this work better than </a:t>
            </a:r>
          </a:p>
          <a:p>
            <a:pPr algn="ctr"/>
            <a:r>
              <a:rPr lang="en-GB" sz="1200"/>
              <a:t>other things?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494</TotalTime>
  <Words>171</Words>
  <Application>Microsoft Office PowerPoint</Application>
  <PresentationFormat>On-screen Show (4:3)</PresentationFormat>
  <Paragraphs>47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Default Design</vt:lpstr>
      <vt:lpstr>PowerPoint Presentation</vt:lpstr>
      <vt:lpstr>How could we investigate keeping cool?</vt:lpstr>
      <vt:lpstr>PowerPoint Presentation</vt:lpstr>
      <vt:lpstr>PowerPoint Presentation</vt:lpstr>
    </vt:vector>
  </TitlesOfParts>
  <Company>Inglehurst Junior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shall</dc:creator>
  <cp:lastModifiedBy>Teacher E-Solutions</cp:lastModifiedBy>
  <cp:revision>20</cp:revision>
  <dcterms:created xsi:type="dcterms:W3CDTF">2011-11-11T10:21:52Z</dcterms:created>
  <dcterms:modified xsi:type="dcterms:W3CDTF">2019-01-18T17:17:20Z</dcterms:modified>
</cp:coreProperties>
</file>