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60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C9009-E0F8-472E-9FB9-0B4BAEDD3AF5}" type="doc">
      <dgm:prSet loTypeId="urn:microsoft.com/office/officeart/2005/8/layout/matrix3" loCatId="matrix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846F20A2-E9D9-4F69-B6FB-D92BA891FA11}">
      <dgm:prSet/>
      <dgm:spPr/>
      <dgm:t>
        <a:bodyPr/>
        <a:lstStyle/>
        <a:p>
          <a:pPr rtl="0"/>
          <a:r>
            <a:rPr lang="en-GB" dirty="0" smtClean="0"/>
            <a:t>Table headings?</a:t>
          </a:r>
          <a:endParaRPr lang="en-GB" dirty="0"/>
        </a:p>
      </dgm:t>
    </dgm:pt>
    <dgm:pt modelId="{363605B4-5D29-4317-8BA1-494DDDA70089}" type="parTrans" cxnId="{D336DFA5-D1C0-46EB-B11D-8A0B81BA006A}">
      <dgm:prSet/>
      <dgm:spPr/>
      <dgm:t>
        <a:bodyPr/>
        <a:lstStyle/>
        <a:p>
          <a:endParaRPr lang="en-GB"/>
        </a:p>
      </dgm:t>
    </dgm:pt>
    <dgm:pt modelId="{19B1F82F-F1CC-4ADF-A82D-96C3FC7CFADE}" type="sibTrans" cxnId="{D336DFA5-D1C0-46EB-B11D-8A0B81BA006A}">
      <dgm:prSet/>
      <dgm:spPr/>
      <dgm:t>
        <a:bodyPr/>
        <a:lstStyle/>
        <a:p>
          <a:endParaRPr lang="en-GB"/>
        </a:p>
      </dgm:t>
    </dgm:pt>
    <dgm:pt modelId="{6B859B6F-2980-417A-98AD-B5834E23D78F}">
      <dgm:prSet/>
      <dgm:spPr/>
      <dgm:t>
        <a:bodyPr/>
        <a:lstStyle/>
        <a:p>
          <a:pPr rtl="0"/>
          <a:r>
            <a:rPr lang="en-GB" dirty="0" smtClean="0"/>
            <a:t>Units?</a:t>
          </a:r>
          <a:endParaRPr lang="en-GB" dirty="0"/>
        </a:p>
      </dgm:t>
    </dgm:pt>
    <dgm:pt modelId="{B25BCE9D-41F6-487E-9D16-35DF30F54E44}" type="parTrans" cxnId="{8F55895F-1686-4E5C-8C69-B642F2A7C1FE}">
      <dgm:prSet/>
      <dgm:spPr/>
      <dgm:t>
        <a:bodyPr/>
        <a:lstStyle/>
        <a:p>
          <a:endParaRPr lang="en-GB"/>
        </a:p>
      </dgm:t>
    </dgm:pt>
    <dgm:pt modelId="{1CF09B1B-266D-4CE4-9537-71DD693E7518}" type="sibTrans" cxnId="{8F55895F-1686-4E5C-8C69-B642F2A7C1FE}">
      <dgm:prSet/>
      <dgm:spPr/>
      <dgm:t>
        <a:bodyPr/>
        <a:lstStyle/>
        <a:p>
          <a:endParaRPr lang="en-GB"/>
        </a:p>
      </dgm:t>
    </dgm:pt>
    <dgm:pt modelId="{A86942B8-C294-4CC9-8FE3-C398C1E18DF0}">
      <dgm:prSet/>
      <dgm:spPr/>
      <dgm:t>
        <a:bodyPr/>
        <a:lstStyle/>
        <a:p>
          <a:pPr rtl="0"/>
          <a:r>
            <a:rPr lang="en-GB" smtClean="0"/>
            <a:t>How can I measure accurately?</a:t>
          </a:r>
          <a:endParaRPr lang="en-GB" dirty="0"/>
        </a:p>
      </dgm:t>
    </dgm:pt>
    <dgm:pt modelId="{280B7562-C2C9-4B3E-867C-FCAEECCCCB76}" type="parTrans" cxnId="{9BC85325-38C8-46EF-96A0-595EF9178D10}">
      <dgm:prSet/>
      <dgm:spPr/>
      <dgm:t>
        <a:bodyPr/>
        <a:lstStyle/>
        <a:p>
          <a:endParaRPr lang="en-GB"/>
        </a:p>
      </dgm:t>
    </dgm:pt>
    <dgm:pt modelId="{9930A880-FFFF-4444-BA2E-67AA6BA1D11A}" type="sibTrans" cxnId="{9BC85325-38C8-46EF-96A0-595EF9178D10}">
      <dgm:prSet/>
      <dgm:spPr/>
      <dgm:t>
        <a:bodyPr/>
        <a:lstStyle/>
        <a:p>
          <a:endParaRPr lang="en-GB"/>
        </a:p>
      </dgm:t>
    </dgm:pt>
    <dgm:pt modelId="{FBE15685-E900-42F8-80E1-8AF0A300CCE3}">
      <dgm:prSet/>
      <dgm:spPr/>
      <dgm:t>
        <a:bodyPr/>
        <a:lstStyle/>
        <a:p>
          <a:pPr rtl="0"/>
          <a:r>
            <a:rPr lang="en-GB" b="1" dirty="0" smtClean="0"/>
            <a:t>Can I use my results to make a graph or chart?</a:t>
          </a:r>
          <a:endParaRPr lang="en-GB" b="1" dirty="0"/>
        </a:p>
      </dgm:t>
    </dgm:pt>
    <dgm:pt modelId="{0F32A1C1-E606-4323-83DD-DE5BC7175B7D}" type="parTrans" cxnId="{059CE9F4-5190-46F5-8086-115981F30E4E}">
      <dgm:prSet/>
      <dgm:spPr/>
      <dgm:t>
        <a:bodyPr/>
        <a:lstStyle/>
        <a:p>
          <a:endParaRPr lang="en-GB"/>
        </a:p>
      </dgm:t>
    </dgm:pt>
    <dgm:pt modelId="{9A438C7E-2FDB-4FCD-A59F-4481E1E2A358}" type="sibTrans" cxnId="{059CE9F4-5190-46F5-8086-115981F30E4E}">
      <dgm:prSet/>
      <dgm:spPr/>
      <dgm:t>
        <a:bodyPr/>
        <a:lstStyle/>
        <a:p>
          <a:endParaRPr lang="en-GB"/>
        </a:p>
      </dgm:t>
    </dgm:pt>
    <dgm:pt modelId="{AB4645C7-DBEE-43FA-819C-9DB498CFEBC9}" type="pres">
      <dgm:prSet presAssocID="{D95C9009-E0F8-472E-9FB9-0B4BAEDD3AF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878AF1E-6833-4248-B2E7-67E8BCAB5CAF}" type="pres">
      <dgm:prSet presAssocID="{D95C9009-E0F8-472E-9FB9-0B4BAEDD3AF5}" presName="diamond" presStyleLbl="bgShp" presStyleIdx="0" presStyleCnt="1"/>
      <dgm:spPr/>
    </dgm:pt>
    <dgm:pt modelId="{3E1F3637-8AFD-44EF-88D1-0D9A67318526}" type="pres">
      <dgm:prSet presAssocID="{D95C9009-E0F8-472E-9FB9-0B4BAEDD3AF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E731DD-51D5-4D40-B736-1EDBD72779B0}" type="pres">
      <dgm:prSet presAssocID="{D95C9009-E0F8-472E-9FB9-0B4BAEDD3AF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DFFACB-3B13-460C-8AAB-6E63C02AB93F}" type="pres">
      <dgm:prSet presAssocID="{D95C9009-E0F8-472E-9FB9-0B4BAEDD3AF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871538-8762-45EA-A39E-88175A5AADE8}" type="pres">
      <dgm:prSet presAssocID="{D95C9009-E0F8-472E-9FB9-0B4BAEDD3AF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C369CFF-98FE-4073-9C39-201C7C3AAC13}" type="presOf" srcId="{6B859B6F-2980-417A-98AD-B5834E23D78F}" destId="{28E731DD-51D5-4D40-B736-1EDBD72779B0}" srcOrd="0" destOrd="0" presId="urn:microsoft.com/office/officeart/2005/8/layout/matrix3"/>
    <dgm:cxn modelId="{059CE9F4-5190-46F5-8086-115981F30E4E}" srcId="{D95C9009-E0F8-472E-9FB9-0B4BAEDD3AF5}" destId="{FBE15685-E900-42F8-80E1-8AF0A300CCE3}" srcOrd="3" destOrd="0" parTransId="{0F32A1C1-E606-4323-83DD-DE5BC7175B7D}" sibTransId="{9A438C7E-2FDB-4FCD-A59F-4481E1E2A358}"/>
    <dgm:cxn modelId="{9BC85325-38C8-46EF-96A0-595EF9178D10}" srcId="{D95C9009-E0F8-472E-9FB9-0B4BAEDD3AF5}" destId="{A86942B8-C294-4CC9-8FE3-C398C1E18DF0}" srcOrd="2" destOrd="0" parTransId="{280B7562-C2C9-4B3E-867C-FCAEECCCCB76}" sibTransId="{9930A880-FFFF-4444-BA2E-67AA6BA1D11A}"/>
    <dgm:cxn modelId="{D336DFA5-D1C0-46EB-B11D-8A0B81BA006A}" srcId="{D95C9009-E0F8-472E-9FB9-0B4BAEDD3AF5}" destId="{846F20A2-E9D9-4F69-B6FB-D92BA891FA11}" srcOrd="0" destOrd="0" parTransId="{363605B4-5D29-4317-8BA1-494DDDA70089}" sibTransId="{19B1F82F-F1CC-4ADF-A82D-96C3FC7CFADE}"/>
    <dgm:cxn modelId="{64947BE8-903C-46B4-B6D9-24EA825499DB}" type="presOf" srcId="{846F20A2-E9D9-4F69-B6FB-D92BA891FA11}" destId="{3E1F3637-8AFD-44EF-88D1-0D9A67318526}" srcOrd="0" destOrd="0" presId="urn:microsoft.com/office/officeart/2005/8/layout/matrix3"/>
    <dgm:cxn modelId="{630C1DFD-6C54-47DC-85DE-844669D842B4}" type="presOf" srcId="{D95C9009-E0F8-472E-9FB9-0B4BAEDD3AF5}" destId="{AB4645C7-DBEE-43FA-819C-9DB498CFEBC9}" srcOrd="0" destOrd="0" presId="urn:microsoft.com/office/officeart/2005/8/layout/matrix3"/>
    <dgm:cxn modelId="{8F55895F-1686-4E5C-8C69-B642F2A7C1FE}" srcId="{D95C9009-E0F8-472E-9FB9-0B4BAEDD3AF5}" destId="{6B859B6F-2980-417A-98AD-B5834E23D78F}" srcOrd="1" destOrd="0" parTransId="{B25BCE9D-41F6-487E-9D16-35DF30F54E44}" sibTransId="{1CF09B1B-266D-4CE4-9537-71DD693E7518}"/>
    <dgm:cxn modelId="{04DCFD75-4C65-4424-9311-3B30B289C035}" type="presOf" srcId="{A86942B8-C294-4CC9-8FE3-C398C1E18DF0}" destId="{A7DFFACB-3B13-460C-8AAB-6E63C02AB93F}" srcOrd="0" destOrd="0" presId="urn:microsoft.com/office/officeart/2005/8/layout/matrix3"/>
    <dgm:cxn modelId="{5B78C6FF-DF5F-4D7B-B093-1212BD97B47D}" type="presOf" srcId="{FBE15685-E900-42F8-80E1-8AF0A300CCE3}" destId="{A8871538-8762-45EA-A39E-88175A5AADE8}" srcOrd="0" destOrd="0" presId="urn:microsoft.com/office/officeart/2005/8/layout/matrix3"/>
    <dgm:cxn modelId="{0EE3D15B-1DEA-41CF-A5ED-A8DD16EA595D}" type="presParOf" srcId="{AB4645C7-DBEE-43FA-819C-9DB498CFEBC9}" destId="{D878AF1E-6833-4248-B2E7-67E8BCAB5CAF}" srcOrd="0" destOrd="0" presId="urn:microsoft.com/office/officeart/2005/8/layout/matrix3"/>
    <dgm:cxn modelId="{B23F8966-5D03-4925-BD5B-6A4545B73113}" type="presParOf" srcId="{AB4645C7-DBEE-43FA-819C-9DB498CFEBC9}" destId="{3E1F3637-8AFD-44EF-88D1-0D9A67318526}" srcOrd="1" destOrd="0" presId="urn:microsoft.com/office/officeart/2005/8/layout/matrix3"/>
    <dgm:cxn modelId="{85116234-3756-4CF1-A702-632BD3AFF847}" type="presParOf" srcId="{AB4645C7-DBEE-43FA-819C-9DB498CFEBC9}" destId="{28E731DD-51D5-4D40-B736-1EDBD72779B0}" srcOrd="2" destOrd="0" presId="urn:microsoft.com/office/officeart/2005/8/layout/matrix3"/>
    <dgm:cxn modelId="{19C7E051-A07B-469E-B9B7-5E402EB29195}" type="presParOf" srcId="{AB4645C7-DBEE-43FA-819C-9DB498CFEBC9}" destId="{A7DFFACB-3B13-460C-8AAB-6E63C02AB93F}" srcOrd="3" destOrd="0" presId="urn:microsoft.com/office/officeart/2005/8/layout/matrix3"/>
    <dgm:cxn modelId="{3501E840-889D-47F0-A772-E8A42C6354E2}" type="presParOf" srcId="{AB4645C7-DBEE-43FA-819C-9DB498CFEBC9}" destId="{A8871538-8762-45EA-A39E-88175A5AADE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6B37B13-89F1-408C-B566-C9540A3A88C1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6BC1DBB-9DD4-4088-AC16-4ADDFA438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626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0C06FC-731A-45FB-B4C6-4ECCF46236A1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87775-F563-4F98-810B-AA1B5DE62F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48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845CC-D179-4350-9797-3A99BD3D5A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90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CAA50-071C-45D3-AF06-8E64C053FD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5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278B8-57E5-4E92-970B-846ECB33FA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4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6E872-BFA8-43BB-9DA8-E64698B1B8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859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0C870-0521-4EDA-B9D1-CE4EAC8A23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0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65AF3-B89B-4DF7-849D-37C3E7F4AE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0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CF181-D880-41A2-B31B-E3E401EBDE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96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8986A-99DD-4EB8-9243-2E0A0506F5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07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8D-E785-409F-88B3-6F4F8BF216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09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9C5BE-6164-4CF0-9791-F7135095AC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84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5305B2D-E4A9-42AA-B1E2-6CD32854B4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60900" y="3186113"/>
            <a:ext cx="127000" cy="792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51" name="Text Box 10"/>
          <p:cNvSpPr txBox="1">
            <a:spLocks noChangeArrowheads="1"/>
          </p:cNvSpPr>
          <p:nvPr/>
        </p:nvSpPr>
        <p:spPr bwMode="auto">
          <a:xfrm>
            <a:off x="4741863" y="1995488"/>
            <a:ext cx="339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We will only change:</a:t>
            </a:r>
          </a:p>
        </p:txBody>
      </p:sp>
      <p:sp>
        <p:nvSpPr>
          <p:cNvPr id="2052" name="Rectangle 11"/>
          <p:cNvSpPr>
            <a:spLocks noChangeArrowheads="1"/>
          </p:cNvSpPr>
          <p:nvPr/>
        </p:nvSpPr>
        <p:spPr bwMode="auto">
          <a:xfrm>
            <a:off x="4724400" y="1992313"/>
            <a:ext cx="4192588" cy="9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14"/>
          <p:cNvSpPr txBox="1">
            <a:spLocks noChangeArrowheads="1"/>
          </p:cNvSpPr>
          <p:nvPr/>
        </p:nvSpPr>
        <p:spPr bwMode="auto">
          <a:xfrm>
            <a:off x="4859338" y="188913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 u="sng"/>
              <a:t>A fair test:</a:t>
            </a:r>
          </a:p>
        </p:txBody>
      </p:sp>
      <p:sp>
        <p:nvSpPr>
          <p:cNvPr id="2054" name="Text Box 16"/>
          <p:cNvSpPr txBox="1">
            <a:spLocks noChangeArrowheads="1"/>
          </p:cNvSpPr>
          <p:nvPr/>
        </p:nvSpPr>
        <p:spPr bwMode="auto">
          <a:xfrm>
            <a:off x="231775" y="136525"/>
            <a:ext cx="327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Name:___________________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0900" y="6350"/>
            <a:ext cx="4483100" cy="3971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0826" y="524933"/>
            <a:ext cx="4703574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Insulation</a:t>
            </a:r>
          </a:p>
          <a:p>
            <a:pPr algn="ctr">
              <a:defRPr/>
            </a:pPr>
            <a:r>
              <a:rPr 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Investigation</a:t>
            </a:r>
          </a:p>
        </p:txBody>
      </p:sp>
      <p:sp>
        <p:nvSpPr>
          <p:cNvPr id="2057" name="TextBox 6"/>
          <p:cNvSpPr txBox="1">
            <a:spLocks noChangeArrowheads="1"/>
          </p:cNvSpPr>
          <p:nvPr/>
        </p:nvSpPr>
        <p:spPr bwMode="auto">
          <a:xfrm>
            <a:off x="14288" y="2362200"/>
            <a:ext cx="314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What could we change/vary?</a:t>
            </a:r>
          </a:p>
        </p:txBody>
      </p:sp>
      <p:sp>
        <p:nvSpPr>
          <p:cNvPr id="2058" name="TextBox 7"/>
          <p:cNvSpPr txBox="1">
            <a:spLocks noChangeArrowheads="1"/>
          </p:cNvSpPr>
          <p:nvPr/>
        </p:nvSpPr>
        <p:spPr bwMode="auto">
          <a:xfrm>
            <a:off x="9525" y="5054600"/>
            <a:ext cx="2787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What could we measure?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2362200"/>
            <a:ext cx="4660900" cy="269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0" y="5054600"/>
            <a:ext cx="4660900" cy="180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61" name="Text Box 7"/>
          <p:cNvSpPr txBox="1">
            <a:spLocks noChangeArrowheads="1"/>
          </p:cNvSpPr>
          <p:nvPr/>
        </p:nvSpPr>
        <p:spPr bwMode="auto">
          <a:xfrm>
            <a:off x="4681538" y="4008438"/>
            <a:ext cx="4502150" cy="256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 u="sng"/>
              <a:t>Question:</a:t>
            </a:r>
            <a:r>
              <a:rPr lang="en-GB"/>
              <a:t> 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When I change ____________________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_________________________________, 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what happens to ___________________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_________________________________?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60900" y="3978275"/>
            <a:ext cx="4483100" cy="28908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63" name="Text Box 8"/>
          <p:cNvSpPr txBox="1">
            <a:spLocks noChangeArrowheads="1"/>
          </p:cNvSpPr>
          <p:nvPr/>
        </p:nvSpPr>
        <p:spPr bwMode="auto">
          <a:xfrm>
            <a:off x="4741863" y="557213"/>
            <a:ext cx="39195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We will keep these things the same:</a:t>
            </a:r>
          </a:p>
        </p:txBody>
      </p:sp>
      <p:sp>
        <p:nvSpPr>
          <p:cNvPr id="2064" name="Rectangle 9"/>
          <p:cNvSpPr>
            <a:spLocks noChangeArrowheads="1"/>
          </p:cNvSpPr>
          <p:nvPr/>
        </p:nvSpPr>
        <p:spPr bwMode="auto">
          <a:xfrm>
            <a:off x="4724400" y="549275"/>
            <a:ext cx="4192588" cy="1404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Text Box 10"/>
          <p:cNvSpPr txBox="1">
            <a:spLocks noChangeArrowheads="1"/>
          </p:cNvSpPr>
          <p:nvPr/>
        </p:nvSpPr>
        <p:spPr bwMode="auto">
          <a:xfrm>
            <a:off x="4727575" y="2941638"/>
            <a:ext cx="339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We will measure:</a:t>
            </a:r>
          </a:p>
        </p:txBody>
      </p:sp>
      <p:sp>
        <p:nvSpPr>
          <p:cNvPr id="2066" name="Rectangle 11"/>
          <p:cNvSpPr>
            <a:spLocks noChangeArrowheads="1"/>
          </p:cNvSpPr>
          <p:nvPr/>
        </p:nvSpPr>
        <p:spPr bwMode="auto">
          <a:xfrm>
            <a:off x="4724400" y="2941638"/>
            <a:ext cx="4192588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0544" y="1955005"/>
            <a:ext cx="399981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1. Ideas, variables and 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958975" y="246063"/>
            <a:ext cx="3311525" cy="1282700"/>
          </a:xfrm>
        </p:spPr>
        <p:txBody>
          <a:bodyPr/>
          <a:lstStyle/>
          <a:p>
            <a:pPr eaLnBrk="1" hangingPunct="1"/>
            <a:r>
              <a:rPr lang="en-GB" sz="1800" smtClean="0"/>
              <a:t>How could we investigate keeping cool?</a:t>
            </a: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20700"/>
            <a:ext cx="1530350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AutoShape 7"/>
          <p:cNvSpPr>
            <a:spLocks noChangeArrowheads="1"/>
          </p:cNvSpPr>
          <p:nvPr/>
        </p:nvSpPr>
        <p:spPr bwMode="auto">
          <a:xfrm>
            <a:off x="1720850" y="233363"/>
            <a:ext cx="3787775" cy="1295400"/>
          </a:xfrm>
          <a:prstGeom prst="cloudCallout">
            <a:avLst>
              <a:gd name="adj1" fmla="val -42819"/>
              <a:gd name="adj2" fmla="val 5794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77" name="TextBox 3"/>
          <p:cNvSpPr txBox="1">
            <a:spLocks noChangeArrowheads="1"/>
          </p:cNvSpPr>
          <p:nvPr/>
        </p:nvSpPr>
        <p:spPr bwMode="auto">
          <a:xfrm>
            <a:off x="752475" y="4251325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Insulation</a:t>
            </a: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6113463" y="1862138"/>
            <a:ext cx="5572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Ice </a:t>
            </a:r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6738938" y="4846638"/>
            <a:ext cx="12620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other</a:t>
            </a:r>
            <a:br>
              <a:rPr lang="en-GB"/>
            </a:br>
            <a:r>
              <a:rPr lang="en-GB"/>
              <a:t>equipment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52475" y="4240213"/>
            <a:ext cx="1119188" cy="368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113463" y="1884363"/>
            <a:ext cx="557212" cy="3476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738938" y="4846638"/>
            <a:ext cx="1262062" cy="646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3" name="Straight Arrow Connector 12"/>
          <p:cNvCxnSpPr>
            <a:stCxn id="6" idx="0"/>
          </p:cNvCxnSpPr>
          <p:nvPr/>
        </p:nvCxnSpPr>
        <p:spPr>
          <a:xfrm flipV="1">
            <a:off x="1312863" y="3898900"/>
            <a:ext cx="163512" cy="341313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670675" y="1533525"/>
            <a:ext cx="595313" cy="35083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680200" y="2151063"/>
            <a:ext cx="585788" cy="38735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21"/>
          <p:cNvSpPr txBox="1">
            <a:spLocks noChangeArrowheads="1"/>
          </p:cNvSpPr>
          <p:nvPr/>
        </p:nvSpPr>
        <p:spPr bwMode="auto">
          <a:xfrm>
            <a:off x="6708775" y="2538413"/>
            <a:ext cx="1403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How much?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58888" y="4608513"/>
            <a:ext cx="0" cy="45085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6391275" y="5429250"/>
            <a:ext cx="347663" cy="36353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5627688" y="2071688"/>
            <a:ext cx="485775" cy="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0" name="TextBox 4096"/>
          <p:cNvSpPr txBox="1">
            <a:spLocks noChangeArrowheads="1"/>
          </p:cNvSpPr>
          <p:nvPr/>
        </p:nvSpPr>
        <p:spPr bwMode="auto">
          <a:xfrm>
            <a:off x="4797425" y="1800225"/>
            <a:ext cx="11414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Size of pieces</a:t>
            </a:r>
          </a:p>
          <a:p>
            <a:pPr eaLnBrk="1" hangingPunct="1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3419475" y="3406775"/>
            <a:ext cx="1749425" cy="7540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5076825" y="2262188"/>
            <a:ext cx="1036638" cy="1144587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168900" y="3898900"/>
            <a:ext cx="1539875" cy="10429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7" idx="1"/>
            <a:endCxn id="6" idx="3"/>
          </p:cNvCxnSpPr>
          <p:nvPr/>
        </p:nvCxnSpPr>
        <p:spPr>
          <a:xfrm flipH="1">
            <a:off x="1871663" y="3784600"/>
            <a:ext cx="1547812" cy="639763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5" name="TextBox 6"/>
          <p:cNvSpPr txBox="1">
            <a:spLocks noChangeArrowheads="1"/>
          </p:cNvSpPr>
          <p:nvPr/>
        </p:nvSpPr>
        <p:spPr bwMode="auto">
          <a:xfrm>
            <a:off x="836613" y="3613150"/>
            <a:ext cx="1004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Material</a:t>
            </a:r>
          </a:p>
        </p:txBody>
      </p:sp>
      <p:sp>
        <p:nvSpPr>
          <p:cNvPr id="3096" name="TextBox 8"/>
          <p:cNvSpPr txBox="1">
            <a:spLocks noChangeArrowheads="1"/>
          </p:cNvSpPr>
          <p:nvPr/>
        </p:nvSpPr>
        <p:spPr bwMode="auto">
          <a:xfrm>
            <a:off x="558800" y="5059363"/>
            <a:ext cx="1401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How much?</a:t>
            </a:r>
          </a:p>
        </p:txBody>
      </p:sp>
      <p:sp>
        <p:nvSpPr>
          <p:cNvPr id="3097" name="TextBox 13"/>
          <p:cNvSpPr txBox="1">
            <a:spLocks noChangeArrowheads="1"/>
          </p:cNvSpPr>
          <p:nvPr/>
        </p:nvSpPr>
        <p:spPr bwMode="auto">
          <a:xfrm>
            <a:off x="5761038" y="5826125"/>
            <a:ext cx="1260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Measuring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32163" y="3423226"/>
            <a:ext cx="188428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2. Choosing </a:t>
            </a:r>
          </a:p>
          <a:p>
            <a:pPr algn="ctr">
              <a:defRPr/>
            </a:pPr>
            <a:r>
              <a:rPr lang="en-GB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Equipment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small-questioning-face-small-web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33925"/>
            <a:ext cx="1298575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AutoShape 7"/>
          <p:cNvSpPr>
            <a:spLocks noChangeArrowheads="1"/>
          </p:cNvSpPr>
          <p:nvPr/>
        </p:nvSpPr>
        <p:spPr bwMode="auto">
          <a:xfrm>
            <a:off x="1795463" y="4733925"/>
            <a:ext cx="2489200" cy="958850"/>
          </a:xfrm>
          <a:prstGeom prst="cloudCallout">
            <a:avLst>
              <a:gd name="adj1" fmla="val -46097"/>
              <a:gd name="adj2" fmla="val 6042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0825" y="4618038"/>
            <a:ext cx="8713788" cy="21224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825" y="244475"/>
            <a:ext cx="8729663" cy="35274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87363" y="820738"/>
          <a:ext cx="5757862" cy="281622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878931"/>
                <a:gridCol w="2878931"/>
              </a:tblGrid>
              <a:tr h="46937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937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937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9371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9" marR="91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9371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9" marR="91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9371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8" name="Right Arrow 17"/>
          <p:cNvSpPr/>
          <p:nvPr/>
        </p:nvSpPr>
        <p:spPr>
          <a:xfrm rot="10800000">
            <a:off x="6675438" y="379413"/>
            <a:ext cx="2160587" cy="3257550"/>
          </a:xfrm>
          <a:prstGeom prst="rightArrow">
            <a:avLst>
              <a:gd name="adj1" fmla="val 68476"/>
              <a:gd name="adj2" fmla="val 262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19" name="Diagram 18"/>
          <p:cNvGraphicFramePr/>
          <p:nvPr/>
        </p:nvGraphicFramePr>
        <p:xfrm>
          <a:off x="6946951" y="1155485"/>
          <a:ext cx="1801041" cy="1915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Rectangle 19"/>
          <p:cNvSpPr/>
          <p:nvPr/>
        </p:nvSpPr>
        <p:spPr>
          <a:xfrm>
            <a:off x="7242404" y="892027"/>
            <a:ext cx="144016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THINK…</a:t>
            </a:r>
          </a:p>
        </p:txBody>
      </p:sp>
      <p:sp>
        <p:nvSpPr>
          <p:cNvPr id="4130" name="TextBox 1"/>
          <p:cNvSpPr txBox="1">
            <a:spLocks noChangeArrowheads="1"/>
          </p:cNvSpPr>
          <p:nvPr/>
        </p:nvSpPr>
        <p:spPr bwMode="auto">
          <a:xfrm>
            <a:off x="1960563" y="4945063"/>
            <a:ext cx="2054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/>
              <a:t>What do our results</a:t>
            </a:r>
          </a:p>
          <a:p>
            <a:pPr algn="ctr" eaLnBrk="1" hangingPunct="1"/>
            <a:r>
              <a:rPr lang="en-GB" sz="1400"/>
              <a:t>tell us about insulation?</a:t>
            </a:r>
          </a:p>
        </p:txBody>
      </p:sp>
      <p:sp>
        <p:nvSpPr>
          <p:cNvPr id="6" name="Rectangle 5"/>
          <p:cNvSpPr/>
          <p:nvPr/>
        </p:nvSpPr>
        <p:spPr>
          <a:xfrm>
            <a:off x="-920043" y="276663"/>
            <a:ext cx="570806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3. Recording our results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692696" y="4169920"/>
            <a:ext cx="570806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4.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small-questioning-face-small-web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701675"/>
            <a:ext cx="122872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AutoShape 7"/>
          <p:cNvSpPr>
            <a:spLocks noChangeArrowheads="1"/>
          </p:cNvSpPr>
          <p:nvPr/>
        </p:nvSpPr>
        <p:spPr bwMode="auto">
          <a:xfrm>
            <a:off x="1527175" y="701675"/>
            <a:ext cx="3279775" cy="1008063"/>
          </a:xfrm>
          <a:prstGeom prst="cloudCallout">
            <a:avLst>
              <a:gd name="adj1" fmla="val -46097"/>
              <a:gd name="adj2" fmla="val 6042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1763" y="527050"/>
            <a:ext cx="8713787" cy="2016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0000"/>
              </a:solidFill>
            </a:endParaRPr>
          </a:p>
        </p:txBody>
      </p:sp>
      <p:sp>
        <p:nvSpPr>
          <p:cNvPr id="5125" name="TextBox 6"/>
          <p:cNvSpPr txBox="1">
            <a:spLocks noChangeArrowheads="1"/>
          </p:cNvSpPr>
          <p:nvPr/>
        </p:nvSpPr>
        <p:spPr bwMode="auto">
          <a:xfrm>
            <a:off x="1824038" y="936625"/>
            <a:ext cx="2551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/>
              <a:t>Did anything go wrong, or not </a:t>
            </a:r>
          </a:p>
          <a:p>
            <a:pPr algn="ctr" eaLnBrk="1" hangingPunct="1"/>
            <a:r>
              <a:rPr lang="en-GB" sz="1400"/>
              <a:t>work as you had planned?</a:t>
            </a:r>
          </a:p>
        </p:txBody>
      </p:sp>
      <p:pic>
        <p:nvPicPr>
          <p:cNvPr id="5126" name="Picture 6" descr="small-questioning-face-small-web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4930775"/>
            <a:ext cx="122872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097338" y="5040313"/>
            <a:ext cx="3065462" cy="979487"/>
          </a:xfrm>
          <a:prstGeom prst="cloudCallout">
            <a:avLst>
              <a:gd name="adj1" fmla="val 55671"/>
              <a:gd name="adj2" fmla="val 5198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1763" y="4868863"/>
            <a:ext cx="8713787" cy="172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0000"/>
              </a:solidFill>
            </a:endParaRPr>
          </a:p>
        </p:txBody>
      </p:sp>
      <p:sp>
        <p:nvSpPr>
          <p:cNvPr id="5129" name="TextBox 10"/>
          <p:cNvSpPr txBox="1">
            <a:spLocks noChangeArrowheads="1"/>
          </p:cNvSpPr>
          <p:nvPr/>
        </p:nvSpPr>
        <p:spPr bwMode="auto">
          <a:xfrm>
            <a:off x="4271963" y="5160963"/>
            <a:ext cx="255111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/>
              <a:t>What could we change to make it work better for the next group?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1762648" y="157552"/>
            <a:ext cx="570806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" charset="0"/>
                <a:cs typeface="Arial" charset="0"/>
              </a:rPr>
              <a:t>5. Evaluation</a:t>
            </a:r>
          </a:p>
        </p:txBody>
      </p:sp>
      <p:pic>
        <p:nvPicPr>
          <p:cNvPr id="5131" name="Picture 6" descr="small-questioning-face-small-web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917825"/>
            <a:ext cx="122872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AutoShape 7"/>
          <p:cNvSpPr>
            <a:spLocks noChangeArrowheads="1"/>
          </p:cNvSpPr>
          <p:nvPr/>
        </p:nvSpPr>
        <p:spPr bwMode="auto">
          <a:xfrm>
            <a:off x="1527175" y="2849563"/>
            <a:ext cx="2668588" cy="855662"/>
          </a:xfrm>
          <a:prstGeom prst="cloudCallout">
            <a:avLst>
              <a:gd name="adj1" fmla="val -53694"/>
              <a:gd name="adj2" fmla="val 3806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31763" y="2781300"/>
            <a:ext cx="8713787" cy="18002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0000"/>
              </a:solidFill>
            </a:endParaRPr>
          </a:p>
        </p:txBody>
      </p:sp>
      <p:sp>
        <p:nvSpPr>
          <p:cNvPr id="5134" name="TextBox 14"/>
          <p:cNvSpPr txBox="1">
            <a:spLocks noChangeArrowheads="1"/>
          </p:cNvSpPr>
          <p:nvPr/>
        </p:nvSpPr>
        <p:spPr bwMode="auto">
          <a:xfrm>
            <a:off x="1662113" y="2967038"/>
            <a:ext cx="22510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/>
              <a:t>What equipment did you find most useful for measuring?</a:t>
            </a:r>
          </a:p>
        </p:txBody>
      </p:sp>
      <p:sp>
        <p:nvSpPr>
          <p:cNvPr id="5135" name="AutoShape 7"/>
          <p:cNvSpPr>
            <a:spLocks noChangeArrowheads="1"/>
          </p:cNvSpPr>
          <p:nvPr/>
        </p:nvSpPr>
        <p:spPr bwMode="auto">
          <a:xfrm>
            <a:off x="1433513" y="3789363"/>
            <a:ext cx="2700337" cy="676275"/>
          </a:xfrm>
          <a:prstGeom prst="cloudCallout">
            <a:avLst>
              <a:gd name="adj1" fmla="val -59685"/>
              <a:gd name="adj2" fmla="val -7029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136" name="Rectangle 31"/>
          <p:cNvSpPr>
            <a:spLocks noChangeArrowheads="1"/>
          </p:cNvSpPr>
          <p:nvPr/>
        </p:nvSpPr>
        <p:spPr bwMode="auto">
          <a:xfrm>
            <a:off x="1687513" y="3903663"/>
            <a:ext cx="22082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200"/>
              <a:t>Why did this work better than </a:t>
            </a:r>
          </a:p>
          <a:p>
            <a:pPr algn="ctr"/>
            <a:r>
              <a:rPr lang="en-GB" sz="1200"/>
              <a:t>other things?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171</Words>
  <Application>Microsoft Office PowerPoint</Application>
  <PresentationFormat>On-screen Show (4:3)</PresentationFormat>
  <Paragraphs>47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PowerPoint Presentation</vt:lpstr>
      <vt:lpstr>How could we investigate keeping cool?</vt:lpstr>
      <vt:lpstr>PowerPoint Presentation</vt:lpstr>
      <vt:lpstr>PowerPoint Presentation</vt:lpstr>
    </vt:vector>
  </TitlesOfParts>
  <Company>Inglehurst Junior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shall</dc:creator>
  <cp:lastModifiedBy>Teacher E-Solutions</cp:lastModifiedBy>
  <cp:revision>20</cp:revision>
  <dcterms:created xsi:type="dcterms:W3CDTF">2011-11-11T10:21:52Z</dcterms:created>
  <dcterms:modified xsi:type="dcterms:W3CDTF">2019-01-18T17:17:20Z</dcterms:modified>
</cp:coreProperties>
</file>