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2" r:id="rId5"/>
    <p:sldId id="261" r:id="rId6"/>
    <p:sldId id="263" r:id="rId7"/>
    <p:sldId id="264" r:id="rId8"/>
    <p:sldId id="265" r:id="rId9"/>
    <p:sldId id="266" r:id="rId10"/>
    <p:sldId id="315" r:id="rId11"/>
    <p:sldId id="316" r:id="rId12"/>
    <p:sldId id="317" r:id="rId13"/>
    <p:sldId id="318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295" r:id="rId43"/>
    <p:sldId id="296" r:id="rId44"/>
    <p:sldId id="297" r:id="rId45"/>
    <p:sldId id="298" r:id="rId46"/>
    <p:sldId id="299" r:id="rId47"/>
    <p:sldId id="300" r:id="rId48"/>
    <p:sldId id="301" r:id="rId49"/>
    <p:sldId id="302" r:id="rId50"/>
    <p:sldId id="303" r:id="rId51"/>
    <p:sldId id="304" r:id="rId52"/>
    <p:sldId id="305" r:id="rId53"/>
    <p:sldId id="306" r:id="rId54"/>
    <p:sldId id="307" r:id="rId55"/>
    <p:sldId id="308" r:id="rId56"/>
    <p:sldId id="309" r:id="rId57"/>
    <p:sldId id="310" r:id="rId58"/>
    <p:sldId id="311" r:id="rId59"/>
    <p:sldId id="312" r:id="rId60"/>
    <p:sldId id="313" r:id="rId61"/>
    <p:sldId id="314" r:id="rId62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60"/>
  </p:normalViewPr>
  <p:slideViewPr>
    <p:cSldViewPr>
      <p:cViewPr varScale="1">
        <p:scale>
          <a:sx n="45" d="100"/>
          <a:sy n="45" d="100"/>
        </p:scale>
        <p:origin x="-552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71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3600D0-3DB1-4267-8C5C-0138CD1041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0535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695011-6CDE-4F80-85E2-6B5EFE34007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2220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3A022-11E5-43E4-BE29-FBD96022DB0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5445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81BB39-370E-4CD0-8E70-5CB469C272E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3901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5F10E4-3E16-4F9E-8E50-D0219AEE643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5790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D8265F-2CF6-4D0A-957A-87FDA78C3D6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7300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76E6D6-82D6-47E9-ABBA-06D71EDC4FB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05721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7AF5AB-B710-452F-B0CA-8828236579B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3472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FBCB2A-BE84-4370-B712-F36522F0BD9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3722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BB46AD-A683-4F4A-93F9-F1187A2F546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4431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AE8FCF-EB1B-45CC-BD2E-D6E2947879B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8878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E482076A-FD68-4158-98C3-F3805AB1EFA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685800"/>
            <a:ext cx="8763000" cy="2667000"/>
          </a:xfrm>
        </p:spPr>
        <p:txBody>
          <a:bodyPr/>
          <a:lstStyle/>
          <a:p>
            <a:pPr eaLnBrk="1" hangingPunct="1">
              <a:defRPr/>
            </a:pPr>
            <a:r>
              <a:rPr lang="en-GB" sz="5400" smtClean="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Ravie" pitchFamily="82" charset="0"/>
              </a:rPr>
              <a:t>Who Wants To Be A Millionaire?</a:t>
            </a:r>
            <a:r>
              <a:rPr lang="en-GB" sz="5400" smtClean="0">
                <a:solidFill>
                  <a:schemeClr val="bg1"/>
                </a:solidFill>
                <a:latin typeface="Old English Text MT" pitchFamily="66" charset="0"/>
              </a:rPr>
              <a:t/>
            </a:r>
            <a:br>
              <a:rPr lang="en-GB" sz="5400" smtClean="0">
                <a:solidFill>
                  <a:schemeClr val="bg1"/>
                </a:solidFill>
                <a:latin typeface="Old English Text MT" pitchFamily="66" charset="0"/>
              </a:rPr>
            </a:br>
            <a:r>
              <a:rPr lang="en-GB" sz="5400" smtClean="0">
                <a:solidFill>
                  <a:schemeClr val="bg1"/>
                </a:solidFill>
                <a:latin typeface="Lucida Console" pitchFamily="49" charset="0"/>
              </a:rPr>
              <a:t/>
            </a:r>
            <a:br>
              <a:rPr lang="en-GB" sz="5400" smtClean="0">
                <a:solidFill>
                  <a:schemeClr val="bg1"/>
                </a:solidFill>
                <a:latin typeface="Lucida Console" pitchFamily="49" charset="0"/>
              </a:rPr>
            </a:br>
            <a:endParaRPr lang="en-US" sz="5400" smtClean="0">
              <a:solidFill>
                <a:schemeClr val="bg1"/>
              </a:solidFill>
              <a:latin typeface="Lucida Console" pitchFamily="49" charset="0"/>
            </a:endParaRP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1600200" y="3048000"/>
            <a:ext cx="57912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4000">
                <a:solidFill>
                  <a:schemeClr val="bg1"/>
                </a:solidFill>
                <a:latin typeface="Ravie" pitchFamily="82" charset="0"/>
              </a:rPr>
              <a:t>Interdependence and Adaptation</a:t>
            </a:r>
            <a:r>
              <a:rPr lang="en-GB" sz="5400">
                <a:solidFill>
                  <a:schemeClr val="bg1"/>
                </a:solidFill>
                <a:latin typeface="Ravie" pitchFamily="82" charset="0"/>
              </a:rPr>
              <a:t> </a:t>
            </a:r>
          </a:p>
        </p:txBody>
      </p:sp>
      <p:pic>
        <p:nvPicPr>
          <p:cNvPr id="2052" name="Picture 16" descr="ag00317_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3505200"/>
            <a:ext cx="172085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17" descr="ag00315_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810000"/>
            <a:ext cx="1754188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 thruBlk="1"/>
    <p:sndAc>
      <p:stSnd>
        <p:snd r:embed="rId2" name="sting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utoUpdateAnimBg="0"/>
      <p:bldP spid="4099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3</a:t>
            </a:r>
          </a:p>
        </p:txBody>
      </p:sp>
      <p:sp>
        <p:nvSpPr>
          <p:cNvPr id="1126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Which part of a carrot do we normally eat as food?</a:t>
            </a:r>
            <a:endParaRPr lang="en-US" sz="48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452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root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stem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leaf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flower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229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7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8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20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Which part of a carrot do we normally eat as food?</a:t>
            </a:r>
            <a:endParaRPr lang="en-US" sz="48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332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GB" sz="4800" b="1" baseline="10000" smtClean="0">
                <a:solidFill>
                  <a:srgbClr val="FF9900"/>
                </a:solidFill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root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stem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leaf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flower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332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3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£300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434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4</a:t>
            </a:r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8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8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8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mtClean="0">
                <a:solidFill>
                  <a:schemeClr val="bg1"/>
                </a:solidFill>
                <a:latin typeface="Arial" pitchFamily="34" charset="0"/>
              </a:rPr>
              <a:t>When insects fly from flower to flower this helps with</a:t>
            </a:r>
            <a:endParaRPr lang="en-US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536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seed dispersal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pollination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germination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fertilisation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639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3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4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3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3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3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3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3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3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8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mtClean="0">
                <a:solidFill>
                  <a:schemeClr val="bg1"/>
                </a:solidFill>
                <a:latin typeface="Arial" pitchFamily="34" charset="0"/>
              </a:rPr>
              <a:t>When insects fly from flower to flower this helps with</a:t>
            </a:r>
            <a:endParaRPr lang="en-US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741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seed dispersal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pollination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germination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fertilisation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741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£500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843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5</a:t>
            </a:r>
          </a:p>
        </p:txBody>
      </p:sp>
      <p:sp>
        <p:nvSpPr>
          <p:cNvPr id="1946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Which of these is wind pollinated?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946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grass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dandelion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rose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poppy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048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9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00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9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9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9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4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1</a:t>
            </a:r>
          </a:p>
        </p:txBody>
      </p:sp>
      <p:sp>
        <p:nvSpPr>
          <p:cNvPr id="307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Which of these is wind pollinated?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151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grass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dandelion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rose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poppy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151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£1,000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253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6</a:t>
            </a:r>
          </a:p>
        </p:txBody>
      </p:sp>
      <p:sp>
        <p:nvSpPr>
          <p:cNvPr id="2355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7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Which of these has its seeds dispersed by wind?</a:t>
            </a:r>
            <a:endParaRPr lang="en-US" sz="48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356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coconut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strawberry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dandelion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laburnum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458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6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35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35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35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35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35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35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0" grpId="0" build="p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Which of these has its seeds dispersed by wind?</a:t>
            </a:r>
            <a:endParaRPr lang="en-US" sz="48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560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coconut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strawberry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dandelion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laburnum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560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£2,000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662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2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7</a:t>
            </a:r>
          </a:p>
        </p:txBody>
      </p:sp>
      <p:sp>
        <p:nvSpPr>
          <p:cNvPr id="2765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What is the name of the male part of a flower?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765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stigma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style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sepal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stamen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868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1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2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6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6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76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76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76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76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76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76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6" grpId="0" build="p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69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What is the name of the male part of a flower?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970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stigma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style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sepal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stamen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970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£4,000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072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Which of these is not needed for germination?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15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air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water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warmth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light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10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6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2" grpId="0" build="p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8</a:t>
            </a:r>
          </a:p>
        </p:txBody>
      </p:sp>
      <p:sp>
        <p:nvSpPr>
          <p:cNvPr id="3174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4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mtClean="0">
                <a:solidFill>
                  <a:schemeClr val="bg1"/>
                </a:solidFill>
                <a:latin typeface="Arial" pitchFamily="34" charset="0"/>
              </a:rPr>
              <a:t>Which of these describes a wind pollinated flower?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175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brightly coloured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dull coloured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highly scented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 has sticky pollen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277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7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8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1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1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17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17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17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17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17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17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2" grpId="0" build="p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mtClean="0">
                <a:solidFill>
                  <a:schemeClr val="bg1"/>
                </a:solidFill>
                <a:latin typeface="Arial" pitchFamily="34" charset="0"/>
              </a:rPr>
              <a:t>Which of these describes a wind pollinated flower?</a:t>
            </a:r>
            <a:endParaRPr lang="en-US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380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brightly coloured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dull coloured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highly scented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 has sticky pollen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380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1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£8,000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482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2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9</a:t>
            </a:r>
          </a:p>
        </p:txBody>
      </p:sp>
      <p:sp>
        <p:nvSpPr>
          <p:cNvPr id="3584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6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6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6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7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924800" cy="2057400"/>
          </a:xfrm>
          <a:noFill/>
        </p:spPr>
        <p:txBody>
          <a:bodyPr/>
          <a:lstStyle/>
          <a:p>
            <a:pPr eaLnBrk="1" hangingPunct="1"/>
            <a:r>
              <a:rPr lang="en-GB" sz="3600" smtClean="0">
                <a:solidFill>
                  <a:schemeClr val="bg1"/>
                </a:solidFill>
                <a:latin typeface="Arial" pitchFamily="34" charset="0"/>
              </a:rPr>
              <a:t>What is the process called when pollen and ovule join to make a seed?</a:t>
            </a:r>
            <a:endParaRPr lang="en-US" sz="36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584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seed dispersal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pollination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fertilisation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germination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687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3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4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5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5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58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58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58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58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58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58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8" grpId="0" build="p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3600" smtClean="0">
                <a:solidFill>
                  <a:schemeClr val="bg1"/>
                </a:solidFill>
                <a:latin typeface="Arial" pitchFamily="34" charset="0"/>
              </a:rPr>
              <a:t>What is the process called when pollen and ovule join to make a seed?</a:t>
            </a:r>
            <a:endParaRPr lang="en-US" sz="36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789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seed dispersal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pollination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fertilisation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germination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789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£16,000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1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10</a:t>
            </a:r>
          </a:p>
        </p:txBody>
      </p:sp>
      <p:sp>
        <p:nvSpPr>
          <p:cNvPr id="3994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All animals in a food chain are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994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producers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consumers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predators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carnivores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096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9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80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99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99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99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99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99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99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99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99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4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2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Which of these is not needed for germination?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air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water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warmth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light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12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8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8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8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9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All animals in a food chain are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199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producers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consumers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predators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carnivores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199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£32,000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301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1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11</a:t>
            </a:r>
          </a:p>
        </p:txBody>
      </p:sp>
      <p:sp>
        <p:nvSpPr>
          <p:cNvPr id="4403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5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1524000"/>
            <a:ext cx="7696200" cy="914400"/>
          </a:xfrm>
          <a:noFill/>
        </p:spPr>
        <p:txBody>
          <a:bodyPr/>
          <a:lstStyle/>
          <a:p>
            <a:pPr eaLnBrk="1" hangingPunct="1"/>
            <a:r>
              <a:rPr lang="en-GB" sz="4000" smtClean="0">
                <a:solidFill>
                  <a:schemeClr val="bg1"/>
                </a:solidFill>
                <a:latin typeface="Arial" pitchFamily="34" charset="0"/>
              </a:rPr>
              <a:t>In this food chain the lady bird is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404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a producer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a predator</a:t>
            </a:r>
            <a:endParaRPr lang="en-US" sz="48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prey</a:t>
            </a:r>
            <a:endParaRPr lang="en-US" sz="48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both predator and prey</a:t>
            </a:r>
            <a:endParaRPr lang="en-US" sz="48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506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6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5077" name="Group 36"/>
          <p:cNvGrpSpPr>
            <a:grpSpLocks/>
          </p:cNvGrpSpPr>
          <p:nvPr/>
        </p:nvGrpSpPr>
        <p:grpSpPr bwMode="auto">
          <a:xfrm>
            <a:off x="971550" y="739775"/>
            <a:ext cx="7561263" cy="482600"/>
            <a:chOff x="612" y="466"/>
            <a:chExt cx="4763" cy="304"/>
          </a:xfrm>
        </p:grpSpPr>
        <p:sp>
          <p:nvSpPr>
            <p:cNvPr id="45078" name="Line 26"/>
            <p:cNvSpPr>
              <a:spLocks noChangeShapeType="1"/>
            </p:cNvSpPr>
            <p:nvPr/>
          </p:nvSpPr>
          <p:spPr bwMode="auto">
            <a:xfrm flipV="1">
              <a:off x="1093" y="624"/>
              <a:ext cx="336" cy="0"/>
            </a:xfrm>
            <a:prstGeom prst="line">
              <a:avLst/>
            </a:prstGeom>
            <a:noFill/>
            <a:ln w="63500">
              <a:solidFill>
                <a:srgbClr val="FF3300"/>
              </a:solidFill>
              <a:round/>
              <a:headEnd type="none" w="sm" len="sm"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079" name="Line 27"/>
            <p:cNvSpPr>
              <a:spLocks noChangeShapeType="1"/>
            </p:cNvSpPr>
            <p:nvPr/>
          </p:nvSpPr>
          <p:spPr bwMode="auto">
            <a:xfrm flipV="1">
              <a:off x="1973" y="624"/>
              <a:ext cx="336" cy="0"/>
            </a:xfrm>
            <a:prstGeom prst="line">
              <a:avLst/>
            </a:prstGeom>
            <a:noFill/>
            <a:ln w="63500">
              <a:solidFill>
                <a:srgbClr val="FF3300"/>
              </a:solidFill>
              <a:round/>
              <a:headEnd type="none" w="sm" len="sm"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080" name="Line 28"/>
            <p:cNvSpPr>
              <a:spLocks noChangeShapeType="1"/>
            </p:cNvSpPr>
            <p:nvPr/>
          </p:nvSpPr>
          <p:spPr bwMode="auto">
            <a:xfrm flipV="1">
              <a:off x="3198" y="624"/>
              <a:ext cx="336" cy="0"/>
            </a:xfrm>
            <a:prstGeom prst="line">
              <a:avLst/>
            </a:prstGeom>
            <a:noFill/>
            <a:ln w="63500">
              <a:solidFill>
                <a:srgbClr val="FF3300"/>
              </a:solidFill>
              <a:round/>
              <a:headEnd type="none" w="sm" len="sm"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081" name="Line 29"/>
            <p:cNvSpPr>
              <a:spLocks noChangeShapeType="1"/>
            </p:cNvSpPr>
            <p:nvPr/>
          </p:nvSpPr>
          <p:spPr bwMode="auto">
            <a:xfrm flipV="1">
              <a:off x="4286" y="624"/>
              <a:ext cx="336" cy="0"/>
            </a:xfrm>
            <a:prstGeom prst="line">
              <a:avLst/>
            </a:prstGeom>
            <a:noFill/>
            <a:ln w="63500">
              <a:solidFill>
                <a:srgbClr val="FF3300"/>
              </a:solidFill>
              <a:round/>
              <a:headEnd type="none" w="sm" len="sm"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082" name="Text Box 31"/>
            <p:cNvSpPr txBox="1">
              <a:spLocks noChangeArrowheads="1"/>
            </p:cNvSpPr>
            <p:nvPr/>
          </p:nvSpPr>
          <p:spPr bwMode="auto">
            <a:xfrm>
              <a:off x="612" y="466"/>
              <a:ext cx="72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>
                  <a:solidFill>
                    <a:schemeClr val="bg1"/>
                  </a:solidFill>
                  <a:latin typeface="Comic Sans MS" pitchFamily="66" charset="0"/>
                </a:rPr>
                <a:t>rose</a:t>
              </a:r>
            </a:p>
          </p:txBody>
        </p:sp>
        <p:sp>
          <p:nvSpPr>
            <p:cNvPr id="45083" name="Text Box 32"/>
            <p:cNvSpPr txBox="1">
              <a:spLocks noChangeArrowheads="1"/>
            </p:cNvSpPr>
            <p:nvPr/>
          </p:nvSpPr>
          <p:spPr bwMode="auto">
            <a:xfrm>
              <a:off x="1428" y="482"/>
              <a:ext cx="72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>
                  <a:solidFill>
                    <a:schemeClr val="bg1"/>
                  </a:solidFill>
                  <a:latin typeface="Comic Sans MS" pitchFamily="66" charset="0"/>
                </a:rPr>
                <a:t>aphid</a:t>
              </a:r>
            </a:p>
          </p:txBody>
        </p:sp>
        <p:sp>
          <p:nvSpPr>
            <p:cNvPr id="45084" name="Text Box 33"/>
            <p:cNvSpPr txBox="1">
              <a:spLocks noChangeArrowheads="1"/>
            </p:cNvSpPr>
            <p:nvPr/>
          </p:nvSpPr>
          <p:spPr bwMode="auto">
            <a:xfrm>
              <a:off x="2290" y="482"/>
              <a:ext cx="95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>
                  <a:solidFill>
                    <a:schemeClr val="bg1"/>
                  </a:solidFill>
                  <a:latin typeface="Comic Sans MS" pitchFamily="66" charset="0"/>
                </a:rPr>
                <a:t>ladybird</a:t>
              </a:r>
            </a:p>
          </p:txBody>
        </p:sp>
        <p:sp>
          <p:nvSpPr>
            <p:cNvPr id="45085" name="Text Box 34"/>
            <p:cNvSpPr txBox="1">
              <a:spLocks noChangeArrowheads="1"/>
            </p:cNvSpPr>
            <p:nvPr/>
          </p:nvSpPr>
          <p:spPr bwMode="auto">
            <a:xfrm>
              <a:off x="3560" y="482"/>
              <a:ext cx="72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>
                  <a:solidFill>
                    <a:schemeClr val="bg1"/>
                  </a:solidFill>
                  <a:latin typeface="Comic Sans MS" pitchFamily="66" charset="0"/>
                </a:rPr>
                <a:t>bluetit</a:t>
              </a:r>
            </a:p>
          </p:txBody>
        </p:sp>
        <p:sp>
          <p:nvSpPr>
            <p:cNvPr id="45086" name="Text Box 35"/>
            <p:cNvSpPr txBox="1">
              <a:spLocks noChangeArrowheads="1"/>
            </p:cNvSpPr>
            <p:nvPr/>
          </p:nvSpPr>
          <p:spPr bwMode="auto">
            <a:xfrm>
              <a:off x="4649" y="482"/>
              <a:ext cx="72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>
                  <a:solidFill>
                    <a:schemeClr val="bg1"/>
                  </a:solidFill>
                  <a:latin typeface="Comic Sans MS" pitchFamily="66" charset="0"/>
                </a:rPr>
                <a:t>hawk</a:t>
              </a:r>
            </a:p>
          </p:txBody>
        </p:sp>
      </p:grp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4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4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40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40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40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40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40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40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40" grpId="0" build="p" autoUpdateAnimBg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1676400"/>
            <a:ext cx="7696200" cy="762000"/>
          </a:xfrm>
          <a:noFill/>
        </p:spPr>
        <p:txBody>
          <a:bodyPr/>
          <a:lstStyle/>
          <a:p>
            <a:pPr eaLnBrk="1" hangingPunct="1"/>
            <a:r>
              <a:rPr lang="en-GB" sz="4000" smtClean="0">
                <a:solidFill>
                  <a:schemeClr val="bg1"/>
                </a:solidFill>
                <a:latin typeface="Arial" pitchFamily="34" charset="0"/>
              </a:rPr>
              <a:t>In this food chain the lady bird is</a:t>
            </a:r>
            <a:endParaRPr lang="en-US" sz="4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608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a producer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a predator</a:t>
            </a:r>
            <a:endParaRPr lang="en-US" sz="48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prey</a:t>
            </a:r>
            <a:endParaRPr lang="en-US" sz="48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both predator and prey</a:t>
            </a:r>
            <a:endParaRPr lang="en-US" sz="48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608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6099" name="Group 29"/>
          <p:cNvGrpSpPr>
            <a:grpSpLocks/>
          </p:cNvGrpSpPr>
          <p:nvPr/>
        </p:nvGrpSpPr>
        <p:grpSpPr bwMode="auto">
          <a:xfrm>
            <a:off x="971550" y="739775"/>
            <a:ext cx="7561263" cy="482600"/>
            <a:chOff x="612" y="466"/>
            <a:chExt cx="4763" cy="304"/>
          </a:xfrm>
        </p:grpSpPr>
        <p:sp>
          <p:nvSpPr>
            <p:cNvPr id="46100" name="Line 30"/>
            <p:cNvSpPr>
              <a:spLocks noChangeShapeType="1"/>
            </p:cNvSpPr>
            <p:nvPr/>
          </p:nvSpPr>
          <p:spPr bwMode="auto">
            <a:xfrm flipV="1">
              <a:off x="1093" y="624"/>
              <a:ext cx="336" cy="0"/>
            </a:xfrm>
            <a:prstGeom prst="line">
              <a:avLst/>
            </a:prstGeom>
            <a:noFill/>
            <a:ln w="63500">
              <a:solidFill>
                <a:srgbClr val="FF3300"/>
              </a:solidFill>
              <a:round/>
              <a:headEnd type="none" w="sm" len="sm"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01" name="Line 31"/>
            <p:cNvSpPr>
              <a:spLocks noChangeShapeType="1"/>
            </p:cNvSpPr>
            <p:nvPr/>
          </p:nvSpPr>
          <p:spPr bwMode="auto">
            <a:xfrm flipV="1">
              <a:off x="1973" y="624"/>
              <a:ext cx="336" cy="0"/>
            </a:xfrm>
            <a:prstGeom prst="line">
              <a:avLst/>
            </a:prstGeom>
            <a:noFill/>
            <a:ln w="63500">
              <a:solidFill>
                <a:srgbClr val="FF3300"/>
              </a:solidFill>
              <a:round/>
              <a:headEnd type="none" w="sm" len="sm"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02" name="Line 32"/>
            <p:cNvSpPr>
              <a:spLocks noChangeShapeType="1"/>
            </p:cNvSpPr>
            <p:nvPr/>
          </p:nvSpPr>
          <p:spPr bwMode="auto">
            <a:xfrm flipV="1">
              <a:off x="3198" y="624"/>
              <a:ext cx="336" cy="0"/>
            </a:xfrm>
            <a:prstGeom prst="line">
              <a:avLst/>
            </a:prstGeom>
            <a:noFill/>
            <a:ln w="63500">
              <a:solidFill>
                <a:srgbClr val="FF3300"/>
              </a:solidFill>
              <a:round/>
              <a:headEnd type="none" w="sm" len="sm"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03" name="Line 33"/>
            <p:cNvSpPr>
              <a:spLocks noChangeShapeType="1"/>
            </p:cNvSpPr>
            <p:nvPr/>
          </p:nvSpPr>
          <p:spPr bwMode="auto">
            <a:xfrm flipV="1">
              <a:off x="4286" y="624"/>
              <a:ext cx="336" cy="0"/>
            </a:xfrm>
            <a:prstGeom prst="line">
              <a:avLst/>
            </a:prstGeom>
            <a:noFill/>
            <a:ln w="63500">
              <a:solidFill>
                <a:srgbClr val="FF3300"/>
              </a:solidFill>
              <a:round/>
              <a:headEnd type="none" w="sm" len="sm"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04" name="Text Box 34"/>
            <p:cNvSpPr txBox="1">
              <a:spLocks noChangeArrowheads="1"/>
            </p:cNvSpPr>
            <p:nvPr/>
          </p:nvSpPr>
          <p:spPr bwMode="auto">
            <a:xfrm>
              <a:off x="612" y="466"/>
              <a:ext cx="72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>
                  <a:solidFill>
                    <a:schemeClr val="bg1"/>
                  </a:solidFill>
                  <a:latin typeface="Comic Sans MS" pitchFamily="66" charset="0"/>
                </a:rPr>
                <a:t>rose</a:t>
              </a:r>
            </a:p>
          </p:txBody>
        </p:sp>
        <p:sp>
          <p:nvSpPr>
            <p:cNvPr id="46105" name="Text Box 35"/>
            <p:cNvSpPr txBox="1">
              <a:spLocks noChangeArrowheads="1"/>
            </p:cNvSpPr>
            <p:nvPr/>
          </p:nvSpPr>
          <p:spPr bwMode="auto">
            <a:xfrm>
              <a:off x="1428" y="482"/>
              <a:ext cx="72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>
                  <a:solidFill>
                    <a:schemeClr val="bg1"/>
                  </a:solidFill>
                  <a:latin typeface="Comic Sans MS" pitchFamily="66" charset="0"/>
                </a:rPr>
                <a:t>aphid</a:t>
              </a:r>
            </a:p>
          </p:txBody>
        </p:sp>
        <p:sp>
          <p:nvSpPr>
            <p:cNvPr id="46106" name="Text Box 36"/>
            <p:cNvSpPr txBox="1">
              <a:spLocks noChangeArrowheads="1"/>
            </p:cNvSpPr>
            <p:nvPr/>
          </p:nvSpPr>
          <p:spPr bwMode="auto">
            <a:xfrm>
              <a:off x="2290" y="482"/>
              <a:ext cx="95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>
                  <a:solidFill>
                    <a:schemeClr val="bg1"/>
                  </a:solidFill>
                  <a:latin typeface="Comic Sans MS" pitchFamily="66" charset="0"/>
                </a:rPr>
                <a:t>ladybird</a:t>
              </a:r>
            </a:p>
          </p:txBody>
        </p:sp>
        <p:sp>
          <p:nvSpPr>
            <p:cNvPr id="46107" name="Text Box 37"/>
            <p:cNvSpPr txBox="1">
              <a:spLocks noChangeArrowheads="1"/>
            </p:cNvSpPr>
            <p:nvPr/>
          </p:nvSpPr>
          <p:spPr bwMode="auto">
            <a:xfrm>
              <a:off x="3560" y="482"/>
              <a:ext cx="72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>
                  <a:solidFill>
                    <a:schemeClr val="bg1"/>
                  </a:solidFill>
                  <a:latin typeface="Comic Sans MS" pitchFamily="66" charset="0"/>
                </a:rPr>
                <a:t>bluetit</a:t>
              </a:r>
            </a:p>
          </p:txBody>
        </p:sp>
        <p:sp>
          <p:nvSpPr>
            <p:cNvPr id="46108" name="Text Box 38"/>
            <p:cNvSpPr txBox="1">
              <a:spLocks noChangeArrowheads="1"/>
            </p:cNvSpPr>
            <p:nvPr/>
          </p:nvSpPr>
          <p:spPr bwMode="auto">
            <a:xfrm>
              <a:off x="4649" y="482"/>
              <a:ext cx="72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>
                  <a:solidFill>
                    <a:schemeClr val="bg1"/>
                  </a:solidFill>
                  <a:latin typeface="Comic Sans MS" pitchFamily="66" charset="0"/>
                </a:rPr>
                <a:t>hawk</a:t>
              </a:r>
            </a:p>
          </p:txBody>
        </p:sp>
      </p:grp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£64,000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710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0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12</a:t>
            </a:r>
          </a:p>
        </p:txBody>
      </p:sp>
      <p:sp>
        <p:nvSpPr>
          <p:cNvPr id="4813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Which of these will speed up decay of food?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813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dry the food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warm the food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pour vinegar on it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vacuum pack it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916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7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71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72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8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8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8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8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8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8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8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8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6" grpId="0" build="p" autoUpdateAnimBg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7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Which of these will speed up decay of food?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018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dry the food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warm the food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pour vinegar on it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vacuum pack it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018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£125,000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120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0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£100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14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13</a:t>
            </a:r>
          </a:p>
        </p:txBody>
      </p:sp>
      <p:sp>
        <p:nvSpPr>
          <p:cNvPr id="5222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2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4000" smtClean="0">
                <a:solidFill>
                  <a:schemeClr val="bg1"/>
                </a:solidFill>
                <a:latin typeface="Arial" pitchFamily="34" charset="0"/>
              </a:rPr>
              <a:t>What is the name of the microbe used in making bread?</a:t>
            </a:r>
            <a:endParaRPr lang="en-US" sz="4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223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probiotic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yoghurt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yeast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preservative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325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7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8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2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2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22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22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22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22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22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22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32" grpId="0" build="p" autoUpdateAnimBg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7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7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7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7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4000" smtClean="0">
                <a:solidFill>
                  <a:schemeClr val="bg1"/>
                </a:solidFill>
                <a:latin typeface="Arial" pitchFamily="34" charset="0"/>
              </a:rPr>
              <a:t>What is the name of the microbe used in making bread?</a:t>
            </a:r>
            <a:endParaRPr lang="en-US" sz="4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428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probiotic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yoghurt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yeast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preservative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428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9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£250,000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530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30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14</a:t>
            </a:r>
          </a:p>
        </p:txBody>
      </p:sp>
      <p:sp>
        <p:nvSpPr>
          <p:cNvPr id="5632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2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4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4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4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5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51" name="Rectangle 7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8610600" cy="2057400"/>
          </a:xfrm>
          <a:noFill/>
        </p:spPr>
        <p:txBody>
          <a:bodyPr/>
          <a:lstStyle/>
          <a:p>
            <a:pPr eaLnBrk="1" hangingPunct="1"/>
            <a:r>
              <a:rPr lang="en-GB" sz="3600" smtClean="0">
                <a:solidFill>
                  <a:schemeClr val="bg1"/>
                </a:solidFill>
                <a:latin typeface="Arial" pitchFamily="34" charset="0"/>
              </a:rPr>
              <a:t>Which gas (vital for animals) is produced by plants during photosynthesis</a:t>
            </a:r>
            <a:endParaRPr lang="en-US" sz="36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632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oxygen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nitrogen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carbon dioxide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hydrogen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735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3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4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6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6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63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63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63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63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63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63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8" grpId="0" build="p" autoUpdateAnimBg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458200" cy="2057400"/>
          </a:xfrm>
          <a:noFill/>
        </p:spPr>
        <p:txBody>
          <a:bodyPr/>
          <a:lstStyle/>
          <a:p>
            <a:pPr eaLnBrk="1" hangingPunct="1"/>
            <a:r>
              <a:rPr lang="en-GB" sz="3600" smtClean="0">
                <a:solidFill>
                  <a:schemeClr val="bg1"/>
                </a:solidFill>
                <a:latin typeface="Arial" pitchFamily="34" charset="0"/>
              </a:rPr>
              <a:t>Which gas (vital for animals) is produced by plants during photosynthesis</a:t>
            </a:r>
            <a:endParaRPr lang="en-US" sz="36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837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oxygen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nitrogen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carbon dioxide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hydrogen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837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7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7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£500,000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939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39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15</a:t>
            </a:r>
          </a:p>
        </p:txBody>
      </p:sp>
      <p:sp>
        <p:nvSpPr>
          <p:cNvPr id="6042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2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4000" smtClean="0">
                <a:solidFill>
                  <a:schemeClr val="bg1"/>
                </a:solidFill>
                <a:latin typeface="Arial" pitchFamily="34" charset="0"/>
              </a:rPr>
              <a:t>What do we call a yellow straggly plant grown in the dark?</a:t>
            </a:r>
            <a:endParaRPr lang="en-US" sz="4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042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chlorinated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germinated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etiolated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adapted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144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9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60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0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0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04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04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04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04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04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04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4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2</a:t>
            </a:r>
          </a:p>
        </p:txBody>
      </p:sp>
      <p:sp>
        <p:nvSpPr>
          <p:cNvPr id="717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6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6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6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7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7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4000" smtClean="0">
                <a:solidFill>
                  <a:schemeClr val="bg1"/>
                </a:solidFill>
                <a:latin typeface="Arial" pitchFamily="34" charset="0"/>
              </a:rPr>
              <a:t>What do we call a yellow straggly plant grown in the dark?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247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chlorinated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germinated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etiolated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adapted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247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8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8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8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£1,000,000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349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49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Which of these is a type of fertiliser?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127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nitrate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chlorophyll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tap water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photosynthesis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820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1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2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2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1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Which of these is a type of fertiliser?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922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nitrate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chlorophyll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tap water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photosynthesis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922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£200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024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678</Words>
  <Application>Microsoft Office PowerPoint</Application>
  <PresentationFormat>On-screen Show (4:3)</PresentationFormat>
  <Paragraphs>192</Paragraphs>
  <Slides>61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61</vt:i4>
      </vt:variant>
    </vt:vector>
  </HeadingPairs>
  <TitlesOfParts>
    <vt:vector size="69" baseType="lpstr">
      <vt:lpstr>Times New Roman</vt:lpstr>
      <vt:lpstr>Arial</vt:lpstr>
      <vt:lpstr>Calibri</vt:lpstr>
      <vt:lpstr>Ravie</vt:lpstr>
      <vt:lpstr>Old English Text MT</vt:lpstr>
      <vt:lpstr>Lucida Console</vt:lpstr>
      <vt:lpstr>Comic Sans MS</vt:lpstr>
      <vt:lpstr>Default Design</vt:lpstr>
      <vt:lpstr>Who Wants To Be A Millionaire?  </vt:lpstr>
      <vt:lpstr>Question 1</vt:lpstr>
      <vt:lpstr>Which of these is not needed for germination?</vt:lpstr>
      <vt:lpstr>Which of these is not needed for germination?</vt:lpstr>
      <vt:lpstr>£100</vt:lpstr>
      <vt:lpstr>Question 2</vt:lpstr>
      <vt:lpstr>Which of these is a type of fertiliser?</vt:lpstr>
      <vt:lpstr>Which of these is a type of fertiliser?</vt:lpstr>
      <vt:lpstr>£200</vt:lpstr>
      <vt:lpstr>Question 3</vt:lpstr>
      <vt:lpstr>Which part of a carrot do we normally eat as food?</vt:lpstr>
      <vt:lpstr>Which part of a carrot do we normally eat as food?</vt:lpstr>
      <vt:lpstr>£300</vt:lpstr>
      <vt:lpstr>Question 4</vt:lpstr>
      <vt:lpstr>When insects fly from flower to flower this helps with</vt:lpstr>
      <vt:lpstr>When insects fly from flower to flower this helps with</vt:lpstr>
      <vt:lpstr>£500</vt:lpstr>
      <vt:lpstr>Question 5</vt:lpstr>
      <vt:lpstr>Which of these is wind pollinated?</vt:lpstr>
      <vt:lpstr>Which of these is wind pollinated?</vt:lpstr>
      <vt:lpstr>£1,000</vt:lpstr>
      <vt:lpstr>Question 6</vt:lpstr>
      <vt:lpstr>Which of these has its seeds dispersed by wind?</vt:lpstr>
      <vt:lpstr>Which of these has its seeds dispersed by wind?</vt:lpstr>
      <vt:lpstr>£2,000</vt:lpstr>
      <vt:lpstr>Question 7</vt:lpstr>
      <vt:lpstr>What is the name of the male part of a flower?</vt:lpstr>
      <vt:lpstr>What is the name of the male part of a flower?</vt:lpstr>
      <vt:lpstr>£4,000</vt:lpstr>
      <vt:lpstr>Question 8</vt:lpstr>
      <vt:lpstr>Which of these describes a wind pollinated flower? </vt:lpstr>
      <vt:lpstr>Which of these describes a wind pollinated flower?</vt:lpstr>
      <vt:lpstr>£8,000</vt:lpstr>
      <vt:lpstr>Question 9</vt:lpstr>
      <vt:lpstr>What is the process called when pollen and ovule join to make a seed?</vt:lpstr>
      <vt:lpstr>What is the process called when pollen and ovule join to make a seed?</vt:lpstr>
      <vt:lpstr>£16,000</vt:lpstr>
      <vt:lpstr>Question 10</vt:lpstr>
      <vt:lpstr>All animals in a food chain are</vt:lpstr>
      <vt:lpstr>All animals in a food chain are</vt:lpstr>
      <vt:lpstr>£32,000</vt:lpstr>
      <vt:lpstr>Question 11</vt:lpstr>
      <vt:lpstr>In this food chain the lady bird is </vt:lpstr>
      <vt:lpstr>In this food chain the lady bird is</vt:lpstr>
      <vt:lpstr>£64,000</vt:lpstr>
      <vt:lpstr>Question 12</vt:lpstr>
      <vt:lpstr>Which of these will speed up decay of food?</vt:lpstr>
      <vt:lpstr>Which of these will speed up decay of food?</vt:lpstr>
      <vt:lpstr>£125,000</vt:lpstr>
      <vt:lpstr>Question 13</vt:lpstr>
      <vt:lpstr>What is the name of the microbe used in making bread?</vt:lpstr>
      <vt:lpstr>What is the name of the microbe used in making bread?</vt:lpstr>
      <vt:lpstr>£250,000</vt:lpstr>
      <vt:lpstr>Question 14</vt:lpstr>
      <vt:lpstr>Which gas (vital for animals) is produced by plants during photosynthesis</vt:lpstr>
      <vt:lpstr>Which gas (vital for animals) is produced by plants during photosynthesis</vt:lpstr>
      <vt:lpstr>£500,000</vt:lpstr>
      <vt:lpstr>Question 15</vt:lpstr>
      <vt:lpstr>What do we call a yellow straggly plant grown in the dark?</vt:lpstr>
      <vt:lpstr>What do we call a yellow straggly plant grown in the dark?</vt:lpstr>
      <vt:lpstr>£1,000,000</vt:lpstr>
    </vt:vector>
  </TitlesOfParts>
  <Company>NETLinc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Who Wants To Be A Millionaire?</dc:title>
  <dc:creator>STNG11</dc:creator>
  <cp:lastModifiedBy>Teacher E-Solutions</cp:lastModifiedBy>
  <cp:revision>13</cp:revision>
  <dcterms:created xsi:type="dcterms:W3CDTF">2003-05-20T13:35:24Z</dcterms:created>
  <dcterms:modified xsi:type="dcterms:W3CDTF">2019-01-18T17:17:27Z</dcterms:modified>
</cp:coreProperties>
</file>