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68" r:id="rId9"/>
    <p:sldId id="282" r:id="rId10"/>
    <p:sldId id="283" r:id="rId11"/>
    <p:sldId id="284" r:id="rId12"/>
    <p:sldId id="285" r:id="rId13"/>
    <p:sldId id="272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73" r:id="rId23"/>
    <p:sldId id="294" r:id="rId24"/>
    <p:sldId id="295" r:id="rId25"/>
    <p:sldId id="274" r:id="rId2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99FF"/>
    <a:srgbClr val="FFCC00"/>
    <a:srgbClr val="FFFF99"/>
    <a:srgbClr val="CC0000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583BE-F9E5-49F9-A7CF-2B4811AECD4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351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5648F-CD32-49D4-A182-AFAFC1A9D59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19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52EDB1-0A90-40F0-81F8-30E45545E07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187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73E207-9A93-4D7E-942B-4F91F799280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495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D647B-2900-4E60-8E1C-FFFDD77149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7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15B65-5D1C-40DA-8912-3923AC9CF08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873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D1751C-DBCE-4642-B8A5-9972845B613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789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F447E3-52F2-4911-9B7E-32FB92C7FC7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988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A7DD81-BF5D-4DAF-B658-E636966C47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0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63430-48C9-4965-AEA9-AB83BBA57BD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317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29C142-56E1-404C-A52D-C30D4BB5454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436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782FF9C-3D68-419A-830D-12B518D6E8F1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827088" y="401638"/>
            <a:ext cx="7416800" cy="1800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8100">
                  <a:solidFill>
                    <a:srgbClr val="FFCC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Interdependence</a:t>
            </a:r>
          </a:p>
        </p:txBody>
      </p:sp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2916238" y="2636838"/>
            <a:ext cx="3095625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and</a:t>
            </a:r>
          </a:p>
        </p:txBody>
      </p:sp>
      <p:sp>
        <p:nvSpPr>
          <p:cNvPr id="2055" name="WordArt 7"/>
          <p:cNvSpPr>
            <a:spLocks noChangeArrowheads="1" noChangeShapeType="1" noTextEdit="1"/>
          </p:cNvSpPr>
          <p:nvPr/>
        </p:nvSpPr>
        <p:spPr bwMode="auto">
          <a:xfrm>
            <a:off x="755650" y="4365625"/>
            <a:ext cx="7920038" cy="172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Adaptation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0" scaled="1"/>
          </a:gra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9701" name="Picture 5" descr="j040607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700213"/>
            <a:ext cx="5256213" cy="331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702" name="WordArt 6"/>
          <p:cNvSpPr>
            <a:spLocks noChangeArrowheads="1" noChangeShapeType="1" noTextEdit="1"/>
          </p:cNvSpPr>
          <p:nvPr/>
        </p:nvSpPr>
        <p:spPr bwMode="auto">
          <a:xfrm>
            <a:off x="1619250" y="333375"/>
            <a:ext cx="5616575" cy="1079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Polar Bears</a:t>
            </a:r>
          </a:p>
        </p:txBody>
      </p:sp>
      <p:sp>
        <p:nvSpPr>
          <p:cNvPr id="29703" name="AutoShape 7"/>
          <p:cNvSpPr>
            <a:spLocks noChangeArrowheads="1"/>
          </p:cNvSpPr>
          <p:nvPr/>
        </p:nvSpPr>
        <p:spPr bwMode="auto">
          <a:xfrm>
            <a:off x="4643438" y="1700213"/>
            <a:ext cx="4500562" cy="2881312"/>
          </a:xfrm>
          <a:prstGeom prst="leftArrow">
            <a:avLst>
              <a:gd name="adj1" fmla="val 50000"/>
              <a:gd name="adj2" fmla="val 39050"/>
            </a:avLst>
          </a:prstGeom>
          <a:solidFill>
            <a:srgbClr val="99FF66"/>
          </a:soli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Thick warm, white fur coat</a:t>
            </a:r>
          </a:p>
          <a:p>
            <a:pPr algn="ctr"/>
            <a:r>
              <a:rPr lang="en-GB">
                <a:solidFill>
                  <a:srgbClr val="CC0000"/>
                </a:solidFill>
              </a:rPr>
              <a:t>Keeps the bear warm in below </a:t>
            </a:r>
          </a:p>
          <a:p>
            <a:pPr algn="ctr"/>
            <a:r>
              <a:rPr lang="en-GB">
                <a:solidFill>
                  <a:srgbClr val="CC0000"/>
                </a:solidFill>
              </a:rPr>
              <a:t>freezing temperatures and allows </a:t>
            </a:r>
          </a:p>
          <a:p>
            <a:pPr algn="ctr"/>
            <a:r>
              <a:rPr lang="en-GB">
                <a:solidFill>
                  <a:srgbClr val="CC0000"/>
                </a:solidFill>
              </a:rPr>
              <a:t>him to camouflage in the snow.</a:t>
            </a:r>
          </a:p>
        </p:txBody>
      </p:sp>
      <p:sp>
        <p:nvSpPr>
          <p:cNvPr id="29704" name="AutoShape 8"/>
          <p:cNvSpPr>
            <a:spLocks noChangeArrowheads="1"/>
          </p:cNvSpPr>
          <p:nvPr/>
        </p:nvSpPr>
        <p:spPr bwMode="auto">
          <a:xfrm rot="16200000">
            <a:off x="3875088" y="3424238"/>
            <a:ext cx="2043112" cy="4824412"/>
          </a:xfrm>
          <a:prstGeom prst="rightArrowCallout">
            <a:avLst>
              <a:gd name="adj1" fmla="val 59033"/>
              <a:gd name="adj2" fmla="val 59033"/>
              <a:gd name="adj3" fmla="val 16667"/>
              <a:gd name="adj4" fmla="val 66667"/>
            </a:avLst>
          </a:prstGeom>
          <a:solidFill>
            <a:schemeClr val="accent1"/>
          </a:soli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GB" sz="2000"/>
              <a:t>Large Paws</a:t>
            </a:r>
          </a:p>
          <a:p>
            <a:pPr algn="ctr"/>
            <a:r>
              <a:rPr lang="en-GB" sz="2000">
                <a:solidFill>
                  <a:srgbClr val="CC0000"/>
                </a:solidFill>
              </a:rPr>
              <a:t>Produce an oil that stops his feet freezing </a:t>
            </a:r>
          </a:p>
          <a:p>
            <a:pPr algn="ctr"/>
            <a:r>
              <a:rPr lang="en-GB" sz="2000">
                <a:solidFill>
                  <a:srgbClr val="CC0000"/>
                </a:solidFill>
              </a:rPr>
              <a:t>on the snow.</a:t>
            </a:r>
          </a:p>
          <a:p>
            <a:pPr algn="ctr"/>
            <a:endParaRPr lang="en-GB" sz="2000"/>
          </a:p>
        </p:txBody>
      </p:sp>
      <p:sp>
        <p:nvSpPr>
          <p:cNvPr id="29705" name="AutoShape 9"/>
          <p:cNvSpPr>
            <a:spLocks noChangeArrowheads="1"/>
          </p:cNvSpPr>
          <p:nvPr/>
        </p:nvSpPr>
        <p:spPr bwMode="auto">
          <a:xfrm rot="17481191">
            <a:off x="-223043" y="3204369"/>
            <a:ext cx="4103687" cy="2778125"/>
          </a:xfrm>
          <a:prstGeom prst="rightArrow">
            <a:avLst>
              <a:gd name="adj1" fmla="val 50000"/>
              <a:gd name="adj2" fmla="val 36929"/>
            </a:avLst>
          </a:prstGeom>
          <a:solidFill>
            <a:srgbClr val="FFFF99"/>
          </a:soli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0" scaled="1"/>
          </a:gra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0725" name="Picture 5" descr="j040607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700213"/>
            <a:ext cx="5256213" cy="331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6" name="WordArt 6"/>
          <p:cNvSpPr>
            <a:spLocks noChangeArrowheads="1" noChangeShapeType="1" noTextEdit="1"/>
          </p:cNvSpPr>
          <p:nvPr/>
        </p:nvSpPr>
        <p:spPr bwMode="auto">
          <a:xfrm>
            <a:off x="1619250" y="333375"/>
            <a:ext cx="5616575" cy="1079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Polar Bears</a:t>
            </a:r>
          </a:p>
        </p:txBody>
      </p:sp>
      <p:sp>
        <p:nvSpPr>
          <p:cNvPr id="30727" name="AutoShape 7"/>
          <p:cNvSpPr>
            <a:spLocks noChangeArrowheads="1"/>
          </p:cNvSpPr>
          <p:nvPr/>
        </p:nvSpPr>
        <p:spPr bwMode="auto">
          <a:xfrm>
            <a:off x="4643438" y="1700213"/>
            <a:ext cx="4500562" cy="2881312"/>
          </a:xfrm>
          <a:prstGeom prst="leftArrow">
            <a:avLst>
              <a:gd name="adj1" fmla="val 50000"/>
              <a:gd name="adj2" fmla="val 39050"/>
            </a:avLst>
          </a:prstGeom>
          <a:solidFill>
            <a:srgbClr val="99FF66"/>
          </a:soli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Thick warm, white fur coat</a:t>
            </a:r>
          </a:p>
          <a:p>
            <a:pPr algn="ctr"/>
            <a:r>
              <a:rPr lang="en-GB">
                <a:solidFill>
                  <a:srgbClr val="CC0000"/>
                </a:solidFill>
              </a:rPr>
              <a:t>Keeps the bear warm in below </a:t>
            </a:r>
          </a:p>
          <a:p>
            <a:pPr algn="ctr"/>
            <a:r>
              <a:rPr lang="en-GB">
                <a:solidFill>
                  <a:srgbClr val="CC0000"/>
                </a:solidFill>
              </a:rPr>
              <a:t>freezing temperatures and allows </a:t>
            </a:r>
          </a:p>
          <a:p>
            <a:pPr algn="ctr"/>
            <a:r>
              <a:rPr lang="en-GB">
                <a:solidFill>
                  <a:srgbClr val="CC0000"/>
                </a:solidFill>
              </a:rPr>
              <a:t>him to camouflage in the snow.</a:t>
            </a:r>
          </a:p>
        </p:txBody>
      </p:sp>
      <p:sp>
        <p:nvSpPr>
          <p:cNvPr id="30728" name="AutoShape 8"/>
          <p:cNvSpPr>
            <a:spLocks noChangeArrowheads="1"/>
          </p:cNvSpPr>
          <p:nvPr/>
        </p:nvSpPr>
        <p:spPr bwMode="auto">
          <a:xfrm rot="16200000">
            <a:off x="3875088" y="3424238"/>
            <a:ext cx="2043112" cy="4824412"/>
          </a:xfrm>
          <a:prstGeom prst="rightArrowCallout">
            <a:avLst>
              <a:gd name="adj1" fmla="val 59033"/>
              <a:gd name="adj2" fmla="val 59033"/>
              <a:gd name="adj3" fmla="val 16667"/>
              <a:gd name="adj4" fmla="val 66667"/>
            </a:avLst>
          </a:prstGeom>
          <a:solidFill>
            <a:schemeClr val="accent1"/>
          </a:soli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GB" sz="2000"/>
              <a:t>Large Paws</a:t>
            </a:r>
          </a:p>
          <a:p>
            <a:pPr algn="ctr"/>
            <a:r>
              <a:rPr lang="en-GB" sz="2000">
                <a:solidFill>
                  <a:srgbClr val="CC0000"/>
                </a:solidFill>
              </a:rPr>
              <a:t>Produce an oil that stops his feet freezing </a:t>
            </a:r>
          </a:p>
          <a:p>
            <a:pPr algn="ctr"/>
            <a:r>
              <a:rPr lang="en-GB" sz="2000">
                <a:solidFill>
                  <a:srgbClr val="CC0000"/>
                </a:solidFill>
              </a:rPr>
              <a:t>on the snow.</a:t>
            </a:r>
          </a:p>
          <a:p>
            <a:pPr algn="ctr"/>
            <a:endParaRPr lang="en-GB" sz="2000"/>
          </a:p>
        </p:txBody>
      </p:sp>
      <p:sp>
        <p:nvSpPr>
          <p:cNvPr id="30729" name="AutoShape 9"/>
          <p:cNvSpPr>
            <a:spLocks noChangeArrowheads="1"/>
          </p:cNvSpPr>
          <p:nvPr/>
        </p:nvSpPr>
        <p:spPr bwMode="auto">
          <a:xfrm rot="17481191">
            <a:off x="-223043" y="3204369"/>
            <a:ext cx="4103687" cy="2778125"/>
          </a:xfrm>
          <a:prstGeom prst="rightArrow">
            <a:avLst>
              <a:gd name="adj1" fmla="val 50000"/>
              <a:gd name="adj2" fmla="val 36929"/>
            </a:avLst>
          </a:prstGeom>
          <a:solidFill>
            <a:srgbClr val="FFFF99"/>
          </a:soli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 rot="1355311">
            <a:off x="1112838" y="3594100"/>
            <a:ext cx="1360487" cy="2232025"/>
          </a:xfrm>
          <a:prstGeom prst="rect">
            <a:avLst/>
          </a:prstGeom>
          <a:solidFill>
            <a:srgbClr val="FFFF99"/>
          </a:solidFill>
          <a:ln w="38100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000"/>
              <a:t>Little eyes</a:t>
            </a:r>
          </a:p>
          <a:p>
            <a:pPr algn="ctr"/>
            <a:endParaRPr lang="en-GB"/>
          </a:p>
          <a:p>
            <a:pPr algn="ctr"/>
            <a:endParaRPr lang="en-GB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0" scaled="1"/>
          </a:gra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1749" name="Picture 5" descr="j040607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700213"/>
            <a:ext cx="5256213" cy="331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50" name="WordArt 6"/>
          <p:cNvSpPr>
            <a:spLocks noChangeArrowheads="1" noChangeShapeType="1" noTextEdit="1"/>
          </p:cNvSpPr>
          <p:nvPr/>
        </p:nvSpPr>
        <p:spPr bwMode="auto">
          <a:xfrm>
            <a:off x="1619250" y="333375"/>
            <a:ext cx="5616575" cy="1079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Polar Bears</a:t>
            </a:r>
          </a:p>
        </p:txBody>
      </p:sp>
      <p:sp>
        <p:nvSpPr>
          <p:cNvPr id="31751" name="AutoShape 7"/>
          <p:cNvSpPr>
            <a:spLocks noChangeArrowheads="1"/>
          </p:cNvSpPr>
          <p:nvPr/>
        </p:nvSpPr>
        <p:spPr bwMode="auto">
          <a:xfrm>
            <a:off x="4643438" y="1700213"/>
            <a:ext cx="4500562" cy="2881312"/>
          </a:xfrm>
          <a:prstGeom prst="leftArrow">
            <a:avLst>
              <a:gd name="adj1" fmla="val 50000"/>
              <a:gd name="adj2" fmla="val 39050"/>
            </a:avLst>
          </a:prstGeom>
          <a:solidFill>
            <a:srgbClr val="99FF66"/>
          </a:soli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Thick warm, white fur coat</a:t>
            </a:r>
          </a:p>
          <a:p>
            <a:pPr algn="ctr"/>
            <a:r>
              <a:rPr lang="en-GB">
                <a:solidFill>
                  <a:srgbClr val="CC0000"/>
                </a:solidFill>
              </a:rPr>
              <a:t>Keeps the bear warm in below </a:t>
            </a:r>
          </a:p>
          <a:p>
            <a:pPr algn="ctr"/>
            <a:r>
              <a:rPr lang="en-GB">
                <a:solidFill>
                  <a:srgbClr val="CC0000"/>
                </a:solidFill>
              </a:rPr>
              <a:t>freezing temperatures and allows </a:t>
            </a:r>
          </a:p>
          <a:p>
            <a:pPr algn="ctr"/>
            <a:r>
              <a:rPr lang="en-GB">
                <a:solidFill>
                  <a:srgbClr val="CC0000"/>
                </a:solidFill>
              </a:rPr>
              <a:t>him to camouflage in the snow.</a:t>
            </a:r>
          </a:p>
        </p:txBody>
      </p:sp>
      <p:sp>
        <p:nvSpPr>
          <p:cNvPr id="31752" name="AutoShape 8"/>
          <p:cNvSpPr>
            <a:spLocks noChangeArrowheads="1"/>
          </p:cNvSpPr>
          <p:nvPr/>
        </p:nvSpPr>
        <p:spPr bwMode="auto">
          <a:xfrm rot="16200000">
            <a:off x="3875088" y="3424238"/>
            <a:ext cx="2043112" cy="4824412"/>
          </a:xfrm>
          <a:prstGeom prst="rightArrowCallout">
            <a:avLst>
              <a:gd name="adj1" fmla="val 59033"/>
              <a:gd name="adj2" fmla="val 59033"/>
              <a:gd name="adj3" fmla="val 16667"/>
              <a:gd name="adj4" fmla="val 66667"/>
            </a:avLst>
          </a:prstGeom>
          <a:solidFill>
            <a:schemeClr val="accent1"/>
          </a:soli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GB" sz="2000"/>
              <a:t>Large Paws</a:t>
            </a:r>
          </a:p>
          <a:p>
            <a:pPr algn="ctr"/>
            <a:r>
              <a:rPr lang="en-GB" sz="2000">
                <a:solidFill>
                  <a:srgbClr val="CC0000"/>
                </a:solidFill>
              </a:rPr>
              <a:t>Produce an oil that stops his feet freezing </a:t>
            </a:r>
          </a:p>
          <a:p>
            <a:pPr algn="ctr"/>
            <a:r>
              <a:rPr lang="en-GB" sz="2000">
                <a:solidFill>
                  <a:srgbClr val="CC0000"/>
                </a:solidFill>
              </a:rPr>
              <a:t>on the snow.</a:t>
            </a:r>
          </a:p>
          <a:p>
            <a:pPr algn="ctr"/>
            <a:endParaRPr lang="en-GB" sz="2000"/>
          </a:p>
        </p:txBody>
      </p:sp>
      <p:sp>
        <p:nvSpPr>
          <p:cNvPr id="31753" name="AutoShape 9"/>
          <p:cNvSpPr>
            <a:spLocks noChangeArrowheads="1"/>
          </p:cNvSpPr>
          <p:nvPr/>
        </p:nvSpPr>
        <p:spPr bwMode="auto">
          <a:xfrm rot="17481191">
            <a:off x="-223043" y="3204369"/>
            <a:ext cx="4103687" cy="2778125"/>
          </a:xfrm>
          <a:prstGeom prst="rightArrow">
            <a:avLst>
              <a:gd name="adj1" fmla="val 50000"/>
              <a:gd name="adj2" fmla="val 36929"/>
            </a:avLst>
          </a:prstGeom>
          <a:solidFill>
            <a:srgbClr val="FFFF99"/>
          </a:soli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 rot="1355311">
            <a:off x="1112838" y="3594100"/>
            <a:ext cx="1360487" cy="2232025"/>
          </a:xfrm>
          <a:prstGeom prst="rect">
            <a:avLst/>
          </a:prstGeom>
          <a:solidFill>
            <a:srgbClr val="FFFF99"/>
          </a:solidFill>
          <a:ln w="38100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000"/>
              <a:t>Little eyes</a:t>
            </a:r>
          </a:p>
          <a:p>
            <a:pPr algn="ctr"/>
            <a:r>
              <a:rPr lang="en-GB" sz="2000">
                <a:solidFill>
                  <a:srgbClr val="CC0000"/>
                </a:solidFill>
              </a:rPr>
              <a:t>Keeps cold </a:t>
            </a:r>
          </a:p>
          <a:p>
            <a:pPr algn="ctr"/>
            <a:r>
              <a:rPr lang="en-GB" sz="2000">
                <a:solidFill>
                  <a:srgbClr val="CC0000"/>
                </a:solidFill>
              </a:rPr>
              <a:t>and icy snow</a:t>
            </a:r>
          </a:p>
          <a:p>
            <a:pPr algn="ctr"/>
            <a:r>
              <a:rPr lang="en-GB" sz="2000">
                <a:solidFill>
                  <a:srgbClr val="CC0000"/>
                </a:solidFill>
              </a:rPr>
              <a:t>blizzards </a:t>
            </a:r>
          </a:p>
          <a:p>
            <a:pPr algn="ctr"/>
            <a:r>
              <a:rPr lang="en-GB" sz="2000">
                <a:solidFill>
                  <a:srgbClr val="CC0000"/>
                </a:solidFill>
              </a:rPr>
              <a:t>out of their</a:t>
            </a:r>
          </a:p>
          <a:p>
            <a:pPr algn="ctr"/>
            <a:r>
              <a:rPr lang="en-GB" sz="2000">
                <a:solidFill>
                  <a:srgbClr val="CC0000"/>
                </a:solidFill>
              </a:rPr>
              <a:t>eyes.</a:t>
            </a:r>
          </a:p>
          <a:p>
            <a:pPr algn="ctr"/>
            <a:endParaRPr lang="en-GB"/>
          </a:p>
          <a:p>
            <a:pPr algn="ctr"/>
            <a:endParaRPr lang="en-GB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4D0808"/>
              </a:gs>
              <a:gs pos="30000">
                <a:srgbClr val="FF0300"/>
              </a:gs>
              <a:gs pos="55000">
                <a:srgbClr val="FF7A00"/>
              </a:gs>
              <a:gs pos="100000">
                <a:srgbClr val="FFF2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WordArt 6"/>
          <p:cNvSpPr>
            <a:spLocks noChangeArrowheads="1" noChangeShapeType="1" noTextEdit="1"/>
          </p:cNvSpPr>
          <p:nvPr/>
        </p:nvSpPr>
        <p:spPr bwMode="auto">
          <a:xfrm>
            <a:off x="1979613" y="476250"/>
            <a:ext cx="4824412" cy="936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Camels</a:t>
            </a:r>
          </a:p>
        </p:txBody>
      </p:sp>
      <p:pic>
        <p:nvPicPr>
          <p:cNvPr id="18439" name="Picture 7" descr="an01625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693863"/>
            <a:ext cx="4826000" cy="346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4D0808"/>
              </a:gs>
              <a:gs pos="30000">
                <a:srgbClr val="FF0300"/>
              </a:gs>
              <a:gs pos="55000">
                <a:srgbClr val="FF7A00"/>
              </a:gs>
              <a:gs pos="100000">
                <a:srgbClr val="FFF2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WordArt 5"/>
          <p:cNvSpPr>
            <a:spLocks noChangeArrowheads="1" noChangeShapeType="1" noTextEdit="1"/>
          </p:cNvSpPr>
          <p:nvPr/>
        </p:nvSpPr>
        <p:spPr bwMode="auto">
          <a:xfrm>
            <a:off x="1979613" y="476250"/>
            <a:ext cx="4824412" cy="936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Camels</a:t>
            </a:r>
          </a:p>
        </p:txBody>
      </p:sp>
      <p:pic>
        <p:nvPicPr>
          <p:cNvPr id="32774" name="Picture 6" descr="an01625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693863"/>
            <a:ext cx="4826000" cy="346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5" name="AutoShape 7"/>
          <p:cNvSpPr>
            <a:spLocks noChangeArrowheads="1"/>
          </p:cNvSpPr>
          <p:nvPr/>
        </p:nvSpPr>
        <p:spPr bwMode="auto">
          <a:xfrm>
            <a:off x="3492500" y="4941888"/>
            <a:ext cx="3887788" cy="1582737"/>
          </a:xfrm>
          <a:prstGeom prst="upArrowCallout">
            <a:avLst>
              <a:gd name="adj1" fmla="val 61409"/>
              <a:gd name="adj2" fmla="val 61409"/>
              <a:gd name="adj3" fmla="val 16667"/>
              <a:gd name="adj4" fmla="val 66667"/>
            </a:avLst>
          </a:prstGeom>
          <a:solidFill>
            <a:srgbClr val="99FF66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000"/>
              <a:t>Big, flat feet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4D0808"/>
              </a:gs>
              <a:gs pos="30000">
                <a:srgbClr val="FF0300"/>
              </a:gs>
              <a:gs pos="55000">
                <a:srgbClr val="FF7A00"/>
              </a:gs>
              <a:gs pos="100000">
                <a:srgbClr val="FFF2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WordArt 5"/>
          <p:cNvSpPr>
            <a:spLocks noChangeArrowheads="1" noChangeShapeType="1" noTextEdit="1"/>
          </p:cNvSpPr>
          <p:nvPr/>
        </p:nvSpPr>
        <p:spPr bwMode="auto">
          <a:xfrm>
            <a:off x="1979613" y="476250"/>
            <a:ext cx="4824412" cy="936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Camels</a:t>
            </a:r>
          </a:p>
        </p:txBody>
      </p:sp>
      <p:pic>
        <p:nvPicPr>
          <p:cNvPr id="33798" name="Picture 6" descr="an01625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693863"/>
            <a:ext cx="4826000" cy="346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799" name="AutoShape 7"/>
          <p:cNvSpPr>
            <a:spLocks noChangeArrowheads="1"/>
          </p:cNvSpPr>
          <p:nvPr/>
        </p:nvSpPr>
        <p:spPr bwMode="auto">
          <a:xfrm>
            <a:off x="3492500" y="4941888"/>
            <a:ext cx="3887788" cy="1582737"/>
          </a:xfrm>
          <a:prstGeom prst="upArrowCallout">
            <a:avLst>
              <a:gd name="adj1" fmla="val 61409"/>
              <a:gd name="adj2" fmla="val 61409"/>
              <a:gd name="adj3" fmla="val 16667"/>
              <a:gd name="adj4" fmla="val 66667"/>
            </a:avLst>
          </a:prstGeom>
          <a:solidFill>
            <a:srgbClr val="99FF66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000"/>
              <a:t>Big, flat feet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Enable camels to walk on the sand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without sinking into it.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4D0808"/>
              </a:gs>
              <a:gs pos="30000">
                <a:srgbClr val="FF0300"/>
              </a:gs>
              <a:gs pos="55000">
                <a:srgbClr val="FF7A00"/>
              </a:gs>
              <a:gs pos="100000">
                <a:srgbClr val="FFF2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WordArt 5"/>
          <p:cNvSpPr>
            <a:spLocks noChangeArrowheads="1" noChangeShapeType="1" noTextEdit="1"/>
          </p:cNvSpPr>
          <p:nvPr/>
        </p:nvSpPr>
        <p:spPr bwMode="auto">
          <a:xfrm>
            <a:off x="1979613" y="476250"/>
            <a:ext cx="4824412" cy="936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Camels</a:t>
            </a:r>
          </a:p>
        </p:txBody>
      </p:sp>
      <p:pic>
        <p:nvPicPr>
          <p:cNvPr id="34822" name="Picture 6" descr="an01625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693863"/>
            <a:ext cx="4826000" cy="346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823" name="AutoShape 7"/>
          <p:cNvSpPr>
            <a:spLocks noChangeArrowheads="1"/>
          </p:cNvSpPr>
          <p:nvPr/>
        </p:nvSpPr>
        <p:spPr bwMode="auto">
          <a:xfrm>
            <a:off x="3492500" y="4941888"/>
            <a:ext cx="3887788" cy="1582737"/>
          </a:xfrm>
          <a:prstGeom prst="upArrowCallout">
            <a:avLst>
              <a:gd name="adj1" fmla="val 61409"/>
              <a:gd name="adj2" fmla="val 61409"/>
              <a:gd name="adj3" fmla="val 16667"/>
              <a:gd name="adj4" fmla="val 66667"/>
            </a:avLst>
          </a:prstGeom>
          <a:solidFill>
            <a:srgbClr val="99FF66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000"/>
              <a:t>Big, flat feet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Enable camels to walk on the sand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without sinking into it.</a:t>
            </a:r>
          </a:p>
        </p:txBody>
      </p:sp>
      <p:sp>
        <p:nvSpPr>
          <p:cNvPr id="34824" name="AutoShape 8"/>
          <p:cNvSpPr>
            <a:spLocks noChangeArrowheads="1"/>
          </p:cNvSpPr>
          <p:nvPr/>
        </p:nvSpPr>
        <p:spPr bwMode="auto">
          <a:xfrm rot="-757592">
            <a:off x="5651500" y="981075"/>
            <a:ext cx="2952750" cy="2590800"/>
          </a:xfrm>
          <a:prstGeom prst="leftArrow">
            <a:avLst>
              <a:gd name="adj1" fmla="val 50000"/>
              <a:gd name="adj2" fmla="val 28493"/>
            </a:avLst>
          </a:prstGeom>
          <a:solidFill>
            <a:srgbClr val="FF99FF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 rot="-704555">
            <a:off x="6084888" y="1700213"/>
            <a:ext cx="2159000" cy="1152525"/>
          </a:xfrm>
          <a:prstGeom prst="rect">
            <a:avLst/>
          </a:prstGeom>
          <a:solidFill>
            <a:srgbClr val="FF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000"/>
              <a:t>Humps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4D0808"/>
              </a:gs>
              <a:gs pos="30000">
                <a:srgbClr val="FF0300"/>
              </a:gs>
              <a:gs pos="55000">
                <a:srgbClr val="FF7A00"/>
              </a:gs>
              <a:gs pos="100000">
                <a:srgbClr val="FFF2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WordArt 5"/>
          <p:cNvSpPr>
            <a:spLocks noChangeArrowheads="1" noChangeShapeType="1" noTextEdit="1"/>
          </p:cNvSpPr>
          <p:nvPr/>
        </p:nvSpPr>
        <p:spPr bwMode="auto">
          <a:xfrm>
            <a:off x="1979613" y="476250"/>
            <a:ext cx="4824412" cy="936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Camels</a:t>
            </a:r>
          </a:p>
        </p:txBody>
      </p:sp>
      <p:pic>
        <p:nvPicPr>
          <p:cNvPr id="35846" name="Picture 6" descr="an01625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693863"/>
            <a:ext cx="4826000" cy="346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847" name="AutoShape 7"/>
          <p:cNvSpPr>
            <a:spLocks noChangeArrowheads="1"/>
          </p:cNvSpPr>
          <p:nvPr/>
        </p:nvSpPr>
        <p:spPr bwMode="auto">
          <a:xfrm>
            <a:off x="3492500" y="4941888"/>
            <a:ext cx="3887788" cy="1582737"/>
          </a:xfrm>
          <a:prstGeom prst="upArrowCallout">
            <a:avLst>
              <a:gd name="adj1" fmla="val 61409"/>
              <a:gd name="adj2" fmla="val 61409"/>
              <a:gd name="adj3" fmla="val 16667"/>
              <a:gd name="adj4" fmla="val 66667"/>
            </a:avLst>
          </a:prstGeom>
          <a:solidFill>
            <a:srgbClr val="99FF66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000"/>
              <a:t>Big, flat feet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Enable camels to walk on the sand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without sinking into it.</a:t>
            </a:r>
          </a:p>
        </p:txBody>
      </p:sp>
      <p:sp>
        <p:nvSpPr>
          <p:cNvPr id="35848" name="AutoShape 8"/>
          <p:cNvSpPr>
            <a:spLocks noChangeArrowheads="1"/>
          </p:cNvSpPr>
          <p:nvPr/>
        </p:nvSpPr>
        <p:spPr bwMode="auto">
          <a:xfrm rot="-757592">
            <a:off x="5651500" y="765175"/>
            <a:ext cx="2952750" cy="2955925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FF99FF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 rot="-704555">
            <a:off x="6084888" y="1700213"/>
            <a:ext cx="2159000" cy="1152525"/>
          </a:xfrm>
          <a:prstGeom prst="rect">
            <a:avLst/>
          </a:prstGeom>
          <a:solidFill>
            <a:srgbClr val="FF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000"/>
              <a:t>Humps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Camel can store a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supply of water 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so it doesn’t have 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to stop to drink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4D0808"/>
              </a:gs>
              <a:gs pos="30000">
                <a:srgbClr val="FF0300"/>
              </a:gs>
              <a:gs pos="55000">
                <a:srgbClr val="FF7A00"/>
              </a:gs>
              <a:gs pos="100000">
                <a:srgbClr val="FFF2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WordArt 5"/>
          <p:cNvSpPr>
            <a:spLocks noChangeArrowheads="1" noChangeShapeType="1" noTextEdit="1"/>
          </p:cNvSpPr>
          <p:nvPr/>
        </p:nvSpPr>
        <p:spPr bwMode="auto">
          <a:xfrm>
            <a:off x="1979613" y="476250"/>
            <a:ext cx="4824412" cy="936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Camels</a:t>
            </a:r>
          </a:p>
        </p:txBody>
      </p:sp>
      <p:pic>
        <p:nvPicPr>
          <p:cNvPr id="36870" name="Picture 6" descr="an01625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693863"/>
            <a:ext cx="4826000" cy="346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71" name="AutoShape 7"/>
          <p:cNvSpPr>
            <a:spLocks noChangeArrowheads="1"/>
          </p:cNvSpPr>
          <p:nvPr/>
        </p:nvSpPr>
        <p:spPr bwMode="auto">
          <a:xfrm>
            <a:off x="3492500" y="4941888"/>
            <a:ext cx="3887788" cy="1582737"/>
          </a:xfrm>
          <a:prstGeom prst="upArrowCallout">
            <a:avLst>
              <a:gd name="adj1" fmla="val 61409"/>
              <a:gd name="adj2" fmla="val 61409"/>
              <a:gd name="adj3" fmla="val 16667"/>
              <a:gd name="adj4" fmla="val 66667"/>
            </a:avLst>
          </a:prstGeom>
          <a:solidFill>
            <a:srgbClr val="99FF66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000"/>
              <a:t>Big, flat feet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Enable camels to walk on the sand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without sinking into it.</a:t>
            </a:r>
          </a:p>
        </p:txBody>
      </p:sp>
      <p:sp>
        <p:nvSpPr>
          <p:cNvPr id="36872" name="AutoShape 8"/>
          <p:cNvSpPr>
            <a:spLocks noChangeArrowheads="1"/>
          </p:cNvSpPr>
          <p:nvPr/>
        </p:nvSpPr>
        <p:spPr bwMode="auto">
          <a:xfrm rot="-757592">
            <a:off x="5651500" y="765175"/>
            <a:ext cx="2952750" cy="2955925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FF99FF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 rot="-704555">
            <a:off x="6084888" y="1700213"/>
            <a:ext cx="2159000" cy="1152525"/>
          </a:xfrm>
          <a:prstGeom prst="rect">
            <a:avLst/>
          </a:prstGeom>
          <a:solidFill>
            <a:srgbClr val="FF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000"/>
              <a:t>Humps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Camel can store a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supply of water 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so it doesn’t have 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to stop to drink</a:t>
            </a:r>
          </a:p>
        </p:txBody>
      </p:sp>
      <p:sp>
        <p:nvSpPr>
          <p:cNvPr id="36874" name="AutoShape 10"/>
          <p:cNvSpPr>
            <a:spLocks noChangeArrowheads="1"/>
          </p:cNvSpPr>
          <p:nvPr/>
        </p:nvSpPr>
        <p:spPr bwMode="auto">
          <a:xfrm>
            <a:off x="323850" y="1125538"/>
            <a:ext cx="3167063" cy="2520950"/>
          </a:xfrm>
          <a:prstGeom prst="rightArrow">
            <a:avLst>
              <a:gd name="adj1" fmla="val 50000"/>
              <a:gd name="adj2" fmla="val 31407"/>
            </a:avLst>
          </a:prstGeom>
          <a:solidFill>
            <a:schemeClr val="accent1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000"/>
              <a:t>Long eyelashes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4D0808"/>
              </a:gs>
              <a:gs pos="30000">
                <a:srgbClr val="FF0300"/>
              </a:gs>
              <a:gs pos="55000">
                <a:srgbClr val="FF7A00"/>
              </a:gs>
              <a:gs pos="100000">
                <a:srgbClr val="FFF2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WordArt 5"/>
          <p:cNvSpPr>
            <a:spLocks noChangeArrowheads="1" noChangeShapeType="1" noTextEdit="1"/>
          </p:cNvSpPr>
          <p:nvPr/>
        </p:nvSpPr>
        <p:spPr bwMode="auto">
          <a:xfrm>
            <a:off x="1979613" y="476250"/>
            <a:ext cx="4824412" cy="936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Camels</a:t>
            </a:r>
          </a:p>
        </p:txBody>
      </p:sp>
      <p:pic>
        <p:nvPicPr>
          <p:cNvPr id="37894" name="Picture 6" descr="an01625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693863"/>
            <a:ext cx="4826000" cy="346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895" name="AutoShape 7"/>
          <p:cNvSpPr>
            <a:spLocks noChangeArrowheads="1"/>
          </p:cNvSpPr>
          <p:nvPr/>
        </p:nvSpPr>
        <p:spPr bwMode="auto">
          <a:xfrm>
            <a:off x="3492500" y="4941888"/>
            <a:ext cx="3887788" cy="1582737"/>
          </a:xfrm>
          <a:prstGeom prst="upArrowCallout">
            <a:avLst>
              <a:gd name="adj1" fmla="val 61409"/>
              <a:gd name="adj2" fmla="val 61409"/>
              <a:gd name="adj3" fmla="val 16667"/>
              <a:gd name="adj4" fmla="val 66667"/>
            </a:avLst>
          </a:prstGeom>
          <a:solidFill>
            <a:srgbClr val="99FF66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000"/>
              <a:t>Big, flat feet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Enable camels to walk on the sand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without sinking into it.</a:t>
            </a:r>
          </a:p>
        </p:txBody>
      </p:sp>
      <p:sp>
        <p:nvSpPr>
          <p:cNvPr id="37896" name="AutoShape 8"/>
          <p:cNvSpPr>
            <a:spLocks noChangeArrowheads="1"/>
          </p:cNvSpPr>
          <p:nvPr/>
        </p:nvSpPr>
        <p:spPr bwMode="auto">
          <a:xfrm rot="-757592">
            <a:off x="5651500" y="765175"/>
            <a:ext cx="2952750" cy="2955925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FF99FF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 rot="-704555">
            <a:off x="6084888" y="1700213"/>
            <a:ext cx="2159000" cy="1152525"/>
          </a:xfrm>
          <a:prstGeom prst="rect">
            <a:avLst/>
          </a:prstGeom>
          <a:solidFill>
            <a:srgbClr val="FF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000"/>
              <a:t>Humps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Camel can store a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supply of water 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so it doesn’t have 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to stop to drink</a:t>
            </a:r>
          </a:p>
        </p:txBody>
      </p:sp>
      <p:sp>
        <p:nvSpPr>
          <p:cNvPr id="37898" name="AutoShape 10"/>
          <p:cNvSpPr>
            <a:spLocks noChangeArrowheads="1"/>
          </p:cNvSpPr>
          <p:nvPr/>
        </p:nvSpPr>
        <p:spPr bwMode="auto">
          <a:xfrm>
            <a:off x="323850" y="1125538"/>
            <a:ext cx="3167063" cy="2520950"/>
          </a:xfrm>
          <a:prstGeom prst="rightArrow">
            <a:avLst>
              <a:gd name="adj1" fmla="val 50000"/>
              <a:gd name="adj2" fmla="val 31407"/>
            </a:avLst>
          </a:prstGeom>
          <a:solidFill>
            <a:schemeClr val="accent1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000"/>
              <a:t>Long eyelashes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Keeps sand from storms 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and glaring sun from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camels eyes.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0" scaled="1"/>
          </a:gra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077" name="Picture 5" descr="j040607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700213"/>
            <a:ext cx="5256213" cy="331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2124075" y="333375"/>
            <a:ext cx="5616575" cy="1079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Polar Bears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4D0808"/>
              </a:gs>
              <a:gs pos="30000">
                <a:srgbClr val="FF0300"/>
              </a:gs>
              <a:gs pos="55000">
                <a:srgbClr val="FF7A00"/>
              </a:gs>
              <a:gs pos="100000">
                <a:srgbClr val="FFF2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WordArt 5"/>
          <p:cNvSpPr>
            <a:spLocks noChangeArrowheads="1" noChangeShapeType="1" noTextEdit="1"/>
          </p:cNvSpPr>
          <p:nvPr/>
        </p:nvSpPr>
        <p:spPr bwMode="auto">
          <a:xfrm>
            <a:off x="1979613" y="476250"/>
            <a:ext cx="4824412" cy="936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Camels</a:t>
            </a:r>
          </a:p>
        </p:txBody>
      </p:sp>
      <p:pic>
        <p:nvPicPr>
          <p:cNvPr id="38918" name="Picture 6" descr="an01625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693863"/>
            <a:ext cx="4826000" cy="346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19" name="AutoShape 7"/>
          <p:cNvSpPr>
            <a:spLocks noChangeArrowheads="1"/>
          </p:cNvSpPr>
          <p:nvPr/>
        </p:nvSpPr>
        <p:spPr bwMode="auto">
          <a:xfrm>
            <a:off x="3492500" y="4941888"/>
            <a:ext cx="3887788" cy="1582737"/>
          </a:xfrm>
          <a:prstGeom prst="upArrowCallout">
            <a:avLst>
              <a:gd name="adj1" fmla="val 61409"/>
              <a:gd name="adj2" fmla="val 61409"/>
              <a:gd name="adj3" fmla="val 16667"/>
              <a:gd name="adj4" fmla="val 66667"/>
            </a:avLst>
          </a:prstGeom>
          <a:solidFill>
            <a:srgbClr val="99FF66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000"/>
              <a:t>Big, flat feet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Enable camels to walk on the sand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without sinking into it.</a:t>
            </a:r>
          </a:p>
        </p:txBody>
      </p:sp>
      <p:sp>
        <p:nvSpPr>
          <p:cNvPr id="38920" name="AutoShape 8"/>
          <p:cNvSpPr>
            <a:spLocks noChangeArrowheads="1"/>
          </p:cNvSpPr>
          <p:nvPr/>
        </p:nvSpPr>
        <p:spPr bwMode="auto">
          <a:xfrm rot="-757592">
            <a:off x="5651500" y="765175"/>
            <a:ext cx="2952750" cy="2955925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FF99FF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 rot="-704555">
            <a:off x="6084888" y="1700213"/>
            <a:ext cx="2159000" cy="1152525"/>
          </a:xfrm>
          <a:prstGeom prst="rect">
            <a:avLst/>
          </a:prstGeom>
          <a:solidFill>
            <a:srgbClr val="FF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000"/>
              <a:t>Humps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Camel can store a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supply of water 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so it doesn’t have 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to stop to drink</a:t>
            </a:r>
          </a:p>
        </p:txBody>
      </p:sp>
      <p:sp>
        <p:nvSpPr>
          <p:cNvPr id="38922" name="AutoShape 10"/>
          <p:cNvSpPr>
            <a:spLocks noChangeArrowheads="1"/>
          </p:cNvSpPr>
          <p:nvPr/>
        </p:nvSpPr>
        <p:spPr bwMode="auto">
          <a:xfrm>
            <a:off x="323850" y="1125538"/>
            <a:ext cx="3167063" cy="2520950"/>
          </a:xfrm>
          <a:prstGeom prst="rightArrow">
            <a:avLst>
              <a:gd name="adj1" fmla="val 50000"/>
              <a:gd name="adj2" fmla="val 31407"/>
            </a:avLst>
          </a:prstGeom>
          <a:solidFill>
            <a:schemeClr val="accent1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000"/>
              <a:t>Long eyelashes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Keeps sand from storms 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and glaring sun from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camels eyes.</a:t>
            </a:r>
          </a:p>
        </p:txBody>
      </p:sp>
      <p:sp>
        <p:nvSpPr>
          <p:cNvPr id="38923" name="AutoShape 11"/>
          <p:cNvSpPr>
            <a:spLocks noChangeArrowheads="1"/>
          </p:cNvSpPr>
          <p:nvPr/>
        </p:nvSpPr>
        <p:spPr bwMode="auto">
          <a:xfrm rot="-1296416">
            <a:off x="395288" y="3789363"/>
            <a:ext cx="3743325" cy="2357437"/>
          </a:xfrm>
          <a:prstGeom prst="rightArrowCallout">
            <a:avLst>
              <a:gd name="adj1" fmla="val 25000"/>
              <a:gd name="adj2" fmla="val 25000"/>
              <a:gd name="adj3" fmla="val 26465"/>
              <a:gd name="adj4" fmla="val 66667"/>
            </a:avLst>
          </a:prstGeom>
          <a:solidFill>
            <a:srgbClr val="FF5050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000"/>
              <a:t>Long Legs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4D0808"/>
              </a:gs>
              <a:gs pos="30000">
                <a:srgbClr val="FF0300"/>
              </a:gs>
              <a:gs pos="55000">
                <a:srgbClr val="FF7A00"/>
              </a:gs>
              <a:gs pos="100000">
                <a:srgbClr val="FFF2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WordArt 5"/>
          <p:cNvSpPr>
            <a:spLocks noChangeArrowheads="1" noChangeShapeType="1" noTextEdit="1"/>
          </p:cNvSpPr>
          <p:nvPr/>
        </p:nvSpPr>
        <p:spPr bwMode="auto">
          <a:xfrm>
            <a:off x="1979613" y="476250"/>
            <a:ext cx="4824412" cy="936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Camels</a:t>
            </a:r>
          </a:p>
        </p:txBody>
      </p:sp>
      <p:pic>
        <p:nvPicPr>
          <p:cNvPr id="39942" name="Picture 6" descr="an01625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693863"/>
            <a:ext cx="4826000" cy="346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43" name="AutoShape 7"/>
          <p:cNvSpPr>
            <a:spLocks noChangeArrowheads="1"/>
          </p:cNvSpPr>
          <p:nvPr/>
        </p:nvSpPr>
        <p:spPr bwMode="auto">
          <a:xfrm>
            <a:off x="3492500" y="4941888"/>
            <a:ext cx="3887788" cy="1582737"/>
          </a:xfrm>
          <a:prstGeom prst="upArrowCallout">
            <a:avLst>
              <a:gd name="adj1" fmla="val 61409"/>
              <a:gd name="adj2" fmla="val 61409"/>
              <a:gd name="adj3" fmla="val 16667"/>
              <a:gd name="adj4" fmla="val 66667"/>
            </a:avLst>
          </a:prstGeom>
          <a:solidFill>
            <a:srgbClr val="99FF66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000"/>
              <a:t>Big, flat feet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Enable camels to walk on the sand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without sinking into it.</a:t>
            </a:r>
          </a:p>
        </p:txBody>
      </p:sp>
      <p:sp>
        <p:nvSpPr>
          <p:cNvPr id="39944" name="AutoShape 8"/>
          <p:cNvSpPr>
            <a:spLocks noChangeArrowheads="1"/>
          </p:cNvSpPr>
          <p:nvPr/>
        </p:nvSpPr>
        <p:spPr bwMode="auto">
          <a:xfrm rot="-757592">
            <a:off x="5651500" y="765175"/>
            <a:ext cx="2952750" cy="2955925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FF99FF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 rot="-704555">
            <a:off x="6084888" y="1700213"/>
            <a:ext cx="2159000" cy="1152525"/>
          </a:xfrm>
          <a:prstGeom prst="rect">
            <a:avLst/>
          </a:prstGeom>
          <a:solidFill>
            <a:srgbClr val="FF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000"/>
              <a:t>Humps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Camel can store a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supply of water 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so it doesn’t have 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to stop to drink</a:t>
            </a:r>
          </a:p>
        </p:txBody>
      </p:sp>
      <p:sp>
        <p:nvSpPr>
          <p:cNvPr id="39946" name="AutoShape 10"/>
          <p:cNvSpPr>
            <a:spLocks noChangeArrowheads="1"/>
          </p:cNvSpPr>
          <p:nvPr/>
        </p:nvSpPr>
        <p:spPr bwMode="auto">
          <a:xfrm>
            <a:off x="323850" y="1125538"/>
            <a:ext cx="3167063" cy="2520950"/>
          </a:xfrm>
          <a:prstGeom prst="rightArrow">
            <a:avLst>
              <a:gd name="adj1" fmla="val 50000"/>
              <a:gd name="adj2" fmla="val 31407"/>
            </a:avLst>
          </a:prstGeom>
          <a:solidFill>
            <a:schemeClr val="accent1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000"/>
              <a:t>Long eyelashes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Keeps sand from storms 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and glaring sun from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camels eyes.</a:t>
            </a:r>
          </a:p>
        </p:txBody>
      </p:sp>
      <p:sp>
        <p:nvSpPr>
          <p:cNvPr id="39947" name="AutoShape 11"/>
          <p:cNvSpPr>
            <a:spLocks noChangeArrowheads="1"/>
          </p:cNvSpPr>
          <p:nvPr/>
        </p:nvSpPr>
        <p:spPr bwMode="auto">
          <a:xfrm rot="-1296416">
            <a:off x="395288" y="3789363"/>
            <a:ext cx="3743325" cy="2357437"/>
          </a:xfrm>
          <a:prstGeom prst="rightArrowCallout">
            <a:avLst>
              <a:gd name="adj1" fmla="val 25000"/>
              <a:gd name="adj2" fmla="val 25000"/>
              <a:gd name="adj3" fmla="val 26465"/>
              <a:gd name="adj4" fmla="val 66667"/>
            </a:avLst>
          </a:prstGeom>
          <a:solidFill>
            <a:srgbClr val="FF5050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000"/>
              <a:t>Long Legs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Help to move across 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the dessert quicker 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and keeps the sand 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off the camels</a:t>
            </a:r>
          </a:p>
          <a:p>
            <a:pPr algn="ctr"/>
            <a:r>
              <a:rPr lang="en-GB" sz="2000">
                <a:solidFill>
                  <a:schemeClr val="accent2"/>
                </a:solidFill>
              </a:rPr>
              <a:t>stomach.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WordArt 5"/>
          <p:cNvSpPr>
            <a:spLocks noChangeArrowheads="1" noChangeShapeType="1" noTextEdit="1"/>
          </p:cNvSpPr>
          <p:nvPr/>
        </p:nvSpPr>
        <p:spPr bwMode="auto">
          <a:xfrm>
            <a:off x="2268538" y="260350"/>
            <a:ext cx="4464050" cy="1295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Humans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971550" y="2133600"/>
            <a:ext cx="7345363" cy="3095625"/>
          </a:xfrm>
          <a:prstGeom prst="rect">
            <a:avLst/>
          </a:prstGeom>
          <a:solidFill>
            <a:srgbClr val="99FF66"/>
          </a:soli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3200"/>
              <a:t>Humans adapt to suit their climate </a:t>
            </a:r>
          </a:p>
          <a:p>
            <a:pPr algn="ctr"/>
            <a:r>
              <a:rPr lang="en-GB" sz="3200"/>
              <a:t>and surroundings.</a:t>
            </a:r>
          </a:p>
        </p:txBody>
      </p:sp>
      <p:pic>
        <p:nvPicPr>
          <p:cNvPr id="19463" name="Picture 7" descr="j02322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76250"/>
            <a:ext cx="1358900" cy="1382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4" name="Picture 8" descr="j041076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0"/>
            <a:ext cx="1644650" cy="194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5" name="Picture 9" descr="j042459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4797425"/>
            <a:ext cx="1933575" cy="161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6" name="Picture 10" descr="j038714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581525"/>
            <a:ext cx="1781175" cy="178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WordArt 5"/>
          <p:cNvSpPr>
            <a:spLocks noChangeArrowheads="1" noChangeShapeType="1" noTextEdit="1"/>
          </p:cNvSpPr>
          <p:nvPr/>
        </p:nvSpPr>
        <p:spPr bwMode="auto">
          <a:xfrm>
            <a:off x="2268538" y="260350"/>
            <a:ext cx="4464050" cy="1295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Humans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971550" y="2133600"/>
            <a:ext cx="7345363" cy="3095625"/>
          </a:xfrm>
          <a:prstGeom prst="rect">
            <a:avLst/>
          </a:prstGeom>
          <a:solidFill>
            <a:srgbClr val="99FF66"/>
          </a:soli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3200"/>
              <a:t>Humans adapt to suit their climate </a:t>
            </a:r>
          </a:p>
          <a:p>
            <a:pPr algn="ctr"/>
            <a:r>
              <a:rPr lang="en-GB" sz="3200"/>
              <a:t>and surroundings.</a:t>
            </a:r>
          </a:p>
          <a:p>
            <a:pPr algn="ctr"/>
            <a:r>
              <a:rPr lang="en-GB" sz="2400">
                <a:solidFill>
                  <a:srgbClr val="CC0000"/>
                </a:solidFill>
              </a:rPr>
              <a:t>In the summer we wear thin clothes, drink plenty of </a:t>
            </a:r>
          </a:p>
          <a:p>
            <a:pPr algn="ctr"/>
            <a:r>
              <a:rPr lang="en-GB" sz="2400">
                <a:solidFill>
                  <a:srgbClr val="CC0000"/>
                </a:solidFill>
              </a:rPr>
              <a:t>water, and keep our selves in the shade.</a:t>
            </a:r>
          </a:p>
        </p:txBody>
      </p:sp>
      <p:pic>
        <p:nvPicPr>
          <p:cNvPr id="41991" name="Picture 7" descr="j02322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76250"/>
            <a:ext cx="1358900" cy="1382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992" name="Picture 8" descr="j041076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0"/>
            <a:ext cx="1644650" cy="194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993" name="Picture 9" descr="j042459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4797425"/>
            <a:ext cx="1933575" cy="161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994" name="Picture 10" descr="j038714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581525"/>
            <a:ext cx="1781175" cy="178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WordArt 5"/>
          <p:cNvSpPr>
            <a:spLocks noChangeArrowheads="1" noChangeShapeType="1" noTextEdit="1"/>
          </p:cNvSpPr>
          <p:nvPr/>
        </p:nvSpPr>
        <p:spPr bwMode="auto">
          <a:xfrm>
            <a:off x="2268538" y="260350"/>
            <a:ext cx="4464050" cy="1295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Humans</a:t>
            </a:r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971550" y="2133600"/>
            <a:ext cx="7345363" cy="3095625"/>
          </a:xfrm>
          <a:prstGeom prst="rect">
            <a:avLst/>
          </a:prstGeom>
          <a:solidFill>
            <a:srgbClr val="99FF66"/>
          </a:soli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3200"/>
              <a:t>Humans adapt to suit their climate </a:t>
            </a:r>
          </a:p>
          <a:p>
            <a:pPr algn="ctr"/>
            <a:r>
              <a:rPr lang="en-GB" sz="3200"/>
              <a:t>and surroundings.</a:t>
            </a:r>
          </a:p>
          <a:p>
            <a:pPr algn="ctr"/>
            <a:r>
              <a:rPr lang="en-GB" sz="2400">
                <a:solidFill>
                  <a:srgbClr val="CC0000"/>
                </a:solidFill>
              </a:rPr>
              <a:t>In the summer we wear thin clothes, drink plenty of </a:t>
            </a:r>
          </a:p>
          <a:p>
            <a:pPr algn="ctr"/>
            <a:r>
              <a:rPr lang="en-GB" sz="2400">
                <a:solidFill>
                  <a:srgbClr val="CC0000"/>
                </a:solidFill>
              </a:rPr>
              <a:t>water, and keep our selves in the shade.</a:t>
            </a:r>
          </a:p>
          <a:p>
            <a:pPr algn="ctr"/>
            <a:r>
              <a:rPr lang="en-GB" sz="2400">
                <a:solidFill>
                  <a:schemeClr val="accent2"/>
                </a:solidFill>
              </a:rPr>
              <a:t>In the winter we have to wrap up warm, eat warm </a:t>
            </a:r>
          </a:p>
          <a:p>
            <a:pPr algn="ctr"/>
            <a:r>
              <a:rPr lang="en-GB" sz="2400">
                <a:solidFill>
                  <a:schemeClr val="accent2"/>
                </a:solidFill>
              </a:rPr>
              <a:t>food and drink hot drinks.</a:t>
            </a:r>
          </a:p>
        </p:txBody>
      </p:sp>
      <p:pic>
        <p:nvPicPr>
          <p:cNvPr id="43015" name="Picture 7" descr="j02322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76250"/>
            <a:ext cx="1358900" cy="1382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016" name="Picture 8" descr="j041076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0"/>
            <a:ext cx="1644650" cy="194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017" name="Picture 9" descr="j042459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4797425"/>
            <a:ext cx="1933575" cy="161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018" name="Picture 10" descr="j038714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581525"/>
            <a:ext cx="1781175" cy="178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WordArt 5"/>
          <p:cNvSpPr>
            <a:spLocks noChangeArrowheads="1" noChangeShapeType="1" noTextEdit="1"/>
          </p:cNvSpPr>
          <p:nvPr/>
        </p:nvSpPr>
        <p:spPr bwMode="auto">
          <a:xfrm>
            <a:off x="1547813" y="476250"/>
            <a:ext cx="5688012" cy="11525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Adapting to our</a:t>
            </a:r>
          </a:p>
        </p:txBody>
      </p:sp>
      <p:sp>
        <p:nvSpPr>
          <p:cNvPr id="20486" name="WordArt 6"/>
          <p:cNvSpPr>
            <a:spLocks noChangeArrowheads="1" noChangeShapeType="1" noTextEdit="1"/>
          </p:cNvSpPr>
          <p:nvPr/>
        </p:nvSpPr>
        <p:spPr bwMode="auto">
          <a:xfrm>
            <a:off x="971550" y="1844675"/>
            <a:ext cx="7056438" cy="15843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surroundings keeps us</a:t>
            </a:r>
          </a:p>
        </p:txBody>
      </p:sp>
      <p:sp>
        <p:nvSpPr>
          <p:cNvPr id="20487" name="WordArt 7"/>
          <p:cNvSpPr>
            <a:spLocks noChangeArrowheads="1" noChangeShapeType="1" noTextEdit="1"/>
          </p:cNvSpPr>
          <p:nvPr/>
        </p:nvSpPr>
        <p:spPr bwMode="auto">
          <a:xfrm>
            <a:off x="468313" y="3716338"/>
            <a:ext cx="8496300" cy="13684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and other living things</a:t>
            </a:r>
          </a:p>
        </p:txBody>
      </p:sp>
      <p:sp>
        <p:nvSpPr>
          <p:cNvPr id="20488" name="WordArt 8"/>
          <p:cNvSpPr>
            <a:spLocks noChangeArrowheads="1" noChangeShapeType="1" noTextEdit="1"/>
          </p:cNvSpPr>
          <p:nvPr/>
        </p:nvSpPr>
        <p:spPr bwMode="auto">
          <a:xfrm>
            <a:off x="2843213" y="5084763"/>
            <a:ext cx="3384550" cy="14398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alive.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0" scaled="1"/>
          </a:gra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101" name="Picture 5" descr="j040607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700213"/>
            <a:ext cx="5256213" cy="331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WordArt 6"/>
          <p:cNvSpPr>
            <a:spLocks noChangeArrowheads="1" noChangeShapeType="1" noTextEdit="1"/>
          </p:cNvSpPr>
          <p:nvPr/>
        </p:nvSpPr>
        <p:spPr bwMode="auto">
          <a:xfrm>
            <a:off x="1619250" y="333375"/>
            <a:ext cx="5616575" cy="1079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Polar Bears</a:t>
            </a:r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5364163" y="1700213"/>
            <a:ext cx="3384550" cy="2881312"/>
          </a:xfrm>
          <a:prstGeom prst="leftArrow">
            <a:avLst>
              <a:gd name="adj1" fmla="val 50000"/>
              <a:gd name="adj2" fmla="val 29366"/>
            </a:avLst>
          </a:prstGeom>
          <a:solidFill>
            <a:srgbClr val="99FF66"/>
          </a:soli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0" scaled="1"/>
          </a:gra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45" name="Picture 5" descr="j040607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700213"/>
            <a:ext cx="5256213" cy="331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6" name="WordArt 6"/>
          <p:cNvSpPr>
            <a:spLocks noChangeArrowheads="1" noChangeShapeType="1" noTextEdit="1"/>
          </p:cNvSpPr>
          <p:nvPr/>
        </p:nvSpPr>
        <p:spPr bwMode="auto">
          <a:xfrm>
            <a:off x="1619250" y="333375"/>
            <a:ext cx="5616575" cy="1079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Polar Bears</a:t>
            </a: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5364163" y="1700213"/>
            <a:ext cx="3384550" cy="2881312"/>
          </a:xfrm>
          <a:prstGeom prst="leftArrow">
            <a:avLst>
              <a:gd name="adj1" fmla="val 50000"/>
              <a:gd name="adj2" fmla="val 29366"/>
            </a:avLst>
          </a:prstGeom>
          <a:solidFill>
            <a:srgbClr val="99FF66"/>
          </a:soli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000"/>
              <a:t>Thick warm, white fur coat</a:t>
            </a:r>
          </a:p>
          <a:p>
            <a:pPr algn="ctr"/>
            <a:endParaRPr lang="en-GB" sz="2000"/>
          </a:p>
          <a:p>
            <a:pPr algn="ctr"/>
            <a:endParaRPr lang="en-GB" sz="2000"/>
          </a:p>
          <a:p>
            <a:pPr algn="ctr"/>
            <a:endParaRPr lang="en-GB"/>
          </a:p>
          <a:p>
            <a:pPr algn="ctr"/>
            <a:endParaRPr lang="en-GB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0" scaled="1"/>
          </a:gra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1269" name="Picture 5" descr="j040607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700213"/>
            <a:ext cx="5256213" cy="331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0" name="WordArt 6"/>
          <p:cNvSpPr>
            <a:spLocks noChangeArrowheads="1" noChangeShapeType="1" noTextEdit="1"/>
          </p:cNvSpPr>
          <p:nvPr/>
        </p:nvSpPr>
        <p:spPr bwMode="auto">
          <a:xfrm>
            <a:off x="1619250" y="333375"/>
            <a:ext cx="5616575" cy="1079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Polar Bears</a:t>
            </a:r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>
            <a:off x="4643438" y="1700213"/>
            <a:ext cx="4500562" cy="2881312"/>
          </a:xfrm>
          <a:prstGeom prst="leftArrow">
            <a:avLst>
              <a:gd name="adj1" fmla="val 50000"/>
              <a:gd name="adj2" fmla="val 39050"/>
            </a:avLst>
          </a:prstGeom>
          <a:solidFill>
            <a:srgbClr val="99FF66"/>
          </a:soli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000"/>
              <a:t>Thick warm, white fur coat</a:t>
            </a:r>
          </a:p>
          <a:p>
            <a:pPr algn="ctr"/>
            <a:r>
              <a:rPr lang="en-GB" sz="2000">
                <a:solidFill>
                  <a:srgbClr val="CC0000"/>
                </a:solidFill>
              </a:rPr>
              <a:t>Keeps the bear warm in below </a:t>
            </a:r>
          </a:p>
          <a:p>
            <a:pPr algn="ctr"/>
            <a:r>
              <a:rPr lang="en-GB" sz="2000">
                <a:solidFill>
                  <a:srgbClr val="CC0000"/>
                </a:solidFill>
              </a:rPr>
              <a:t>freezing temperatures and allows </a:t>
            </a:r>
          </a:p>
          <a:p>
            <a:pPr algn="ctr"/>
            <a:r>
              <a:rPr lang="en-GB" sz="2000">
                <a:solidFill>
                  <a:srgbClr val="CC0000"/>
                </a:solidFill>
              </a:rPr>
              <a:t>him to camouflage in the snow. 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0" scaled="1"/>
          </a:gra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2293" name="Picture 5" descr="j040607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700213"/>
            <a:ext cx="5256213" cy="331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4" name="WordArt 6"/>
          <p:cNvSpPr>
            <a:spLocks noChangeArrowheads="1" noChangeShapeType="1" noTextEdit="1"/>
          </p:cNvSpPr>
          <p:nvPr/>
        </p:nvSpPr>
        <p:spPr bwMode="auto">
          <a:xfrm>
            <a:off x="1619250" y="333375"/>
            <a:ext cx="5616575" cy="1079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Polar Bears</a:t>
            </a:r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4643438" y="1700213"/>
            <a:ext cx="4500562" cy="2881312"/>
          </a:xfrm>
          <a:prstGeom prst="leftArrow">
            <a:avLst>
              <a:gd name="adj1" fmla="val 50000"/>
              <a:gd name="adj2" fmla="val 39050"/>
            </a:avLst>
          </a:prstGeom>
          <a:solidFill>
            <a:srgbClr val="99FF66"/>
          </a:soli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Thick warm, white fur coat</a:t>
            </a:r>
          </a:p>
          <a:p>
            <a:pPr algn="ctr"/>
            <a:r>
              <a:rPr lang="en-GB">
                <a:solidFill>
                  <a:srgbClr val="CC0000"/>
                </a:solidFill>
              </a:rPr>
              <a:t>Keeps the bear warm in below </a:t>
            </a:r>
          </a:p>
          <a:p>
            <a:pPr algn="ctr"/>
            <a:r>
              <a:rPr lang="en-GB">
                <a:solidFill>
                  <a:srgbClr val="CC0000"/>
                </a:solidFill>
              </a:rPr>
              <a:t>freezing temperatures and allows </a:t>
            </a:r>
          </a:p>
          <a:p>
            <a:pPr algn="ctr"/>
            <a:r>
              <a:rPr lang="en-GB">
                <a:solidFill>
                  <a:srgbClr val="CC0000"/>
                </a:solidFill>
              </a:rPr>
              <a:t>him to camouflage in the snow.</a:t>
            </a:r>
          </a:p>
        </p:txBody>
      </p:sp>
      <p:sp>
        <p:nvSpPr>
          <p:cNvPr id="12296" name="AutoShape 8"/>
          <p:cNvSpPr>
            <a:spLocks noChangeArrowheads="1"/>
          </p:cNvSpPr>
          <p:nvPr/>
        </p:nvSpPr>
        <p:spPr bwMode="auto">
          <a:xfrm rot="16200000">
            <a:off x="3875088" y="3424238"/>
            <a:ext cx="2043112" cy="4824412"/>
          </a:xfrm>
          <a:prstGeom prst="rightArrowCallout">
            <a:avLst>
              <a:gd name="adj1" fmla="val 59033"/>
              <a:gd name="adj2" fmla="val 59033"/>
              <a:gd name="adj3" fmla="val 16667"/>
              <a:gd name="adj4" fmla="val 66667"/>
            </a:avLst>
          </a:prstGeom>
          <a:solidFill>
            <a:schemeClr val="accent1"/>
          </a:soli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0" scaled="1"/>
          </a:gra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3317" name="Picture 5" descr="j040607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700213"/>
            <a:ext cx="5256213" cy="331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8" name="WordArt 6"/>
          <p:cNvSpPr>
            <a:spLocks noChangeArrowheads="1" noChangeShapeType="1" noTextEdit="1"/>
          </p:cNvSpPr>
          <p:nvPr/>
        </p:nvSpPr>
        <p:spPr bwMode="auto">
          <a:xfrm>
            <a:off x="1619250" y="333375"/>
            <a:ext cx="5616575" cy="1079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Polar Bears</a:t>
            </a:r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auto">
          <a:xfrm>
            <a:off x="4643438" y="1700213"/>
            <a:ext cx="4500562" cy="2881312"/>
          </a:xfrm>
          <a:prstGeom prst="leftArrow">
            <a:avLst>
              <a:gd name="adj1" fmla="val 50000"/>
              <a:gd name="adj2" fmla="val 39050"/>
            </a:avLst>
          </a:prstGeom>
          <a:solidFill>
            <a:srgbClr val="99FF66"/>
          </a:soli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Thick warm, white fur coat</a:t>
            </a:r>
          </a:p>
          <a:p>
            <a:pPr algn="ctr"/>
            <a:r>
              <a:rPr lang="en-GB">
                <a:solidFill>
                  <a:srgbClr val="CC0000"/>
                </a:solidFill>
              </a:rPr>
              <a:t>Keeps the bear warm in below </a:t>
            </a:r>
          </a:p>
          <a:p>
            <a:pPr algn="ctr"/>
            <a:r>
              <a:rPr lang="en-GB">
                <a:solidFill>
                  <a:srgbClr val="CC0000"/>
                </a:solidFill>
              </a:rPr>
              <a:t>freezing temperatures and allows </a:t>
            </a:r>
          </a:p>
          <a:p>
            <a:pPr algn="ctr"/>
            <a:r>
              <a:rPr lang="en-GB">
                <a:solidFill>
                  <a:srgbClr val="CC0000"/>
                </a:solidFill>
              </a:rPr>
              <a:t>him to camouflage in the snow.</a:t>
            </a:r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 rot="16200000">
            <a:off x="3875088" y="3424238"/>
            <a:ext cx="2043112" cy="4824412"/>
          </a:xfrm>
          <a:prstGeom prst="rightArrowCallout">
            <a:avLst>
              <a:gd name="adj1" fmla="val 59033"/>
              <a:gd name="adj2" fmla="val 59033"/>
              <a:gd name="adj3" fmla="val 16667"/>
              <a:gd name="adj4" fmla="val 66667"/>
            </a:avLst>
          </a:prstGeom>
          <a:solidFill>
            <a:schemeClr val="accent1"/>
          </a:soli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GB"/>
              <a:t>Large Paws</a:t>
            </a:r>
          </a:p>
          <a:p>
            <a:pPr algn="ctr"/>
            <a:endParaRPr lang="en-GB"/>
          </a:p>
          <a:p>
            <a:pPr algn="ctr"/>
            <a:endParaRPr lang="en-GB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0" scaled="1"/>
          </a:gra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4341" name="Picture 5" descr="j040607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700213"/>
            <a:ext cx="5256213" cy="331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2" name="WordArt 6"/>
          <p:cNvSpPr>
            <a:spLocks noChangeArrowheads="1" noChangeShapeType="1" noTextEdit="1"/>
          </p:cNvSpPr>
          <p:nvPr/>
        </p:nvSpPr>
        <p:spPr bwMode="auto">
          <a:xfrm>
            <a:off x="1619250" y="333375"/>
            <a:ext cx="5616575" cy="1079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Polar Bears</a:t>
            </a:r>
          </a:p>
        </p:txBody>
      </p:sp>
      <p:sp>
        <p:nvSpPr>
          <p:cNvPr id="14343" name="AutoShape 7"/>
          <p:cNvSpPr>
            <a:spLocks noChangeArrowheads="1"/>
          </p:cNvSpPr>
          <p:nvPr/>
        </p:nvSpPr>
        <p:spPr bwMode="auto">
          <a:xfrm>
            <a:off x="4643438" y="1700213"/>
            <a:ext cx="4500562" cy="2881312"/>
          </a:xfrm>
          <a:prstGeom prst="leftArrow">
            <a:avLst>
              <a:gd name="adj1" fmla="val 50000"/>
              <a:gd name="adj2" fmla="val 39050"/>
            </a:avLst>
          </a:prstGeom>
          <a:solidFill>
            <a:srgbClr val="99FF66"/>
          </a:soli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Thick warm, white fur coat</a:t>
            </a:r>
          </a:p>
          <a:p>
            <a:pPr algn="ctr"/>
            <a:r>
              <a:rPr lang="en-GB">
                <a:solidFill>
                  <a:srgbClr val="CC0000"/>
                </a:solidFill>
              </a:rPr>
              <a:t>Keeps the bear warm in below </a:t>
            </a:r>
          </a:p>
          <a:p>
            <a:pPr algn="ctr"/>
            <a:r>
              <a:rPr lang="en-GB">
                <a:solidFill>
                  <a:srgbClr val="CC0000"/>
                </a:solidFill>
              </a:rPr>
              <a:t>freezing temperatures and allows </a:t>
            </a:r>
          </a:p>
          <a:p>
            <a:pPr algn="ctr"/>
            <a:r>
              <a:rPr lang="en-GB">
                <a:solidFill>
                  <a:srgbClr val="CC0000"/>
                </a:solidFill>
              </a:rPr>
              <a:t>him to camouflage in the snow.</a:t>
            </a:r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auto">
          <a:xfrm rot="16200000">
            <a:off x="3875088" y="3424238"/>
            <a:ext cx="2043112" cy="4824412"/>
          </a:xfrm>
          <a:prstGeom prst="rightArrowCallout">
            <a:avLst>
              <a:gd name="adj1" fmla="val 59033"/>
              <a:gd name="adj2" fmla="val 59033"/>
              <a:gd name="adj3" fmla="val 16667"/>
              <a:gd name="adj4" fmla="val 66667"/>
            </a:avLst>
          </a:prstGeom>
          <a:solidFill>
            <a:schemeClr val="accent1"/>
          </a:soli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GB" sz="2000"/>
              <a:t>Large Paws</a:t>
            </a:r>
          </a:p>
          <a:p>
            <a:pPr algn="ctr"/>
            <a:r>
              <a:rPr lang="en-GB" sz="2000">
                <a:solidFill>
                  <a:srgbClr val="CC0000"/>
                </a:solidFill>
              </a:rPr>
              <a:t>Produce an oil that stops his feet freezing </a:t>
            </a:r>
          </a:p>
          <a:p>
            <a:pPr algn="ctr"/>
            <a:r>
              <a:rPr lang="en-GB" sz="2000">
                <a:solidFill>
                  <a:srgbClr val="CC0000"/>
                </a:solidFill>
              </a:rPr>
              <a:t>on the snow.</a:t>
            </a:r>
          </a:p>
          <a:p>
            <a:pPr algn="ctr"/>
            <a:endParaRPr lang="en-GB" sz="200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0" scaled="1"/>
          </a:gra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8677" name="Picture 5" descr="j040607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700213"/>
            <a:ext cx="5256213" cy="331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8" name="WordArt 6"/>
          <p:cNvSpPr>
            <a:spLocks noChangeArrowheads="1" noChangeShapeType="1" noTextEdit="1"/>
          </p:cNvSpPr>
          <p:nvPr/>
        </p:nvSpPr>
        <p:spPr bwMode="auto">
          <a:xfrm>
            <a:off x="1619250" y="333375"/>
            <a:ext cx="5616575" cy="1079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Polar Bears</a:t>
            </a:r>
          </a:p>
        </p:txBody>
      </p:sp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4643438" y="1700213"/>
            <a:ext cx="4500562" cy="2881312"/>
          </a:xfrm>
          <a:prstGeom prst="leftArrow">
            <a:avLst>
              <a:gd name="adj1" fmla="val 50000"/>
              <a:gd name="adj2" fmla="val 39050"/>
            </a:avLst>
          </a:prstGeom>
          <a:solidFill>
            <a:srgbClr val="99FF66"/>
          </a:soli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Thick warm, white fur coat</a:t>
            </a:r>
          </a:p>
          <a:p>
            <a:pPr algn="ctr"/>
            <a:r>
              <a:rPr lang="en-GB">
                <a:solidFill>
                  <a:srgbClr val="CC0000"/>
                </a:solidFill>
              </a:rPr>
              <a:t>Keeps the bear warm in below </a:t>
            </a:r>
          </a:p>
          <a:p>
            <a:pPr algn="ctr"/>
            <a:r>
              <a:rPr lang="en-GB">
                <a:solidFill>
                  <a:srgbClr val="CC0000"/>
                </a:solidFill>
              </a:rPr>
              <a:t>freezing temperatures and allows </a:t>
            </a:r>
          </a:p>
          <a:p>
            <a:pPr algn="ctr"/>
            <a:r>
              <a:rPr lang="en-GB">
                <a:solidFill>
                  <a:srgbClr val="CC0000"/>
                </a:solidFill>
              </a:rPr>
              <a:t>him to camouflage in the snow.</a:t>
            </a:r>
          </a:p>
        </p:txBody>
      </p:sp>
      <p:sp>
        <p:nvSpPr>
          <p:cNvPr id="28680" name="AutoShape 8"/>
          <p:cNvSpPr>
            <a:spLocks noChangeArrowheads="1"/>
          </p:cNvSpPr>
          <p:nvPr/>
        </p:nvSpPr>
        <p:spPr bwMode="auto">
          <a:xfrm rot="16200000">
            <a:off x="3875088" y="3424238"/>
            <a:ext cx="2043112" cy="4824412"/>
          </a:xfrm>
          <a:prstGeom prst="rightArrowCallout">
            <a:avLst>
              <a:gd name="adj1" fmla="val 59033"/>
              <a:gd name="adj2" fmla="val 59033"/>
              <a:gd name="adj3" fmla="val 16667"/>
              <a:gd name="adj4" fmla="val 66667"/>
            </a:avLst>
          </a:prstGeom>
          <a:solidFill>
            <a:schemeClr val="accent1"/>
          </a:soli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GB" sz="2000"/>
              <a:t>Large Paws</a:t>
            </a:r>
          </a:p>
          <a:p>
            <a:pPr algn="ctr"/>
            <a:r>
              <a:rPr lang="en-GB" sz="2000">
                <a:solidFill>
                  <a:srgbClr val="CC0000"/>
                </a:solidFill>
              </a:rPr>
              <a:t>Produce an oil that stops his feet freezing </a:t>
            </a:r>
          </a:p>
          <a:p>
            <a:pPr algn="ctr"/>
            <a:r>
              <a:rPr lang="en-GB" sz="2000">
                <a:solidFill>
                  <a:srgbClr val="CC0000"/>
                </a:solidFill>
              </a:rPr>
              <a:t>on the snow.</a:t>
            </a:r>
          </a:p>
          <a:p>
            <a:pPr algn="ctr"/>
            <a:endParaRPr lang="en-GB" sz="200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603AB"/>
            </a:gs>
            <a:gs pos="12000">
              <a:srgbClr val="E81766"/>
            </a:gs>
            <a:gs pos="27000">
              <a:srgbClr val="EE3F17"/>
            </a:gs>
            <a:gs pos="48000">
              <a:srgbClr val="FFFF00"/>
            </a:gs>
            <a:gs pos="64999">
              <a:srgbClr val="1A8D48"/>
            </a:gs>
            <a:gs pos="78999">
              <a:srgbClr val="0819FB"/>
            </a:gs>
            <a:gs pos="100000">
              <a:srgbClr val="A603AB"/>
            </a:gs>
          </a:gsLst>
          <a:lin ang="0" scaled="1"/>
        </a:gradFill>
        <a:ln w="38100" cap="flat" cmpd="sng" algn="ctr">
          <a:solidFill>
            <a:srgbClr val="FFCC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603AB"/>
            </a:gs>
            <a:gs pos="12000">
              <a:srgbClr val="E81766"/>
            </a:gs>
            <a:gs pos="27000">
              <a:srgbClr val="EE3F17"/>
            </a:gs>
            <a:gs pos="48000">
              <a:srgbClr val="FFFF00"/>
            </a:gs>
            <a:gs pos="64999">
              <a:srgbClr val="1A8D48"/>
            </a:gs>
            <a:gs pos="78999">
              <a:srgbClr val="0819FB"/>
            </a:gs>
            <a:gs pos="100000">
              <a:srgbClr val="A603AB"/>
            </a:gs>
          </a:gsLst>
          <a:lin ang="0" scaled="1"/>
        </a:gradFill>
        <a:ln w="38100" cap="flat" cmpd="sng" algn="ctr">
          <a:solidFill>
            <a:srgbClr val="FFCC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671</Words>
  <Application>Microsoft Office PowerPoint</Application>
  <PresentationFormat>On-screen Show (4:3)</PresentationFormat>
  <Paragraphs>168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None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Dawn Buxton</dc:creator>
  <cp:lastModifiedBy>Teacher E-Solutions</cp:lastModifiedBy>
  <cp:revision>13</cp:revision>
  <dcterms:created xsi:type="dcterms:W3CDTF">2006-09-17T16:03:50Z</dcterms:created>
  <dcterms:modified xsi:type="dcterms:W3CDTF">2019-01-18T17:17:22Z</dcterms:modified>
</cp:coreProperties>
</file>