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4" r:id="rId5"/>
    <p:sldId id="265" r:id="rId6"/>
    <p:sldId id="266" r:id="rId7"/>
    <p:sldId id="267" r:id="rId8"/>
    <p:sldId id="268" r:id="rId9"/>
    <p:sldId id="282" r:id="rId10"/>
    <p:sldId id="283" r:id="rId11"/>
    <p:sldId id="284" r:id="rId12"/>
    <p:sldId id="285" r:id="rId13"/>
    <p:sldId id="272" r:id="rId14"/>
    <p:sldId id="286" r:id="rId15"/>
    <p:sldId id="287" r:id="rId16"/>
    <p:sldId id="288" r:id="rId17"/>
    <p:sldId id="289" r:id="rId18"/>
    <p:sldId id="290" r:id="rId19"/>
    <p:sldId id="291" r:id="rId20"/>
    <p:sldId id="292" r:id="rId21"/>
    <p:sldId id="293" r:id="rId22"/>
    <p:sldId id="273" r:id="rId23"/>
    <p:sldId id="294" r:id="rId24"/>
    <p:sldId id="295" r:id="rId25"/>
    <p:sldId id="274" r:id="rId26"/>
  </p:sldIdLst>
  <p:sldSz cx="9144000" cy="6858000" type="screen4x3"/>
  <p:notesSz cx="6858000" cy="9144000"/>
  <p:defaultTextStyle>
    <a:defPPr>
      <a:defRPr lang="en-GB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5050"/>
    <a:srgbClr val="FF99FF"/>
    <a:srgbClr val="FFCC00"/>
    <a:srgbClr val="FFFF99"/>
    <a:srgbClr val="CC0000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1" d="100"/>
          <a:sy n="41" d="100"/>
        </p:scale>
        <p:origin x="-672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01583BE-F9E5-49F9-A7CF-2B4811AECD4D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003512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455648F-CD32-49D4-A182-AFAFC1A9D59E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18192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C52EDB1-0A90-40F0-81F8-30E45545E07F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21878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3E207-9A93-4D7E-942B-4F91F799280B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694954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23D647B-2900-4E60-8E1C-FFFDD77149C2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711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0015B65-5D1C-40DA-8912-3923AC9CF08C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6873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6D1751C-DBCE-4642-B8A5-9972845B6131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27893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9F447E3-52F2-4911-9B7E-32FB92C7FC7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979882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0A7DD81-BF5D-4DAF-B658-E636966C479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590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BD63430-48C9-4965-AEA9-AB83BBA57BD9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9931790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229C142-56E1-404C-A52D-C30D4BB54543}" type="slidenum">
              <a:rPr lang="en-GB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2436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GB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GB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6782FF9C-3D68-419A-830D-12B518D6E8F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wmf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wmf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jpeg"/><Relationship Id="rId4" Type="http://schemas.openxmlformats.org/officeDocument/2006/relationships/image" Target="../media/image5.wmf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53" name="WordArt 5"/>
          <p:cNvSpPr>
            <a:spLocks noChangeArrowheads="1" noChangeShapeType="1" noTextEdit="1"/>
          </p:cNvSpPr>
          <p:nvPr/>
        </p:nvSpPr>
        <p:spPr bwMode="auto">
          <a:xfrm>
            <a:off x="827088" y="401638"/>
            <a:ext cx="7416800" cy="18002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solidFill>
                    <a:srgbClr val="FFCC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Interdependence</a:t>
            </a:r>
          </a:p>
        </p:txBody>
      </p:sp>
      <p:sp>
        <p:nvSpPr>
          <p:cNvPr id="2054" name="WordArt 6"/>
          <p:cNvSpPr>
            <a:spLocks noChangeArrowheads="1" noChangeShapeType="1" noTextEdit="1"/>
          </p:cNvSpPr>
          <p:nvPr/>
        </p:nvSpPr>
        <p:spPr bwMode="auto">
          <a:xfrm>
            <a:off x="2916238" y="2636838"/>
            <a:ext cx="3095625" cy="8636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solidFill>
                    <a:srgbClr val="FF0000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and</a:t>
            </a:r>
          </a:p>
        </p:txBody>
      </p:sp>
      <p:sp>
        <p:nvSpPr>
          <p:cNvPr id="2055" name="WordArt 7"/>
          <p:cNvSpPr>
            <a:spLocks noChangeArrowheads="1" noChangeShapeType="1" noTextEdit="1"/>
          </p:cNvSpPr>
          <p:nvPr/>
        </p:nvSpPr>
        <p:spPr bwMode="auto">
          <a:xfrm>
            <a:off x="755650" y="4365625"/>
            <a:ext cx="7920038" cy="17272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38100">
                  <a:solidFill>
                    <a:schemeClr val="accent2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Adaptation</a:t>
            </a: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0" scaled="1"/>
          </a:gra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9701" name="Picture 5" descr="j04060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700213"/>
            <a:ext cx="5256213" cy="331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9702" name="WordArt 6"/>
          <p:cNvSpPr>
            <a:spLocks noChangeArrowheads="1" noChangeShapeType="1" noTextEdit="1"/>
          </p:cNvSpPr>
          <p:nvPr/>
        </p:nvSpPr>
        <p:spPr bwMode="auto">
          <a:xfrm>
            <a:off x="1619250" y="333375"/>
            <a:ext cx="5616575" cy="1079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Polar Bears</a:t>
            </a:r>
          </a:p>
        </p:txBody>
      </p:sp>
      <p:sp>
        <p:nvSpPr>
          <p:cNvPr id="29703" name="AutoShape 7"/>
          <p:cNvSpPr>
            <a:spLocks noChangeArrowheads="1"/>
          </p:cNvSpPr>
          <p:nvPr/>
        </p:nvSpPr>
        <p:spPr bwMode="auto">
          <a:xfrm>
            <a:off x="4643438" y="1700213"/>
            <a:ext cx="4500562" cy="2881312"/>
          </a:xfrm>
          <a:prstGeom prst="leftArrow">
            <a:avLst>
              <a:gd name="adj1" fmla="val 50000"/>
              <a:gd name="adj2" fmla="val 39050"/>
            </a:avLst>
          </a:prstGeom>
          <a:solidFill>
            <a:srgbClr val="99FF66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/>
              <a:t>Thick warm, white fur coat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Keeps the bear warm in below 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freezing temperatures and allows 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him to camouflage in the snow.</a:t>
            </a:r>
          </a:p>
        </p:txBody>
      </p:sp>
      <p:sp>
        <p:nvSpPr>
          <p:cNvPr id="29704" name="AutoShape 8"/>
          <p:cNvSpPr>
            <a:spLocks noChangeArrowheads="1"/>
          </p:cNvSpPr>
          <p:nvPr/>
        </p:nvSpPr>
        <p:spPr bwMode="auto">
          <a:xfrm rot="16200000">
            <a:off x="3875088" y="3424238"/>
            <a:ext cx="2043112" cy="4824412"/>
          </a:xfrm>
          <a:prstGeom prst="rightArrowCallout">
            <a:avLst>
              <a:gd name="adj1" fmla="val 59033"/>
              <a:gd name="adj2" fmla="val 59033"/>
              <a:gd name="adj3" fmla="val 16667"/>
              <a:gd name="adj4" fmla="val 66667"/>
            </a:avLst>
          </a:prstGeom>
          <a:solidFill>
            <a:schemeClr val="accent1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r>
              <a:rPr lang="en-GB" sz="2000"/>
              <a:t>Large Paws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Produce an oil that stops his feet freezing 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on the snow.</a:t>
            </a:r>
          </a:p>
          <a:p>
            <a:pPr algn="ctr"/>
            <a:endParaRPr lang="en-GB" sz="2000"/>
          </a:p>
        </p:txBody>
      </p:sp>
      <p:sp>
        <p:nvSpPr>
          <p:cNvPr id="29705" name="AutoShape 9"/>
          <p:cNvSpPr>
            <a:spLocks noChangeArrowheads="1"/>
          </p:cNvSpPr>
          <p:nvPr/>
        </p:nvSpPr>
        <p:spPr bwMode="auto">
          <a:xfrm rot="17481191">
            <a:off x="-223043" y="3204369"/>
            <a:ext cx="4103687" cy="2778125"/>
          </a:xfrm>
          <a:prstGeom prst="rightArrow">
            <a:avLst>
              <a:gd name="adj1" fmla="val 50000"/>
              <a:gd name="adj2" fmla="val 36929"/>
            </a:avLst>
          </a:prstGeom>
          <a:solidFill>
            <a:srgbClr val="FFFF99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cover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2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0" scaled="1"/>
          </a:gra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725" name="Picture 5" descr="j04060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700213"/>
            <a:ext cx="5256213" cy="331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26" name="WordArt 6"/>
          <p:cNvSpPr>
            <a:spLocks noChangeArrowheads="1" noChangeShapeType="1" noTextEdit="1"/>
          </p:cNvSpPr>
          <p:nvPr/>
        </p:nvSpPr>
        <p:spPr bwMode="auto">
          <a:xfrm>
            <a:off x="1619250" y="333375"/>
            <a:ext cx="5616575" cy="1079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Polar Bears</a:t>
            </a:r>
          </a:p>
        </p:txBody>
      </p:sp>
      <p:sp>
        <p:nvSpPr>
          <p:cNvPr id="30727" name="AutoShape 7"/>
          <p:cNvSpPr>
            <a:spLocks noChangeArrowheads="1"/>
          </p:cNvSpPr>
          <p:nvPr/>
        </p:nvSpPr>
        <p:spPr bwMode="auto">
          <a:xfrm>
            <a:off x="4643438" y="1700213"/>
            <a:ext cx="4500562" cy="2881312"/>
          </a:xfrm>
          <a:prstGeom prst="leftArrow">
            <a:avLst>
              <a:gd name="adj1" fmla="val 50000"/>
              <a:gd name="adj2" fmla="val 39050"/>
            </a:avLst>
          </a:prstGeom>
          <a:solidFill>
            <a:srgbClr val="99FF66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/>
              <a:t>Thick warm, white fur coat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Keeps the bear warm in below 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freezing temperatures and allows 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him to camouflage in the snow.</a:t>
            </a:r>
          </a:p>
        </p:txBody>
      </p:sp>
      <p:sp>
        <p:nvSpPr>
          <p:cNvPr id="30728" name="AutoShape 8"/>
          <p:cNvSpPr>
            <a:spLocks noChangeArrowheads="1"/>
          </p:cNvSpPr>
          <p:nvPr/>
        </p:nvSpPr>
        <p:spPr bwMode="auto">
          <a:xfrm rot="16200000">
            <a:off x="3875088" y="3424238"/>
            <a:ext cx="2043112" cy="4824412"/>
          </a:xfrm>
          <a:prstGeom prst="rightArrowCallout">
            <a:avLst>
              <a:gd name="adj1" fmla="val 59033"/>
              <a:gd name="adj2" fmla="val 59033"/>
              <a:gd name="adj3" fmla="val 16667"/>
              <a:gd name="adj4" fmla="val 66667"/>
            </a:avLst>
          </a:prstGeom>
          <a:solidFill>
            <a:schemeClr val="accent1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r>
              <a:rPr lang="en-GB" sz="2000"/>
              <a:t>Large Paws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Produce an oil that stops his feet freezing 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on the snow.</a:t>
            </a:r>
          </a:p>
          <a:p>
            <a:pPr algn="ctr"/>
            <a:endParaRPr lang="en-GB" sz="2000"/>
          </a:p>
        </p:txBody>
      </p:sp>
      <p:sp>
        <p:nvSpPr>
          <p:cNvPr id="30729" name="AutoShape 9"/>
          <p:cNvSpPr>
            <a:spLocks noChangeArrowheads="1"/>
          </p:cNvSpPr>
          <p:nvPr/>
        </p:nvSpPr>
        <p:spPr bwMode="auto">
          <a:xfrm rot="17481191">
            <a:off x="-223043" y="3204369"/>
            <a:ext cx="4103687" cy="2778125"/>
          </a:xfrm>
          <a:prstGeom prst="rightArrow">
            <a:avLst>
              <a:gd name="adj1" fmla="val 50000"/>
              <a:gd name="adj2" fmla="val 36929"/>
            </a:avLst>
          </a:prstGeom>
          <a:solidFill>
            <a:srgbClr val="FFFF99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0730" name="Rectangle 10"/>
          <p:cNvSpPr>
            <a:spLocks noChangeArrowheads="1"/>
          </p:cNvSpPr>
          <p:nvPr/>
        </p:nvSpPr>
        <p:spPr bwMode="auto">
          <a:xfrm rot="1355311">
            <a:off x="1112838" y="3594100"/>
            <a:ext cx="1360487" cy="2232025"/>
          </a:xfrm>
          <a:prstGeom prst="rect">
            <a:avLst/>
          </a:prstGeom>
          <a:solidFill>
            <a:srgbClr val="FFFF99"/>
          </a:solidFill>
          <a:ln w="38100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Little eyes</a:t>
            </a:r>
          </a:p>
          <a:p>
            <a:pPr algn="ctr"/>
            <a:endParaRPr lang="en-GB"/>
          </a:p>
          <a:p>
            <a:pPr algn="ctr"/>
            <a:endParaRPr lang="en-GB"/>
          </a:p>
        </p:txBody>
      </p:sp>
    </p:spTree>
  </p:cSld>
  <p:clrMapOvr>
    <a:masterClrMapping/>
  </p:clrMapOvr>
  <p:transition>
    <p:cover dir="u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0" scaled="1"/>
          </a:gra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1749" name="Picture 5" descr="j04060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700213"/>
            <a:ext cx="5256213" cy="331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1750" name="WordArt 6"/>
          <p:cNvSpPr>
            <a:spLocks noChangeArrowheads="1" noChangeShapeType="1" noTextEdit="1"/>
          </p:cNvSpPr>
          <p:nvPr/>
        </p:nvSpPr>
        <p:spPr bwMode="auto">
          <a:xfrm>
            <a:off x="1619250" y="333375"/>
            <a:ext cx="5616575" cy="1079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Polar Bears</a:t>
            </a:r>
          </a:p>
        </p:txBody>
      </p:sp>
      <p:sp>
        <p:nvSpPr>
          <p:cNvPr id="31751" name="AutoShape 7"/>
          <p:cNvSpPr>
            <a:spLocks noChangeArrowheads="1"/>
          </p:cNvSpPr>
          <p:nvPr/>
        </p:nvSpPr>
        <p:spPr bwMode="auto">
          <a:xfrm>
            <a:off x="4643438" y="1700213"/>
            <a:ext cx="4500562" cy="2881312"/>
          </a:xfrm>
          <a:prstGeom prst="leftArrow">
            <a:avLst>
              <a:gd name="adj1" fmla="val 50000"/>
              <a:gd name="adj2" fmla="val 39050"/>
            </a:avLst>
          </a:prstGeom>
          <a:solidFill>
            <a:srgbClr val="99FF66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/>
              <a:t>Thick warm, white fur coat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Keeps the bear warm in below 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freezing temperatures and allows 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him to camouflage in the snow.</a:t>
            </a:r>
          </a:p>
        </p:txBody>
      </p:sp>
      <p:sp>
        <p:nvSpPr>
          <p:cNvPr id="31752" name="AutoShape 8"/>
          <p:cNvSpPr>
            <a:spLocks noChangeArrowheads="1"/>
          </p:cNvSpPr>
          <p:nvPr/>
        </p:nvSpPr>
        <p:spPr bwMode="auto">
          <a:xfrm rot="16200000">
            <a:off x="3875088" y="3424238"/>
            <a:ext cx="2043112" cy="4824412"/>
          </a:xfrm>
          <a:prstGeom prst="rightArrowCallout">
            <a:avLst>
              <a:gd name="adj1" fmla="val 59033"/>
              <a:gd name="adj2" fmla="val 59033"/>
              <a:gd name="adj3" fmla="val 16667"/>
              <a:gd name="adj4" fmla="val 66667"/>
            </a:avLst>
          </a:prstGeom>
          <a:solidFill>
            <a:schemeClr val="accent1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r>
              <a:rPr lang="en-GB" sz="2000"/>
              <a:t>Large Paws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Produce an oil that stops his feet freezing 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on the snow.</a:t>
            </a:r>
          </a:p>
          <a:p>
            <a:pPr algn="ctr"/>
            <a:endParaRPr lang="en-GB" sz="2000"/>
          </a:p>
        </p:txBody>
      </p:sp>
      <p:sp>
        <p:nvSpPr>
          <p:cNvPr id="31753" name="AutoShape 9"/>
          <p:cNvSpPr>
            <a:spLocks noChangeArrowheads="1"/>
          </p:cNvSpPr>
          <p:nvPr/>
        </p:nvSpPr>
        <p:spPr bwMode="auto">
          <a:xfrm rot="17481191">
            <a:off x="-223043" y="3204369"/>
            <a:ext cx="4103687" cy="2778125"/>
          </a:xfrm>
          <a:prstGeom prst="rightArrow">
            <a:avLst>
              <a:gd name="adj1" fmla="val 50000"/>
              <a:gd name="adj2" fmla="val 36929"/>
            </a:avLst>
          </a:prstGeom>
          <a:solidFill>
            <a:srgbClr val="FFFF99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1754" name="Rectangle 10"/>
          <p:cNvSpPr>
            <a:spLocks noChangeArrowheads="1"/>
          </p:cNvSpPr>
          <p:nvPr/>
        </p:nvSpPr>
        <p:spPr bwMode="auto">
          <a:xfrm rot="1355311">
            <a:off x="1112838" y="3594100"/>
            <a:ext cx="1360487" cy="2232025"/>
          </a:xfrm>
          <a:prstGeom prst="rect">
            <a:avLst/>
          </a:prstGeom>
          <a:solidFill>
            <a:srgbClr val="FFFF99"/>
          </a:solidFill>
          <a:ln w="38100">
            <a:solidFill>
              <a:srgbClr val="FFFF99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Little eyes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Keeps cold 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and icy snow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blizzards 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out of their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eyes.</a:t>
            </a:r>
          </a:p>
          <a:p>
            <a:pPr algn="ctr"/>
            <a:endParaRPr lang="en-GB"/>
          </a:p>
          <a:p>
            <a:pPr algn="ctr"/>
            <a:endParaRPr lang="en-GB"/>
          </a:p>
        </p:txBody>
      </p:sp>
    </p:spTree>
  </p:cSld>
  <p:clrMapOvr>
    <a:masterClrMapping/>
  </p:clrMapOvr>
  <p:transition>
    <p:cover dir="ld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4D0808"/>
              </a:gs>
              <a:gs pos="30000">
                <a:srgbClr val="FF0300"/>
              </a:gs>
              <a:gs pos="55000">
                <a:srgbClr val="FF7A00"/>
              </a:gs>
              <a:gs pos="100000">
                <a:srgbClr val="FFF20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8438" name="WordArt 6"/>
          <p:cNvSpPr>
            <a:spLocks noChangeArrowheads="1" noChangeShapeType="1" noTextEdit="1"/>
          </p:cNvSpPr>
          <p:nvPr/>
        </p:nvSpPr>
        <p:spPr bwMode="auto">
          <a:xfrm>
            <a:off x="1979613" y="476250"/>
            <a:ext cx="4824412" cy="936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Camels</a:t>
            </a:r>
          </a:p>
        </p:txBody>
      </p:sp>
      <p:pic>
        <p:nvPicPr>
          <p:cNvPr id="18439" name="Picture 7" descr="an0162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693863"/>
            <a:ext cx="4826000" cy="346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4D0808"/>
              </a:gs>
              <a:gs pos="30000">
                <a:srgbClr val="FF0300"/>
              </a:gs>
              <a:gs pos="55000">
                <a:srgbClr val="FF7A00"/>
              </a:gs>
              <a:gs pos="100000">
                <a:srgbClr val="FFF20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2773" name="WordArt 5"/>
          <p:cNvSpPr>
            <a:spLocks noChangeArrowheads="1" noChangeShapeType="1" noTextEdit="1"/>
          </p:cNvSpPr>
          <p:nvPr/>
        </p:nvSpPr>
        <p:spPr bwMode="auto">
          <a:xfrm>
            <a:off x="1979613" y="476250"/>
            <a:ext cx="4824412" cy="936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Camels</a:t>
            </a:r>
          </a:p>
        </p:txBody>
      </p:sp>
      <p:pic>
        <p:nvPicPr>
          <p:cNvPr id="32774" name="Picture 6" descr="an0162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693863"/>
            <a:ext cx="4826000" cy="346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775" name="AutoShape 7"/>
          <p:cNvSpPr>
            <a:spLocks noChangeArrowheads="1"/>
          </p:cNvSpPr>
          <p:nvPr/>
        </p:nvSpPr>
        <p:spPr bwMode="auto">
          <a:xfrm>
            <a:off x="3492500" y="4941888"/>
            <a:ext cx="3887788" cy="1582737"/>
          </a:xfrm>
          <a:prstGeom prst="upArrowCallout">
            <a:avLst>
              <a:gd name="adj1" fmla="val 61409"/>
              <a:gd name="adj2" fmla="val 61409"/>
              <a:gd name="adj3" fmla="val 16667"/>
              <a:gd name="adj4" fmla="val 66667"/>
            </a:avLst>
          </a:prstGeom>
          <a:solidFill>
            <a:srgbClr val="99FF66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Big, flat feet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4D0808"/>
              </a:gs>
              <a:gs pos="30000">
                <a:srgbClr val="FF0300"/>
              </a:gs>
              <a:gs pos="55000">
                <a:srgbClr val="FF7A00"/>
              </a:gs>
              <a:gs pos="100000">
                <a:srgbClr val="FFF20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3797" name="WordArt 5"/>
          <p:cNvSpPr>
            <a:spLocks noChangeArrowheads="1" noChangeShapeType="1" noTextEdit="1"/>
          </p:cNvSpPr>
          <p:nvPr/>
        </p:nvSpPr>
        <p:spPr bwMode="auto">
          <a:xfrm>
            <a:off x="1979613" y="476250"/>
            <a:ext cx="4824412" cy="936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Camels</a:t>
            </a:r>
          </a:p>
        </p:txBody>
      </p:sp>
      <p:pic>
        <p:nvPicPr>
          <p:cNvPr id="33798" name="Picture 6" descr="an0162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693863"/>
            <a:ext cx="4826000" cy="346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799" name="AutoShape 7"/>
          <p:cNvSpPr>
            <a:spLocks noChangeArrowheads="1"/>
          </p:cNvSpPr>
          <p:nvPr/>
        </p:nvSpPr>
        <p:spPr bwMode="auto">
          <a:xfrm>
            <a:off x="3492500" y="4941888"/>
            <a:ext cx="3887788" cy="1582737"/>
          </a:xfrm>
          <a:prstGeom prst="upArrowCallout">
            <a:avLst>
              <a:gd name="adj1" fmla="val 61409"/>
              <a:gd name="adj2" fmla="val 61409"/>
              <a:gd name="adj3" fmla="val 16667"/>
              <a:gd name="adj4" fmla="val 66667"/>
            </a:avLst>
          </a:prstGeom>
          <a:solidFill>
            <a:srgbClr val="99FF66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Big, flat feet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Enable camels to walk on the sand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without sinking into it.</a:t>
            </a:r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4820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4D0808"/>
              </a:gs>
              <a:gs pos="30000">
                <a:srgbClr val="FF0300"/>
              </a:gs>
              <a:gs pos="55000">
                <a:srgbClr val="FF7A00"/>
              </a:gs>
              <a:gs pos="100000">
                <a:srgbClr val="FFF20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1" name="WordArt 5"/>
          <p:cNvSpPr>
            <a:spLocks noChangeArrowheads="1" noChangeShapeType="1" noTextEdit="1"/>
          </p:cNvSpPr>
          <p:nvPr/>
        </p:nvSpPr>
        <p:spPr bwMode="auto">
          <a:xfrm>
            <a:off x="1979613" y="476250"/>
            <a:ext cx="4824412" cy="936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Camels</a:t>
            </a:r>
          </a:p>
        </p:txBody>
      </p:sp>
      <p:pic>
        <p:nvPicPr>
          <p:cNvPr id="34822" name="Picture 6" descr="an0162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693863"/>
            <a:ext cx="4826000" cy="346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823" name="AutoShape 7"/>
          <p:cNvSpPr>
            <a:spLocks noChangeArrowheads="1"/>
          </p:cNvSpPr>
          <p:nvPr/>
        </p:nvSpPr>
        <p:spPr bwMode="auto">
          <a:xfrm>
            <a:off x="3492500" y="4941888"/>
            <a:ext cx="3887788" cy="1582737"/>
          </a:xfrm>
          <a:prstGeom prst="upArrowCallout">
            <a:avLst>
              <a:gd name="adj1" fmla="val 61409"/>
              <a:gd name="adj2" fmla="val 61409"/>
              <a:gd name="adj3" fmla="val 16667"/>
              <a:gd name="adj4" fmla="val 66667"/>
            </a:avLst>
          </a:prstGeom>
          <a:solidFill>
            <a:srgbClr val="99FF66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Big, flat feet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Enable camels to walk on the sand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without sinking into it.</a:t>
            </a:r>
          </a:p>
        </p:txBody>
      </p:sp>
      <p:sp>
        <p:nvSpPr>
          <p:cNvPr id="34824" name="AutoShape 8"/>
          <p:cNvSpPr>
            <a:spLocks noChangeArrowheads="1"/>
          </p:cNvSpPr>
          <p:nvPr/>
        </p:nvSpPr>
        <p:spPr bwMode="auto">
          <a:xfrm rot="-757592">
            <a:off x="5651500" y="981075"/>
            <a:ext cx="2952750" cy="2590800"/>
          </a:xfrm>
          <a:prstGeom prst="leftArrow">
            <a:avLst>
              <a:gd name="adj1" fmla="val 50000"/>
              <a:gd name="adj2" fmla="val 28493"/>
            </a:avLst>
          </a:prstGeom>
          <a:solidFill>
            <a:srgbClr val="FF99FF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4825" name="Rectangle 9"/>
          <p:cNvSpPr>
            <a:spLocks noChangeArrowheads="1"/>
          </p:cNvSpPr>
          <p:nvPr/>
        </p:nvSpPr>
        <p:spPr bwMode="auto">
          <a:xfrm rot="-704555">
            <a:off x="6084888" y="1700213"/>
            <a:ext cx="2159000" cy="1152525"/>
          </a:xfrm>
          <a:prstGeom prst="rect">
            <a:avLst/>
          </a:prstGeom>
          <a:solidFill>
            <a:srgbClr val="FF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Humps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584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4D0808"/>
              </a:gs>
              <a:gs pos="30000">
                <a:srgbClr val="FF0300"/>
              </a:gs>
              <a:gs pos="55000">
                <a:srgbClr val="FF7A00"/>
              </a:gs>
              <a:gs pos="100000">
                <a:srgbClr val="FFF20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5" name="WordArt 5"/>
          <p:cNvSpPr>
            <a:spLocks noChangeArrowheads="1" noChangeShapeType="1" noTextEdit="1"/>
          </p:cNvSpPr>
          <p:nvPr/>
        </p:nvSpPr>
        <p:spPr bwMode="auto">
          <a:xfrm>
            <a:off x="1979613" y="476250"/>
            <a:ext cx="4824412" cy="936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Camels</a:t>
            </a:r>
          </a:p>
        </p:txBody>
      </p:sp>
      <p:pic>
        <p:nvPicPr>
          <p:cNvPr id="35846" name="Picture 6" descr="an0162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693863"/>
            <a:ext cx="4826000" cy="346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5847" name="AutoShape 7"/>
          <p:cNvSpPr>
            <a:spLocks noChangeArrowheads="1"/>
          </p:cNvSpPr>
          <p:nvPr/>
        </p:nvSpPr>
        <p:spPr bwMode="auto">
          <a:xfrm>
            <a:off x="3492500" y="4941888"/>
            <a:ext cx="3887788" cy="1582737"/>
          </a:xfrm>
          <a:prstGeom prst="upArrowCallout">
            <a:avLst>
              <a:gd name="adj1" fmla="val 61409"/>
              <a:gd name="adj2" fmla="val 61409"/>
              <a:gd name="adj3" fmla="val 16667"/>
              <a:gd name="adj4" fmla="val 66667"/>
            </a:avLst>
          </a:prstGeom>
          <a:solidFill>
            <a:srgbClr val="99FF66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Big, flat feet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Enable camels to walk on the sand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without sinking into it.</a:t>
            </a:r>
          </a:p>
        </p:txBody>
      </p:sp>
      <p:sp>
        <p:nvSpPr>
          <p:cNvPr id="35848" name="AutoShape 8"/>
          <p:cNvSpPr>
            <a:spLocks noChangeArrowheads="1"/>
          </p:cNvSpPr>
          <p:nvPr/>
        </p:nvSpPr>
        <p:spPr bwMode="auto">
          <a:xfrm rot="-757592">
            <a:off x="5651500" y="765175"/>
            <a:ext cx="2952750" cy="2955925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FF99FF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5849" name="Rectangle 9"/>
          <p:cNvSpPr>
            <a:spLocks noChangeArrowheads="1"/>
          </p:cNvSpPr>
          <p:nvPr/>
        </p:nvSpPr>
        <p:spPr bwMode="auto">
          <a:xfrm rot="-704555">
            <a:off x="6084888" y="1700213"/>
            <a:ext cx="2159000" cy="1152525"/>
          </a:xfrm>
          <a:prstGeom prst="rect">
            <a:avLst/>
          </a:prstGeom>
          <a:solidFill>
            <a:srgbClr val="FF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Humps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Camel can store a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supply of water 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so it doesn’t have 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to stop to drink</a:t>
            </a:r>
          </a:p>
        </p:txBody>
      </p:sp>
    </p:spTree>
  </p:cSld>
  <p:clrMapOvr>
    <a:masterClrMapping/>
  </p:clrMapOvr>
  <p:transition>
    <p:push dir="d"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686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4D0808"/>
              </a:gs>
              <a:gs pos="30000">
                <a:srgbClr val="FF0300"/>
              </a:gs>
              <a:gs pos="55000">
                <a:srgbClr val="FF7A00"/>
              </a:gs>
              <a:gs pos="100000">
                <a:srgbClr val="FFF20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69" name="WordArt 5"/>
          <p:cNvSpPr>
            <a:spLocks noChangeArrowheads="1" noChangeShapeType="1" noTextEdit="1"/>
          </p:cNvSpPr>
          <p:nvPr/>
        </p:nvSpPr>
        <p:spPr bwMode="auto">
          <a:xfrm>
            <a:off x="1979613" y="476250"/>
            <a:ext cx="4824412" cy="936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Camels</a:t>
            </a:r>
          </a:p>
        </p:txBody>
      </p:sp>
      <p:pic>
        <p:nvPicPr>
          <p:cNvPr id="36870" name="Picture 6" descr="an0162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693863"/>
            <a:ext cx="4826000" cy="346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6871" name="AutoShape 7"/>
          <p:cNvSpPr>
            <a:spLocks noChangeArrowheads="1"/>
          </p:cNvSpPr>
          <p:nvPr/>
        </p:nvSpPr>
        <p:spPr bwMode="auto">
          <a:xfrm>
            <a:off x="3492500" y="4941888"/>
            <a:ext cx="3887788" cy="1582737"/>
          </a:xfrm>
          <a:prstGeom prst="upArrowCallout">
            <a:avLst>
              <a:gd name="adj1" fmla="val 61409"/>
              <a:gd name="adj2" fmla="val 61409"/>
              <a:gd name="adj3" fmla="val 16667"/>
              <a:gd name="adj4" fmla="val 66667"/>
            </a:avLst>
          </a:prstGeom>
          <a:solidFill>
            <a:srgbClr val="99FF66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Big, flat feet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Enable camels to walk on the sand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without sinking into it.</a:t>
            </a:r>
          </a:p>
        </p:txBody>
      </p:sp>
      <p:sp>
        <p:nvSpPr>
          <p:cNvPr id="36872" name="AutoShape 8"/>
          <p:cNvSpPr>
            <a:spLocks noChangeArrowheads="1"/>
          </p:cNvSpPr>
          <p:nvPr/>
        </p:nvSpPr>
        <p:spPr bwMode="auto">
          <a:xfrm rot="-757592">
            <a:off x="5651500" y="765175"/>
            <a:ext cx="2952750" cy="2955925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FF99FF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6873" name="Rectangle 9"/>
          <p:cNvSpPr>
            <a:spLocks noChangeArrowheads="1"/>
          </p:cNvSpPr>
          <p:nvPr/>
        </p:nvSpPr>
        <p:spPr bwMode="auto">
          <a:xfrm rot="-704555">
            <a:off x="6084888" y="1700213"/>
            <a:ext cx="2159000" cy="1152525"/>
          </a:xfrm>
          <a:prstGeom prst="rect">
            <a:avLst/>
          </a:prstGeom>
          <a:solidFill>
            <a:srgbClr val="FF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Humps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Camel can store a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supply of water 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so it doesn’t have 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to stop to drink</a:t>
            </a:r>
          </a:p>
        </p:txBody>
      </p:sp>
      <p:sp>
        <p:nvSpPr>
          <p:cNvPr id="36874" name="AutoShape 10"/>
          <p:cNvSpPr>
            <a:spLocks noChangeArrowheads="1"/>
          </p:cNvSpPr>
          <p:nvPr/>
        </p:nvSpPr>
        <p:spPr bwMode="auto">
          <a:xfrm>
            <a:off x="323850" y="1125538"/>
            <a:ext cx="3167063" cy="2520950"/>
          </a:xfrm>
          <a:prstGeom prst="rightArrow">
            <a:avLst>
              <a:gd name="adj1" fmla="val 50000"/>
              <a:gd name="adj2" fmla="val 31407"/>
            </a:avLst>
          </a:prstGeom>
          <a:solidFill>
            <a:schemeClr val="accent1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Long eyelashes</a:t>
            </a:r>
          </a:p>
        </p:txBody>
      </p:sp>
    </p:spTree>
  </p:cSld>
  <p:clrMapOvr>
    <a:masterClrMapping/>
  </p:clrMapOvr>
  <p:transition>
    <p:push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7892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4D0808"/>
              </a:gs>
              <a:gs pos="30000">
                <a:srgbClr val="FF0300"/>
              </a:gs>
              <a:gs pos="55000">
                <a:srgbClr val="FF7A00"/>
              </a:gs>
              <a:gs pos="100000">
                <a:srgbClr val="FFF20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3" name="WordArt 5"/>
          <p:cNvSpPr>
            <a:spLocks noChangeArrowheads="1" noChangeShapeType="1" noTextEdit="1"/>
          </p:cNvSpPr>
          <p:nvPr/>
        </p:nvSpPr>
        <p:spPr bwMode="auto">
          <a:xfrm>
            <a:off x="1979613" y="476250"/>
            <a:ext cx="4824412" cy="936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Camels</a:t>
            </a:r>
          </a:p>
        </p:txBody>
      </p:sp>
      <p:pic>
        <p:nvPicPr>
          <p:cNvPr id="37894" name="Picture 6" descr="an0162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693863"/>
            <a:ext cx="4826000" cy="346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7895" name="AutoShape 7"/>
          <p:cNvSpPr>
            <a:spLocks noChangeArrowheads="1"/>
          </p:cNvSpPr>
          <p:nvPr/>
        </p:nvSpPr>
        <p:spPr bwMode="auto">
          <a:xfrm>
            <a:off x="3492500" y="4941888"/>
            <a:ext cx="3887788" cy="1582737"/>
          </a:xfrm>
          <a:prstGeom prst="upArrowCallout">
            <a:avLst>
              <a:gd name="adj1" fmla="val 61409"/>
              <a:gd name="adj2" fmla="val 61409"/>
              <a:gd name="adj3" fmla="val 16667"/>
              <a:gd name="adj4" fmla="val 66667"/>
            </a:avLst>
          </a:prstGeom>
          <a:solidFill>
            <a:srgbClr val="99FF66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Big, flat feet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Enable camels to walk on the sand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without sinking into it.</a:t>
            </a:r>
          </a:p>
        </p:txBody>
      </p:sp>
      <p:sp>
        <p:nvSpPr>
          <p:cNvPr id="37896" name="AutoShape 8"/>
          <p:cNvSpPr>
            <a:spLocks noChangeArrowheads="1"/>
          </p:cNvSpPr>
          <p:nvPr/>
        </p:nvSpPr>
        <p:spPr bwMode="auto">
          <a:xfrm rot="-757592">
            <a:off x="5651500" y="765175"/>
            <a:ext cx="2952750" cy="2955925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FF99FF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7897" name="Rectangle 9"/>
          <p:cNvSpPr>
            <a:spLocks noChangeArrowheads="1"/>
          </p:cNvSpPr>
          <p:nvPr/>
        </p:nvSpPr>
        <p:spPr bwMode="auto">
          <a:xfrm rot="-704555">
            <a:off x="6084888" y="1700213"/>
            <a:ext cx="2159000" cy="1152525"/>
          </a:xfrm>
          <a:prstGeom prst="rect">
            <a:avLst/>
          </a:prstGeom>
          <a:solidFill>
            <a:srgbClr val="FF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Humps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Camel can store a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supply of water 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so it doesn’t have 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to stop to drink</a:t>
            </a:r>
          </a:p>
        </p:txBody>
      </p:sp>
      <p:sp>
        <p:nvSpPr>
          <p:cNvPr id="37898" name="AutoShape 10"/>
          <p:cNvSpPr>
            <a:spLocks noChangeArrowheads="1"/>
          </p:cNvSpPr>
          <p:nvPr/>
        </p:nvSpPr>
        <p:spPr bwMode="auto">
          <a:xfrm>
            <a:off x="323850" y="1125538"/>
            <a:ext cx="3167063" cy="2520950"/>
          </a:xfrm>
          <a:prstGeom prst="rightArrow">
            <a:avLst>
              <a:gd name="adj1" fmla="val 50000"/>
              <a:gd name="adj2" fmla="val 31407"/>
            </a:avLst>
          </a:prstGeom>
          <a:solidFill>
            <a:schemeClr val="accent1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Long eyelashes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Keeps sand from storms 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and glaring sun from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camels eyes.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0" scaled="1"/>
          </a:gra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3077" name="Picture 5" descr="j04060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700213"/>
            <a:ext cx="5256213" cy="331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078" name="WordArt 6"/>
          <p:cNvSpPr>
            <a:spLocks noChangeArrowheads="1" noChangeShapeType="1" noTextEdit="1"/>
          </p:cNvSpPr>
          <p:nvPr/>
        </p:nvSpPr>
        <p:spPr bwMode="auto">
          <a:xfrm>
            <a:off x="2124075" y="333375"/>
            <a:ext cx="5616575" cy="1079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Polar Bears</a:t>
            </a:r>
          </a:p>
        </p:txBody>
      </p:sp>
    </p:spTree>
  </p:cSld>
  <p:clrMapOvr>
    <a:masterClrMapping/>
  </p:clrMapOvr>
  <p:transition>
    <p:blinds dir="vert"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9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891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4D0808"/>
              </a:gs>
              <a:gs pos="30000">
                <a:srgbClr val="FF0300"/>
              </a:gs>
              <a:gs pos="55000">
                <a:srgbClr val="FF7A00"/>
              </a:gs>
              <a:gs pos="100000">
                <a:srgbClr val="FFF20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17" name="WordArt 5"/>
          <p:cNvSpPr>
            <a:spLocks noChangeArrowheads="1" noChangeShapeType="1" noTextEdit="1"/>
          </p:cNvSpPr>
          <p:nvPr/>
        </p:nvSpPr>
        <p:spPr bwMode="auto">
          <a:xfrm>
            <a:off x="1979613" y="476250"/>
            <a:ext cx="4824412" cy="936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Camels</a:t>
            </a:r>
          </a:p>
        </p:txBody>
      </p:sp>
      <p:pic>
        <p:nvPicPr>
          <p:cNvPr id="38918" name="Picture 6" descr="an0162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693863"/>
            <a:ext cx="4826000" cy="346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919" name="AutoShape 7"/>
          <p:cNvSpPr>
            <a:spLocks noChangeArrowheads="1"/>
          </p:cNvSpPr>
          <p:nvPr/>
        </p:nvSpPr>
        <p:spPr bwMode="auto">
          <a:xfrm>
            <a:off x="3492500" y="4941888"/>
            <a:ext cx="3887788" cy="1582737"/>
          </a:xfrm>
          <a:prstGeom prst="upArrowCallout">
            <a:avLst>
              <a:gd name="adj1" fmla="val 61409"/>
              <a:gd name="adj2" fmla="val 61409"/>
              <a:gd name="adj3" fmla="val 16667"/>
              <a:gd name="adj4" fmla="val 66667"/>
            </a:avLst>
          </a:prstGeom>
          <a:solidFill>
            <a:srgbClr val="99FF66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Big, flat feet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Enable camels to walk on the sand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without sinking into it.</a:t>
            </a:r>
          </a:p>
        </p:txBody>
      </p:sp>
      <p:sp>
        <p:nvSpPr>
          <p:cNvPr id="38920" name="AutoShape 8"/>
          <p:cNvSpPr>
            <a:spLocks noChangeArrowheads="1"/>
          </p:cNvSpPr>
          <p:nvPr/>
        </p:nvSpPr>
        <p:spPr bwMode="auto">
          <a:xfrm rot="-757592">
            <a:off x="5651500" y="765175"/>
            <a:ext cx="2952750" cy="2955925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FF99FF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8921" name="Rectangle 9"/>
          <p:cNvSpPr>
            <a:spLocks noChangeArrowheads="1"/>
          </p:cNvSpPr>
          <p:nvPr/>
        </p:nvSpPr>
        <p:spPr bwMode="auto">
          <a:xfrm rot="-704555">
            <a:off x="6084888" y="1700213"/>
            <a:ext cx="2159000" cy="1152525"/>
          </a:xfrm>
          <a:prstGeom prst="rect">
            <a:avLst/>
          </a:prstGeom>
          <a:solidFill>
            <a:srgbClr val="FF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Humps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Camel can store a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supply of water 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so it doesn’t have 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to stop to drink</a:t>
            </a:r>
          </a:p>
        </p:txBody>
      </p:sp>
      <p:sp>
        <p:nvSpPr>
          <p:cNvPr id="38922" name="AutoShape 10"/>
          <p:cNvSpPr>
            <a:spLocks noChangeArrowheads="1"/>
          </p:cNvSpPr>
          <p:nvPr/>
        </p:nvSpPr>
        <p:spPr bwMode="auto">
          <a:xfrm>
            <a:off x="323850" y="1125538"/>
            <a:ext cx="3167063" cy="2520950"/>
          </a:xfrm>
          <a:prstGeom prst="rightArrow">
            <a:avLst>
              <a:gd name="adj1" fmla="val 50000"/>
              <a:gd name="adj2" fmla="val 31407"/>
            </a:avLst>
          </a:prstGeom>
          <a:solidFill>
            <a:schemeClr val="accent1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Long eyelashes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Keeps sand from storms 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and glaring sun from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camels eyes.</a:t>
            </a:r>
          </a:p>
        </p:txBody>
      </p:sp>
      <p:sp>
        <p:nvSpPr>
          <p:cNvPr id="38923" name="AutoShape 11"/>
          <p:cNvSpPr>
            <a:spLocks noChangeArrowheads="1"/>
          </p:cNvSpPr>
          <p:nvPr/>
        </p:nvSpPr>
        <p:spPr bwMode="auto">
          <a:xfrm rot="-1296416">
            <a:off x="395288" y="3789363"/>
            <a:ext cx="3743325" cy="2357437"/>
          </a:xfrm>
          <a:prstGeom prst="rightArrowCallout">
            <a:avLst>
              <a:gd name="adj1" fmla="val 25000"/>
              <a:gd name="adj2" fmla="val 25000"/>
              <a:gd name="adj3" fmla="val 26465"/>
              <a:gd name="adj4" fmla="val 66667"/>
            </a:avLst>
          </a:prstGeom>
          <a:solidFill>
            <a:srgbClr val="FF5050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Long Legs</a:t>
            </a:r>
          </a:p>
        </p:txBody>
      </p:sp>
    </p:spTree>
  </p:cSld>
  <p:clrMapOvr>
    <a:masterClrMapping/>
  </p:clrMapOvr>
  <p:transition>
    <p:push dir="r"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9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9940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4D0808"/>
              </a:gs>
              <a:gs pos="30000">
                <a:srgbClr val="FF0300"/>
              </a:gs>
              <a:gs pos="55000">
                <a:srgbClr val="FF7A00"/>
              </a:gs>
              <a:gs pos="100000">
                <a:srgbClr val="FFF200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1" name="WordArt 5"/>
          <p:cNvSpPr>
            <a:spLocks noChangeArrowheads="1" noChangeShapeType="1" noTextEdit="1"/>
          </p:cNvSpPr>
          <p:nvPr/>
        </p:nvSpPr>
        <p:spPr bwMode="auto">
          <a:xfrm>
            <a:off x="1979613" y="476250"/>
            <a:ext cx="4824412" cy="9366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Camels</a:t>
            </a:r>
          </a:p>
        </p:txBody>
      </p:sp>
      <p:pic>
        <p:nvPicPr>
          <p:cNvPr id="39942" name="Picture 6" descr="an01625_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1050" y="1693863"/>
            <a:ext cx="4826000" cy="34686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9943" name="AutoShape 7"/>
          <p:cNvSpPr>
            <a:spLocks noChangeArrowheads="1"/>
          </p:cNvSpPr>
          <p:nvPr/>
        </p:nvSpPr>
        <p:spPr bwMode="auto">
          <a:xfrm>
            <a:off x="3492500" y="4941888"/>
            <a:ext cx="3887788" cy="1582737"/>
          </a:xfrm>
          <a:prstGeom prst="upArrowCallout">
            <a:avLst>
              <a:gd name="adj1" fmla="val 61409"/>
              <a:gd name="adj2" fmla="val 61409"/>
              <a:gd name="adj3" fmla="val 16667"/>
              <a:gd name="adj4" fmla="val 66667"/>
            </a:avLst>
          </a:prstGeom>
          <a:solidFill>
            <a:srgbClr val="99FF66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Big, flat feet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Enable camels to walk on the sand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without sinking into it.</a:t>
            </a:r>
          </a:p>
        </p:txBody>
      </p:sp>
      <p:sp>
        <p:nvSpPr>
          <p:cNvPr id="39944" name="AutoShape 8"/>
          <p:cNvSpPr>
            <a:spLocks noChangeArrowheads="1"/>
          </p:cNvSpPr>
          <p:nvPr/>
        </p:nvSpPr>
        <p:spPr bwMode="auto">
          <a:xfrm rot="-757592">
            <a:off x="5651500" y="765175"/>
            <a:ext cx="2952750" cy="2955925"/>
          </a:xfrm>
          <a:prstGeom prst="leftArrow">
            <a:avLst>
              <a:gd name="adj1" fmla="val 50000"/>
              <a:gd name="adj2" fmla="val 25000"/>
            </a:avLst>
          </a:prstGeom>
          <a:solidFill>
            <a:srgbClr val="FF99FF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39945" name="Rectangle 9"/>
          <p:cNvSpPr>
            <a:spLocks noChangeArrowheads="1"/>
          </p:cNvSpPr>
          <p:nvPr/>
        </p:nvSpPr>
        <p:spPr bwMode="auto">
          <a:xfrm rot="-704555">
            <a:off x="6084888" y="1700213"/>
            <a:ext cx="2159000" cy="1152525"/>
          </a:xfrm>
          <a:prstGeom prst="rect">
            <a:avLst/>
          </a:prstGeom>
          <a:solidFill>
            <a:srgbClr val="FF99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38100">
                <a:solidFill>
                  <a:srgbClr val="FFCC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Humps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Camel can store a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supply of water 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so it doesn’t have 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to stop to drink</a:t>
            </a:r>
          </a:p>
        </p:txBody>
      </p:sp>
      <p:sp>
        <p:nvSpPr>
          <p:cNvPr id="39946" name="AutoShape 10"/>
          <p:cNvSpPr>
            <a:spLocks noChangeArrowheads="1"/>
          </p:cNvSpPr>
          <p:nvPr/>
        </p:nvSpPr>
        <p:spPr bwMode="auto">
          <a:xfrm>
            <a:off x="323850" y="1125538"/>
            <a:ext cx="3167063" cy="2520950"/>
          </a:xfrm>
          <a:prstGeom prst="rightArrow">
            <a:avLst>
              <a:gd name="adj1" fmla="val 50000"/>
              <a:gd name="adj2" fmla="val 31407"/>
            </a:avLst>
          </a:prstGeom>
          <a:solidFill>
            <a:schemeClr val="accent1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Long eyelashes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Keeps sand from storms 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and glaring sun from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camels eyes.</a:t>
            </a:r>
          </a:p>
        </p:txBody>
      </p:sp>
      <p:sp>
        <p:nvSpPr>
          <p:cNvPr id="39947" name="AutoShape 11"/>
          <p:cNvSpPr>
            <a:spLocks noChangeArrowheads="1"/>
          </p:cNvSpPr>
          <p:nvPr/>
        </p:nvSpPr>
        <p:spPr bwMode="auto">
          <a:xfrm rot="-1296416">
            <a:off x="395288" y="3789363"/>
            <a:ext cx="3743325" cy="2357437"/>
          </a:xfrm>
          <a:prstGeom prst="rightArrowCallout">
            <a:avLst>
              <a:gd name="adj1" fmla="val 25000"/>
              <a:gd name="adj2" fmla="val 25000"/>
              <a:gd name="adj3" fmla="val 26465"/>
              <a:gd name="adj4" fmla="val 66667"/>
            </a:avLst>
          </a:prstGeom>
          <a:solidFill>
            <a:srgbClr val="FF5050"/>
          </a:solidFill>
          <a:ln w="38100">
            <a:solidFill>
              <a:srgbClr val="CC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Long Legs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Help to move across 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the dessert quicker 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and keeps the sand 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off the camels</a:t>
            </a:r>
          </a:p>
          <a:p>
            <a:pPr algn="ctr"/>
            <a:r>
              <a:rPr lang="en-GB" sz="2000">
                <a:solidFill>
                  <a:schemeClr val="accent2"/>
                </a:solidFill>
              </a:rPr>
              <a:t>stomach.</a:t>
            </a:r>
          </a:p>
        </p:txBody>
      </p:sp>
    </p:spTree>
  </p:cSld>
  <p:clrMapOvr>
    <a:masterClrMapping/>
  </p:clrMapOvr>
  <p:transition>
    <p:push dir="u"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4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460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19461" name="WordArt 5"/>
          <p:cNvSpPr>
            <a:spLocks noChangeArrowheads="1" noChangeShapeType="1" noTextEdit="1"/>
          </p:cNvSpPr>
          <p:nvPr/>
        </p:nvSpPr>
        <p:spPr bwMode="auto">
          <a:xfrm>
            <a:off x="2268538" y="260350"/>
            <a:ext cx="4464050" cy="1295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Humans</a:t>
            </a:r>
          </a:p>
        </p:txBody>
      </p:sp>
      <p:sp>
        <p:nvSpPr>
          <p:cNvPr id="19462" name="Rectangle 6"/>
          <p:cNvSpPr>
            <a:spLocks noChangeArrowheads="1"/>
          </p:cNvSpPr>
          <p:nvPr/>
        </p:nvSpPr>
        <p:spPr bwMode="auto">
          <a:xfrm>
            <a:off x="971550" y="2133600"/>
            <a:ext cx="7345363" cy="3095625"/>
          </a:xfrm>
          <a:prstGeom prst="rect">
            <a:avLst/>
          </a:prstGeom>
          <a:solidFill>
            <a:srgbClr val="99FF66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3200"/>
              <a:t>Humans adapt to suit their climate </a:t>
            </a:r>
          </a:p>
          <a:p>
            <a:pPr algn="ctr"/>
            <a:r>
              <a:rPr lang="en-GB" sz="3200"/>
              <a:t>and surroundings.</a:t>
            </a:r>
          </a:p>
        </p:txBody>
      </p:sp>
      <p:pic>
        <p:nvPicPr>
          <p:cNvPr id="19463" name="Picture 7" descr="j02322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1358900" cy="1382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4" name="Picture 8" descr="j041076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0"/>
            <a:ext cx="1644650" cy="194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5" name="Picture 9" descr="j042459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797425"/>
            <a:ext cx="1933575" cy="161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466" name="Picture 10" descr="j038714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581525"/>
            <a:ext cx="1781175" cy="178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randomBar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98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1989" name="WordArt 5"/>
          <p:cNvSpPr>
            <a:spLocks noChangeArrowheads="1" noChangeShapeType="1" noTextEdit="1"/>
          </p:cNvSpPr>
          <p:nvPr/>
        </p:nvSpPr>
        <p:spPr bwMode="auto">
          <a:xfrm>
            <a:off x="2268538" y="260350"/>
            <a:ext cx="4464050" cy="1295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Humans</a:t>
            </a:r>
          </a:p>
        </p:txBody>
      </p:sp>
      <p:sp>
        <p:nvSpPr>
          <p:cNvPr id="41990" name="Rectangle 6"/>
          <p:cNvSpPr>
            <a:spLocks noChangeArrowheads="1"/>
          </p:cNvSpPr>
          <p:nvPr/>
        </p:nvSpPr>
        <p:spPr bwMode="auto">
          <a:xfrm>
            <a:off x="971550" y="2133600"/>
            <a:ext cx="7345363" cy="3095625"/>
          </a:xfrm>
          <a:prstGeom prst="rect">
            <a:avLst/>
          </a:prstGeom>
          <a:solidFill>
            <a:srgbClr val="99FF66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3200"/>
              <a:t>Humans adapt to suit their climate </a:t>
            </a:r>
          </a:p>
          <a:p>
            <a:pPr algn="ctr"/>
            <a:r>
              <a:rPr lang="en-GB" sz="3200"/>
              <a:t>and surroundings.</a:t>
            </a:r>
          </a:p>
          <a:p>
            <a:pPr algn="ctr"/>
            <a:r>
              <a:rPr lang="en-GB" sz="2400">
                <a:solidFill>
                  <a:srgbClr val="CC0000"/>
                </a:solidFill>
              </a:rPr>
              <a:t>In the summer we wear thin clothes, drink plenty of </a:t>
            </a:r>
          </a:p>
          <a:p>
            <a:pPr algn="ctr"/>
            <a:r>
              <a:rPr lang="en-GB" sz="2400">
                <a:solidFill>
                  <a:srgbClr val="CC0000"/>
                </a:solidFill>
              </a:rPr>
              <a:t>water, and keep our selves in the shade.</a:t>
            </a:r>
          </a:p>
        </p:txBody>
      </p:sp>
      <p:pic>
        <p:nvPicPr>
          <p:cNvPr id="41991" name="Picture 7" descr="j02322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1358900" cy="1382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992" name="Picture 8" descr="j041076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0"/>
            <a:ext cx="1644650" cy="194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993" name="Picture 9" descr="j042459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797425"/>
            <a:ext cx="1933575" cy="161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1994" name="Picture 10" descr="j038714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581525"/>
            <a:ext cx="1781175" cy="178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circle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0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3012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000082"/>
              </a:gs>
              <a:gs pos="13000">
                <a:srgbClr val="0047FF"/>
              </a:gs>
              <a:gs pos="28000">
                <a:srgbClr val="000082"/>
              </a:gs>
              <a:gs pos="42999">
                <a:srgbClr val="0047FF"/>
              </a:gs>
              <a:gs pos="58000">
                <a:srgbClr val="000082"/>
              </a:gs>
              <a:gs pos="72000">
                <a:srgbClr val="0047FF"/>
              </a:gs>
              <a:gs pos="87000">
                <a:srgbClr val="000082"/>
              </a:gs>
              <a:gs pos="100000">
                <a:srgbClr val="0047FF"/>
              </a:gs>
            </a:gsLst>
            <a:path path="shape">
              <a:fillToRect l="50000" t="50000" r="50000" b="50000"/>
            </a:path>
          </a:gra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43013" name="WordArt 5"/>
          <p:cNvSpPr>
            <a:spLocks noChangeArrowheads="1" noChangeShapeType="1" noTextEdit="1"/>
          </p:cNvSpPr>
          <p:nvPr/>
        </p:nvSpPr>
        <p:spPr bwMode="auto">
          <a:xfrm>
            <a:off x="2268538" y="260350"/>
            <a:ext cx="4464050" cy="12954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Humans</a:t>
            </a:r>
          </a:p>
        </p:txBody>
      </p:sp>
      <p:sp>
        <p:nvSpPr>
          <p:cNvPr id="43014" name="Rectangle 6"/>
          <p:cNvSpPr>
            <a:spLocks noChangeArrowheads="1"/>
          </p:cNvSpPr>
          <p:nvPr/>
        </p:nvSpPr>
        <p:spPr bwMode="auto">
          <a:xfrm>
            <a:off x="971550" y="2133600"/>
            <a:ext cx="7345363" cy="3095625"/>
          </a:xfrm>
          <a:prstGeom prst="rect">
            <a:avLst/>
          </a:prstGeom>
          <a:solidFill>
            <a:srgbClr val="99FF66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3200"/>
              <a:t>Humans adapt to suit their climate </a:t>
            </a:r>
          </a:p>
          <a:p>
            <a:pPr algn="ctr"/>
            <a:r>
              <a:rPr lang="en-GB" sz="3200"/>
              <a:t>and surroundings.</a:t>
            </a:r>
          </a:p>
          <a:p>
            <a:pPr algn="ctr"/>
            <a:r>
              <a:rPr lang="en-GB" sz="2400">
                <a:solidFill>
                  <a:srgbClr val="CC0000"/>
                </a:solidFill>
              </a:rPr>
              <a:t>In the summer we wear thin clothes, drink plenty of </a:t>
            </a:r>
          </a:p>
          <a:p>
            <a:pPr algn="ctr"/>
            <a:r>
              <a:rPr lang="en-GB" sz="2400">
                <a:solidFill>
                  <a:srgbClr val="CC0000"/>
                </a:solidFill>
              </a:rPr>
              <a:t>water, and keep our selves in the shade.</a:t>
            </a:r>
          </a:p>
          <a:p>
            <a:pPr algn="ctr"/>
            <a:r>
              <a:rPr lang="en-GB" sz="2400">
                <a:solidFill>
                  <a:schemeClr val="accent2"/>
                </a:solidFill>
              </a:rPr>
              <a:t>In the winter we have to wrap up warm, eat warm </a:t>
            </a:r>
          </a:p>
          <a:p>
            <a:pPr algn="ctr"/>
            <a:r>
              <a:rPr lang="en-GB" sz="2400">
                <a:solidFill>
                  <a:schemeClr val="accent2"/>
                </a:solidFill>
              </a:rPr>
              <a:t>food and drink hot drinks.</a:t>
            </a:r>
          </a:p>
        </p:txBody>
      </p:sp>
      <p:pic>
        <p:nvPicPr>
          <p:cNvPr id="43015" name="Picture 7" descr="j0232207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188" y="476250"/>
            <a:ext cx="1358900" cy="13827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016" name="Picture 8" descr="j041076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08850" y="0"/>
            <a:ext cx="1644650" cy="19446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017" name="Picture 9" descr="j0424594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04025" y="4797425"/>
            <a:ext cx="1933575" cy="16160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3018" name="Picture 10" descr="j0387149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5288" y="4581525"/>
            <a:ext cx="1781175" cy="17843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ransition>
    <p:plus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48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A603AB"/>
              </a:gs>
              <a:gs pos="12000">
                <a:srgbClr val="E81766"/>
              </a:gs>
              <a:gs pos="27000">
                <a:srgbClr val="EE3F17"/>
              </a:gs>
              <a:gs pos="48000">
                <a:srgbClr val="FFFF00"/>
              </a:gs>
              <a:gs pos="64999">
                <a:srgbClr val="1A8D48"/>
              </a:gs>
              <a:gs pos="78999">
                <a:srgbClr val="0819FB"/>
              </a:gs>
              <a:gs pos="100000">
                <a:srgbClr val="A603AB"/>
              </a:gs>
            </a:gsLst>
            <a:lin ang="0" scaled="1"/>
          </a:gra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20485" name="WordArt 5"/>
          <p:cNvSpPr>
            <a:spLocks noChangeArrowheads="1" noChangeShapeType="1" noTextEdit="1"/>
          </p:cNvSpPr>
          <p:nvPr/>
        </p:nvSpPr>
        <p:spPr bwMode="auto">
          <a:xfrm>
            <a:off x="1547813" y="476250"/>
            <a:ext cx="5688012" cy="11525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Adapting to our</a:t>
            </a:r>
          </a:p>
        </p:txBody>
      </p:sp>
      <p:sp>
        <p:nvSpPr>
          <p:cNvPr id="20486" name="WordArt 6"/>
          <p:cNvSpPr>
            <a:spLocks noChangeArrowheads="1" noChangeShapeType="1" noTextEdit="1"/>
          </p:cNvSpPr>
          <p:nvPr/>
        </p:nvSpPr>
        <p:spPr bwMode="auto">
          <a:xfrm>
            <a:off x="971550" y="1844675"/>
            <a:ext cx="7056438" cy="15843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surroundings keeps us</a:t>
            </a:r>
          </a:p>
        </p:txBody>
      </p:sp>
      <p:sp>
        <p:nvSpPr>
          <p:cNvPr id="20487" name="WordArt 7"/>
          <p:cNvSpPr>
            <a:spLocks noChangeArrowheads="1" noChangeShapeType="1" noTextEdit="1"/>
          </p:cNvSpPr>
          <p:nvPr/>
        </p:nvSpPr>
        <p:spPr bwMode="auto">
          <a:xfrm>
            <a:off x="468313" y="3716338"/>
            <a:ext cx="8496300" cy="1368425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and other living things</a:t>
            </a:r>
          </a:p>
        </p:txBody>
      </p:sp>
      <p:sp>
        <p:nvSpPr>
          <p:cNvPr id="20488" name="WordArt 8"/>
          <p:cNvSpPr>
            <a:spLocks noChangeArrowheads="1" noChangeShapeType="1" noTextEdit="1"/>
          </p:cNvSpPr>
          <p:nvPr/>
        </p:nvSpPr>
        <p:spPr bwMode="auto">
          <a:xfrm>
            <a:off x="2843213" y="5084763"/>
            <a:ext cx="3384550" cy="1439862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alive.</a:t>
            </a:r>
          </a:p>
        </p:txBody>
      </p:sp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0" scaled="1"/>
          </a:gra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4101" name="Picture 5" descr="j04060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700213"/>
            <a:ext cx="5256213" cy="331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102" name="WordArt 6"/>
          <p:cNvSpPr>
            <a:spLocks noChangeArrowheads="1" noChangeShapeType="1" noTextEdit="1"/>
          </p:cNvSpPr>
          <p:nvPr/>
        </p:nvSpPr>
        <p:spPr bwMode="auto">
          <a:xfrm>
            <a:off x="1619250" y="333375"/>
            <a:ext cx="5616575" cy="1079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Polar Bears</a:t>
            </a:r>
          </a:p>
        </p:txBody>
      </p:sp>
      <p:sp>
        <p:nvSpPr>
          <p:cNvPr id="4103" name="AutoShape 7"/>
          <p:cNvSpPr>
            <a:spLocks noChangeArrowheads="1"/>
          </p:cNvSpPr>
          <p:nvPr/>
        </p:nvSpPr>
        <p:spPr bwMode="auto">
          <a:xfrm>
            <a:off x="5364163" y="1700213"/>
            <a:ext cx="3384550" cy="2881312"/>
          </a:xfrm>
          <a:prstGeom prst="leftArrow">
            <a:avLst>
              <a:gd name="adj1" fmla="val 50000"/>
              <a:gd name="adj2" fmla="val 29366"/>
            </a:avLst>
          </a:prstGeom>
          <a:solidFill>
            <a:srgbClr val="99FF66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</p:cSld>
  <p:clrMapOvr>
    <a:masterClrMapping/>
  </p:clrMapOvr>
  <p:transition>
    <p:blinds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24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244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0" scaled="1"/>
          </a:gra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0245" name="Picture 5" descr="j04060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700213"/>
            <a:ext cx="5256213" cy="331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246" name="WordArt 6"/>
          <p:cNvSpPr>
            <a:spLocks noChangeArrowheads="1" noChangeShapeType="1" noTextEdit="1"/>
          </p:cNvSpPr>
          <p:nvPr/>
        </p:nvSpPr>
        <p:spPr bwMode="auto">
          <a:xfrm>
            <a:off x="1619250" y="333375"/>
            <a:ext cx="5616575" cy="1079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Polar Bears</a:t>
            </a:r>
          </a:p>
        </p:txBody>
      </p:sp>
      <p:sp>
        <p:nvSpPr>
          <p:cNvPr id="10247" name="AutoShape 7"/>
          <p:cNvSpPr>
            <a:spLocks noChangeArrowheads="1"/>
          </p:cNvSpPr>
          <p:nvPr/>
        </p:nvSpPr>
        <p:spPr bwMode="auto">
          <a:xfrm>
            <a:off x="5364163" y="1700213"/>
            <a:ext cx="3384550" cy="2881312"/>
          </a:xfrm>
          <a:prstGeom prst="leftArrow">
            <a:avLst>
              <a:gd name="adj1" fmla="val 50000"/>
              <a:gd name="adj2" fmla="val 29366"/>
            </a:avLst>
          </a:prstGeom>
          <a:solidFill>
            <a:srgbClr val="99FF66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Thick warm, white fur coat</a:t>
            </a:r>
          </a:p>
          <a:p>
            <a:pPr algn="ctr"/>
            <a:endParaRPr lang="en-GB" sz="2000"/>
          </a:p>
          <a:p>
            <a:pPr algn="ctr"/>
            <a:endParaRPr lang="en-GB" sz="2000"/>
          </a:p>
          <a:p>
            <a:pPr algn="ctr"/>
            <a:endParaRPr lang="en-GB"/>
          </a:p>
          <a:p>
            <a:pPr algn="ctr"/>
            <a:endParaRPr lang="en-GB"/>
          </a:p>
        </p:txBody>
      </p:sp>
    </p:spTree>
  </p:cSld>
  <p:clrMapOvr>
    <a:masterClrMapping/>
  </p:clrMapOvr>
  <p:transition>
    <p:checker dir="vert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0" scaled="1"/>
          </a:gra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269" name="Picture 5" descr="j04060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700213"/>
            <a:ext cx="5256213" cy="331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270" name="WordArt 6"/>
          <p:cNvSpPr>
            <a:spLocks noChangeArrowheads="1" noChangeShapeType="1" noTextEdit="1"/>
          </p:cNvSpPr>
          <p:nvPr/>
        </p:nvSpPr>
        <p:spPr bwMode="auto">
          <a:xfrm>
            <a:off x="1619250" y="333375"/>
            <a:ext cx="5616575" cy="1079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Polar Bears</a:t>
            </a:r>
          </a:p>
        </p:txBody>
      </p:sp>
      <p:sp>
        <p:nvSpPr>
          <p:cNvPr id="11271" name="AutoShape 7"/>
          <p:cNvSpPr>
            <a:spLocks noChangeArrowheads="1"/>
          </p:cNvSpPr>
          <p:nvPr/>
        </p:nvSpPr>
        <p:spPr bwMode="auto">
          <a:xfrm>
            <a:off x="4643438" y="1700213"/>
            <a:ext cx="4500562" cy="2881312"/>
          </a:xfrm>
          <a:prstGeom prst="leftArrow">
            <a:avLst>
              <a:gd name="adj1" fmla="val 50000"/>
              <a:gd name="adj2" fmla="val 39050"/>
            </a:avLst>
          </a:prstGeom>
          <a:solidFill>
            <a:srgbClr val="99FF66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 sz="2000"/>
              <a:t>Thick warm, white fur coat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Keeps the bear warm in below 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freezing temperatures and allows 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him to camouflage in the snow. </a:t>
            </a:r>
          </a:p>
        </p:txBody>
      </p:sp>
    </p:spTree>
  </p:cSld>
  <p:clrMapOvr>
    <a:masterClrMapping/>
  </p:clrMapOvr>
  <p:transition>
    <p:checker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2292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0" scaled="1"/>
          </a:gra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2293" name="Picture 5" descr="j04060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700213"/>
            <a:ext cx="5256213" cy="331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94" name="WordArt 6"/>
          <p:cNvSpPr>
            <a:spLocks noChangeArrowheads="1" noChangeShapeType="1" noTextEdit="1"/>
          </p:cNvSpPr>
          <p:nvPr/>
        </p:nvSpPr>
        <p:spPr bwMode="auto">
          <a:xfrm>
            <a:off x="1619250" y="333375"/>
            <a:ext cx="5616575" cy="1079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Polar Bears</a:t>
            </a:r>
          </a:p>
        </p:txBody>
      </p:sp>
      <p:sp>
        <p:nvSpPr>
          <p:cNvPr id="12295" name="AutoShape 7"/>
          <p:cNvSpPr>
            <a:spLocks noChangeArrowheads="1"/>
          </p:cNvSpPr>
          <p:nvPr/>
        </p:nvSpPr>
        <p:spPr bwMode="auto">
          <a:xfrm>
            <a:off x="4643438" y="1700213"/>
            <a:ext cx="4500562" cy="2881312"/>
          </a:xfrm>
          <a:prstGeom prst="leftArrow">
            <a:avLst>
              <a:gd name="adj1" fmla="val 50000"/>
              <a:gd name="adj2" fmla="val 39050"/>
            </a:avLst>
          </a:prstGeom>
          <a:solidFill>
            <a:srgbClr val="99FF66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/>
              <a:t>Thick warm, white fur coat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Keeps the bear warm in below 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freezing temperatures and allows 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him to camouflage in the snow.</a:t>
            </a:r>
          </a:p>
        </p:txBody>
      </p:sp>
      <p:sp>
        <p:nvSpPr>
          <p:cNvPr id="12296" name="AutoShape 8"/>
          <p:cNvSpPr>
            <a:spLocks noChangeArrowheads="1"/>
          </p:cNvSpPr>
          <p:nvPr/>
        </p:nvSpPr>
        <p:spPr bwMode="auto">
          <a:xfrm rot="16200000">
            <a:off x="3875088" y="3424238"/>
            <a:ext cx="2043112" cy="4824412"/>
          </a:xfrm>
          <a:prstGeom prst="rightArrowCallout">
            <a:avLst>
              <a:gd name="adj1" fmla="val 59033"/>
              <a:gd name="adj2" fmla="val 59033"/>
              <a:gd name="adj3" fmla="val 16667"/>
              <a:gd name="adj4" fmla="val 66667"/>
            </a:avLst>
          </a:prstGeom>
          <a:solidFill>
            <a:schemeClr val="accent1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31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0" scaled="1"/>
          </a:gra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3317" name="Picture 5" descr="j04060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700213"/>
            <a:ext cx="5256213" cy="331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318" name="WordArt 6"/>
          <p:cNvSpPr>
            <a:spLocks noChangeArrowheads="1" noChangeShapeType="1" noTextEdit="1"/>
          </p:cNvSpPr>
          <p:nvPr/>
        </p:nvSpPr>
        <p:spPr bwMode="auto">
          <a:xfrm>
            <a:off x="1619250" y="333375"/>
            <a:ext cx="5616575" cy="1079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Polar Bears</a:t>
            </a:r>
          </a:p>
        </p:txBody>
      </p:sp>
      <p:sp>
        <p:nvSpPr>
          <p:cNvPr id="13319" name="AutoShape 7"/>
          <p:cNvSpPr>
            <a:spLocks noChangeArrowheads="1"/>
          </p:cNvSpPr>
          <p:nvPr/>
        </p:nvSpPr>
        <p:spPr bwMode="auto">
          <a:xfrm>
            <a:off x="4643438" y="1700213"/>
            <a:ext cx="4500562" cy="2881312"/>
          </a:xfrm>
          <a:prstGeom prst="leftArrow">
            <a:avLst>
              <a:gd name="adj1" fmla="val 50000"/>
              <a:gd name="adj2" fmla="val 39050"/>
            </a:avLst>
          </a:prstGeom>
          <a:solidFill>
            <a:srgbClr val="99FF66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/>
              <a:t>Thick warm, white fur coat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Keeps the bear warm in below 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freezing temperatures and allows 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him to camouflage in the snow.</a:t>
            </a:r>
          </a:p>
        </p:txBody>
      </p:sp>
      <p:sp>
        <p:nvSpPr>
          <p:cNvPr id="13320" name="AutoShape 8"/>
          <p:cNvSpPr>
            <a:spLocks noChangeArrowheads="1"/>
          </p:cNvSpPr>
          <p:nvPr/>
        </p:nvSpPr>
        <p:spPr bwMode="auto">
          <a:xfrm rot="16200000">
            <a:off x="3875088" y="3424238"/>
            <a:ext cx="2043112" cy="4824412"/>
          </a:xfrm>
          <a:prstGeom prst="rightArrowCallout">
            <a:avLst>
              <a:gd name="adj1" fmla="val 59033"/>
              <a:gd name="adj2" fmla="val 59033"/>
              <a:gd name="adj3" fmla="val 16667"/>
              <a:gd name="adj4" fmla="val 66667"/>
            </a:avLst>
          </a:prstGeom>
          <a:solidFill>
            <a:schemeClr val="accent1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r>
              <a:rPr lang="en-GB"/>
              <a:t>Large Paws</a:t>
            </a:r>
          </a:p>
          <a:p>
            <a:pPr algn="ctr"/>
            <a:endParaRPr lang="en-GB"/>
          </a:p>
          <a:p>
            <a:pPr algn="ctr"/>
            <a:endParaRPr lang="en-GB"/>
          </a:p>
        </p:txBody>
      </p:sp>
    </p:spTree>
  </p:cSld>
  <p:clrMapOvr>
    <a:masterClrMapping/>
  </p:clrMapOvr>
  <p:transition>
    <p:comb dir="vert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0" scaled="1"/>
          </a:gra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4341" name="Picture 5" descr="j04060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700213"/>
            <a:ext cx="5256213" cy="331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342" name="WordArt 6"/>
          <p:cNvSpPr>
            <a:spLocks noChangeArrowheads="1" noChangeShapeType="1" noTextEdit="1"/>
          </p:cNvSpPr>
          <p:nvPr/>
        </p:nvSpPr>
        <p:spPr bwMode="auto">
          <a:xfrm>
            <a:off x="1619250" y="333375"/>
            <a:ext cx="5616575" cy="1079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Polar Bears</a:t>
            </a:r>
          </a:p>
        </p:txBody>
      </p:sp>
      <p:sp>
        <p:nvSpPr>
          <p:cNvPr id="14343" name="AutoShape 7"/>
          <p:cNvSpPr>
            <a:spLocks noChangeArrowheads="1"/>
          </p:cNvSpPr>
          <p:nvPr/>
        </p:nvSpPr>
        <p:spPr bwMode="auto">
          <a:xfrm>
            <a:off x="4643438" y="1700213"/>
            <a:ext cx="4500562" cy="2881312"/>
          </a:xfrm>
          <a:prstGeom prst="leftArrow">
            <a:avLst>
              <a:gd name="adj1" fmla="val 50000"/>
              <a:gd name="adj2" fmla="val 39050"/>
            </a:avLst>
          </a:prstGeom>
          <a:solidFill>
            <a:srgbClr val="99FF66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/>
              <a:t>Thick warm, white fur coat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Keeps the bear warm in below 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freezing temperatures and allows 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him to camouflage in the snow.</a:t>
            </a:r>
          </a:p>
        </p:txBody>
      </p:sp>
      <p:sp>
        <p:nvSpPr>
          <p:cNvPr id="14344" name="AutoShape 8"/>
          <p:cNvSpPr>
            <a:spLocks noChangeArrowheads="1"/>
          </p:cNvSpPr>
          <p:nvPr/>
        </p:nvSpPr>
        <p:spPr bwMode="auto">
          <a:xfrm rot="16200000">
            <a:off x="3875088" y="3424238"/>
            <a:ext cx="2043112" cy="4824412"/>
          </a:xfrm>
          <a:prstGeom prst="rightArrowCallout">
            <a:avLst>
              <a:gd name="adj1" fmla="val 59033"/>
              <a:gd name="adj2" fmla="val 59033"/>
              <a:gd name="adj3" fmla="val 16667"/>
              <a:gd name="adj4" fmla="val 66667"/>
            </a:avLst>
          </a:prstGeom>
          <a:solidFill>
            <a:schemeClr val="accent1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r>
              <a:rPr lang="en-GB" sz="2000"/>
              <a:t>Large Paws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Produce an oil that stops his feet freezing 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on the snow.</a:t>
            </a:r>
          </a:p>
          <a:p>
            <a:pPr algn="ctr"/>
            <a:endParaRPr lang="en-GB" sz="2000"/>
          </a:p>
        </p:txBody>
      </p:sp>
    </p:spTree>
  </p:cSld>
  <p:clrMapOvr>
    <a:masterClrMapping/>
  </p:clrMapOvr>
  <p:transition>
    <p:cover dir="d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8676" name="Rectangle 4"/>
          <p:cNvSpPr>
            <a:spLocks noChangeArrowheads="1"/>
          </p:cNvSpPr>
          <p:nvPr/>
        </p:nvSpPr>
        <p:spPr bwMode="auto">
          <a:xfrm>
            <a:off x="0" y="0"/>
            <a:ext cx="9144000" cy="6858000"/>
          </a:xfrm>
          <a:prstGeom prst="rect">
            <a:avLst/>
          </a:prstGeom>
          <a:gradFill rotWithShape="0">
            <a:gsLst>
              <a:gs pos="0">
                <a:srgbClr val="3399FF"/>
              </a:gs>
              <a:gs pos="16000">
                <a:srgbClr val="00CCCC"/>
              </a:gs>
              <a:gs pos="47000">
                <a:srgbClr val="9999FF"/>
              </a:gs>
              <a:gs pos="60001">
                <a:srgbClr val="2E6792"/>
              </a:gs>
              <a:gs pos="71001">
                <a:srgbClr val="3333CC"/>
              </a:gs>
              <a:gs pos="81000">
                <a:srgbClr val="1170FF"/>
              </a:gs>
              <a:gs pos="100000">
                <a:srgbClr val="006699"/>
              </a:gs>
            </a:gsLst>
            <a:lin ang="0" scaled="1"/>
          </a:gra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28677" name="Picture 5" descr="j0406076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35150" y="1700213"/>
            <a:ext cx="5256213" cy="33162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8678" name="WordArt 6"/>
          <p:cNvSpPr>
            <a:spLocks noChangeArrowheads="1" noChangeShapeType="1" noTextEdit="1"/>
          </p:cNvSpPr>
          <p:nvPr/>
        </p:nvSpPr>
        <p:spPr bwMode="auto">
          <a:xfrm>
            <a:off x="1619250" y="333375"/>
            <a:ext cx="5616575" cy="1079500"/>
          </a:xfrm>
          <a:prstGeom prst="rect">
            <a:avLst/>
          </a:prstGeom>
          <a:extLst>
            <a:ext uri="{AF507438-7753-43E0-B8FC-AC1667EBCBE1}">
              <a14:hiddenEffects xmlns:a14="http://schemas.microsoft.com/office/drawing/2010/main">
                <a:effectLst/>
              </a14:hiddenEffects>
            </a:ext>
          </a:extLst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600" kern="1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FFFFFF"/>
                </a:solidFill>
                <a:latin typeface="Arial Black"/>
              </a:rPr>
              <a:t>Polar Bears</a:t>
            </a:r>
          </a:p>
        </p:txBody>
      </p:sp>
      <p:sp>
        <p:nvSpPr>
          <p:cNvPr id="28679" name="AutoShape 7"/>
          <p:cNvSpPr>
            <a:spLocks noChangeArrowheads="1"/>
          </p:cNvSpPr>
          <p:nvPr/>
        </p:nvSpPr>
        <p:spPr bwMode="auto">
          <a:xfrm>
            <a:off x="4643438" y="1700213"/>
            <a:ext cx="4500562" cy="2881312"/>
          </a:xfrm>
          <a:prstGeom prst="leftArrow">
            <a:avLst>
              <a:gd name="adj1" fmla="val 50000"/>
              <a:gd name="adj2" fmla="val 39050"/>
            </a:avLst>
          </a:prstGeom>
          <a:solidFill>
            <a:srgbClr val="99FF66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/>
            <a:r>
              <a:rPr lang="en-GB"/>
              <a:t>Thick warm, white fur coat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Keeps the bear warm in below 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freezing temperatures and allows </a:t>
            </a:r>
          </a:p>
          <a:p>
            <a:pPr algn="ctr"/>
            <a:r>
              <a:rPr lang="en-GB">
                <a:solidFill>
                  <a:srgbClr val="CC0000"/>
                </a:solidFill>
              </a:rPr>
              <a:t>him to camouflage in the snow.</a:t>
            </a:r>
          </a:p>
        </p:txBody>
      </p:sp>
      <p:sp>
        <p:nvSpPr>
          <p:cNvPr id="28680" name="AutoShape 8"/>
          <p:cNvSpPr>
            <a:spLocks noChangeArrowheads="1"/>
          </p:cNvSpPr>
          <p:nvPr/>
        </p:nvSpPr>
        <p:spPr bwMode="auto">
          <a:xfrm rot="16200000">
            <a:off x="3875088" y="3424238"/>
            <a:ext cx="2043112" cy="4824412"/>
          </a:xfrm>
          <a:prstGeom prst="rightArrowCallout">
            <a:avLst>
              <a:gd name="adj1" fmla="val 59033"/>
              <a:gd name="adj2" fmla="val 59033"/>
              <a:gd name="adj3" fmla="val 16667"/>
              <a:gd name="adj4" fmla="val 66667"/>
            </a:avLst>
          </a:prstGeom>
          <a:solidFill>
            <a:schemeClr val="accent1"/>
          </a:solidFill>
          <a:ln w="38100">
            <a:solidFill>
              <a:srgbClr val="FFCC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eaVert" wrap="none" anchor="ctr"/>
          <a:lstStyle/>
          <a:p>
            <a:pPr algn="ctr"/>
            <a:r>
              <a:rPr lang="en-GB" sz="2000"/>
              <a:t>Large Paws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Produce an oil that stops his feet freezing </a:t>
            </a:r>
          </a:p>
          <a:p>
            <a:pPr algn="ctr"/>
            <a:r>
              <a:rPr lang="en-GB" sz="2000">
                <a:solidFill>
                  <a:srgbClr val="CC0000"/>
                </a:solidFill>
              </a:rPr>
              <a:t>on the snow.</a:t>
            </a:r>
          </a:p>
          <a:p>
            <a:pPr algn="ctr"/>
            <a:endParaRPr lang="en-GB" sz="2000"/>
          </a:p>
        </p:txBody>
      </p:sp>
    </p:spTree>
  </p:cSld>
  <p:clrMapOvr>
    <a:masterClrMapping/>
  </p:clrMapOvr>
  <p:transition>
    <p:cover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A603AB"/>
            </a:gs>
            <a:gs pos="12000">
              <a:srgbClr val="E81766"/>
            </a:gs>
            <a:gs pos="27000">
              <a:srgbClr val="EE3F17"/>
            </a:gs>
            <a:gs pos="48000">
              <a:srgbClr val="FFFF00"/>
            </a:gs>
            <a:gs pos="64999">
              <a:srgbClr val="1A8D48"/>
            </a:gs>
            <a:gs pos="78999">
              <a:srgbClr val="0819FB"/>
            </a:gs>
            <a:gs pos="100000">
              <a:srgbClr val="A603AB"/>
            </a:gs>
          </a:gsLst>
          <a:lin ang="0" scaled="1"/>
        </a:gradFill>
        <a:ln w="38100" cap="flat" cmpd="sng" algn="ctr">
          <a:solidFill>
            <a:srgbClr val="FFCC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rgbClr val="A603AB"/>
            </a:gs>
            <a:gs pos="12000">
              <a:srgbClr val="E81766"/>
            </a:gs>
            <a:gs pos="27000">
              <a:srgbClr val="EE3F17"/>
            </a:gs>
            <a:gs pos="48000">
              <a:srgbClr val="FFFF00"/>
            </a:gs>
            <a:gs pos="64999">
              <a:srgbClr val="1A8D48"/>
            </a:gs>
            <a:gs pos="78999">
              <a:srgbClr val="0819FB"/>
            </a:gs>
            <a:gs pos="100000">
              <a:srgbClr val="A603AB"/>
            </a:gs>
          </a:gsLst>
          <a:lin ang="0" scaled="1"/>
        </a:gradFill>
        <a:ln w="38100" cap="flat" cmpd="sng" algn="ctr">
          <a:solidFill>
            <a:srgbClr val="FFCC00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itchFamily="34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69</TotalTime>
  <Words>671</Words>
  <Application>Microsoft Office PowerPoint</Application>
  <PresentationFormat>On-screen Show (4:3)</PresentationFormat>
  <Paragraphs>168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7" baseType="lpstr">
      <vt:lpstr>Arial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None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Dawn Buxton</dc:creator>
  <cp:lastModifiedBy>Teacher E-Solutions</cp:lastModifiedBy>
  <cp:revision>13</cp:revision>
  <dcterms:created xsi:type="dcterms:W3CDTF">2006-09-17T16:03:50Z</dcterms:created>
  <dcterms:modified xsi:type="dcterms:W3CDTF">2019-01-18T17:17:22Z</dcterms:modified>
</cp:coreProperties>
</file>