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8" r:id="rId1"/>
  </p:sldMasterIdLst>
  <p:handoutMasterIdLst>
    <p:handoutMasterId r:id="rId32"/>
  </p:handoutMasterIdLst>
  <p:sldIdLst>
    <p:sldId id="256" r:id="rId2"/>
    <p:sldId id="257" r:id="rId3"/>
    <p:sldId id="258" r:id="rId4"/>
    <p:sldId id="259" r:id="rId5"/>
    <p:sldId id="260" r:id="rId6"/>
    <p:sldId id="27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7077075" cy="9004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58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508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508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EF26446-6B73-445D-84F0-D7DD7DE39189}" type="datetime1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51863"/>
            <a:ext cx="3067050" cy="4508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551863"/>
            <a:ext cx="3067050" cy="4508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37D642E-A0F0-471B-B3DC-EFEAFA9AC7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956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D0E6FE-672C-4661-B900-96FC149EB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62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B1190-3B6D-4220-8846-2C92EC6B7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356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9007C-F0AF-414D-8905-EED3C7477C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68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6FAA7-06A5-4500-82FE-15DE6270A4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165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D1D2F4-E8B1-440D-9224-EDE1C6EC38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741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3464D-70F3-456F-8B0C-73C88AAB5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248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D05FDE-33D3-4378-89DB-038C0FEC3A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947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27B35-6B70-4B37-B94F-F11EBF03B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53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6ECDFC-817A-40E5-931C-79B13F68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37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AC231B-E66E-4B09-9C1C-E36A543B14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997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ea typeface="+mn-ea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9FB725-D017-4B18-809A-D965D636E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5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92055E57-2A0C-4424-92BC-77A22EBA3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0" r:id="rId2"/>
    <p:sldLayoutId id="2147483766" r:id="rId3"/>
    <p:sldLayoutId id="2147483761" r:id="rId4"/>
    <p:sldLayoutId id="2147483767" r:id="rId5"/>
    <p:sldLayoutId id="2147483762" r:id="rId6"/>
    <p:sldLayoutId id="2147483768" r:id="rId7"/>
    <p:sldLayoutId id="2147483769" r:id="rId8"/>
    <p:sldLayoutId id="2147483770" r:id="rId9"/>
    <p:sldLayoutId id="2147483763" r:id="rId10"/>
    <p:sldLayoutId id="214748376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gradFill rotWithShape="1">
            <a:gsLst>
              <a:gs pos="0">
                <a:srgbClr val="F2FAFA"/>
              </a:gs>
              <a:gs pos="64999">
                <a:srgbClr val="DEF0F0"/>
              </a:gs>
              <a:gs pos="100000">
                <a:srgbClr val="D2EBEB"/>
              </a:gs>
            </a:gsLst>
            <a:lin ang="5400000" scaled="1"/>
          </a:gradFill>
          <a:ln cap="flat">
            <a:solidFill>
              <a:srgbClr val="A6BCBC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5A58"/>
                </a:solidFill>
              </a:rPr>
              <a:t>Internal Parasites of Livestock</a:t>
            </a: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gradFill rotWithShape="1">
            <a:gsLst>
              <a:gs pos="0">
                <a:srgbClr val="F2FAFA"/>
              </a:gs>
              <a:gs pos="64999">
                <a:srgbClr val="DEF0F0"/>
              </a:gs>
              <a:gs pos="100000">
                <a:srgbClr val="D2EBEB"/>
              </a:gs>
            </a:gsLst>
            <a:lin ang="5400000" scaled="1"/>
          </a:gradFill>
          <a:ln cap="flat">
            <a:solidFill>
              <a:srgbClr val="A6BCBC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5A58"/>
                </a:solidFill>
              </a:rPr>
              <a:t>Ascarids</a:t>
            </a:r>
            <a:br>
              <a:rPr lang="en-US" smtClean="0">
                <a:solidFill>
                  <a:srgbClr val="005A58"/>
                </a:solidFill>
              </a:rPr>
            </a:br>
            <a:r>
              <a:rPr lang="en-US" sz="2800" smtClean="0">
                <a:solidFill>
                  <a:srgbClr val="005A58"/>
                </a:solidFill>
              </a:rPr>
              <a:t>(Roundworms)</a:t>
            </a:r>
            <a:endParaRPr lang="en-US" smtClean="0">
              <a:solidFill>
                <a:srgbClr val="005A58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435100" y="1524000"/>
            <a:ext cx="3657600" cy="4664075"/>
          </a:xfrm>
        </p:spPr>
        <p:txBody>
          <a:bodyPr/>
          <a:lstStyle/>
          <a:p>
            <a:pPr eaLnBrk="1" hangingPunct="1"/>
            <a:r>
              <a:rPr lang="en-US" smtClean="0"/>
              <a:t>Damage:</a:t>
            </a:r>
          </a:p>
          <a:p>
            <a:pPr lvl="1" eaLnBrk="1" hangingPunct="1"/>
            <a:r>
              <a:rPr lang="en-US" smtClean="0"/>
              <a:t>Develop pneumonia</a:t>
            </a:r>
          </a:p>
          <a:p>
            <a:pPr lvl="1" eaLnBrk="1" hangingPunct="1"/>
            <a:r>
              <a:rPr lang="en-US" smtClean="0"/>
              <a:t>Weight loss</a:t>
            </a:r>
          </a:p>
          <a:p>
            <a:pPr lvl="1" eaLnBrk="1" hangingPunct="1"/>
            <a:r>
              <a:rPr lang="en-US" smtClean="0"/>
              <a:t>Lung damage</a:t>
            </a:r>
          </a:p>
          <a:p>
            <a:pPr lvl="1" eaLnBrk="1" hangingPunct="1"/>
            <a:r>
              <a:rPr lang="en-US" smtClean="0"/>
              <a:t>Colic in horses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/>
          <a:lstStyle/>
          <a:p>
            <a:pPr eaLnBrk="1" hangingPunct="1"/>
            <a:r>
              <a:rPr lang="en-US" smtClean="0"/>
              <a:t>Symptoms</a:t>
            </a:r>
          </a:p>
          <a:p>
            <a:pPr lvl="1" eaLnBrk="1" hangingPunct="1"/>
            <a:r>
              <a:rPr lang="en-US" smtClean="0"/>
              <a:t>Weight loss</a:t>
            </a:r>
          </a:p>
          <a:p>
            <a:pPr lvl="1" eaLnBrk="1" hangingPunct="1"/>
            <a:r>
              <a:rPr lang="en-US" smtClean="0"/>
              <a:t>Dull hair coat</a:t>
            </a:r>
          </a:p>
          <a:p>
            <a:pPr lvl="1" eaLnBrk="1" hangingPunct="1"/>
            <a:r>
              <a:rPr lang="en-US" smtClean="0"/>
              <a:t>Colic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F2FAFA"/>
              </a:gs>
              <a:gs pos="64999">
                <a:srgbClr val="DEF0F0"/>
              </a:gs>
              <a:gs pos="100000">
                <a:srgbClr val="D2EBEB"/>
              </a:gs>
            </a:gsLst>
            <a:lin ang="5400000" scaled="1"/>
          </a:gradFill>
          <a:ln cap="flat">
            <a:solidFill>
              <a:srgbClr val="A6BCBC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5A58"/>
                </a:solidFill>
              </a:rPr>
              <a:t>Pinworms</a:t>
            </a:r>
            <a:br>
              <a:rPr lang="en-US" smtClean="0">
                <a:solidFill>
                  <a:srgbClr val="005A58"/>
                </a:solidFill>
              </a:rPr>
            </a:br>
            <a:r>
              <a:rPr lang="en-US" sz="2800" smtClean="0">
                <a:solidFill>
                  <a:srgbClr val="005A58"/>
                </a:solidFill>
              </a:rPr>
              <a:t>(Roundworms)</a:t>
            </a:r>
            <a:endParaRPr lang="en-US" smtClean="0">
              <a:solidFill>
                <a:srgbClr val="005A58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Small and found in colon or rectum of horses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/>
            <a:r>
              <a:rPr lang="en-US" smtClean="0"/>
              <a:t>Host: mainly horses, but can be found in other livestock species.</a:t>
            </a:r>
          </a:p>
        </p:txBody>
      </p:sp>
    </p:spTree>
  </p:cSld>
  <p:clrMapOvr>
    <a:masterClrMapping/>
  </p:clrMapOvr>
  <p:transition>
    <p:cover dir="l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F2FAFA"/>
              </a:gs>
              <a:gs pos="64999">
                <a:srgbClr val="DEF0F0"/>
              </a:gs>
              <a:gs pos="100000">
                <a:srgbClr val="D2EBEB"/>
              </a:gs>
            </a:gsLst>
            <a:lin ang="5400000" scaled="1"/>
          </a:gradFill>
          <a:ln cap="flat">
            <a:solidFill>
              <a:srgbClr val="A6BCBC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5A58"/>
                </a:solidFill>
              </a:rPr>
              <a:t>Pinworms</a:t>
            </a:r>
            <a:br>
              <a:rPr lang="en-US" smtClean="0">
                <a:solidFill>
                  <a:srgbClr val="005A58"/>
                </a:solidFill>
              </a:rPr>
            </a:br>
            <a:r>
              <a:rPr lang="en-US" sz="2800" smtClean="0">
                <a:solidFill>
                  <a:srgbClr val="005A58"/>
                </a:solidFill>
              </a:rPr>
              <a:t>(Roundworms)</a:t>
            </a:r>
            <a:endParaRPr lang="en-US" smtClean="0">
              <a:solidFill>
                <a:srgbClr val="005A58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Life cycle: </a:t>
            </a:r>
          </a:p>
          <a:p>
            <a:pPr lvl="1" eaLnBrk="1" hangingPunct="1"/>
            <a:r>
              <a:rPr lang="en-US" smtClean="0"/>
              <a:t>Adult females lay eggs around the anus of horse</a:t>
            </a:r>
          </a:p>
          <a:p>
            <a:pPr lvl="1" eaLnBrk="1" hangingPunct="1"/>
            <a:r>
              <a:rPr lang="en-US" smtClean="0"/>
              <a:t>Eggs drop off and contaminate pastures, stables, watering and feeding area</a:t>
            </a:r>
          </a:p>
          <a:p>
            <a:pPr lvl="1" eaLnBrk="1" hangingPunct="1"/>
            <a:r>
              <a:rPr lang="en-US" smtClean="0"/>
              <a:t>Eggs are ingested by animal</a:t>
            </a:r>
          </a:p>
          <a:p>
            <a:pPr lvl="1" eaLnBrk="1" hangingPunct="1"/>
            <a:r>
              <a:rPr lang="en-US" smtClean="0"/>
              <a:t>Pass to colon and rectum and mature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gradFill rotWithShape="1">
            <a:gsLst>
              <a:gs pos="0">
                <a:srgbClr val="F2FAFA"/>
              </a:gs>
              <a:gs pos="64999">
                <a:srgbClr val="DEF0F0"/>
              </a:gs>
              <a:gs pos="100000">
                <a:srgbClr val="D2EBEB"/>
              </a:gs>
            </a:gsLst>
            <a:lin ang="5400000" scaled="1"/>
          </a:gradFill>
          <a:ln cap="flat">
            <a:solidFill>
              <a:srgbClr val="A6BCBC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5A58"/>
                </a:solidFill>
              </a:rPr>
              <a:t>Pinworms</a:t>
            </a:r>
            <a:br>
              <a:rPr lang="en-US" smtClean="0">
                <a:solidFill>
                  <a:srgbClr val="005A58"/>
                </a:solidFill>
              </a:rPr>
            </a:br>
            <a:r>
              <a:rPr lang="en-US" sz="2800" smtClean="0">
                <a:solidFill>
                  <a:srgbClr val="005A58"/>
                </a:solidFill>
              </a:rPr>
              <a:t>(Roundworms)</a:t>
            </a:r>
            <a:endParaRPr lang="en-US" smtClean="0">
              <a:solidFill>
                <a:srgbClr val="005A58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435100" y="1524000"/>
            <a:ext cx="3657600" cy="4664075"/>
          </a:xfrm>
        </p:spPr>
        <p:txBody>
          <a:bodyPr/>
          <a:lstStyle/>
          <a:p>
            <a:pPr eaLnBrk="1" hangingPunct="1"/>
            <a:r>
              <a:rPr lang="en-US" smtClean="0"/>
              <a:t>Damage:</a:t>
            </a:r>
          </a:p>
          <a:p>
            <a:pPr lvl="1" eaLnBrk="1" hangingPunct="1"/>
            <a:r>
              <a:rPr lang="en-US" smtClean="0"/>
              <a:t>Minor damage is caused</a:t>
            </a:r>
          </a:p>
          <a:p>
            <a:pPr lvl="1" eaLnBrk="1" hangingPunct="1"/>
            <a:r>
              <a:rPr lang="en-US" smtClean="0"/>
              <a:t>Cause irritation around the tail	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/>
          <a:lstStyle/>
          <a:p>
            <a:pPr eaLnBrk="1" hangingPunct="1"/>
            <a:r>
              <a:rPr lang="en-US" smtClean="0"/>
              <a:t>Symptoms:</a:t>
            </a:r>
          </a:p>
          <a:p>
            <a:pPr lvl="1" eaLnBrk="1" hangingPunct="1"/>
            <a:r>
              <a:rPr lang="en-US" smtClean="0"/>
              <a:t>Tail rubbing</a:t>
            </a:r>
          </a:p>
          <a:p>
            <a:pPr lvl="1" eaLnBrk="1" hangingPunct="1"/>
            <a:r>
              <a:rPr lang="en-US" smtClean="0"/>
              <a:t>White scales deposits are visible around anus</a:t>
            </a:r>
          </a:p>
        </p:txBody>
      </p:sp>
    </p:spTree>
  </p:cSld>
  <p:clrMapOvr>
    <a:masterClrMapping/>
  </p:clrMapOvr>
  <p:transition>
    <p:cover dir="l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F2FAFA"/>
              </a:gs>
              <a:gs pos="64999">
                <a:srgbClr val="DEF0F0"/>
              </a:gs>
              <a:gs pos="100000">
                <a:srgbClr val="D2EBEB"/>
              </a:gs>
            </a:gsLst>
            <a:lin ang="5400000" scaled="1"/>
          </a:gradFill>
          <a:ln cap="flat">
            <a:solidFill>
              <a:srgbClr val="A6BCBC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5A58"/>
                </a:solidFill>
              </a:rPr>
              <a:t>Habronema</a:t>
            </a:r>
            <a:br>
              <a:rPr lang="en-US" smtClean="0">
                <a:solidFill>
                  <a:srgbClr val="005A58"/>
                </a:solidFill>
              </a:rPr>
            </a:br>
            <a:r>
              <a:rPr lang="en-US" sz="2800" smtClean="0">
                <a:solidFill>
                  <a:srgbClr val="005A58"/>
                </a:solidFill>
              </a:rPr>
              <a:t>(Roundworm)</a:t>
            </a:r>
            <a:endParaRPr lang="en-US" smtClean="0">
              <a:solidFill>
                <a:srgbClr val="005A58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Affects host in two stages</a:t>
            </a:r>
          </a:p>
          <a:p>
            <a:pPr eaLnBrk="1" hangingPunct="1"/>
            <a:r>
              <a:rPr lang="en-US" smtClean="0"/>
              <a:t>Host: Horse is major host</a:t>
            </a:r>
          </a:p>
          <a:p>
            <a:pPr lvl="1" eaLnBrk="1" hangingPunct="1"/>
            <a:r>
              <a:rPr lang="en-US" smtClean="0"/>
              <a:t>House fly is intermediate host</a:t>
            </a:r>
          </a:p>
          <a:p>
            <a:pPr lvl="1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>
    <p:cover dir="l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F2FAFA"/>
              </a:gs>
              <a:gs pos="64999">
                <a:srgbClr val="DEF0F0"/>
              </a:gs>
              <a:gs pos="100000">
                <a:srgbClr val="D2EBEB"/>
              </a:gs>
            </a:gsLst>
            <a:lin ang="5400000" scaled="1"/>
          </a:gradFill>
          <a:ln cap="flat">
            <a:solidFill>
              <a:srgbClr val="A6BCBC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5A58"/>
                </a:solidFill>
              </a:rPr>
              <a:t>Habronema</a:t>
            </a:r>
            <a:br>
              <a:rPr lang="en-US" smtClean="0">
                <a:solidFill>
                  <a:srgbClr val="005A58"/>
                </a:solidFill>
              </a:rPr>
            </a:br>
            <a:r>
              <a:rPr lang="en-US" sz="2800" smtClean="0">
                <a:solidFill>
                  <a:srgbClr val="005A58"/>
                </a:solidFill>
              </a:rPr>
              <a:t>(Roundworm)</a:t>
            </a:r>
            <a:endParaRPr lang="en-US" smtClean="0">
              <a:solidFill>
                <a:srgbClr val="005A58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Life Cycle:</a:t>
            </a:r>
          </a:p>
          <a:p>
            <a:pPr lvl="1" eaLnBrk="1" hangingPunct="1"/>
            <a:r>
              <a:rPr lang="en-US" smtClean="0"/>
              <a:t>Adult stage is found in stomach </a:t>
            </a:r>
          </a:p>
          <a:p>
            <a:pPr lvl="1" eaLnBrk="1" hangingPunct="1"/>
            <a:r>
              <a:rPr lang="en-US" smtClean="0"/>
              <a:t>Larvae is passed which is ingested by house fly</a:t>
            </a:r>
          </a:p>
          <a:p>
            <a:pPr lvl="1" eaLnBrk="1" hangingPunct="1"/>
            <a:r>
              <a:rPr lang="en-US" smtClean="0"/>
              <a:t>House fly deposits eggs on lips of horse</a:t>
            </a:r>
          </a:p>
          <a:p>
            <a:pPr lvl="1" eaLnBrk="1" hangingPunct="1"/>
            <a:r>
              <a:rPr lang="en-US" smtClean="0"/>
              <a:t>Horse swallows eggs and they mature in horses stomach</a:t>
            </a:r>
          </a:p>
        </p:txBody>
      </p:sp>
    </p:spTree>
  </p:cSld>
  <p:clrMapOvr>
    <a:masterClrMapping/>
  </p:clrMapOvr>
  <p:transition>
    <p:cover dir="l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gradFill rotWithShape="1">
            <a:gsLst>
              <a:gs pos="0">
                <a:srgbClr val="F2FAFA"/>
              </a:gs>
              <a:gs pos="64999">
                <a:srgbClr val="DEF0F0"/>
              </a:gs>
              <a:gs pos="100000">
                <a:srgbClr val="D2EBEB"/>
              </a:gs>
            </a:gsLst>
            <a:lin ang="5400000" scaled="1"/>
          </a:gradFill>
          <a:ln cap="flat">
            <a:solidFill>
              <a:srgbClr val="A6BCBC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5A58"/>
                </a:solidFill>
              </a:rPr>
              <a:t>Habronema</a:t>
            </a:r>
            <a:br>
              <a:rPr lang="en-US" smtClean="0">
                <a:solidFill>
                  <a:srgbClr val="005A58"/>
                </a:solidFill>
              </a:rPr>
            </a:br>
            <a:r>
              <a:rPr lang="en-US" sz="2800" smtClean="0">
                <a:solidFill>
                  <a:srgbClr val="005A58"/>
                </a:solidFill>
              </a:rPr>
              <a:t>(Roundworm)</a:t>
            </a:r>
            <a:endParaRPr lang="en-US" smtClean="0">
              <a:solidFill>
                <a:srgbClr val="005A58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435100" y="1524000"/>
            <a:ext cx="3657600" cy="4664075"/>
          </a:xfrm>
        </p:spPr>
        <p:txBody>
          <a:bodyPr/>
          <a:lstStyle/>
          <a:p>
            <a:pPr eaLnBrk="1" hangingPunct="1"/>
            <a:r>
              <a:rPr lang="en-US" smtClean="0"/>
              <a:t>Damage:</a:t>
            </a:r>
          </a:p>
          <a:p>
            <a:pPr lvl="1" eaLnBrk="1" hangingPunct="1"/>
            <a:r>
              <a:rPr lang="en-US" smtClean="0"/>
              <a:t>Summer sores can form if larvae are deposited in open wounds</a:t>
            </a:r>
          </a:p>
          <a:p>
            <a:pPr lvl="1" eaLnBrk="1" hangingPunct="1"/>
            <a:r>
              <a:rPr lang="en-US" smtClean="0"/>
              <a:t>Disfigure horses</a:t>
            </a:r>
          </a:p>
          <a:p>
            <a:pPr lvl="1" eaLnBrk="1" hangingPunct="1"/>
            <a:r>
              <a:rPr lang="en-US" smtClean="0"/>
              <a:t>Hard to heal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/>
          <a:lstStyle/>
          <a:p>
            <a:pPr eaLnBrk="1" hangingPunct="1"/>
            <a:r>
              <a:rPr lang="en-US" smtClean="0"/>
              <a:t>Symptoms:</a:t>
            </a:r>
          </a:p>
          <a:p>
            <a:pPr lvl="1" eaLnBrk="1" hangingPunct="1"/>
            <a:r>
              <a:rPr lang="en-US" smtClean="0"/>
              <a:t>Presence of summer sores</a:t>
            </a:r>
          </a:p>
          <a:p>
            <a:pPr lvl="1" eaLnBrk="1" hangingPunct="1"/>
            <a:r>
              <a:rPr lang="en-US" smtClean="0"/>
              <a:t>Excessive tearing and running of eyes</a:t>
            </a:r>
          </a:p>
          <a:p>
            <a:pPr lvl="1" eaLnBrk="1" hangingPunct="1"/>
            <a:r>
              <a:rPr lang="en-US" smtClean="0"/>
              <a:t>Open sores</a:t>
            </a:r>
          </a:p>
        </p:txBody>
      </p:sp>
    </p:spTree>
  </p:cSld>
  <p:clrMapOvr>
    <a:masterClrMapping/>
  </p:clrMapOvr>
  <p:transition>
    <p:cover dir="l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F2FAFA"/>
              </a:gs>
              <a:gs pos="64999">
                <a:srgbClr val="DEF0F0"/>
              </a:gs>
              <a:gs pos="100000">
                <a:srgbClr val="D2EBEB"/>
              </a:gs>
            </a:gsLst>
            <a:lin ang="5400000" scaled="1"/>
          </a:gradFill>
          <a:ln cap="flat">
            <a:solidFill>
              <a:srgbClr val="A6BCBC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5A58"/>
                </a:solidFill>
              </a:rPr>
              <a:t>Lungworms</a:t>
            </a:r>
            <a:br>
              <a:rPr lang="en-US" smtClean="0">
                <a:solidFill>
                  <a:srgbClr val="005A58"/>
                </a:solidFill>
              </a:rPr>
            </a:br>
            <a:r>
              <a:rPr lang="en-US" sz="2800" smtClean="0">
                <a:solidFill>
                  <a:srgbClr val="005A58"/>
                </a:solidFill>
              </a:rPr>
              <a:t>(Roundworms)</a:t>
            </a:r>
            <a:endParaRPr lang="en-US" smtClean="0">
              <a:solidFill>
                <a:srgbClr val="005A58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Affect circulatory system &amp; lungs</a:t>
            </a:r>
          </a:p>
          <a:p>
            <a:pPr eaLnBrk="1" hangingPunct="1"/>
            <a:r>
              <a:rPr lang="en-US" smtClean="0"/>
              <a:t>Host: All species of livestock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>
    <p:cover dir="l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F2FAFA"/>
              </a:gs>
              <a:gs pos="64999">
                <a:srgbClr val="DEF0F0"/>
              </a:gs>
              <a:gs pos="100000">
                <a:srgbClr val="D2EBEB"/>
              </a:gs>
            </a:gsLst>
            <a:lin ang="5400000" scaled="1"/>
          </a:gradFill>
          <a:ln cap="flat">
            <a:solidFill>
              <a:srgbClr val="A6BCBC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5A58"/>
                </a:solidFill>
              </a:rPr>
              <a:t>Lungworms</a:t>
            </a:r>
            <a:br>
              <a:rPr lang="en-US" smtClean="0">
                <a:solidFill>
                  <a:srgbClr val="005A58"/>
                </a:solidFill>
              </a:rPr>
            </a:br>
            <a:r>
              <a:rPr lang="en-US" sz="2800" smtClean="0">
                <a:solidFill>
                  <a:srgbClr val="005A58"/>
                </a:solidFill>
              </a:rPr>
              <a:t>(Roundworms)</a:t>
            </a:r>
            <a:endParaRPr lang="en-US" smtClean="0">
              <a:solidFill>
                <a:srgbClr val="005A58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Life Cycle:</a:t>
            </a:r>
          </a:p>
          <a:p>
            <a:pPr lvl="1" eaLnBrk="1" hangingPunct="1"/>
            <a:r>
              <a:rPr lang="en-US" sz="2400" smtClean="0"/>
              <a:t>Eggs laid in lungs of animals</a:t>
            </a:r>
          </a:p>
          <a:p>
            <a:pPr lvl="1" eaLnBrk="1" hangingPunct="1"/>
            <a:r>
              <a:rPr lang="en-US" sz="2400" smtClean="0"/>
              <a:t>Coughed up &amp; swallowed</a:t>
            </a:r>
          </a:p>
          <a:p>
            <a:pPr lvl="1" eaLnBrk="1" hangingPunct="1"/>
            <a:r>
              <a:rPr lang="en-US" sz="2400" smtClean="0"/>
              <a:t>Eggs hatch in stomach and larvae are passed</a:t>
            </a:r>
          </a:p>
          <a:p>
            <a:pPr lvl="1" eaLnBrk="1" hangingPunct="1"/>
            <a:r>
              <a:rPr lang="en-US" sz="2400" smtClean="0"/>
              <a:t>Develop in moist earth or water</a:t>
            </a:r>
          </a:p>
          <a:p>
            <a:pPr lvl="1" eaLnBrk="1" hangingPunct="1"/>
            <a:r>
              <a:rPr lang="en-US" sz="2400" smtClean="0"/>
              <a:t>Ingested by animal</a:t>
            </a:r>
          </a:p>
          <a:p>
            <a:pPr lvl="1" eaLnBrk="1" hangingPunct="1"/>
            <a:r>
              <a:rPr lang="en-US" sz="2400" smtClean="0"/>
              <a:t>Burrow into lymph nodes and are carried to lungs where they mature</a:t>
            </a:r>
          </a:p>
        </p:txBody>
      </p:sp>
    </p:spTree>
  </p:cSld>
  <p:clrMapOvr>
    <a:masterClrMapping/>
  </p:clrMapOvr>
  <p:transition>
    <p:cover dir="l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gradFill rotWithShape="1">
            <a:gsLst>
              <a:gs pos="0">
                <a:srgbClr val="F2FAFA"/>
              </a:gs>
              <a:gs pos="64999">
                <a:srgbClr val="DEF0F0"/>
              </a:gs>
              <a:gs pos="100000">
                <a:srgbClr val="D2EBEB"/>
              </a:gs>
            </a:gsLst>
            <a:lin ang="5400000" scaled="1"/>
          </a:gradFill>
          <a:ln cap="flat">
            <a:solidFill>
              <a:srgbClr val="A6BCBC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5A58"/>
                </a:solidFill>
              </a:rPr>
              <a:t>Lungworms</a:t>
            </a:r>
            <a:br>
              <a:rPr lang="en-US" smtClean="0">
                <a:solidFill>
                  <a:srgbClr val="005A58"/>
                </a:solidFill>
              </a:rPr>
            </a:br>
            <a:r>
              <a:rPr lang="en-US" sz="2800" smtClean="0">
                <a:solidFill>
                  <a:srgbClr val="005A58"/>
                </a:solidFill>
              </a:rPr>
              <a:t>(Roundworms)</a:t>
            </a:r>
            <a:endParaRPr lang="en-US" smtClean="0">
              <a:solidFill>
                <a:srgbClr val="005A58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435100" y="1524000"/>
            <a:ext cx="3657600" cy="4664075"/>
          </a:xfrm>
        </p:spPr>
        <p:txBody>
          <a:bodyPr/>
          <a:lstStyle/>
          <a:p>
            <a:pPr eaLnBrk="1" hangingPunct="1"/>
            <a:r>
              <a:rPr lang="en-US" smtClean="0"/>
              <a:t>Damage:</a:t>
            </a:r>
          </a:p>
          <a:p>
            <a:pPr lvl="1" eaLnBrk="1" hangingPunct="1"/>
            <a:r>
              <a:rPr lang="en-US" smtClean="0"/>
              <a:t>Mechanical blockage of lungs</a:t>
            </a:r>
          </a:p>
          <a:p>
            <a:pPr lvl="1" eaLnBrk="1" hangingPunct="1"/>
            <a:r>
              <a:rPr lang="en-US" smtClean="0"/>
              <a:t>Collapse of infected area</a:t>
            </a:r>
          </a:p>
          <a:p>
            <a:pPr lvl="1" eaLnBrk="1" hangingPunct="1"/>
            <a:r>
              <a:rPr lang="en-US" smtClean="0"/>
              <a:t>Blockage of windpipe and bronchea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/>
          <a:lstStyle/>
          <a:p>
            <a:pPr eaLnBrk="1" hangingPunct="1"/>
            <a:r>
              <a:rPr lang="en-US" smtClean="0"/>
              <a:t>Symptoms:</a:t>
            </a:r>
          </a:p>
          <a:p>
            <a:pPr lvl="1" eaLnBrk="1" hangingPunct="1"/>
            <a:r>
              <a:rPr lang="en-US" smtClean="0"/>
              <a:t>Coughing</a:t>
            </a:r>
          </a:p>
          <a:p>
            <a:pPr lvl="1" eaLnBrk="1" hangingPunct="1"/>
            <a:r>
              <a:rPr lang="en-US" smtClean="0"/>
              <a:t>Fast or forceful breathing</a:t>
            </a:r>
          </a:p>
          <a:p>
            <a:pPr lvl="1" eaLnBrk="1" hangingPunct="1"/>
            <a:r>
              <a:rPr lang="en-US" smtClean="0"/>
              <a:t>Fever</a:t>
            </a:r>
          </a:p>
          <a:p>
            <a:pPr lvl="1" eaLnBrk="1" hangingPunct="1"/>
            <a:r>
              <a:rPr lang="en-US" smtClean="0"/>
              <a:t>Animal reluctant to move</a:t>
            </a:r>
          </a:p>
          <a:p>
            <a:pPr lvl="1" eaLnBrk="1" hangingPunct="1"/>
            <a:r>
              <a:rPr lang="en-US" smtClean="0"/>
              <a:t>Goes off of feed and water</a:t>
            </a:r>
          </a:p>
        </p:txBody>
      </p:sp>
    </p:spTree>
  </p:cSld>
  <p:clrMapOvr>
    <a:masterClrMapping/>
  </p:clrMapOvr>
  <p:transition>
    <p:cover dir="l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F2FAFA"/>
              </a:gs>
              <a:gs pos="64999">
                <a:srgbClr val="DEF0F0"/>
              </a:gs>
              <a:gs pos="100000">
                <a:srgbClr val="D2EBEB"/>
              </a:gs>
            </a:gsLst>
            <a:lin ang="5400000" scaled="1"/>
          </a:gradFill>
          <a:ln cap="flat">
            <a:solidFill>
              <a:srgbClr val="A6BCBC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5A58"/>
                </a:solidFill>
              </a:rPr>
              <a:t>Internal Parasites of Livestock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u="sng" smtClean="0"/>
              <a:t>Internal Parasites: </a:t>
            </a:r>
            <a:r>
              <a:rPr lang="en-US" smtClean="0"/>
              <a:t>live within the internal organs of livestock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They are not visible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Effects on the host may be visible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Divided into three groups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Roundworms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Tapeworms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Flukes</a:t>
            </a:r>
          </a:p>
        </p:txBody>
      </p:sp>
    </p:spTree>
  </p:cSld>
  <p:clrMapOvr>
    <a:masterClrMapping/>
  </p:clrMapOvr>
  <p:transition>
    <p:cover dir="l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F2FAFA"/>
              </a:gs>
              <a:gs pos="64999">
                <a:srgbClr val="DEF0F0"/>
              </a:gs>
              <a:gs pos="100000">
                <a:srgbClr val="D2EBEB"/>
              </a:gs>
            </a:gsLst>
            <a:lin ang="5400000" scaled="1"/>
          </a:gradFill>
          <a:ln cap="flat">
            <a:solidFill>
              <a:srgbClr val="A6BCBC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5A58"/>
                </a:solidFill>
              </a:rPr>
              <a:t>Tapeworms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Less important than roundworms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/>
            <a:r>
              <a:rPr lang="en-US" smtClean="0"/>
              <a:t>3 species of tapeworms</a:t>
            </a:r>
          </a:p>
          <a:p>
            <a:pPr lvl="1" eaLnBrk="1" hangingPunct="1"/>
            <a:r>
              <a:rPr lang="en-US" smtClean="0"/>
              <a:t>Broad tapeworm</a:t>
            </a:r>
          </a:p>
          <a:p>
            <a:pPr lvl="1" eaLnBrk="1" hangingPunct="1"/>
            <a:r>
              <a:rPr lang="en-US" smtClean="0"/>
              <a:t>Beef tapeworm</a:t>
            </a:r>
          </a:p>
          <a:p>
            <a:pPr lvl="1" eaLnBrk="1" hangingPunct="1"/>
            <a:r>
              <a:rPr lang="en-US" smtClean="0"/>
              <a:t>Pork tapeworm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>
    <p:cover dir="l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gradFill rotWithShape="1">
            <a:gsLst>
              <a:gs pos="0">
                <a:srgbClr val="F2FAFA"/>
              </a:gs>
              <a:gs pos="64999">
                <a:srgbClr val="DEF0F0"/>
              </a:gs>
              <a:gs pos="100000">
                <a:srgbClr val="D2EBEB"/>
              </a:gs>
            </a:gsLst>
            <a:lin ang="5400000" scaled="1"/>
          </a:gradFill>
          <a:ln cap="flat">
            <a:solidFill>
              <a:srgbClr val="A6BCBC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5A58"/>
                </a:solidFill>
              </a:rPr>
              <a:t>Broad Tapeworm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435100" y="1524000"/>
            <a:ext cx="3657600" cy="4664075"/>
          </a:xfrm>
        </p:spPr>
        <p:txBody>
          <a:bodyPr/>
          <a:lstStyle/>
          <a:p>
            <a:pPr eaLnBrk="1" hangingPunct="1"/>
            <a:r>
              <a:rPr lang="en-US" smtClean="0"/>
              <a:t>Host: All classes of livestock and also in man</a:t>
            </a:r>
          </a:p>
          <a:p>
            <a:pPr eaLnBrk="1" hangingPunct="1"/>
            <a:r>
              <a:rPr lang="en-US" smtClean="0"/>
              <a:t>Reach up to 10 feet in length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28676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Life Cycle: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Adult lives in small intestine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Segments containing eggs break off and pass out of animal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Eggs are eaten by oribated mite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Mites are eaten by host and eggs hatch in small intestine</a:t>
            </a:r>
          </a:p>
        </p:txBody>
      </p:sp>
    </p:spTree>
  </p:cSld>
  <p:clrMapOvr>
    <a:masterClrMapping/>
  </p:clrMapOvr>
  <p:transition>
    <p:cover dir="l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gradFill rotWithShape="1">
            <a:gsLst>
              <a:gs pos="0">
                <a:srgbClr val="F2FAFA"/>
              </a:gs>
              <a:gs pos="64999">
                <a:srgbClr val="DEF0F0"/>
              </a:gs>
              <a:gs pos="100000">
                <a:srgbClr val="D2EBEB"/>
              </a:gs>
            </a:gsLst>
            <a:lin ang="5400000" scaled="1"/>
          </a:gradFill>
          <a:ln cap="flat">
            <a:solidFill>
              <a:srgbClr val="A6BCBC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5A58"/>
                </a:solidFill>
              </a:rPr>
              <a:t>Broad Tapeworm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435100" y="1524000"/>
            <a:ext cx="3657600" cy="4664075"/>
          </a:xfrm>
        </p:spPr>
        <p:txBody>
          <a:bodyPr/>
          <a:lstStyle/>
          <a:p>
            <a:pPr eaLnBrk="1" hangingPunct="1"/>
            <a:r>
              <a:rPr lang="en-US" smtClean="0"/>
              <a:t>Damage:</a:t>
            </a:r>
          </a:p>
          <a:p>
            <a:pPr lvl="1" eaLnBrk="1" hangingPunct="1"/>
            <a:r>
              <a:rPr lang="en-US" smtClean="0"/>
              <a:t>No physical damage</a:t>
            </a:r>
          </a:p>
          <a:p>
            <a:pPr lvl="1" eaLnBrk="1" hangingPunct="1"/>
            <a:r>
              <a:rPr lang="en-US" smtClean="0"/>
              <a:t>Tapeworm is in competition with animal for food.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/>
          <a:lstStyle/>
          <a:p>
            <a:pPr eaLnBrk="1" hangingPunct="1"/>
            <a:r>
              <a:rPr lang="en-US" smtClean="0"/>
              <a:t>Symptoms</a:t>
            </a:r>
          </a:p>
          <a:p>
            <a:pPr lvl="1" eaLnBrk="1" hangingPunct="1"/>
            <a:r>
              <a:rPr lang="en-US" smtClean="0"/>
              <a:t>Weight loss</a:t>
            </a:r>
          </a:p>
          <a:p>
            <a:pPr lvl="1" eaLnBrk="1" hangingPunct="1"/>
            <a:r>
              <a:rPr lang="en-US" smtClean="0"/>
              <a:t>Diarrhea</a:t>
            </a:r>
          </a:p>
          <a:p>
            <a:pPr lvl="1" eaLnBrk="1" hangingPunct="1"/>
            <a:r>
              <a:rPr lang="en-US" smtClean="0"/>
              <a:t>emaciation</a:t>
            </a:r>
          </a:p>
        </p:txBody>
      </p:sp>
    </p:spTree>
  </p:cSld>
  <p:clrMapOvr>
    <a:masterClrMapping/>
  </p:clrMapOvr>
  <p:transition>
    <p:cover dir="l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threePt" dir="t"/>
            </a:scene3d>
            <a:sp3d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Beef and Pork Tapeworm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Both are similar and almost identical</a:t>
            </a:r>
          </a:p>
          <a:p>
            <a:pPr eaLnBrk="1" hangingPunct="1"/>
            <a:r>
              <a:rPr lang="en-US" smtClean="0"/>
              <a:t>Host: </a:t>
            </a:r>
          </a:p>
          <a:p>
            <a:pPr lvl="1" eaLnBrk="1" hangingPunct="1"/>
            <a:r>
              <a:rPr lang="en-US" smtClean="0"/>
              <a:t>Beef tapeworm- cattle and man</a:t>
            </a:r>
          </a:p>
          <a:p>
            <a:pPr lvl="1" eaLnBrk="1" hangingPunct="1"/>
            <a:r>
              <a:rPr lang="en-US" smtClean="0"/>
              <a:t>Pork tapeworm- swine and man</a:t>
            </a:r>
          </a:p>
          <a:p>
            <a:pPr lvl="1" eaLnBrk="1" hangingPunct="1"/>
            <a:r>
              <a:rPr lang="en-US" smtClean="0"/>
              <a:t>Man is necessary intermediate host</a:t>
            </a:r>
          </a:p>
          <a:p>
            <a:pPr eaLnBrk="1" hangingPunct="1"/>
            <a:r>
              <a:rPr lang="en-US" smtClean="0"/>
              <a:t>Reach 5 feet in length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>
    <p:cover dir="l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F2FAFA"/>
              </a:gs>
              <a:gs pos="64999">
                <a:srgbClr val="DEF0F0"/>
              </a:gs>
              <a:gs pos="100000">
                <a:srgbClr val="D2EBEB"/>
              </a:gs>
            </a:gsLst>
            <a:lin ang="5400000" scaled="1"/>
          </a:gradFill>
          <a:ln cap="flat">
            <a:solidFill>
              <a:srgbClr val="A6BCBC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5A58"/>
                </a:solidFill>
              </a:rPr>
              <a:t>Beef and Pork Tapeworm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Life Cycle:</a:t>
            </a:r>
          </a:p>
          <a:p>
            <a:pPr lvl="1" eaLnBrk="1" hangingPunct="1"/>
            <a:r>
              <a:rPr lang="en-US" sz="2400" smtClean="0"/>
              <a:t>Adult lives only in man</a:t>
            </a:r>
          </a:p>
          <a:p>
            <a:pPr lvl="1" eaLnBrk="1" hangingPunct="1"/>
            <a:r>
              <a:rPr lang="en-US" sz="2400" smtClean="0"/>
              <a:t>Eggs contaminate the feed of animal through human contact</a:t>
            </a:r>
          </a:p>
          <a:p>
            <a:pPr lvl="1" eaLnBrk="1" hangingPunct="1"/>
            <a:r>
              <a:rPr lang="en-US" sz="2400" smtClean="0"/>
              <a:t>Animal ingests feed and eggs pass to intestinal wall</a:t>
            </a:r>
          </a:p>
          <a:p>
            <a:pPr lvl="1" eaLnBrk="1" hangingPunct="1"/>
            <a:r>
              <a:rPr lang="en-US" sz="2400" smtClean="0"/>
              <a:t>Larvae lodge in some muscle causing a cyst</a:t>
            </a:r>
          </a:p>
          <a:p>
            <a:pPr lvl="1" eaLnBrk="1" hangingPunct="1"/>
            <a:r>
              <a:rPr lang="en-US" sz="2400" smtClean="0"/>
              <a:t>Passed back to man when infected meat is eaten</a:t>
            </a:r>
          </a:p>
          <a:p>
            <a:pPr lvl="1" eaLnBrk="1" hangingPunct="1"/>
            <a:endParaRPr lang="en-US" sz="2400" smtClean="0"/>
          </a:p>
        </p:txBody>
      </p:sp>
    </p:spTree>
  </p:cSld>
  <p:clrMapOvr>
    <a:masterClrMapping/>
  </p:clrMapOvr>
  <p:transition>
    <p:cover dir="l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gradFill rotWithShape="1">
            <a:gsLst>
              <a:gs pos="0">
                <a:srgbClr val="F2FAFA"/>
              </a:gs>
              <a:gs pos="64999">
                <a:srgbClr val="DEF0F0"/>
              </a:gs>
              <a:gs pos="100000">
                <a:srgbClr val="D2EBEB"/>
              </a:gs>
            </a:gsLst>
            <a:lin ang="5400000" scaled="1"/>
          </a:gradFill>
          <a:ln cap="flat">
            <a:solidFill>
              <a:srgbClr val="A6BCBC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5A58"/>
                </a:solidFill>
              </a:rPr>
              <a:t>Beef and Pork Tapeworm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435100" y="1524000"/>
            <a:ext cx="3657600" cy="4664075"/>
          </a:xfrm>
        </p:spPr>
        <p:txBody>
          <a:bodyPr/>
          <a:lstStyle/>
          <a:p>
            <a:pPr eaLnBrk="1" hangingPunct="1"/>
            <a:r>
              <a:rPr lang="en-US" smtClean="0"/>
              <a:t>Damage:</a:t>
            </a:r>
          </a:p>
          <a:p>
            <a:pPr lvl="1" eaLnBrk="1" hangingPunct="1"/>
            <a:r>
              <a:rPr lang="en-US" smtClean="0"/>
              <a:t>Little economic damage to cattle</a:t>
            </a:r>
          </a:p>
          <a:p>
            <a:pPr lvl="1" eaLnBrk="1" hangingPunct="1"/>
            <a:r>
              <a:rPr lang="en-US" smtClean="0"/>
              <a:t>Causes mealy beef</a:t>
            </a:r>
          </a:p>
          <a:p>
            <a:pPr lvl="1" eaLnBrk="1" hangingPunct="1"/>
            <a:endParaRPr lang="en-US" smtClean="0"/>
          </a:p>
        </p:txBody>
      </p:sp>
      <p:sp>
        <p:nvSpPr>
          <p:cNvPr id="3277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/>
          <a:lstStyle/>
          <a:p>
            <a:pPr eaLnBrk="1" hangingPunct="1"/>
            <a:r>
              <a:rPr lang="en-US" smtClean="0"/>
              <a:t>Symptoms:</a:t>
            </a:r>
          </a:p>
          <a:p>
            <a:pPr lvl="1" eaLnBrk="1" hangingPunct="1"/>
            <a:r>
              <a:rPr lang="en-US" smtClean="0"/>
              <a:t>No visible symptoms except when animal is slaughtered</a:t>
            </a:r>
          </a:p>
        </p:txBody>
      </p:sp>
    </p:spTree>
  </p:cSld>
  <p:clrMapOvr>
    <a:masterClrMapping/>
  </p:clrMapOvr>
  <p:transition>
    <p:cover dir="l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F2FAFA"/>
              </a:gs>
              <a:gs pos="64999">
                <a:srgbClr val="DEF0F0"/>
              </a:gs>
              <a:gs pos="100000">
                <a:srgbClr val="D2EBEB"/>
              </a:gs>
            </a:gsLst>
            <a:lin ang="5400000" scaled="1"/>
          </a:gradFill>
          <a:ln cap="flat">
            <a:solidFill>
              <a:srgbClr val="A6BCBC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5A58"/>
                </a:solidFill>
              </a:rPr>
              <a:t>Flukes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Several species</a:t>
            </a:r>
          </a:p>
          <a:p>
            <a:pPr eaLnBrk="1" hangingPunct="1"/>
            <a:r>
              <a:rPr lang="en-US" smtClean="0"/>
              <a:t>Liver Fluke is the most important</a:t>
            </a:r>
          </a:p>
        </p:txBody>
      </p:sp>
    </p:spTree>
  </p:cSld>
  <p:clrMapOvr>
    <a:masterClrMapping/>
  </p:clrMapOvr>
  <p:transition>
    <p:cover dir="l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F2FAFA"/>
              </a:gs>
              <a:gs pos="64999">
                <a:srgbClr val="DEF0F0"/>
              </a:gs>
              <a:gs pos="100000">
                <a:srgbClr val="D2EBEB"/>
              </a:gs>
            </a:gsLst>
            <a:lin ang="5400000" scaled="1"/>
          </a:gradFill>
          <a:ln cap="flat">
            <a:solidFill>
              <a:srgbClr val="A6BCBC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5A58"/>
                </a:solidFill>
              </a:rPr>
              <a:t>Liver Fluke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Host:</a:t>
            </a:r>
          </a:p>
          <a:p>
            <a:pPr lvl="1" eaLnBrk="1" hangingPunct="1"/>
            <a:r>
              <a:rPr lang="en-US" smtClean="0"/>
              <a:t>Parasite of cattle, sheep, goats, and man</a:t>
            </a:r>
          </a:p>
          <a:p>
            <a:pPr lvl="1" eaLnBrk="1" hangingPunct="1"/>
            <a:r>
              <a:rPr lang="en-US" smtClean="0"/>
              <a:t>Damaging to young animals</a:t>
            </a:r>
          </a:p>
        </p:txBody>
      </p:sp>
    </p:spTree>
  </p:cSld>
  <p:clrMapOvr>
    <a:masterClrMapping/>
  </p:clrMapOvr>
  <p:transition>
    <p:cover dir="l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F2FAFA"/>
              </a:gs>
              <a:gs pos="64999">
                <a:srgbClr val="DEF0F0"/>
              </a:gs>
              <a:gs pos="100000">
                <a:srgbClr val="D2EBEB"/>
              </a:gs>
            </a:gsLst>
            <a:lin ang="5400000" scaled="1"/>
          </a:gradFill>
          <a:ln cap="flat">
            <a:solidFill>
              <a:srgbClr val="A6BCBC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5A58"/>
                </a:solidFill>
              </a:rPr>
              <a:t>Liver Fluke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Life Cycle: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Adult lives in bile ducts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Eggs passed into intestines  and passed out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Eggs must be in water to hatch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Larvae hatch and seek a snail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Larvae develops on snail and then attaches to a plant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Animals ingest infected plant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Flukes pass to intestines and burrow through abdominal cavity to the lungs.</a:t>
            </a:r>
          </a:p>
        </p:txBody>
      </p:sp>
    </p:spTree>
  </p:cSld>
  <p:clrMapOvr>
    <a:masterClrMapping/>
  </p:clrMapOvr>
  <p:transition>
    <p:cover dir="l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gradFill rotWithShape="1">
            <a:gsLst>
              <a:gs pos="0">
                <a:srgbClr val="F2FAFA"/>
              </a:gs>
              <a:gs pos="64999">
                <a:srgbClr val="DEF0F0"/>
              </a:gs>
              <a:gs pos="100000">
                <a:srgbClr val="D2EBEB"/>
              </a:gs>
            </a:gsLst>
            <a:lin ang="5400000" scaled="1"/>
          </a:gradFill>
          <a:ln cap="flat">
            <a:solidFill>
              <a:srgbClr val="A6BCBC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5A58"/>
                </a:solidFill>
              </a:rPr>
              <a:t>Liver Flukes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435100" y="1524000"/>
            <a:ext cx="3657600" cy="4664075"/>
          </a:xfrm>
        </p:spPr>
        <p:txBody>
          <a:bodyPr/>
          <a:lstStyle/>
          <a:p>
            <a:pPr eaLnBrk="1" hangingPunct="1"/>
            <a:r>
              <a:rPr lang="en-US" smtClean="0"/>
              <a:t>Damage:</a:t>
            </a:r>
          </a:p>
          <a:p>
            <a:pPr lvl="1" eaLnBrk="1" hangingPunct="1"/>
            <a:r>
              <a:rPr lang="en-US" smtClean="0"/>
              <a:t>Irritation and thickening of bile duct</a:t>
            </a:r>
          </a:p>
          <a:p>
            <a:pPr lvl="1" eaLnBrk="1" hangingPunct="1"/>
            <a:r>
              <a:rPr lang="en-US" smtClean="0"/>
              <a:t>Fibrosis of the liver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/>
          <a:lstStyle/>
          <a:p>
            <a:pPr eaLnBrk="1" hangingPunct="1"/>
            <a:r>
              <a:rPr lang="en-US" smtClean="0"/>
              <a:t>Symptoms:</a:t>
            </a:r>
          </a:p>
          <a:p>
            <a:pPr lvl="1" eaLnBrk="1" hangingPunct="1"/>
            <a:r>
              <a:rPr lang="en-US" smtClean="0"/>
              <a:t>Anemia</a:t>
            </a:r>
          </a:p>
          <a:p>
            <a:pPr lvl="1" eaLnBrk="1" hangingPunct="1"/>
            <a:r>
              <a:rPr lang="en-US" smtClean="0"/>
              <a:t>Weight loss</a:t>
            </a:r>
          </a:p>
          <a:p>
            <a:pPr lvl="1" eaLnBrk="1" hangingPunct="1"/>
            <a:r>
              <a:rPr lang="en-US" smtClean="0"/>
              <a:t>Death if not treated.</a:t>
            </a:r>
          </a:p>
        </p:txBody>
      </p:sp>
    </p:spTree>
  </p:cSld>
  <p:clrMapOvr>
    <a:masterClrMapping/>
  </p:clrMapOvr>
  <p:transition>
    <p:cover dir="l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F2FAFA"/>
              </a:gs>
              <a:gs pos="64999">
                <a:srgbClr val="DEF0F0"/>
              </a:gs>
              <a:gs pos="100000">
                <a:srgbClr val="D2EBEB"/>
              </a:gs>
            </a:gsLst>
            <a:lin ang="5400000" scaled="1"/>
          </a:gradFill>
          <a:ln cap="flat">
            <a:solidFill>
              <a:srgbClr val="A6BCBC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5A58"/>
                </a:solidFill>
              </a:rPr>
              <a:t>Roundworms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Most important from economic standpoint</a:t>
            </a:r>
          </a:p>
          <a:p>
            <a:pPr eaLnBrk="1" hangingPunct="1"/>
            <a:r>
              <a:rPr lang="en-US" smtClean="0"/>
              <a:t>Many different types</a:t>
            </a:r>
          </a:p>
          <a:p>
            <a:pPr eaLnBrk="1" hangingPunct="1"/>
            <a:r>
              <a:rPr lang="en-US" smtClean="0"/>
              <a:t>Affect almost every type of livestock</a:t>
            </a:r>
          </a:p>
        </p:txBody>
      </p:sp>
    </p:spTree>
  </p:cSld>
  <p:clrMapOvr>
    <a:masterClrMapping/>
  </p:clrMapOvr>
  <p:transition>
    <p:cover dir="l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F2FAFA"/>
              </a:gs>
              <a:gs pos="64999">
                <a:srgbClr val="DEF0F0"/>
              </a:gs>
              <a:gs pos="100000">
                <a:srgbClr val="D2EBEB"/>
              </a:gs>
            </a:gsLst>
            <a:lin ang="5400000" scaled="1"/>
          </a:gradFill>
          <a:ln cap="flat">
            <a:solidFill>
              <a:srgbClr val="A6BCBC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5A58"/>
                </a:solidFill>
              </a:rPr>
              <a:t>Tomorrow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 will go over control methods of internal parasites.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F2FAFA"/>
              </a:gs>
              <a:gs pos="64999">
                <a:srgbClr val="DEF0F0"/>
              </a:gs>
              <a:gs pos="100000">
                <a:srgbClr val="D2EBEB"/>
              </a:gs>
            </a:gsLst>
            <a:lin ang="5400000" scaled="1"/>
          </a:gradFill>
          <a:ln cap="flat">
            <a:solidFill>
              <a:srgbClr val="A6BCBC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5A58"/>
                </a:solidFill>
              </a:rPr>
              <a:t>Stomach Worms</a:t>
            </a:r>
            <a:br>
              <a:rPr lang="en-US" smtClean="0">
                <a:solidFill>
                  <a:srgbClr val="005A58"/>
                </a:solidFill>
              </a:rPr>
            </a:br>
            <a:r>
              <a:rPr lang="en-US" sz="2800" smtClean="0">
                <a:solidFill>
                  <a:srgbClr val="005A58"/>
                </a:solidFill>
              </a:rPr>
              <a:t>(Roundworm)</a:t>
            </a:r>
            <a:endParaRPr lang="en-US" smtClean="0">
              <a:solidFill>
                <a:srgbClr val="005A58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b="1" smtClean="0"/>
              <a:t>Host: Every species of livestock</a:t>
            </a:r>
          </a:p>
          <a:p>
            <a:pPr eaLnBrk="1" hangingPunct="1">
              <a:buFontTx/>
              <a:buNone/>
            </a:pPr>
            <a:endParaRPr lang="en-US" sz="2800" b="1" smtClean="0"/>
          </a:p>
          <a:p>
            <a:pPr eaLnBrk="1" hangingPunct="1"/>
            <a:r>
              <a:rPr lang="en-US" sz="2800" b="1" smtClean="0"/>
              <a:t>Life Cycle: </a:t>
            </a:r>
          </a:p>
          <a:p>
            <a:pPr lvl="1" eaLnBrk="1" hangingPunct="1"/>
            <a:r>
              <a:rPr lang="en-US" sz="2400" b="1" smtClean="0"/>
              <a:t>Adults live in stomach wall.</a:t>
            </a:r>
          </a:p>
          <a:p>
            <a:pPr lvl="1" eaLnBrk="1" hangingPunct="1"/>
            <a:r>
              <a:rPr lang="en-US" sz="2400" b="1" smtClean="0"/>
              <a:t>Eggs pass from host and hatch into larvae</a:t>
            </a:r>
          </a:p>
          <a:p>
            <a:pPr lvl="1" eaLnBrk="1" hangingPunct="1"/>
            <a:r>
              <a:rPr lang="en-US" sz="2400" b="1" smtClean="0"/>
              <a:t>Larvae are eaten by animal and travel to stomach where they mature.</a:t>
            </a:r>
          </a:p>
          <a:p>
            <a:pPr eaLnBrk="1" hangingPunct="1">
              <a:buFontTx/>
              <a:buNone/>
            </a:pPr>
            <a:endParaRPr lang="en-US" sz="2800" b="1" smtClean="0"/>
          </a:p>
        </p:txBody>
      </p:sp>
    </p:spTree>
  </p:cSld>
  <p:clrMapOvr>
    <a:masterClrMapping/>
  </p:clrMapOvr>
  <p:transition>
    <p:cover dir="l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gradFill rotWithShape="1">
            <a:gsLst>
              <a:gs pos="0">
                <a:srgbClr val="F2FAFA"/>
              </a:gs>
              <a:gs pos="64999">
                <a:srgbClr val="DEF0F0"/>
              </a:gs>
              <a:gs pos="100000">
                <a:srgbClr val="D2EBEB"/>
              </a:gs>
            </a:gsLst>
            <a:lin ang="5400000" scaled="1"/>
          </a:gradFill>
          <a:ln cap="flat">
            <a:solidFill>
              <a:srgbClr val="A6BCBC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5A58"/>
                </a:solidFill>
              </a:rPr>
              <a:t>Stomach Worms</a:t>
            </a:r>
            <a:br>
              <a:rPr lang="en-US" smtClean="0">
                <a:solidFill>
                  <a:srgbClr val="005A58"/>
                </a:solidFill>
              </a:rPr>
            </a:br>
            <a:r>
              <a:rPr lang="en-US" sz="2800" smtClean="0">
                <a:solidFill>
                  <a:srgbClr val="005A58"/>
                </a:solidFill>
              </a:rPr>
              <a:t>(Roundworm)</a:t>
            </a:r>
            <a:endParaRPr lang="en-US" smtClean="0">
              <a:solidFill>
                <a:srgbClr val="005A58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435100" y="1524000"/>
            <a:ext cx="3657600" cy="46640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Damage: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Penetrate stomach lining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Reduce digestion of nutrients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Young undernourished animals are hit the hardest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/>
          <a:lstStyle/>
          <a:p>
            <a:pPr eaLnBrk="1" hangingPunct="1"/>
            <a:r>
              <a:rPr lang="en-US" smtClean="0"/>
              <a:t>Symptoms</a:t>
            </a:r>
          </a:p>
          <a:p>
            <a:pPr lvl="1" eaLnBrk="1" hangingPunct="1"/>
            <a:r>
              <a:rPr lang="en-US" smtClean="0"/>
              <a:t>Anemia- paleness of gums and white of eyes</a:t>
            </a:r>
          </a:p>
          <a:p>
            <a:pPr lvl="1" eaLnBrk="1" hangingPunct="1"/>
            <a:r>
              <a:rPr lang="en-US" smtClean="0"/>
              <a:t>Dull hair coat</a:t>
            </a:r>
          </a:p>
          <a:p>
            <a:pPr lvl="1" eaLnBrk="1" hangingPunct="1"/>
            <a:r>
              <a:rPr lang="en-US" smtClean="0"/>
              <a:t>Scours</a:t>
            </a:r>
          </a:p>
          <a:p>
            <a:pPr lvl="1" eaLnBrk="1" hangingPunct="1"/>
            <a:r>
              <a:rPr lang="en-US" smtClean="0"/>
              <a:t>Severe infestation can cause weight loss and death</a:t>
            </a:r>
          </a:p>
        </p:txBody>
      </p:sp>
    </p:spTree>
  </p:cSld>
  <p:clrMapOvr>
    <a:masterClrMapping/>
  </p:clrMapOvr>
  <p:transition>
    <p:cover dir="l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gradFill rotWithShape="1">
            <a:gsLst>
              <a:gs pos="0">
                <a:srgbClr val="F2FAFA"/>
              </a:gs>
              <a:gs pos="64999">
                <a:srgbClr val="DEF0F0"/>
              </a:gs>
              <a:gs pos="100000">
                <a:srgbClr val="D2EBEB"/>
              </a:gs>
            </a:gsLst>
            <a:lin ang="5400000" scaled="1"/>
          </a:gradFill>
          <a:ln cap="flat">
            <a:solidFill>
              <a:srgbClr val="A6BCBC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5A58"/>
                </a:solidFill>
              </a:rPr>
              <a:t>Strongyles</a:t>
            </a:r>
            <a:br>
              <a:rPr lang="en-US" smtClean="0">
                <a:solidFill>
                  <a:srgbClr val="005A58"/>
                </a:solidFill>
              </a:rPr>
            </a:br>
            <a:r>
              <a:rPr lang="en-US" sz="2800" smtClean="0">
                <a:solidFill>
                  <a:srgbClr val="005A58"/>
                </a:solidFill>
              </a:rPr>
              <a:t>(Roundworm)</a:t>
            </a:r>
            <a:endParaRPr lang="en-US" smtClean="0">
              <a:solidFill>
                <a:srgbClr val="005A58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435100" y="1524000"/>
            <a:ext cx="3657600" cy="4664075"/>
          </a:xfrm>
        </p:spPr>
        <p:txBody>
          <a:bodyPr/>
          <a:lstStyle/>
          <a:p>
            <a:pPr eaLnBrk="1" hangingPunct="1"/>
            <a:r>
              <a:rPr lang="en-US" smtClean="0"/>
              <a:t>Host: All species of livestock</a:t>
            </a:r>
          </a:p>
          <a:p>
            <a:pPr lvl="1" eaLnBrk="1" hangingPunct="1"/>
            <a:r>
              <a:rPr lang="en-US" smtClean="0"/>
              <a:t>Cattle &amp; horse can build up immunity by ages 4 or 5</a:t>
            </a:r>
          </a:p>
        </p:txBody>
      </p:sp>
      <p:sp>
        <p:nvSpPr>
          <p:cNvPr id="13316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/>
          <a:lstStyle/>
          <a:p>
            <a:pPr eaLnBrk="1" hangingPunct="1"/>
            <a:r>
              <a:rPr lang="en-US" smtClean="0"/>
              <a:t>Life Cycle:</a:t>
            </a:r>
          </a:p>
          <a:p>
            <a:pPr lvl="1" eaLnBrk="1" hangingPunct="1"/>
            <a:r>
              <a:rPr lang="en-US" smtClean="0"/>
              <a:t>Adult is attached to lining of intestines</a:t>
            </a:r>
          </a:p>
          <a:p>
            <a:pPr lvl="1" eaLnBrk="1" hangingPunct="1"/>
            <a:r>
              <a:rPr lang="en-US" smtClean="0"/>
              <a:t>Eggs pass from host</a:t>
            </a:r>
          </a:p>
          <a:p>
            <a:pPr lvl="1" eaLnBrk="1" hangingPunct="1"/>
            <a:r>
              <a:rPr lang="en-US" smtClean="0"/>
              <a:t>Larvae attach to grass and are eaten by animal</a:t>
            </a:r>
          </a:p>
          <a:p>
            <a:pPr lvl="1" eaLnBrk="1" hangingPunct="1"/>
            <a:r>
              <a:rPr lang="en-US" smtClean="0"/>
              <a:t>Pass through stomach and attach to intestinal wall</a:t>
            </a:r>
          </a:p>
        </p:txBody>
      </p:sp>
    </p:spTree>
  </p:cSld>
  <p:clrMapOvr>
    <a:masterClrMapping/>
  </p:clrMapOvr>
  <p:transition>
    <p:cover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gradFill rotWithShape="1">
            <a:gsLst>
              <a:gs pos="0">
                <a:srgbClr val="F2FAFA"/>
              </a:gs>
              <a:gs pos="64999">
                <a:srgbClr val="DEF0F0"/>
              </a:gs>
              <a:gs pos="100000">
                <a:srgbClr val="D2EBEB"/>
              </a:gs>
            </a:gsLst>
            <a:lin ang="5400000" scaled="1"/>
          </a:gradFill>
          <a:ln cap="flat">
            <a:solidFill>
              <a:srgbClr val="A6BCBC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5A58"/>
                </a:solidFill>
              </a:rPr>
              <a:t>Strongyles</a:t>
            </a:r>
            <a:br>
              <a:rPr lang="en-US" smtClean="0">
                <a:solidFill>
                  <a:srgbClr val="005A58"/>
                </a:solidFill>
              </a:rPr>
            </a:br>
            <a:r>
              <a:rPr lang="en-US" sz="2800" smtClean="0">
                <a:solidFill>
                  <a:srgbClr val="005A58"/>
                </a:solidFill>
              </a:rPr>
              <a:t>(Roundworm)</a:t>
            </a:r>
            <a:endParaRPr lang="en-US" smtClean="0">
              <a:solidFill>
                <a:srgbClr val="005A58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435100" y="1524000"/>
            <a:ext cx="3657600" cy="4664075"/>
          </a:xfrm>
        </p:spPr>
        <p:txBody>
          <a:bodyPr/>
          <a:lstStyle/>
          <a:p>
            <a:pPr eaLnBrk="1" hangingPunct="1"/>
            <a:r>
              <a:rPr lang="en-US" smtClean="0"/>
              <a:t>Damage:</a:t>
            </a:r>
          </a:p>
          <a:p>
            <a:pPr lvl="1" eaLnBrk="1" hangingPunct="1"/>
            <a:r>
              <a:rPr lang="en-US" smtClean="0"/>
              <a:t>Most detrimental</a:t>
            </a:r>
          </a:p>
          <a:p>
            <a:pPr lvl="1" eaLnBrk="1" hangingPunct="1"/>
            <a:r>
              <a:rPr lang="en-US" smtClean="0"/>
              <a:t>Anemia</a:t>
            </a:r>
          </a:p>
          <a:p>
            <a:pPr lvl="1" eaLnBrk="1" hangingPunct="1"/>
            <a:r>
              <a:rPr lang="en-US" smtClean="0"/>
              <a:t>Scar tissue reduces digestion of nutrients</a:t>
            </a:r>
          </a:p>
          <a:p>
            <a:pPr lvl="1" eaLnBrk="1" hangingPunct="1"/>
            <a:r>
              <a:rPr lang="en-US" smtClean="0"/>
              <a:t>Major cause of Colic in horses</a:t>
            </a:r>
          </a:p>
          <a:p>
            <a:pPr lvl="1" eaLnBrk="1" hangingPunct="1"/>
            <a:r>
              <a:rPr lang="en-US" smtClean="0"/>
              <a:t>Poor feed conversion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/>
          <a:lstStyle/>
          <a:p>
            <a:pPr eaLnBrk="1" hangingPunct="1"/>
            <a:r>
              <a:rPr lang="en-US" smtClean="0"/>
              <a:t>Symptoms</a:t>
            </a:r>
          </a:p>
          <a:p>
            <a:pPr lvl="1" eaLnBrk="1" hangingPunct="1"/>
            <a:r>
              <a:rPr lang="en-US" smtClean="0"/>
              <a:t>Anemia</a:t>
            </a:r>
          </a:p>
          <a:p>
            <a:pPr lvl="1" eaLnBrk="1" hangingPunct="1"/>
            <a:r>
              <a:rPr lang="en-US" smtClean="0"/>
              <a:t>Weight Loss</a:t>
            </a:r>
          </a:p>
          <a:p>
            <a:pPr lvl="1" eaLnBrk="1" hangingPunct="1"/>
            <a:r>
              <a:rPr lang="en-US" smtClean="0"/>
              <a:t>Scouring</a:t>
            </a:r>
          </a:p>
          <a:p>
            <a:pPr lvl="1" eaLnBrk="1" hangingPunct="1"/>
            <a:r>
              <a:rPr lang="en-US" smtClean="0"/>
              <a:t>Loss of appetite</a:t>
            </a:r>
          </a:p>
          <a:p>
            <a:pPr lvl="1" eaLnBrk="1" hangingPunct="1"/>
            <a:r>
              <a:rPr lang="en-US" smtClean="0"/>
              <a:t>Prostration</a:t>
            </a:r>
          </a:p>
          <a:p>
            <a:pPr lvl="1" eaLnBrk="1" hangingPunct="1"/>
            <a:r>
              <a:rPr lang="en-US" smtClean="0"/>
              <a:t>Rough hair coat</a:t>
            </a:r>
          </a:p>
        </p:txBody>
      </p:sp>
    </p:spTree>
  </p:cSld>
  <p:clrMapOvr>
    <a:masterClrMapping/>
  </p:clrMapOvr>
  <p:transition>
    <p:cover dir="l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F2FAFA"/>
              </a:gs>
              <a:gs pos="64999">
                <a:srgbClr val="DEF0F0"/>
              </a:gs>
              <a:gs pos="100000">
                <a:srgbClr val="D2EBEB"/>
              </a:gs>
            </a:gsLst>
            <a:lin ang="5400000" scaled="1"/>
          </a:gradFill>
          <a:ln cap="flat">
            <a:solidFill>
              <a:srgbClr val="A6BCBC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5A58"/>
                </a:solidFill>
              </a:rPr>
              <a:t>Ascarids</a:t>
            </a:r>
            <a:br>
              <a:rPr lang="en-US" smtClean="0">
                <a:solidFill>
                  <a:srgbClr val="005A58"/>
                </a:solidFill>
              </a:rPr>
            </a:br>
            <a:r>
              <a:rPr lang="en-US" sz="2800" smtClean="0">
                <a:solidFill>
                  <a:srgbClr val="005A58"/>
                </a:solidFill>
              </a:rPr>
              <a:t>(Roundworm)</a:t>
            </a:r>
            <a:endParaRPr lang="en-US" smtClean="0">
              <a:solidFill>
                <a:srgbClr val="005A58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Largest of round worms</a:t>
            </a:r>
          </a:p>
          <a:p>
            <a:pPr lvl="1" eaLnBrk="1" hangingPunct="1"/>
            <a:r>
              <a:rPr lang="en-US" smtClean="0"/>
              <a:t>Can reach 8 to 15 inches in length</a:t>
            </a:r>
          </a:p>
          <a:p>
            <a:pPr eaLnBrk="1" hangingPunct="1"/>
            <a:r>
              <a:rPr lang="en-US" smtClean="0"/>
              <a:t>Mainly affects younger animals</a:t>
            </a:r>
          </a:p>
          <a:p>
            <a:pPr eaLnBrk="1" hangingPunct="1"/>
            <a:r>
              <a:rPr lang="en-US" smtClean="0"/>
              <a:t>Host: primarily cattle, sheep, hogs, and horses</a:t>
            </a:r>
          </a:p>
        </p:txBody>
      </p:sp>
    </p:spTree>
  </p:cSld>
  <p:clrMapOvr>
    <a:masterClrMapping/>
  </p:clrMapOvr>
  <p:transition>
    <p:cover dir="l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F2FAFA"/>
              </a:gs>
              <a:gs pos="64999">
                <a:srgbClr val="DEF0F0"/>
              </a:gs>
              <a:gs pos="100000">
                <a:srgbClr val="D2EBEB"/>
              </a:gs>
            </a:gsLst>
            <a:lin ang="5400000" scaled="1"/>
          </a:gradFill>
          <a:ln cap="flat">
            <a:solidFill>
              <a:srgbClr val="A6BCBC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5A58"/>
                </a:solidFill>
              </a:rPr>
              <a:t>Ascarids</a:t>
            </a:r>
            <a:br>
              <a:rPr lang="en-US" smtClean="0">
                <a:solidFill>
                  <a:srgbClr val="005A58"/>
                </a:solidFill>
              </a:rPr>
            </a:br>
            <a:r>
              <a:rPr lang="en-US" sz="2800" smtClean="0">
                <a:solidFill>
                  <a:srgbClr val="005A58"/>
                </a:solidFill>
              </a:rPr>
              <a:t>(Roundworm)</a:t>
            </a:r>
            <a:endParaRPr lang="en-US" smtClean="0">
              <a:solidFill>
                <a:srgbClr val="005A58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Life Cycle: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Eggs passed in feces contaminate pastures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Animals ingest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Larvae burrow into wall of intestine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Migrate to liver, heart, and lungs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Animal coughs up eggs and are swallowed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Reach intestines a 2nd time and develop into adult stage</a:t>
            </a:r>
          </a:p>
        </p:txBody>
      </p:sp>
    </p:spTree>
  </p:cSld>
  <p:clrMapOvr>
    <a:masterClrMapping/>
  </p:clrMapOvr>
  <p:transition>
    <p:cover dir="l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293</TotalTime>
  <Words>873</Words>
  <Application>Microsoft Office PowerPoint</Application>
  <PresentationFormat>On-screen Show (4:3)</PresentationFormat>
  <Paragraphs>202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ＭＳ Ｐゴシック</vt:lpstr>
      <vt:lpstr>Gill Sans MT</vt:lpstr>
      <vt:lpstr>Wingdings 2</vt:lpstr>
      <vt:lpstr>Verdana</vt:lpstr>
      <vt:lpstr>Calibri</vt:lpstr>
      <vt:lpstr>Solstice</vt:lpstr>
      <vt:lpstr>Internal Parasites of Livestock</vt:lpstr>
      <vt:lpstr>Internal Parasites of Livestock</vt:lpstr>
      <vt:lpstr>Roundworms</vt:lpstr>
      <vt:lpstr>Stomach Worms (Roundworm)</vt:lpstr>
      <vt:lpstr>Stomach Worms (Roundworm)</vt:lpstr>
      <vt:lpstr>Strongyles (Roundworm)</vt:lpstr>
      <vt:lpstr>Strongyles (Roundworm)</vt:lpstr>
      <vt:lpstr>Ascarids (Roundworm)</vt:lpstr>
      <vt:lpstr>Ascarids (Roundworm)</vt:lpstr>
      <vt:lpstr>Ascarids (Roundworms)</vt:lpstr>
      <vt:lpstr>Pinworms (Roundworms)</vt:lpstr>
      <vt:lpstr>Pinworms (Roundworms)</vt:lpstr>
      <vt:lpstr>Pinworms (Roundworms)</vt:lpstr>
      <vt:lpstr>Habronema (Roundworm)</vt:lpstr>
      <vt:lpstr>Habronema (Roundworm)</vt:lpstr>
      <vt:lpstr>Habronema (Roundworm)</vt:lpstr>
      <vt:lpstr>Lungworms (Roundworms)</vt:lpstr>
      <vt:lpstr>Lungworms (Roundworms)</vt:lpstr>
      <vt:lpstr>Lungworms (Roundworms)</vt:lpstr>
      <vt:lpstr>Tapeworms</vt:lpstr>
      <vt:lpstr>Broad Tapeworm</vt:lpstr>
      <vt:lpstr>Broad Tapeworm</vt:lpstr>
      <vt:lpstr>Beef and Pork Tapeworm</vt:lpstr>
      <vt:lpstr>Beef and Pork Tapeworm</vt:lpstr>
      <vt:lpstr>Beef and Pork Tapeworm</vt:lpstr>
      <vt:lpstr>Flukes</vt:lpstr>
      <vt:lpstr>Liver Fluke</vt:lpstr>
      <vt:lpstr>Liver Fluke</vt:lpstr>
      <vt:lpstr>Liver Flukes</vt:lpstr>
      <vt:lpstr>Tomorrow</vt:lpstr>
    </vt:vector>
  </TitlesOfParts>
  <Company>Shaye Beasley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Internal Parasites of Livestock</dc:title>
  <dc:creator>Shaye Beasley</dc:creator>
  <cp:lastModifiedBy>Teacher E-Solutions</cp:lastModifiedBy>
  <cp:revision>16</cp:revision>
  <cp:lastPrinted>2009-01-27T07:57:45Z</cp:lastPrinted>
  <dcterms:created xsi:type="dcterms:W3CDTF">2009-01-27T07:27:53Z</dcterms:created>
  <dcterms:modified xsi:type="dcterms:W3CDTF">2019-01-15T12:43:35Z</dcterms:modified>
</cp:coreProperties>
</file>