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87" r:id="rId2"/>
    <p:sldId id="312" r:id="rId3"/>
    <p:sldId id="313" r:id="rId4"/>
    <p:sldId id="314" r:id="rId5"/>
    <p:sldId id="315" r:id="rId6"/>
    <p:sldId id="316" r:id="rId7"/>
    <p:sldId id="319" r:id="rId8"/>
    <p:sldId id="318" r:id="rId9"/>
    <p:sldId id="290" r:id="rId10"/>
    <p:sldId id="283" r:id="rId11"/>
    <p:sldId id="289" r:id="rId12"/>
    <p:sldId id="266" r:id="rId13"/>
    <p:sldId id="268" r:id="rId14"/>
    <p:sldId id="291" r:id="rId15"/>
    <p:sldId id="270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3" r:id="rId26"/>
    <p:sldId id="306" r:id="rId27"/>
    <p:sldId id="307" r:id="rId28"/>
  </p:sldIdLst>
  <p:sldSz cx="9144000" cy="6858000" type="screen4x3"/>
  <p:notesSz cx="7004050" cy="92900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8614" autoAdjust="0"/>
    <p:restoredTop sz="90653" autoAdjust="0"/>
  </p:normalViewPr>
  <p:slideViewPr>
    <p:cSldViewPr>
      <p:cViewPr>
        <p:scale>
          <a:sx n="73" d="100"/>
          <a:sy n="73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3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750" y="0"/>
            <a:ext cx="30353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4913"/>
            <a:ext cx="30353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750" y="8824913"/>
            <a:ext cx="30353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pPr>
              <a:defRPr/>
            </a:pPr>
            <a:fld id="{B3F0AE90-C6EB-4586-922E-CE3B49AB0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08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3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750" y="0"/>
            <a:ext cx="30353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3250"/>
            <a:ext cx="5137150" cy="417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4913"/>
            <a:ext cx="30353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750" y="8824913"/>
            <a:ext cx="30353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pPr>
              <a:defRPr/>
            </a:pPr>
            <a:fld id="{BAED924C-EF20-47C6-A0A8-85DFB5077D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784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2A7FA84-1E22-4BA8-A4FC-6DF2C30DEB57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F019558-9309-4399-8CDA-6434B67D2EEB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8021BAF-E6B1-4F60-A1C3-5B517760B2FF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1BAE458-AA68-4F3D-8B95-DAF1BA79E958}" type="slidenum">
              <a:rPr lang="en-US" altLang="en-US" sz="1200" smtClean="0"/>
              <a:pPr/>
              <a:t>20</a:t>
            </a:fld>
            <a:endParaRPr lang="en-US" altLang="en-US" sz="1200" smtClean="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876E2F8-CFFF-4C36-8AA4-050E273378B5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1F86240-B477-4984-BBBD-E3D8EFFA2278}" type="slidenum">
              <a:rPr lang="en-US" altLang="en-US" sz="1200" smtClean="0"/>
              <a:pPr/>
              <a:t>22</a:t>
            </a:fld>
            <a:endParaRPr lang="en-US" altLang="en-US" sz="1200" smtClean="0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E9C046D-2C46-4D9F-99CD-62FD0542B657}" type="slidenum">
              <a:rPr lang="en-US" altLang="en-US" sz="1200" smtClean="0"/>
              <a:pPr/>
              <a:t>23</a:t>
            </a:fld>
            <a:endParaRPr lang="en-US" altLang="en-US" sz="1200" smtClean="0"/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4E1CFFC-82E9-492A-8328-C83E56E1FEB6}" type="slidenum">
              <a:rPr lang="en-US" altLang="en-US" sz="1200" smtClean="0"/>
              <a:pPr/>
              <a:t>24</a:t>
            </a:fld>
            <a:endParaRPr lang="en-US" altLang="en-US" sz="1200" smtClean="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13250"/>
            <a:ext cx="5603875" cy="4179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DE166-EBDF-4761-B1E7-613E7259F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45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9C911-057F-4EFB-8719-A154FC408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27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D222A-95B5-4B3D-BE8B-6867B51525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1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EB634-D816-4DC8-AFC8-5F2DF57EA3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0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43C44-7BA5-4544-ACF2-A870D5BBE8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69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E366A-D3F4-4077-BA5C-0AD95B89B7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9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90E86-89F6-41F1-8AF3-F677DA9E30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A7A5A-0A14-4DD4-8EA3-204677B79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21798-E5E7-4BBB-83D4-FE1A4D4F6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3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957F6-703B-47A9-97D7-8E7C4B4BC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76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7214A-2E94-4676-8B1A-B185E6D460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70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247DF4E-3AA7-4339-97E0-DE38982E99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812925" y="-111125"/>
            <a:ext cx="374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855788" y="609600"/>
            <a:ext cx="45450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4400" u="sng"/>
              <a:t>Interpersonal Skills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14400" y="1736725"/>
            <a:ext cx="6781800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n-US" sz="3200"/>
              <a:t>The ability to understand self and other people in an organization to work </a:t>
            </a:r>
          </a:p>
          <a:p>
            <a:pPr algn="just" eaLnBrk="1" hangingPunct="1"/>
            <a:r>
              <a:rPr lang="en-US" sz="3200"/>
              <a:t>Co-operatively with them. It includes four components;</a:t>
            </a:r>
          </a:p>
          <a:p>
            <a:pPr algn="just" eaLnBrk="1" hangingPunct="1"/>
            <a:r>
              <a:rPr lang="en-US" sz="3200" b="1"/>
              <a:t>Self Awareness,</a:t>
            </a:r>
          </a:p>
          <a:p>
            <a:pPr algn="just" eaLnBrk="1" hangingPunct="1"/>
            <a:r>
              <a:rPr lang="en-US" sz="3200" b="1"/>
              <a:t>Self Management</a:t>
            </a:r>
          </a:p>
          <a:p>
            <a:pPr algn="just" eaLnBrk="1" hangingPunct="1"/>
            <a:r>
              <a:rPr lang="en-US" sz="3200" b="1"/>
              <a:t>Social Awareness</a:t>
            </a:r>
          </a:p>
          <a:p>
            <a:pPr algn="just" eaLnBrk="1" hangingPunct="1"/>
            <a:r>
              <a:rPr lang="en-US" sz="3200" b="1"/>
              <a:t>Social Skills</a:t>
            </a:r>
          </a:p>
          <a:p>
            <a:pPr algn="just" eaLnBrk="1" hangingPunct="1"/>
            <a:endParaRPr lang="en-US" sz="2000" b="1"/>
          </a:p>
          <a:p>
            <a:pPr algn="just" eaLnBrk="1" hangingPunct="1"/>
            <a:endParaRPr lang="en-US" sz="2000"/>
          </a:p>
          <a:p>
            <a:pPr algn="just" eaLnBrk="1" hangingPunct="1"/>
            <a:endParaRPr lang="en-US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12713" y="14763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charset="0"/>
              </a:rPr>
              <a:t>Psycho-Analytical or Psycho-Dynamic Theory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457200" y="679450"/>
            <a:ext cx="8329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>
                <a:effectLst>
                  <a:outerShdw blurRad="38100" dist="38100" dir="2700000" algn="tl">
                    <a:srgbClr val="800000"/>
                  </a:outerShdw>
                </a:effectLst>
              </a:rPr>
              <a:t>“Sigmund Freud’s STRUCTURAL MODEL OF MENTAL LIFE”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65125" y="1157288"/>
            <a:ext cx="5821363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 u="sng"/>
              <a:t>ID		Psychic energy</a:t>
            </a:r>
          </a:p>
          <a:p>
            <a:pPr eaLnBrk="1" hangingPunct="1"/>
            <a:endParaRPr lang="en-US" sz="800"/>
          </a:p>
          <a:p>
            <a:pPr eaLnBrk="1" hangingPunct="1"/>
            <a:r>
              <a:rPr lang="en-US" sz="1600"/>
              <a:t>	</a:t>
            </a:r>
            <a:r>
              <a:rPr lang="en-US" sz="2000"/>
              <a:t>Inherited, Presented at birth, Present in life.</a:t>
            </a:r>
          </a:p>
          <a:p>
            <a:pPr eaLnBrk="1" hangingPunct="1"/>
            <a:r>
              <a:rPr lang="en-US" sz="2000"/>
              <a:t>	Store of wishes and unconscious.</a:t>
            </a:r>
          </a:p>
          <a:p>
            <a:pPr eaLnBrk="1" hangingPunct="1"/>
            <a:r>
              <a:rPr lang="en-US" sz="2000"/>
              <a:t>	Strives for immediate pleasure and avoid pain.</a:t>
            </a:r>
          </a:p>
          <a:p>
            <a:pPr eaLnBrk="1" hangingPunct="1"/>
            <a:r>
              <a:rPr lang="en-US" sz="2000"/>
              <a:t>	Insistent and rash.</a:t>
            </a:r>
          </a:p>
          <a:p>
            <a:pPr eaLnBrk="1" hangingPunct="1"/>
            <a:r>
              <a:rPr lang="en-US" sz="2000"/>
              <a:t>	Does not tolerate un-comforts-tension. </a:t>
            </a:r>
          </a:p>
          <a:p>
            <a:pPr eaLnBrk="1" hangingPunct="1"/>
            <a:r>
              <a:rPr lang="en-US" sz="2000"/>
              <a:t>	Immoral, animal drives, Unorganized.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762250" y="3608388"/>
            <a:ext cx="6381750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r>
              <a:rPr lang="en-US" sz="2000" b="1" u="sng"/>
              <a:t>EGO		The Gateway of Action</a:t>
            </a:r>
          </a:p>
          <a:p>
            <a:pPr algn="r" eaLnBrk="1" hangingPunct="1"/>
            <a:endParaRPr lang="en-US" sz="800"/>
          </a:p>
          <a:p>
            <a:pPr algn="r" eaLnBrk="1" hangingPunct="1"/>
            <a:r>
              <a:rPr lang="en-US" sz="1600"/>
              <a:t>	</a:t>
            </a:r>
            <a:r>
              <a:rPr lang="en-US" sz="1800"/>
              <a:t>Separates reality from unreality,</a:t>
            </a:r>
          </a:p>
          <a:p>
            <a:pPr algn="r" eaLnBrk="1" hangingPunct="1"/>
            <a:r>
              <a:rPr lang="en-US" sz="1800"/>
              <a:t>Logical, realistic, practical and rational.</a:t>
            </a:r>
          </a:p>
          <a:p>
            <a:pPr algn="r" eaLnBrk="1" hangingPunct="1"/>
            <a:r>
              <a:rPr lang="en-US" sz="1800"/>
              <a:t>Consciously distinguish between the demands of ID &amp; Realities.</a:t>
            </a:r>
          </a:p>
          <a:p>
            <a:pPr algn="r" eaLnBrk="1" hangingPunct="1"/>
            <a:r>
              <a:rPr lang="en-US" sz="1800"/>
              <a:t>Regulate and integrate inner motives and source of Tension release.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0" y="4889500"/>
            <a:ext cx="66421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 u="sng"/>
              <a:t>SUPER EGO</a:t>
            </a:r>
          </a:p>
          <a:p>
            <a:pPr eaLnBrk="1" hangingPunct="1"/>
            <a:endParaRPr lang="en-US" sz="800"/>
          </a:p>
          <a:p>
            <a:pPr eaLnBrk="1" hangingPunct="1"/>
            <a:r>
              <a:rPr lang="en-US" sz="1600"/>
              <a:t>	</a:t>
            </a:r>
            <a:r>
              <a:rPr lang="en-US" sz="1800"/>
              <a:t>Sensor agent of – Value, belief and standards of  the society.</a:t>
            </a:r>
          </a:p>
          <a:p>
            <a:pPr eaLnBrk="1" hangingPunct="1"/>
            <a:r>
              <a:rPr lang="en-US" sz="1800"/>
              <a:t>	Ideals &amp; noble thoughts.</a:t>
            </a:r>
          </a:p>
          <a:p>
            <a:pPr eaLnBrk="1" hangingPunct="1"/>
            <a:r>
              <a:rPr lang="en-US" sz="1800"/>
              <a:t>	Acquired from parents, teachers, friends, religion, etc.,</a:t>
            </a:r>
          </a:p>
          <a:p>
            <a:pPr eaLnBrk="1" hangingPunct="1"/>
            <a:r>
              <a:rPr lang="en-US" sz="1800"/>
              <a:t>	Describes the right and wrong.</a:t>
            </a:r>
          </a:p>
          <a:p>
            <a:pPr eaLnBrk="1" hangingPunct="1"/>
            <a:r>
              <a:rPr lang="en-US" sz="1800"/>
              <a:t>	Mediates, filters action.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990600" y="0"/>
            <a:ext cx="9731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EGO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80963" y="406400"/>
            <a:ext cx="90630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500" b="1">
                <a:effectLst>
                  <a:outerShdw blurRad="38100" dist="38100" dir="2700000" algn="tl">
                    <a:srgbClr val="800000"/>
                  </a:outerShdw>
                </a:effectLst>
                <a:latin typeface="Tahoma" charset="0"/>
              </a:rPr>
              <a:t>A Psychological State of an Individual, which Guide </a:t>
            </a:r>
          </a:p>
          <a:p>
            <a:pPr algn="ctr">
              <a:defRPr/>
            </a:pPr>
            <a:r>
              <a:rPr lang="en-US" sz="2500" b="1">
                <a:effectLst>
                  <a:outerShdw blurRad="38100" dist="38100" dir="2700000" algn="tl">
                    <a:srgbClr val="800000"/>
                  </a:outerShdw>
                </a:effectLst>
                <a:latin typeface="Tahoma" charset="0"/>
              </a:rPr>
              <a:t>the Way of Feeling, Thinking and Behavior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28600" y="1330325"/>
            <a:ext cx="1751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u="sng"/>
              <a:t>EGO Status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28600" y="1812925"/>
            <a:ext cx="1816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PARENT</a:t>
            </a:r>
          </a:p>
          <a:p>
            <a:pPr eaLnBrk="1" hangingPunct="1"/>
            <a:r>
              <a:rPr lang="en-US"/>
              <a:t>(Taught Ego)</a:t>
            </a:r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>
            <a:off x="2209800" y="1660525"/>
            <a:ext cx="1447800" cy="1295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Help</a:t>
            </a:r>
          </a:p>
          <a:p>
            <a:pPr algn="ctr"/>
            <a:r>
              <a:rPr lang="en-US" sz="2000"/>
              <a:t>---------------</a:t>
            </a:r>
          </a:p>
          <a:p>
            <a:pPr algn="ctr"/>
            <a:r>
              <a:rPr lang="en-US" sz="2000"/>
              <a:t>Control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029200" y="1584325"/>
            <a:ext cx="135255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/>
              <a:t>Controlling</a:t>
            </a:r>
          </a:p>
          <a:p>
            <a:pPr eaLnBrk="1" hangingPunct="1"/>
            <a:r>
              <a:rPr lang="en-US" sz="2000"/>
              <a:t>Protective</a:t>
            </a:r>
          </a:p>
          <a:p>
            <a:pPr eaLnBrk="1" hangingPunct="1"/>
            <a:r>
              <a:rPr lang="en-US" sz="2000"/>
              <a:t>Critical</a:t>
            </a:r>
          </a:p>
          <a:p>
            <a:pPr eaLnBrk="1" hangingPunct="1"/>
            <a:r>
              <a:rPr lang="en-US" sz="2000"/>
              <a:t>Nurturing</a:t>
            </a:r>
          </a:p>
          <a:p>
            <a:pPr eaLnBrk="1" hangingPunct="1"/>
            <a:r>
              <a:rPr lang="en-US" sz="2000"/>
              <a:t>Instructive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6200" y="3303588"/>
            <a:ext cx="30432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ADULT</a:t>
            </a:r>
          </a:p>
          <a:p>
            <a:pPr eaLnBrk="1" hangingPunct="1"/>
            <a:r>
              <a:rPr lang="en-US"/>
              <a:t>(Acquired by Maturity)</a:t>
            </a:r>
          </a:p>
        </p:txBody>
      </p:sp>
      <p:sp>
        <p:nvSpPr>
          <p:cNvPr id="13321" name="Oval 9"/>
          <p:cNvSpPr>
            <a:spLocks noChangeArrowheads="1"/>
          </p:cNvSpPr>
          <p:nvPr/>
        </p:nvSpPr>
        <p:spPr bwMode="auto">
          <a:xfrm>
            <a:off x="3048000" y="3287713"/>
            <a:ext cx="1143000" cy="10668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3657600" y="2346325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029200" y="3276600"/>
            <a:ext cx="1735138" cy="162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/>
              <a:t>Rational </a:t>
            </a:r>
          </a:p>
          <a:p>
            <a:pPr eaLnBrk="1" hangingPunct="1"/>
            <a:r>
              <a:rPr lang="en-US" sz="2000"/>
              <a:t>Factual </a:t>
            </a:r>
          </a:p>
          <a:p>
            <a:pPr eaLnBrk="1" hangingPunct="1"/>
            <a:r>
              <a:rPr lang="en-US" sz="2000"/>
              <a:t>Unemotional</a:t>
            </a:r>
          </a:p>
          <a:p>
            <a:pPr eaLnBrk="1" hangingPunct="1"/>
            <a:r>
              <a:rPr lang="en-US" sz="2000"/>
              <a:t>Independent</a:t>
            </a:r>
          </a:p>
          <a:p>
            <a:pPr eaLnBrk="1" hangingPunct="1"/>
            <a:r>
              <a:rPr lang="en-US" sz="2000"/>
              <a:t>Problem solver</a:t>
            </a: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4191000" y="3810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5" name="Oval 13"/>
          <p:cNvSpPr>
            <a:spLocks noChangeArrowheads="1"/>
          </p:cNvSpPr>
          <p:nvPr/>
        </p:nvSpPr>
        <p:spPr bwMode="auto">
          <a:xfrm>
            <a:off x="2743200" y="4724400"/>
            <a:ext cx="1981200" cy="1905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3124200" y="4953000"/>
            <a:ext cx="609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V="1">
            <a:off x="3352800" y="56388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3810000" y="5299075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3505200" y="4876800"/>
            <a:ext cx="725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Free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3733800" y="5867400"/>
            <a:ext cx="70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Adp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2900363" y="5486400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LP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228600" y="5181600"/>
            <a:ext cx="14271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CHILD</a:t>
            </a:r>
          </a:p>
          <a:p>
            <a:pPr eaLnBrk="1" hangingPunct="1"/>
            <a:r>
              <a:rPr lang="en-US"/>
              <a:t>(Felt Ego)</a:t>
            </a: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5029200" y="5029200"/>
            <a:ext cx="3810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/>
              <a:t>Dependent	Spontaneous</a:t>
            </a:r>
          </a:p>
          <a:p>
            <a:pPr eaLnBrk="1" hangingPunct="1"/>
            <a:r>
              <a:rPr lang="en-US" sz="2000"/>
              <a:t>Curious		Creative</a:t>
            </a:r>
          </a:p>
          <a:p>
            <a:pPr eaLnBrk="1" hangingPunct="1"/>
            <a:r>
              <a:rPr lang="en-US" sz="2000"/>
              <a:t>Rebel		Clumsy</a:t>
            </a:r>
          </a:p>
          <a:p>
            <a:pPr eaLnBrk="1" hangingPunct="1"/>
            <a:r>
              <a:rPr lang="en-US" sz="2000"/>
              <a:t>Frustrated	Pleasure seeking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133725" y="0"/>
            <a:ext cx="3038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>
                <a:solidFill>
                  <a:schemeClr val="tx2"/>
                </a:solidFill>
              </a:rPr>
              <a:t>LIFE POSITIONS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31825" y="601663"/>
            <a:ext cx="805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  <a:latin typeface="Tahoma" charset="0"/>
              </a:rPr>
              <a:t>“Assumption about self and others in the Societies”</a:t>
            </a:r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1584325" y="1336675"/>
            <a:ext cx="57975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I am OK		-	You are not OK</a:t>
            </a:r>
          </a:p>
          <a:p>
            <a:pPr eaLnBrk="1" hangingPunct="1"/>
            <a:r>
              <a:rPr lang="en-US"/>
              <a:t>I am not OK		-	You are OK</a:t>
            </a:r>
          </a:p>
          <a:p>
            <a:pPr eaLnBrk="1" hangingPunct="1"/>
            <a:r>
              <a:rPr lang="en-US"/>
              <a:t>I am not OK		-	You are not OK</a:t>
            </a:r>
          </a:p>
          <a:p>
            <a:pPr eaLnBrk="1" hangingPunct="1"/>
            <a:r>
              <a:rPr lang="en-US"/>
              <a:t>I am OK		-	You are OK</a:t>
            </a:r>
          </a:p>
          <a:p>
            <a:pPr eaLnBrk="1" hangingPunct="1"/>
            <a:endParaRPr lang="en-US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2971800" y="37338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I am OK</a:t>
            </a:r>
          </a:p>
          <a:p>
            <a:pPr algn="ctr">
              <a:defRPr/>
            </a:pPr>
            <a:r>
              <a:rPr lang="en-US"/>
              <a:t>You are not OK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5334000" y="37338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I am OK</a:t>
            </a:r>
          </a:p>
          <a:p>
            <a:pPr algn="ctr">
              <a:defRPr/>
            </a:pPr>
            <a:r>
              <a:rPr lang="en-US"/>
              <a:t>You are OK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2971800" y="48006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I am not OK</a:t>
            </a:r>
          </a:p>
          <a:p>
            <a:pPr algn="ctr">
              <a:defRPr/>
            </a:pPr>
            <a:r>
              <a:rPr lang="en-US"/>
              <a:t>You are not OK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5334000" y="48006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I am not OK</a:t>
            </a:r>
          </a:p>
          <a:p>
            <a:pPr algn="ctr">
              <a:defRPr/>
            </a:pPr>
            <a:r>
              <a:rPr lang="en-US"/>
              <a:t>You are OK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050925" y="4003675"/>
            <a:ext cx="164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</a:rPr>
              <a:t>POSITIVE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1066800" y="5181600"/>
            <a:ext cx="1811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</a:rPr>
              <a:t>NEGATIVE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3276600" y="6096000"/>
            <a:ext cx="1811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</a:rPr>
              <a:t>NEGATIVE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5715000" y="6096000"/>
            <a:ext cx="164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</a:rPr>
              <a:t>POSITIVE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 rot="5400000">
            <a:off x="6542087" y="4657726"/>
            <a:ext cx="306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</a:rPr>
              <a:t>Attitude Towards Self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990600" y="0"/>
            <a:ext cx="3541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Types of Transactions</a:t>
            </a:r>
          </a:p>
        </p:txBody>
      </p:sp>
      <p:sp>
        <p:nvSpPr>
          <p:cNvPr id="15363" name="Oval 7"/>
          <p:cNvSpPr>
            <a:spLocks noChangeArrowheads="1"/>
          </p:cNvSpPr>
          <p:nvPr/>
        </p:nvSpPr>
        <p:spPr bwMode="auto">
          <a:xfrm>
            <a:off x="1828800" y="838200"/>
            <a:ext cx="457200" cy="4572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5364" name="Oval 9"/>
          <p:cNvSpPr>
            <a:spLocks noChangeArrowheads="1"/>
          </p:cNvSpPr>
          <p:nvPr/>
        </p:nvSpPr>
        <p:spPr bwMode="auto">
          <a:xfrm>
            <a:off x="2743200" y="838200"/>
            <a:ext cx="457200" cy="4572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5365" name="Oval 10"/>
          <p:cNvSpPr>
            <a:spLocks noChangeArrowheads="1"/>
          </p:cNvSpPr>
          <p:nvPr/>
        </p:nvSpPr>
        <p:spPr bwMode="auto">
          <a:xfrm>
            <a:off x="1828800" y="1371600"/>
            <a:ext cx="457200" cy="4572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5366" name="Oval 11"/>
          <p:cNvSpPr>
            <a:spLocks noChangeArrowheads="1"/>
          </p:cNvSpPr>
          <p:nvPr/>
        </p:nvSpPr>
        <p:spPr bwMode="auto">
          <a:xfrm>
            <a:off x="2743200" y="1371600"/>
            <a:ext cx="457200" cy="4572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5367" name="Oval 12"/>
          <p:cNvSpPr>
            <a:spLocks noChangeArrowheads="1"/>
          </p:cNvSpPr>
          <p:nvPr/>
        </p:nvSpPr>
        <p:spPr bwMode="auto">
          <a:xfrm>
            <a:off x="1828800" y="1905000"/>
            <a:ext cx="457200" cy="4572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5368" name="Oval 13"/>
          <p:cNvSpPr>
            <a:spLocks noChangeArrowheads="1"/>
          </p:cNvSpPr>
          <p:nvPr/>
        </p:nvSpPr>
        <p:spPr bwMode="auto">
          <a:xfrm>
            <a:off x="2743200" y="1905000"/>
            <a:ext cx="457200" cy="4572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5369" name="Oval 20"/>
          <p:cNvSpPr>
            <a:spLocks noChangeArrowheads="1"/>
          </p:cNvSpPr>
          <p:nvPr/>
        </p:nvSpPr>
        <p:spPr bwMode="auto">
          <a:xfrm>
            <a:off x="1828800" y="2514600"/>
            <a:ext cx="457200" cy="457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5370" name="Oval 21"/>
          <p:cNvSpPr>
            <a:spLocks noChangeArrowheads="1"/>
          </p:cNvSpPr>
          <p:nvPr/>
        </p:nvSpPr>
        <p:spPr bwMode="auto">
          <a:xfrm>
            <a:off x="2743200" y="2514600"/>
            <a:ext cx="457200" cy="457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5371" name="Oval 22"/>
          <p:cNvSpPr>
            <a:spLocks noChangeArrowheads="1"/>
          </p:cNvSpPr>
          <p:nvPr/>
        </p:nvSpPr>
        <p:spPr bwMode="auto">
          <a:xfrm>
            <a:off x="1828800" y="3048000"/>
            <a:ext cx="457200" cy="457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5372" name="Oval 23"/>
          <p:cNvSpPr>
            <a:spLocks noChangeArrowheads="1"/>
          </p:cNvSpPr>
          <p:nvPr/>
        </p:nvSpPr>
        <p:spPr bwMode="auto">
          <a:xfrm>
            <a:off x="2743200" y="3048000"/>
            <a:ext cx="457200" cy="457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5373" name="Oval 24"/>
          <p:cNvSpPr>
            <a:spLocks noChangeArrowheads="1"/>
          </p:cNvSpPr>
          <p:nvPr/>
        </p:nvSpPr>
        <p:spPr bwMode="auto">
          <a:xfrm>
            <a:off x="1828800" y="3581400"/>
            <a:ext cx="457200" cy="457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5374" name="Oval 25"/>
          <p:cNvSpPr>
            <a:spLocks noChangeArrowheads="1"/>
          </p:cNvSpPr>
          <p:nvPr/>
        </p:nvSpPr>
        <p:spPr bwMode="auto">
          <a:xfrm>
            <a:off x="2743200" y="3581400"/>
            <a:ext cx="457200" cy="457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288925" y="803275"/>
            <a:ext cx="1030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</a:rPr>
              <a:t>OPEN</a:t>
            </a: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304800" y="2514600"/>
            <a:ext cx="1201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800000"/>
                  </a:outerShdw>
                </a:effectLst>
              </a:rPr>
              <a:t>CROSS</a:t>
            </a:r>
          </a:p>
        </p:txBody>
      </p:sp>
      <p:sp>
        <p:nvSpPr>
          <p:cNvPr id="15377" name="Line 28"/>
          <p:cNvSpPr>
            <a:spLocks noChangeShapeType="1"/>
          </p:cNvSpPr>
          <p:nvPr/>
        </p:nvSpPr>
        <p:spPr bwMode="auto">
          <a:xfrm>
            <a:off x="1219200" y="990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8" name="Line 29"/>
          <p:cNvSpPr>
            <a:spLocks noChangeShapeType="1"/>
          </p:cNvSpPr>
          <p:nvPr/>
        </p:nvSpPr>
        <p:spPr bwMode="auto">
          <a:xfrm>
            <a:off x="1371600" y="2743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9" name="Line 30"/>
          <p:cNvSpPr>
            <a:spLocks noChangeShapeType="1"/>
          </p:cNvSpPr>
          <p:nvPr/>
        </p:nvSpPr>
        <p:spPr bwMode="auto">
          <a:xfrm flipH="1" flipV="1">
            <a:off x="2362200" y="1066800"/>
            <a:ext cx="457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Line 31"/>
          <p:cNvSpPr>
            <a:spLocks noChangeShapeType="1"/>
          </p:cNvSpPr>
          <p:nvPr/>
        </p:nvSpPr>
        <p:spPr bwMode="auto">
          <a:xfrm>
            <a:off x="2209800" y="1219200"/>
            <a:ext cx="457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1" name="Line 32"/>
          <p:cNvSpPr>
            <a:spLocks noChangeShapeType="1"/>
          </p:cNvSpPr>
          <p:nvPr/>
        </p:nvSpPr>
        <p:spPr bwMode="auto">
          <a:xfrm>
            <a:off x="2286000" y="32004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2" name="Line 34"/>
          <p:cNvSpPr>
            <a:spLocks noChangeShapeType="1"/>
          </p:cNvSpPr>
          <p:nvPr/>
        </p:nvSpPr>
        <p:spPr bwMode="auto">
          <a:xfrm flipH="1" flipV="1">
            <a:off x="2317750" y="2743200"/>
            <a:ext cx="457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9" name="Text Box 35"/>
          <p:cNvSpPr txBox="1">
            <a:spLocks noChangeArrowheads="1"/>
          </p:cNvSpPr>
          <p:nvPr/>
        </p:nvSpPr>
        <p:spPr bwMode="auto">
          <a:xfrm>
            <a:off x="4648200" y="685800"/>
            <a:ext cx="3505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800000"/>
                  </a:outerShdw>
                </a:effectLst>
              </a:rPr>
              <a:t>COMPLIMENTARY</a:t>
            </a:r>
          </a:p>
        </p:txBody>
      </p:sp>
      <p:sp>
        <p:nvSpPr>
          <p:cNvPr id="15384" name="Text Box 36"/>
          <p:cNvSpPr txBox="1">
            <a:spLocks noChangeArrowheads="1"/>
          </p:cNvSpPr>
          <p:nvPr/>
        </p:nvSpPr>
        <p:spPr bwMode="auto">
          <a:xfrm>
            <a:off x="4632325" y="1336675"/>
            <a:ext cx="3284538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P – P – C	P= Parent </a:t>
            </a:r>
          </a:p>
          <a:p>
            <a:pPr eaLnBrk="1" hangingPunct="1"/>
            <a:r>
              <a:rPr lang="en-US"/>
              <a:t>A – A – C 	A=Adult </a:t>
            </a:r>
          </a:p>
          <a:p>
            <a:pPr eaLnBrk="1" hangingPunct="1"/>
            <a:r>
              <a:rPr lang="en-US"/>
              <a:t>C – C		C=Child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	</a:t>
            </a:r>
            <a:r>
              <a:rPr lang="en-US" b="1"/>
              <a:t>BLOCKED</a:t>
            </a:r>
          </a:p>
          <a:p>
            <a:pPr eaLnBrk="1" hangingPunct="1"/>
            <a:r>
              <a:rPr lang="en-US"/>
              <a:t>	P – A</a:t>
            </a:r>
          </a:p>
          <a:p>
            <a:pPr eaLnBrk="1" hangingPunct="1"/>
            <a:r>
              <a:rPr lang="en-US"/>
              <a:t>	C - P</a:t>
            </a:r>
          </a:p>
          <a:p>
            <a:pPr eaLnBrk="1" hangingPunct="1"/>
            <a:endParaRPr lang="en-US"/>
          </a:p>
        </p:txBody>
      </p:sp>
      <p:sp>
        <p:nvSpPr>
          <p:cNvPr id="15385" name="Text Box 37"/>
          <p:cNvSpPr txBox="1">
            <a:spLocks noChangeArrowheads="1"/>
          </p:cNvSpPr>
          <p:nvPr/>
        </p:nvSpPr>
        <p:spPr bwMode="auto">
          <a:xfrm>
            <a:off x="0" y="4079875"/>
            <a:ext cx="917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/>
              <a:t>ULTERIOR</a:t>
            </a:r>
            <a:r>
              <a:rPr lang="en-US" sz="2000"/>
              <a:t> - -  Transactions influenced by other than ego status (Hidden Meanings)</a:t>
            </a:r>
          </a:p>
        </p:txBody>
      </p:sp>
      <p:sp>
        <p:nvSpPr>
          <p:cNvPr id="15386" name="Text Box 38"/>
          <p:cNvSpPr txBox="1">
            <a:spLocks noChangeArrowheads="1"/>
          </p:cNvSpPr>
          <p:nvPr/>
        </p:nvSpPr>
        <p:spPr bwMode="auto">
          <a:xfrm>
            <a:off x="12700" y="4765675"/>
            <a:ext cx="750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/>
              <a:t>GALLOWS TRANSACTIONS - - </a:t>
            </a:r>
            <a:r>
              <a:rPr lang="en-US" sz="2000"/>
              <a:t>In appropriate smile or love</a:t>
            </a:r>
            <a:endParaRPr lang="en-US" b="1"/>
          </a:p>
        </p:txBody>
      </p:sp>
      <p:sp>
        <p:nvSpPr>
          <p:cNvPr id="15387" name="Text Box 39"/>
          <p:cNvSpPr txBox="1">
            <a:spLocks noChangeArrowheads="1"/>
          </p:cNvSpPr>
          <p:nvPr/>
        </p:nvSpPr>
        <p:spPr bwMode="auto">
          <a:xfrm>
            <a:off x="0" y="5372100"/>
            <a:ext cx="6630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/>
              <a:t>GAMES – </a:t>
            </a:r>
            <a:r>
              <a:rPr lang="en-US" sz="2000"/>
              <a:t>Repeat, Find it ulterior, Sense at superficial level </a:t>
            </a:r>
            <a:endParaRPr lang="en-US" b="1"/>
          </a:p>
        </p:txBody>
      </p:sp>
      <p:sp>
        <p:nvSpPr>
          <p:cNvPr id="15388" name="Text Box 40"/>
          <p:cNvSpPr txBox="1">
            <a:spLocks noChangeArrowheads="1"/>
          </p:cNvSpPr>
          <p:nvPr/>
        </p:nvSpPr>
        <p:spPr bwMode="auto">
          <a:xfrm>
            <a:off x="0" y="5962650"/>
            <a:ext cx="9096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/>
              <a:t>INEFFECTIVE STYLES OF GAMES – </a:t>
            </a:r>
            <a:r>
              <a:rPr lang="en-US" sz="2000"/>
              <a:t>Perfectionist, Driver, Power game, </a:t>
            </a:r>
          </a:p>
          <a:p>
            <a:pPr eaLnBrk="1" hangingPunct="1"/>
            <a:r>
              <a:rPr lang="en-US" sz="2000"/>
              <a:t>						and Pleasure game</a:t>
            </a:r>
            <a:endParaRPr lang="en-US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036638"/>
          </a:xfrm>
        </p:spPr>
        <p:txBody>
          <a:bodyPr/>
          <a:lstStyle/>
          <a:p>
            <a:pPr algn="ctr" eaLnBrk="1" hangingPunct="1"/>
            <a:r>
              <a:rPr lang="en-US" sz="4400" smtClean="0"/>
              <a:t>LIFE SCRIPTS AND STROKES: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524000"/>
            <a:ext cx="8077200" cy="5181600"/>
          </a:xfrm>
        </p:spPr>
        <p:txBody>
          <a:bodyPr/>
          <a:lstStyle/>
          <a:p>
            <a:pPr marL="233363" indent="-233363" eaLnBrk="1" hangingPunct="1"/>
            <a:r>
              <a:rPr lang="en-US" sz="1800" smtClean="0"/>
              <a:t>A stroke is a unit of recognition may be positive or negative of a condition or both, strokes are required for healthy behavior. </a:t>
            </a:r>
          </a:p>
          <a:p>
            <a:pPr marL="233363" indent="-233363" eaLnBrk="1" hangingPunct="1"/>
            <a:r>
              <a:rPr lang="en-US" sz="1800" smtClean="0"/>
              <a:t>Strokes may be physical, verbal or eye-to-eye contact. 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Child hood learning influences the behavior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criticism, he/she learns to fight.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hostility, he/she learns to condemn.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ridicule, he/she learns to be shy.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shame, he/she learns to feel guilty.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tolerance, he/she learns to be patient.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encouragement, he/she learns   confidence.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2000" smtClean="0"/>
              <a:t> </a:t>
            </a:r>
            <a:r>
              <a:rPr lang="en-US" sz="1800" smtClean="0"/>
              <a:t>If a child lives with praise, he/she learns to appreciate.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fairness, he/she learns justice.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security, he/she learns to have faith.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approval, he/she learns to like himself.</a:t>
            </a:r>
          </a:p>
          <a:p>
            <a:pPr marL="233363" indent="-233363" eaLnBrk="1" hangingPunct="1">
              <a:buFont typeface="Wingdings" pitchFamily="2" charset="2"/>
              <a:buChar char="Ø"/>
            </a:pPr>
            <a:r>
              <a:rPr lang="en-US" sz="1800" smtClean="0"/>
              <a:t> If a child lives with acceptance and friendship, he/she learns to find love in the world.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3505200" y="28194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Open Area</a:t>
            </a:r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5867400" y="28194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Blind Area</a:t>
            </a: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3505200" y="38862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Hidden Area</a:t>
            </a: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5867400" y="3886200"/>
            <a:ext cx="2362200" cy="10668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50000">
                <a:schemeClr val="bg1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/>
              <a:t>Unknown Area</a:t>
            </a:r>
          </a:p>
        </p:txBody>
      </p:sp>
      <p:sp>
        <p:nvSpPr>
          <p:cNvPr id="17414" name="Text Box 26"/>
          <p:cNvSpPr txBox="1">
            <a:spLocks noChangeArrowheads="1"/>
          </p:cNvSpPr>
          <p:nvPr/>
        </p:nvSpPr>
        <p:spPr bwMode="auto">
          <a:xfrm>
            <a:off x="1524000" y="2819400"/>
            <a:ext cx="14716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Known to </a:t>
            </a:r>
          </a:p>
          <a:p>
            <a:pPr eaLnBrk="1" hangingPunct="1"/>
            <a:r>
              <a:rPr lang="en-US"/>
              <a:t>others</a:t>
            </a:r>
          </a:p>
        </p:txBody>
      </p:sp>
      <p:sp>
        <p:nvSpPr>
          <p:cNvPr id="17415" name="Text Box 27"/>
          <p:cNvSpPr txBox="1">
            <a:spLocks noChangeArrowheads="1"/>
          </p:cNvSpPr>
          <p:nvPr/>
        </p:nvSpPr>
        <p:spPr bwMode="auto">
          <a:xfrm>
            <a:off x="1539875" y="3997325"/>
            <a:ext cx="17764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Unknown to </a:t>
            </a:r>
          </a:p>
          <a:p>
            <a:pPr eaLnBrk="1" hangingPunct="1"/>
            <a:r>
              <a:rPr lang="en-US"/>
              <a:t>others</a:t>
            </a:r>
          </a:p>
        </p:txBody>
      </p:sp>
      <p:sp>
        <p:nvSpPr>
          <p:cNvPr id="17416" name="Text Box 31"/>
          <p:cNvSpPr txBox="1">
            <a:spLocks noChangeArrowheads="1"/>
          </p:cNvSpPr>
          <p:nvPr/>
        </p:nvSpPr>
        <p:spPr bwMode="auto">
          <a:xfrm rot="-5400000">
            <a:off x="-327818" y="3220244"/>
            <a:ext cx="25130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/>
              <a:t>Discussion</a:t>
            </a:r>
          </a:p>
        </p:txBody>
      </p:sp>
      <p:sp>
        <p:nvSpPr>
          <p:cNvPr id="17417" name="Line 32"/>
          <p:cNvSpPr>
            <a:spLocks noChangeShapeType="1"/>
          </p:cNvSpPr>
          <p:nvPr/>
        </p:nvSpPr>
        <p:spPr bwMode="auto">
          <a:xfrm>
            <a:off x="1371600" y="19812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8" name="Line 33"/>
          <p:cNvSpPr>
            <a:spLocks noChangeShapeType="1"/>
          </p:cNvSpPr>
          <p:nvPr/>
        </p:nvSpPr>
        <p:spPr bwMode="auto">
          <a:xfrm>
            <a:off x="3810000" y="19812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Text Box 34"/>
          <p:cNvSpPr txBox="1">
            <a:spLocks noChangeArrowheads="1"/>
          </p:cNvSpPr>
          <p:nvPr/>
        </p:nvSpPr>
        <p:spPr bwMode="auto">
          <a:xfrm>
            <a:off x="4648200" y="1143000"/>
            <a:ext cx="2228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600" b="1"/>
              <a:t>Feed Back</a:t>
            </a:r>
          </a:p>
        </p:txBody>
      </p:sp>
      <p:sp>
        <p:nvSpPr>
          <p:cNvPr id="17420" name="Text Box 35"/>
          <p:cNvSpPr txBox="1">
            <a:spLocks noChangeArrowheads="1"/>
          </p:cNvSpPr>
          <p:nvPr/>
        </p:nvSpPr>
        <p:spPr bwMode="auto">
          <a:xfrm>
            <a:off x="3505200" y="21336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Known to Self</a:t>
            </a:r>
          </a:p>
        </p:txBody>
      </p:sp>
      <p:sp>
        <p:nvSpPr>
          <p:cNvPr id="17421" name="Text Box 36"/>
          <p:cNvSpPr txBox="1">
            <a:spLocks noChangeArrowheads="1"/>
          </p:cNvSpPr>
          <p:nvPr/>
        </p:nvSpPr>
        <p:spPr bwMode="auto">
          <a:xfrm>
            <a:off x="5867400" y="21336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r>
              <a:rPr lang="en-US"/>
              <a:t>Unknown to Self</a:t>
            </a:r>
          </a:p>
        </p:txBody>
      </p:sp>
      <p:sp>
        <p:nvSpPr>
          <p:cNvPr id="17422" name="Text Box 37"/>
          <p:cNvSpPr txBox="1">
            <a:spLocks noChangeArrowheads="1"/>
          </p:cNvSpPr>
          <p:nvPr/>
        </p:nvSpPr>
        <p:spPr bwMode="auto">
          <a:xfrm>
            <a:off x="1447800" y="381000"/>
            <a:ext cx="6705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/>
              <a:t>JOHARI WINDOW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828800"/>
            <a:ext cx="6477000" cy="12065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60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Dealing with Difficult People</a:t>
            </a:r>
          </a:p>
        </p:txBody>
      </p:sp>
      <p:pic>
        <p:nvPicPr>
          <p:cNvPr id="18435" name="Picture 3" descr="pe0398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29000"/>
            <a:ext cx="274320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137400" cy="838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How to deal with Difficult people?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81200"/>
            <a:ext cx="6629400" cy="44196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endParaRPr lang="en-US" sz="1800" u="sng" smtClean="0">
              <a:latin typeface="Century" pitchFamily="18" charset="0"/>
            </a:endParaRPr>
          </a:p>
          <a:p>
            <a:pPr eaLnBrk="1" hangingPunct="1">
              <a:buFont typeface="Monotype Sorts" pitchFamily="2" charset="2"/>
              <a:buNone/>
            </a:pPr>
            <a:r>
              <a:rPr lang="en-US" sz="1800" u="sng" smtClean="0">
                <a:latin typeface="Book Antiqua" pitchFamily="18" charset="0"/>
              </a:rPr>
              <a:t>Hostile – Aggressive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1800" smtClean="0">
                <a:latin typeface="Book Antiqua" pitchFamily="18" charset="0"/>
              </a:rPr>
              <a:t> Stand up for your self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1800" smtClean="0">
                <a:latin typeface="Book Antiqua" pitchFamily="18" charset="0"/>
              </a:rPr>
              <a:t> Give them time to turn down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1800" smtClean="0">
                <a:latin typeface="Book Antiqua" pitchFamily="18" charset="0"/>
              </a:rPr>
              <a:t>  use self assertive language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1800" smtClean="0">
                <a:latin typeface="Book Antiqua" pitchFamily="18" charset="0"/>
              </a:rPr>
              <a:t>  avoid direct Confrontation.</a:t>
            </a:r>
          </a:p>
          <a:p>
            <a:pPr eaLnBrk="1" hangingPunct="1">
              <a:buFont typeface="Monotype Sorts" pitchFamily="2" charset="2"/>
              <a:buNone/>
            </a:pPr>
            <a:endParaRPr lang="en-US" sz="1800" smtClean="0">
              <a:latin typeface="Book Antiqua" pitchFamily="18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19600"/>
            <a:ext cx="3276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5537200" cy="609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Complainers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 typeface="Monotype Sorts" pitchFamily="2" charset="2"/>
              <a:buNone/>
            </a:pPr>
            <a:endParaRPr lang="en-US" smtClean="0">
              <a:latin typeface="Century" pitchFamily="18" charset="0"/>
            </a:endParaRPr>
          </a:p>
          <a:p>
            <a:pPr lvl="1" eaLnBrk="1" hangingPunct="1">
              <a:buFont typeface="Monotype Sorts" pitchFamily="2" charset="2"/>
              <a:buNone/>
            </a:pPr>
            <a:endParaRPr lang="en-US" smtClean="0">
              <a:latin typeface="Century" pitchFamily="18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429000"/>
            <a:ext cx="32766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057400" y="1905000"/>
            <a:ext cx="5715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>
              <a:buFont typeface="Wingdings" pitchFamily="2" charset="2"/>
              <a:buChar char="§"/>
            </a:pPr>
            <a:r>
              <a:rPr lang="en-US" sz="1800">
                <a:latin typeface="Book Antiqua" pitchFamily="18" charset="0"/>
              </a:rPr>
              <a:t>Listen attentively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>
                <a:latin typeface="Book Antiqua" pitchFamily="18" charset="0"/>
              </a:rPr>
              <a:t>Acknowledge their feelings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>
                <a:latin typeface="Book Antiqua" pitchFamily="18" charset="0"/>
              </a:rPr>
              <a:t>Avoid complaining with them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>
                <a:latin typeface="Book Antiqua" pitchFamily="18" charset="0"/>
              </a:rPr>
              <a:t>Tell the truth without apology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3429000" cy="685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Clams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81200"/>
            <a:ext cx="6477000" cy="417195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Century" pitchFamily="18" charset="0"/>
              </a:rPr>
              <a:t>Ask open ended questions.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Century" pitchFamily="18" charset="0"/>
              </a:rPr>
              <a:t>Be patient and wait for response.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Century" pitchFamily="18" charset="0"/>
              </a:rPr>
              <a:t>If there is no response, tell your opinion. </a:t>
            </a:r>
          </a:p>
        </p:txBody>
      </p:sp>
      <p:pic>
        <p:nvPicPr>
          <p:cNvPr id="21508" name="Picture 4" descr="cla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51200"/>
            <a:ext cx="30480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850900"/>
            <a:ext cx="79248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Self-Awareness/Self-Perception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This is a key aspect of being a leader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The ability to recognize and understand </a:t>
            </a:r>
            <a:r>
              <a:rPr lang="en-US" sz="2000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your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 moods, emotions, and drives, as well as their effect on </a:t>
            </a:r>
            <a:r>
              <a:rPr lang="en-US" sz="2000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others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Self-confidence (but not arrogance)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Self-assessment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Self-deprecating  - sense of humor (rolling with the punches)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What are my strengths and weaknesses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4927600" cy="685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Super Agreeables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057400"/>
            <a:ext cx="6858000" cy="28194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Century" pitchFamily="18" charset="0"/>
              </a:rPr>
              <a:t>Find out why they will not work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1800" smtClean="0">
              <a:latin typeface="Century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Century" pitchFamily="18" charset="0"/>
              </a:rPr>
              <a:t>Let them know that you respect them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1800" smtClean="0">
              <a:latin typeface="Century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Century" pitchFamily="18" charset="0"/>
              </a:rPr>
              <a:t>Ready to act, don’t allow to make unrealistic commitments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1800" smtClean="0">
              <a:latin typeface="Century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Century" pitchFamily="18" charset="0"/>
              </a:rPr>
              <a:t>Discern the hidden meaning in their humour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5105400" cy="5334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Negatives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Book Antiqua" pitchFamily="18" charset="0"/>
              </a:rPr>
              <a:t>Don’t get dragged to their despair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Book Antiqua" pitchFamily="18" charset="0"/>
              </a:rPr>
              <a:t>Don’t try to Cajole them out of their negativism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Book Antiqua" pitchFamily="18" charset="0"/>
              </a:rPr>
              <a:t>Discuss the issue in detail - show the negative side of yours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smtClean="0">
                <a:latin typeface="Book Antiqua" pitchFamily="18" charset="0"/>
              </a:rPr>
              <a:t>Ready to act without agreement</a:t>
            </a:r>
          </a:p>
          <a:p>
            <a:pPr eaLnBrk="1" hangingPunct="1">
              <a:buFont typeface="Monotype Sorts" pitchFamily="2" charset="2"/>
              <a:buNone/>
            </a:pPr>
            <a:endParaRPr lang="en-US" sz="1800" smtClean="0">
              <a:latin typeface="Book Antiqua" pitchFamily="18" charset="0"/>
            </a:endParaRPr>
          </a:p>
        </p:txBody>
      </p:sp>
      <p:pic>
        <p:nvPicPr>
          <p:cNvPr id="23556" name="Picture 4" descr="negat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81400"/>
            <a:ext cx="29718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5562600" cy="7620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Know it all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7772400" cy="57912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sz="1800" b="1" smtClean="0">
                <a:latin typeface="Book Antiqua" pitchFamily="18" charset="0"/>
              </a:rPr>
              <a:t>Bulldozers</a:t>
            </a:r>
            <a:r>
              <a:rPr lang="en-US" sz="1800" smtClean="0">
                <a:latin typeface="Book Antiqua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1800" smtClean="0">
                <a:latin typeface="Book Antiqua" pitchFamily="18" charset="0"/>
              </a:rPr>
              <a:t>Prepare yourself.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smtClean="0">
                <a:latin typeface="Book Antiqua" pitchFamily="18" charset="0"/>
              </a:rPr>
              <a:t>Listen and paraphrase their main points.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smtClean="0">
                <a:latin typeface="Book Antiqua" pitchFamily="18" charset="0"/>
              </a:rPr>
              <a:t>Use the Questioning forms to raise problems.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1800" smtClean="0">
              <a:latin typeface="Book Antiqua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1800" smtClean="0">
              <a:latin typeface="Book Antiqua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2000" smtClean="0">
              <a:latin typeface="Century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2000" smtClean="0">
              <a:latin typeface="Century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2000" smtClean="0">
              <a:latin typeface="Century" pitchFamily="18" charset="0"/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v"/>
            </a:pPr>
            <a:endParaRPr lang="en-US" smtClean="0"/>
          </a:p>
        </p:txBody>
      </p:sp>
      <p:pic>
        <p:nvPicPr>
          <p:cNvPr id="24580" name="Picture 4" descr="bulldoz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10000"/>
            <a:ext cx="2133600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6172200" cy="990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Balloons</a:t>
            </a:r>
            <a:br>
              <a:rPr lang="en-US" sz="2800" smtClean="0">
                <a:latin typeface="Book Antiqua" pitchFamily="18" charset="0"/>
              </a:rPr>
            </a:br>
            <a:endParaRPr lang="en-US" sz="2800" smtClean="0">
              <a:latin typeface="Book Antiqua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6781800" cy="4530725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smtClean="0">
                <a:latin typeface="Century" pitchFamily="18" charset="0"/>
              </a:rPr>
              <a:t>State facts as your perspective of reality.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smtClean="0">
                <a:latin typeface="Century" pitchFamily="18" charset="0"/>
              </a:rPr>
              <a:t>Find a way for them to save face.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smtClean="0">
                <a:latin typeface="Century" pitchFamily="18" charset="0"/>
              </a:rPr>
              <a:t>Confront them alone, not in public.</a:t>
            </a:r>
          </a:p>
        </p:txBody>
      </p:sp>
      <p:pic>
        <p:nvPicPr>
          <p:cNvPr id="25604" name="Picture 4" descr="norm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489325"/>
            <a:ext cx="2895600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5638800" cy="1066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ok Antiqua" pitchFamily="18" charset="0"/>
              </a:rPr>
              <a:t>Indecisive Stallers</a:t>
            </a:r>
            <a:br>
              <a:rPr lang="en-US" sz="2800" smtClean="0">
                <a:latin typeface="Book Antiqua" pitchFamily="18" charset="0"/>
              </a:rPr>
            </a:br>
            <a:endParaRPr lang="en-US" sz="2800" smtClean="0">
              <a:latin typeface="Book Antiqua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6629400" cy="44196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smtClean="0">
                <a:latin typeface="Century" pitchFamily="18" charset="0"/>
              </a:rPr>
              <a:t>Raise the issue why they are hesitant 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smtClean="0">
                <a:latin typeface="Century" pitchFamily="18" charset="0"/>
              </a:rPr>
              <a:t>If you are  the problem, ask for help.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smtClean="0">
                <a:latin typeface="Century" pitchFamily="18" charset="0"/>
              </a:rPr>
              <a:t>Keep the action at your own hand.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smtClean="0">
                <a:latin typeface="Century" pitchFamily="18" charset="0"/>
              </a:rPr>
              <a:t>Remove them from the situation, if possible.</a:t>
            </a:r>
          </a:p>
        </p:txBody>
      </p:sp>
      <p:pic>
        <p:nvPicPr>
          <p:cNvPr id="26628" name="Picture 4" descr="View image detail">
            <a:hlinkClick r:id="" tooltip="View image detail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733800"/>
            <a:ext cx="2362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79248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Emotional Intelligence (EI)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4478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The capacity for </a:t>
            </a:r>
            <a:r>
              <a:rPr lang="en-US" b="1" u="sng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recognizing</a:t>
            </a: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 our feelings and those of others; for </a:t>
            </a:r>
            <a:r>
              <a:rPr lang="en-US" b="1" u="sng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motivating</a:t>
            </a: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 ourselves and others; for </a:t>
            </a:r>
            <a:r>
              <a:rPr lang="en-US" b="1" u="sng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managing</a:t>
            </a: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 emotions in ourselves and in our relationships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Understanding yourself (self-awareness)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Managing yourself (self-regulation)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Understanding others (empathy)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Managing others (motivation, social skills)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69900"/>
            <a:ext cx="79248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Knowing Yourself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0"/>
            <a:ext cx="7772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Taking criticism – tough medicine to swallow, but usually always valuable  </a:t>
            </a:r>
          </a:p>
        </p:txBody>
      </p:sp>
      <p:pic>
        <p:nvPicPr>
          <p:cNvPr id="28676" name="Picture 4" descr="j01366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14600"/>
            <a:ext cx="302101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69900"/>
            <a:ext cx="79248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Knowing Yourself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0"/>
            <a:ext cx="7772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Giving criticism -- kindly?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Leaders have to bring correction, but HOW it’s brought can make or literally break someone</a:t>
            </a:r>
          </a:p>
        </p:txBody>
      </p:sp>
      <p:pic>
        <p:nvPicPr>
          <p:cNvPr id="29700" name="Picture 4" descr="BD1998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57600"/>
            <a:ext cx="28194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69900"/>
            <a:ext cx="79248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Knowing Yourself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0"/>
            <a:ext cx="7772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“Good timber does not grow with ease;  the stronger the wind, the stronger the trees”  - J. Willard Marriott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124200"/>
            <a:ext cx="4953000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81000"/>
            <a:ext cx="79248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Knowing Yourself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Being aware of how people respond to you</a:t>
            </a:r>
            <a:b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</a:b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/>
            </a:r>
            <a:b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</a:br>
            <a:endParaRPr lang="en-US" b="1" smtClean="0">
              <a:solidFill>
                <a:srgbClr val="5F5F5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6148" name="Picture 4" descr="j01564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743200"/>
            <a:ext cx="34607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27100"/>
            <a:ext cx="41148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Self-Regulation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6096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This is another </a:t>
            </a:r>
            <a:r>
              <a:rPr lang="en-US" b="1" u="sng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key</a:t>
            </a: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 aspect of being a leader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Self-regulation is the ability to manage </a:t>
            </a:r>
            <a:r>
              <a:rPr lang="en-US" b="1" u="sng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your</a:t>
            </a: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 emotions and reactions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Others can and should be understanding, but SELF-regulation -- is up to YOU!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Bad scenes stick in people’s minds</a:t>
            </a:r>
            <a:endParaRPr lang="en-US" b="1" u="sng" smtClean="0">
              <a:solidFill>
                <a:srgbClr val="FFFFFF"/>
              </a:solidFill>
              <a:effectLst>
                <a:outerShdw blurRad="38100" dist="38100" dir="2700000" algn="tl">
                  <a:srgbClr val="5E574E"/>
                </a:outerShdw>
              </a:effectLst>
            </a:endParaRPr>
          </a:p>
        </p:txBody>
      </p:sp>
      <p:pic>
        <p:nvPicPr>
          <p:cNvPr id="7172" name="Picture 5" descr="Ex-La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12"/>
          <a:stretch>
            <a:fillRect/>
          </a:stretch>
        </p:blipFill>
        <p:spPr bwMode="auto">
          <a:xfrm>
            <a:off x="6934200" y="228600"/>
            <a:ext cx="18859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65100"/>
            <a:ext cx="79248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Self-Regulation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524000"/>
            <a:ext cx="7772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Creates an environment of trust, safety, and fairness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Discourages those around you from losing control or reacting impulsively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Helps you avoid the temptation of easy or quick fixes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5E574E"/>
                  </a:outerShdw>
                </a:effectLst>
              </a:rPr>
              <a:t>Is characterized by thoughtful reflection and being comfortable with uncertainty</a:t>
            </a:r>
            <a:endParaRPr lang="en-US" b="1" smtClean="0">
              <a:solidFill>
                <a:srgbClr val="5F5F5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609600" y="1765300"/>
            <a:ext cx="80772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b="1"/>
              <a:t>Six ways to make people like you</a:t>
            </a:r>
          </a:p>
          <a:p>
            <a:pPr algn="ctr"/>
            <a:r>
              <a:rPr lang="en-US"/>
              <a:t>Become genuinely interested in other people. </a:t>
            </a:r>
          </a:p>
          <a:p>
            <a:pPr algn="ctr"/>
            <a:r>
              <a:rPr lang="en-US"/>
              <a:t>Smile. </a:t>
            </a:r>
          </a:p>
          <a:p>
            <a:pPr algn="ctr"/>
            <a:r>
              <a:rPr lang="en-US"/>
              <a:t>Remember that a person's name is to that person the sweetest and most important sound in any language. </a:t>
            </a:r>
          </a:p>
          <a:p>
            <a:pPr algn="ctr"/>
            <a:r>
              <a:rPr lang="en-US"/>
              <a:t>Be a good listener. Encourage others to talk about themselves. </a:t>
            </a:r>
          </a:p>
          <a:p>
            <a:pPr algn="ctr"/>
            <a:r>
              <a:rPr lang="en-US"/>
              <a:t>Talk in terms of the other person's interests. </a:t>
            </a:r>
          </a:p>
          <a:p>
            <a:pPr algn="ctr"/>
            <a:r>
              <a:rPr lang="en-US"/>
              <a:t>Make the other person feel important - and do it sincerely. </a:t>
            </a:r>
          </a:p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6553200" cy="34290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b="1" smtClean="0">
                <a:latin typeface="Book Antiqua" pitchFamily="18" charset="0"/>
              </a:rPr>
              <a:t>Fundamental Techniques in Handling People</a:t>
            </a:r>
          </a:p>
          <a:p>
            <a:pPr eaLnBrk="1" hangingPunct="1">
              <a:buFont typeface="Monotype Sorts" pitchFamily="2" charset="2"/>
              <a:buNone/>
            </a:pPr>
            <a:endParaRPr lang="en-US" smtClean="0">
              <a:latin typeface="Book Antiqua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>
                <a:latin typeface="Book Antiqua" pitchFamily="18" charset="0"/>
              </a:rPr>
              <a:t>Don't criticize, condemn or complain.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>
                <a:latin typeface="Book Antiqua" pitchFamily="18" charset="0"/>
              </a:rPr>
              <a:t>Give honest and sincere appreciation.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>
                <a:latin typeface="Book Antiqua" pitchFamily="18" charset="0"/>
              </a:rPr>
              <a:t>Arouse in the other person an eager want. </a:t>
            </a:r>
          </a:p>
          <a:p>
            <a:pPr eaLnBrk="1" hangingPunct="1">
              <a:buFont typeface="Monotype Sorts" pitchFamily="2" charset="2"/>
              <a:buNone/>
            </a:pPr>
            <a:endParaRPr lang="en-US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"/>
            <a:ext cx="7162800" cy="960438"/>
          </a:xfrm>
        </p:spPr>
        <p:txBody>
          <a:bodyPr/>
          <a:lstStyle/>
          <a:p>
            <a:pPr eaLnBrk="1" hangingPunct="1"/>
            <a:r>
              <a:rPr lang="en-US" sz="4800" smtClean="0"/>
              <a:t>TRANSACTIONAL ANALYSIS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676400"/>
            <a:ext cx="7848600" cy="5181600"/>
          </a:xfrm>
        </p:spPr>
        <p:txBody>
          <a:bodyPr/>
          <a:lstStyle/>
          <a:p>
            <a:pPr algn="just" eaLnBrk="1" hangingPunct="1"/>
            <a:r>
              <a:rPr lang="en-US" sz="2000" smtClean="0"/>
              <a:t>“Study of inter and intra individual transactions where there is a stimulus and response”.</a:t>
            </a:r>
          </a:p>
          <a:p>
            <a:pPr algn="just" eaLnBrk="1" hangingPunct="1"/>
            <a:endParaRPr lang="en-US" sz="2000" smtClean="0"/>
          </a:p>
          <a:p>
            <a:pPr algn="just" eaLnBrk="1" hangingPunct="1"/>
            <a:r>
              <a:rPr lang="en-US" sz="2000" smtClean="0"/>
              <a:t>Transactional analysis is a method of analyzing human behavior in social transactions. </a:t>
            </a:r>
          </a:p>
          <a:p>
            <a:pPr algn="just" eaLnBrk="1" hangingPunct="1"/>
            <a:endParaRPr lang="en-US" sz="2000" smtClean="0"/>
          </a:p>
          <a:p>
            <a:pPr algn="just" eaLnBrk="1" hangingPunct="1"/>
            <a:r>
              <a:rPr lang="en-US" sz="2000" smtClean="0"/>
              <a:t>It is a study of human relations through the study of stimuli and response. </a:t>
            </a:r>
          </a:p>
          <a:p>
            <a:pPr algn="just" eaLnBrk="1" hangingPunct="1"/>
            <a:r>
              <a:rPr lang="en-US" sz="2000" smtClean="0"/>
              <a:t>It is an extension of Freudian theory</a:t>
            </a:r>
          </a:p>
          <a:p>
            <a:pPr algn="just" eaLnBrk="1" hangingPunct="1"/>
            <a:r>
              <a:rPr lang="en-US" sz="2000" smtClean="0"/>
              <a:t>			Id </a:t>
            </a:r>
          </a:p>
          <a:p>
            <a:pPr algn="just" eaLnBrk="1" hangingPunct="1"/>
            <a:r>
              <a:rPr lang="en-US" sz="2000" smtClean="0"/>
              <a:t>			Ego </a:t>
            </a:r>
          </a:p>
          <a:p>
            <a:pPr algn="just" eaLnBrk="1" hangingPunct="1"/>
            <a:r>
              <a:rPr lang="en-US" sz="2000" smtClean="0"/>
              <a:t>			Super Ego</a:t>
            </a:r>
          </a:p>
          <a:p>
            <a:pPr algn="just" eaLnBrk="1" hangingPunct="1"/>
            <a:r>
              <a:rPr lang="en-US" sz="2000" smtClean="0"/>
              <a:t>TA was developed by Eric Berne and popularized by Harries. Marial James, Dorthy Jongeward and Wagner.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Office\Templates\1033\Generic.pot</Template>
  <TotalTime>332</TotalTime>
  <Words>1094</Words>
  <Application>Microsoft Office PowerPoint</Application>
  <PresentationFormat>On-screen Show (4:3)</PresentationFormat>
  <Paragraphs>247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Times New Roman</vt:lpstr>
      <vt:lpstr>Arial</vt:lpstr>
      <vt:lpstr>Arial Narrow</vt:lpstr>
      <vt:lpstr>Wingdings</vt:lpstr>
      <vt:lpstr>Book Antiqua</vt:lpstr>
      <vt:lpstr>Monotype Sorts</vt:lpstr>
      <vt:lpstr>Tahoma</vt:lpstr>
      <vt:lpstr>Century</vt:lpstr>
      <vt:lpstr>Generic</vt:lpstr>
      <vt:lpstr>PowerPoint Presentation</vt:lpstr>
      <vt:lpstr>Self-Awareness/Self-Perception</vt:lpstr>
      <vt:lpstr>Knowing Yourself</vt:lpstr>
      <vt:lpstr>Knowing Yourself</vt:lpstr>
      <vt:lpstr>Self-Regulation</vt:lpstr>
      <vt:lpstr>Self-Regulation</vt:lpstr>
      <vt:lpstr>PowerPoint Presentation</vt:lpstr>
      <vt:lpstr>PowerPoint Presentation</vt:lpstr>
      <vt:lpstr>TRANSACTIONAL ANALYSIS</vt:lpstr>
      <vt:lpstr>PowerPoint Presentation</vt:lpstr>
      <vt:lpstr>PowerPoint Presentation</vt:lpstr>
      <vt:lpstr>PowerPoint Presentation</vt:lpstr>
      <vt:lpstr>PowerPoint Presentation</vt:lpstr>
      <vt:lpstr>LIFE SCRIPTS AND STROKES:</vt:lpstr>
      <vt:lpstr>PowerPoint Presentation</vt:lpstr>
      <vt:lpstr>Dealing with Difficult People</vt:lpstr>
      <vt:lpstr>How to deal with Difficult people?</vt:lpstr>
      <vt:lpstr>Complainers </vt:lpstr>
      <vt:lpstr>Clams</vt:lpstr>
      <vt:lpstr>Super Agreeables</vt:lpstr>
      <vt:lpstr>Negatives</vt:lpstr>
      <vt:lpstr>Know it all</vt:lpstr>
      <vt:lpstr>Balloons </vt:lpstr>
      <vt:lpstr>Indecisive Stallers </vt:lpstr>
      <vt:lpstr>Emotional Intelligence (EI)</vt:lpstr>
      <vt:lpstr>Knowing Yourself</vt:lpstr>
      <vt:lpstr>Knowing Yourself</vt:lpstr>
    </vt:vector>
  </TitlesOfParts>
  <Company>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niranjan</dc:creator>
  <cp:lastModifiedBy>Teacher E-Solutions</cp:lastModifiedBy>
  <cp:revision>52</cp:revision>
  <cp:lastPrinted>1601-01-01T00:00:00Z</cp:lastPrinted>
  <dcterms:created xsi:type="dcterms:W3CDTF">2005-11-24T17:49:30Z</dcterms:created>
  <dcterms:modified xsi:type="dcterms:W3CDTF">2019-01-18T15:53:31Z</dcterms:modified>
</cp:coreProperties>
</file>