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6" r:id="rId9"/>
    <p:sldId id="267" r:id="rId10"/>
    <p:sldId id="268" r:id="rId11"/>
    <p:sldId id="262" r:id="rId1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FFCCFF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86B0E7-A9F7-488F-A4EF-A6C960C44B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9004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FA0122-D05F-44DC-823A-CB75BA3A90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9137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8EF7A3-9BC2-420C-B9EF-9E423345567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81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2EB203-25A8-46B5-8A06-95EBD07C231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9736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74129E-7B9E-481A-8A34-FE86F4B904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522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AD5BD3-B01C-459A-B879-AD363355842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638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D45CA6-4B3C-434A-84E8-21682D837A6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2237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8175A7-659B-4F50-A877-E2ACA6E2A14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8596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5854A8-78A2-4C0E-BE60-DDE6DC5AE37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897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E06AEF-9C4F-4702-84DD-5D372C4194F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4577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7D40FB-EAE5-4997-981E-6B9AB04E6D4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4639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CCFF"/>
            </a:gs>
            <a:gs pos="100000">
              <a:srgbClr val="99FFCC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fld id="{CEBC0AE1-FD0D-440E-B323-7548F65D811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4005263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GB" u="sng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Investigating Viscosity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2052" name="Picture 5" descr="MPj0423011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1341438"/>
            <a:ext cx="1279525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6" descr="j017400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188913"/>
            <a:ext cx="1620838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7" descr="j021496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692150"/>
            <a:ext cx="2109788" cy="181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GB" u="sng" smtClean="0">
                <a:latin typeface="Comic Sans MS" pitchFamily="66" charset="0"/>
              </a:rPr>
              <a:t>Conclusion</a:t>
            </a:r>
          </a:p>
        </p:txBody>
      </p:sp>
      <p:sp>
        <p:nvSpPr>
          <p:cNvPr id="11267" name="Rectangle 4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GB" smtClean="0"/>
              <a:t>	</a:t>
            </a:r>
            <a:r>
              <a:rPr lang="en-GB" smtClean="0">
                <a:latin typeface="Comic Sans MS" pitchFamily="66" charset="0"/>
              </a:rPr>
              <a:t>Not all liquids are the same. Some are thin and flow easily such as …………….. and …………………….These liquids have a …………………….. . Others are thick and gooey such as ………………. and …………………. These liquids have a ……………………………….. 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4000" u="sng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Low viscosity or High viscosity?</a:t>
            </a:r>
          </a:p>
        </p:txBody>
      </p: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4427538" y="3068638"/>
            <a:ext cx="4176712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>
                <a:solidFill>
                  <a:srgbClr val="FF33CC"/>
                </a:solidFill>
                <a:latin typeface="Comic Sans MS" pitchFamily="66" charset="0"/>
              </a:rPr>
              <a:t>Today we want to sort the liquids into two groups… low viscosity and high viscosity</a:t>
            </a:r>
          </a:p>
        </p:txBody>
      </p:sp>
      <p:sp>
        <p:nvSpPr>
          <p:cNvPr id="12292" name="Rectangle 5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mtClean="0">
                <a:latin typeface="Comic Sans MS" pitchFamily="66" charset="0"/>
              </a:rPr>
              <a:t>lemonade			fruit juice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>
                <a:latin typeface="Comic Sans MS" pitchFamily="66" charset="0"/>
              </a:rPr>
              <a:t>water				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>
                <a:latin typeface="Comic Sans MS" pitchFamily="66" charset="0"/>
              </a:rPr>
              <a:t>semi-skimmed milk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>
                <a:latin typeface="Comic Sans MS" pitchFamily="66" charset="0"/>
              </a:rPr>
              <a:t>cream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>
                <a:latin typeface="Comic Sans MS" pitchFamily="66" charset="0"/>
              </a:rPr>
              <a:t>cooking oil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>
                <a:latin typeface="Comic Sans MS" pitchFamily="66" charset="0"/>
              </a:rPr>
              <a:t>vinegar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>
                <a:latin typeface="Comic Sans MS" pitchFamily="66" charset="0"/>
              </a:rPr>
              <a:t>washing up liquid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>
                <a:latin typeface="Comic Sans MS" pitchFamily="66" charset="0"/>
              </a:rPr>
              <a:t>golden syrup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4000" u="sng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What are the properties of these liquids?</a:t>
            </a:r>
          </a:p>
        </p:txBody>
      </p:sp>
      <p:sp>
        <p:nvSpPr>
          <p:cNvPr id="3075" name="Text Box 7"/>
          <p:cNvSpPr txBox="1">
            <a:spLocks noChangeArrowheads="1"/>
          </p:cNvSpPr>
          <p:nvPr/>
        </p:nvSpPr>
        <p:spPr bwMode="auto">
          <a:xfrm>
            <a:off x="684213" y="1916113"/>
            <a:ext cx="38877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3600">
              <a:latin typeface="Comic Sans MS" pitchFamily="66" charset="0"/>
            </a:endParaRPr>
          </a:p>
        </p:txBody>
      </p:sp>
      <p:sp>
        <p:nvSpPr>
          <p:cNvPr id="3076" name="Rectangle 9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water</a:t>
            </a:r>
          </a:p>
          <a:p>
            <a:pPr eaLnBrk="1" hangingPunct="1"/>
            <a:r>
              <a:rPr lang="en-GB" smtClean="0">
                <a:latin typeface="Comic Sans MS" pitchFamily="66" charset="0"/>
              </a:rPr>
              <a:t>milk</a:t>
            </a:r>
          </a:p>
          <a:p>
            <a:pPr eaLnBrk="1" hangingPunct="1"/>
            <a:r>
              <a:rPr lang="en-GB" smtClean="0">
                <a:latin typeface="Comic Sans MS" pitchFamily="66" charset="0"/>
              </a:rPr>
              <a:t>cream</a:t>
            </a:r>
          </a:p>
          <a:p>
            <a:pPr eaLnBrk="1" hangingPunct="1"/>
            <a:r>
              <a:rPr lang="en-GB" smtClean="0">
                <a:latin typeface="Comic Sans MS" pitchFamily="66" charset="0"/>
              </a:rPr>
              <a:t>cooking oil</a:t>
            </a:r>
          </a:p>
          <a:p>
            <a:pPr eaLnBrk="1" hangingPunct="1"/>
            <a:r>
              <a:rPr lang="en-GB" smtClean="0">
                <a:latin typeface="Comic Sans MS" pitchFamily="66" charset="0"/>
              </a:rPr>
              <a:t>washing up liquid</a:t>
            </a:r>
          </a:p>
          <a:p>
            <a:pPr eaLnBrk="1" hangingPunct="1"/>
            <a:r>
              <a:rPr lang="en-GB" smtClean="0">
                <a:latin typeface="Comic Sans MS" pitchFamily="66" charset="0"/>
              </a:rPr>
              <a:t>golden syrup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5435600" y="908050"/>
            <a:ext cx="3095625" cy="564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chemeClr val="accent2"/>
                </a:solidFill>
                <a:latin typeface="Comic Sans MS" pitchFamily="66" charset="0"/>
              </a:rPr>
              <a:t>Runny</a:t>
            </a:r>
          </a:p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chemeClr val="accent2"/>
                </a:solidFill>
                <a:latin typeface="Comic Sans MS" pitchFamily="66" charset="0"/>
              </a:rPr>
              <a:t>Pours easily</a:t>
            </a:r>
          </a:p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chemeClr val="accent2"/>
                </a:solidFill>
                <a:latin typeface="Comic Sans MS" pitchFamily="66" charset="0"/>
              </a:rPr>
              <a:t>Flows slowly</a:t>
            </a:r>
          </a:p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chemeClr val="accent2"/>
                </a:solidFill>
                <a:latin typeface="Comic Sans MS" pitchFamily="66" charset="0"/>
              </a:rPr>
              <a:t>Smooth</a:t>
            </a:r>
          </a:p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chemeClr val="accent2"/>
                </a:solidFill>
                <a:latin typeface="Comic Sans MS" pitchFamily="66" charset="0"/>
              </a:rPr>
              <a:t>Free</a:t>
            </a:r>
          </a:p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chemeClr val="accent2"/>
                </a:solidFill>
                <a:latin typeface="Comic Sans MS" pitchFamily="66" charset="0"/>
              </a:rPr>
              <a:t>Sticky</a:t>
            </a:r>
          </a:p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chemeClr val="accent2"/>
                </a:solidFill>
                <a:latin typeface="Comic Sans MS" pitchFamily="66" charset="0"/>
              </a:rPr>
              <a:t>Slow</a:t>
            </a:r>
          </a:p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chemeClr val="accent2"/>
                </a:solidFill>
                <a:latin typeface="Comic Sans MS" pitchFamily="66" charset="0"/>
              </a:rPr>
              <a:t>Thick</a:t>
            </a:r>
          </a:p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chemeClr val="accent2"/>
                </a:solidFill>
                <a:latin typeface="Comic Sans MS" pitchFamily="66" charset="0"/>
              </a:rPr>
              <a:t>Gloopy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0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0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0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0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0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0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0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"/>
                                        <p:tgtEl>
                                          <p:spTgt spid="30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400" fill="hold"/>
                                        <p:tgtEl>
                                          <p:spTgt spid="30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400" fill="hold"/>
                                        <p:tgtEl>
                                          <p:spTgt spid="30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>
                <a:latin typeface="Comic Sans MS" pitchFamily="66" charset="0"/>
              </a:rPr>
              <a:t>What do we mean by ‘viscosity’?</a:t>
            </a:r>
          </a:p>
        </p:txBody>
      </p:sp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1258888" y="1916113"/>
            <a:ext cx="3240087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chemeClr val="accent2"/>
                </a:solidFill>
                <a:latin typeface="Comic Sans MS" pitchFamily="66" charset="0"/>
              </a:rPr>
              <a:t>At what speed can you pour the following liquids?</a:t>
            </a:r>
          </a:p>
        </p:txBody>
      </p:sp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1187450" y="3573463"/>
            <a:ext cx="3240088" cy="222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chemeClr val="accent2"/>
                </a:solidFill>
                <a:latin typeface="Comic Sans MS" pitchFamily="66" charset="0"/>
              </a:rPr>
              <a:t>What affects the speed at which you can pour the different liquids?</a:t>
            </a:r>
          </a:p>
        </p:txBody>
      </p:sp>
      <p:sp>
        <p:nvSpPr>
          <p:cNvPr id="4101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5076825" y="1600200"/>
            <a:ext cx="3609975" cy="4525963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water</a:t>
            </a:r>
          </a:p>
          <a:p>
            <a:pPr eaLnBrk="1" hangingPunct="1"/>
            <a:r>
              <a:rPr lang="en-GB" smtClean="0">
                <a:latin typeface="Comic Sans MS" pitchFamily="66" charset="0"/>
              </a:rPr>
              <a:t>milk</a:t>
            </a:r>
          </a:p>
          <a:p>
            <a:pPr eaLnBrk="1" hangingPunct="1"/>
            <a:r>
              <a:rPr lang="en-GB" smtClean="0">
                <a:latin typeface="Comic Sans MS" pitchFamily="66" charset="0"/>
              </a:rPr>
              <a:t>cream</a:t>
            </a:r>
          </a:p>
          <a:p>
            <a:pPr eaLnBrk="1" hangingPunct="1"/>
            <a:r>
              <a:rPr lang="en-GB" smtClean="0">
                <a:latin typeface="Comic Sans MS" pitchFamily="66" charset="0"/>
              </a:rPr>
              <a:t>cooking oil</a:t>
            </a:r>
          </a:p>
          <a:p>
            <a:pPr eaLnBrk="1" hangingPunct="1"/>
            <a:r>
              <a:rPr lang="en-GB" smtClean="0">
                <a:latin typeface="Comic Sans MS" pitchFamily="66" charset="0"/>
              </a:rPr>
              <a:t>washing up liquid</a:t>
            </a:r>
          </a:p>
          <a:p>
            <a:pPr eaLnBrk="1" hangingPunct="1"/>
            <a:r>
              <a:rPr lang="en-GB" smtClean="0">
                <a:latin typeface="Comic Sans MS" pitchFamily="66" charset="0"/>
              </a:rPr>
              <a:t>golden syrup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4000" u="sng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What do we mean by ‘viscosity’?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GB" smtClean="0"/>
              <a:t>	</a:t>
            </a:r>
            <a:r>
              <a:rPr lang="en-GB" smtClean="0">
                <a:latin typeface="Comic Sans MS" pitchFamily="66" charset="0"/>
              </a:rPr>
              <a:t>Different liquids have different properties. One of these properties is</a:t>
            </a:r>
            <a:r>
              <a:rPr lang="en-GB" i="1" smtClean="0">
                <a:latin typeface="Comic Sans MS" pitchFamily="66" charset="0"/>
              </a:rPr>
              <a:t> viscosity</a:t>
            </a:r>
            <a:r>
              <a:rPr lang="en-GB" smtClean="0">
                <a:latin typeface="Comic Sans MS" pitchFamily="66" charset="0"/>
              </a:rPr>
              <a:t>, the liquid's resistance to flowing. </a:t>
            </a:r>
          </a:p>
          <a:p>
            <a:pPr eaLnBrk="1" hangingPunct="1">
              <a:buFontTx/>
              <a:buNone/>
            </a:pPr>
            <a:r>
              <a:rPr lang="en-GB" smtClean="0">
                <a:latin typeface="Comic Sans MS" pitchFamily="66" charset="0"/>
              </a:rPr>
              <a:t>   Not all liquids are the same. Some are thin and flow easily these have a low viscosity. Others are thick and gooey and have a high viscosity.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Let’s Investigate…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GB" smtClean="0">
                <a:latin typeface="Comic Sans MS" pitchFamily="66" charset="0"/>
              </a:rPr>
              <a:t>   How can we compare the viscosity of a range of different liquids?</a:t>
            </a:r>
          </a:p>
          <a:p>
            <a:pPr eaLnBrk="1" hangingPunct="1">
              <a:buFontTx/>
              <a:buNone/>
            </a:pPr>
            <a:endParaRPr lang="en-GB" smtClean="0">
              <a:latin typeface="Comic Sans MS" pitchFamily="66" charset="0"/>
            </a:endParaRPr>
          </a:p>
          <a:p>
            <a:pPr eaLnBrk="1" hangingPunct="1"/>
            <a:r>
              <a:rPr lang="en-GB" smtClean="0">
                <a:solidFill>
                  <a:srgbClr val="FF33CC"/>
                </a:solidFill>
                <a:latin typeface="Comic Sans MS" pitchFamily="66" charset="0"/>
              </a:rPr>
              <a:t>	What do we want to find out?</a:t>
            </a:r>
          </a:p>
          <a:p>
            <a:pPr eaLnBrk="1" hangingPunct="1"/>
            <a:r>
              <a:rPr lang="en-GB" smtClean="0">
                <a:solidFill>
                  <a:srgbClr val="FF33CC"/>
                </a:solidFill>
                <a:latin typeface="Comic Sans MS" pitchFamily="66" charset="0"/>
              </a:rPr>
              <a:t>	How will we find this out? What test 	will we use?</a:t>
            </a:r>
          </a:p>
          <a:p>
            <a:pPr eaLnBrk="1" hangingPunct="1"/>
            <a:r>
              <a:rPr lang="en-GB" smtClean="0">
                <a:solidFill>
                  <a:srgbClr val="FF33CC"/>
                </a:solidFill>
                <a:latin typeface="Comic Sans MS" pitchFamily="66" charset="0"/>
              </a:rPr>
              <a:t>     How will we ensure that we have a    	fair test?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algn="l" eaLnBrk="1" hangingPunct="1">
              <a:defRPr/>
            </a:pPr>
            <a:r>
              <a:rPr lang="en-GB" sz="4000" u="sng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Tuesday 23</a:t>
            </a:r>
            <a:r>
              <a:rPr lang="en-GB" sz="4000" u="sng" baseline="3000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rd</a:t>
            </a:r>
            <a:r>
              <a:rPr lang="en-GB" sz="4000" u="sng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September</a:t>
            </a:r>
            <a:r>
              <a:rPr lang="en-GB" sz="4000" smtClean="0"/>
              <a:t/>
            </a:r>
            <a:br>
              <a:rPr lang="en-GB" sz="4000" smtClean="0"/>
            </a:br>
            <a:r>
              <a:rPr lang="en-GB" sz="4000" smtClean="0"/>
              <a:t>		</a:t>
            </a:r>
            <a:r>
              <a:rPr lang="en-GB" sz="4000" u="sng" smtClean="0">
                <a:latin typeface="Comic Sans MS" pitchFamily="66" charset="0"/>
              </a:rPr>
              <a:t>Investigating Viscosity</a:t>
            </a:r>
            <a:endParaRPr lang="en-GB" sz="4000" u="sng" smtClean="0"/>
          </a:p>
        </p:txBody>
      </p:sp>
      <p:sp>
        <p:nvSpPr>
          <p:cNvPr id="7171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u="sng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Investigating Viscosity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mtClean="0">
                <a:latin typeface="Comic Sans MS" pitchFamily="66" charset="0"/>
              </a:rPr>
              <a:t>lemonade			fruit juice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mtClean="0">
                <a:latin typeface="Comic Sans MS" pitchFamily="66" charset="0"/>
              </a:rPr>
              <a:t>water			full fat milk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mtClean="0">
                <a:latin typeface="Comic Sans MS" pitchFamily="66" charset="0"/>
              </a:rPr>
              <a:t>semi-skimmed milk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mtClean="0">
                <a:latin typeface="Comic Sans MS" pitchFamily="66" charset="0"/>
              </a:rPr>
              <a:t>cream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mtClean="0">
                <a:latin typeface="Comic Sans MS" pitchFamily="66" charset="0"/>
              </a:rPr>
              <a:t>cooking oil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mtClean="0">
                <a:latin typeface="Comic Sans MS" pitchFamily="66" charset="0"/>
              </a:rPr>
              <a:t>vinegar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mtClean="0">
                <a:latin typeface="Comic Sans MS" pitchFamily="66" charset="0"/>
              </a:rPr>
              <a:t>washing up liquid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mtClean="0">
                <a:latin typeface="Comic Sans MS" pitchFamily="66" charset="0"/>
              </a:rPr>
              <a:t>golden syrup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GB" u="sng" smtClean="0">
                <a:latin typeface="Comic Sans MS" pitchFamily="66" charset="0"/>
              </a:rPr>
              <a:t>Prediction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mtClean="0">
                <a:latin typeface="Comic Sans MS" pitchFamily="66" charset="0"/>
              </a:rPr>
              <a:t>   I predict that the least viscous liquid will be the …………………….. because ………………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mtClean="0">
                <a:latin typeface="Comic Sans MS" pitchFamily="66" charset="0"/>
              </a:rPr>
              <a:t>	I predict that the most viscous liquid will be the …………………….. because ………………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mtClean="0">
                <a:latin typeface="Comic Sans MS" pitchFamily="66" charset="0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GB" u="sng" smtClean="0">
                <a:latin typeface="Comic Sans MS" pitchFamily="66" charset="0"/>
              </a:rPr>
              <a:t>Results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143</Words>
  <Application>Microsoft Office PowerPoint</Application>
  <PresentationFormat>On-screen Show (4:3)</PresentationFormat>
  <Paragraphs>64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Comic Sans MS</vt:lpstr>
      <vt:lpstr>Default Design</vt:lpstr>
      <vt:lpstr>Investigating Viscosity</vt:lpstr>
      <vt:lpstr>What are the properties of these liquids?</vt:lpstr>
      <vt:lpstr>What do we mean by ‘viscosity’?</vt:lpstr>
      <vt:lpstr>What do we mean by ‘viscosity’?</vt:lpstr>
      <vt:lpstr>Let’s Investigate…</vt:lpstr>
      <vt:lpstr>Tuesday 23rd September   Investigating Viscosity</vt:lpstr>
      <vt:lpstr>Investigating Viscosity</vt:lpstr>
      <vt:lpstr>Prediction</vt:lpstr>
      <vt:lpstr>Results</vt:lpstr>
      <vt:lpstr>Conclusion</vt:lpstr>
      <vt:lpstr>Low viscosity or High viscosity?</vt:lpstr>
    </vt:vector>
  </TitlesOfParts>
  <Company>Lingfield Notre Dame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Investigating Viscosity</dc:title>
  <dc:creator>lesterk</dc:creator>
  <cp:lastModifiedBy>Teacher E-Solutions</cp:lastModifiedBy>
  <cp:revision>13</cp:revision>
  <dcterms:created xsi:type="dcterms:W3CDTF">2008-09-22T12:38:51Z</dcterms:created>
  <dcterms:modified xsi:type="dcterms:W3CDTF">2019-01-18T17:17:29Z</dcterms:modified>
</cp:coreProperties>
</file>