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63" r:id="rId5"/>
    <p:sldId id="259" r:id="rId6"/>
    <p:sldId id="260" r:id="rId7"/>
    <p:sldId id="261" r:id="rId8"/>
    <p:sldId id="267" r:id="rId9"/>
    <p:sldId id="268" r:id="rId10"/>
    <p:sldId id="262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609"/>
    <a:srgbClr val="0000FF"/>
    <a:srgbClr val="FF3300"/>
    <a:srgbClr val="000000"/>
    <a:srgbClr val="24486C"/>
    <a:srgbClr val="336699"/>
    <a:srgbClr val="9078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4" autoAdjust="0"/>
    <p:restoredTop sz="94660"/>
  </p:normalViewPr>
  <p:slideViewPr>
    <p:cSldViewPr>
      <p:cViewPr varScale="1">
        <p:scale>
          <a:sx n="41" d="100"/>
          <a:sy n="41" d="100"/>
        </p:scale>
        <p:origin x="-73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581400"/>
            <a:ext cx="9144000" cy="781050"/>
          </a:xfrm>
        </p:spPr>
        <p:txBody>
          <a:bodyPr/>
          <a:lstStyle>
            <a:lvl1pPr algn="ctr">
              <a:defRPr sz="4400" b="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546600"/>
            <a:ext cx="9144000" cy="787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0" y="6613525"/>
            <a:ext cx="2133600" cy="16827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613525"/>
            <a:ext cx="2133600" cy="16827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DE558F31-632A-4F32-A0E1-9922EF89010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A744AA-BC77-4712-B505-1BAB4BFC9BD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02468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15050" y="0"/>
            <a:ext cx="196215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5734050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CC68B-A7C4-407F-8B42-30A4C4DAE9D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34116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BA91E-7D60-430C-BAC3-39BE9BC226A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11918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5435B-0473-419A-8EB1-5898131F29B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87477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685800"/>
            <a:ext cx="38481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29100" y="685800"/>
            <a:ext cx="38481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25030-F08F-4B2B-9B0E-8508D49A051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11606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2EC40-4599-47D5-A8B2-40B0D2B929A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17701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927F0-BF26-4629-BB71-71914EAEC28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56020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D99F4A-22BA-4CFC-BC7E-67EA089E756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32205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6108B-1EF3-4B59-B4BF-35EC1740D20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0596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CD6B3-4B16-49F1-BA81-6C456BEC397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38411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7848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685800"/>
            <a:ext cx="7848600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84950"/>
            <a:ext cx="21336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Tahoma" pitchFamily="34" charset="0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13525"/>
            <a:ext cx="2895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Tahoma" pitchFamily="34" charset="0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Tahoma" pitchFamily="34" charset="0"/>
              </a:defRPr>
            </a:lvl1pPr>
          </a:lstStyle>
          <a:p>
            <a:fld id="{1766B124-FC43-4BFF-B7AF-1AD741075F1A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WordArt 2"/>
          <p:cNvSpPr>
            <a:spLocks noChangeArrowheads="1" noChangeShapeType="1" noTextEdit="1"/>
          </p:cNvSpPr>
          <p:nvPr/>
        </p:nvSpPr>
        <p:spPr bwMode="auto">
          <a:xfrm>
            <a:off x="827088" y="549275"/>
            <a:ext cx="7416800" cy="20161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Moving and Growing</a:t>
            </a:r>
          </a:p>
        </p:txBody>
      </p:sp>
      <p:pic>
        <p:nvPicPr>
          <p:cNvPr id="76805" name="Picture 5" descr="r?t=c&amp;s=p&amp;sv=0a30050c&amp;uid=0C73CA98FC2C8D134&amp;sid=1862DECEE372A8834&amp;o=0&amp;id=30751&amp;p=%2Ffr&amp;u=http%3A%2F%2Fwww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708275"/>
            <a:ext cx="3024187" cy="302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807" name="Picture 7" descr="r?t=c&amp;s=p&amp;sv=0a30051f&amp;uid=0C73CA98FC2C8D134&amp;sid=1862DECEE372A8834&amp;o=0&amp;id=30751&amp;p=%2Ffr&amp;u=http%3A%2F%2Fenergyplusonli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636838"/>
            <a:ext cx="22987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62" name="WordArt 18"/>
          <p:cNvSpPr>
            <a:spLocks noChangeArrowheads="1" noChangeShapeType="1" noTextEdit="1"/>
          </p:cNvSpPr>
          <p:nvPr/>
        </p:nvSpPr>
        <p:spPr bwMode="auto">
          <a:xfrm>
            <a:off x="1042988" y="333375"/>
            <a:ext cx="7129462" cy="1079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Types of joints</a:t>
            </a:r>
          </a:p>
        </p:txBody>
      </p:sp>
      <p:sp>
        <p:nvSpPr>
          <p:cNvPr id="82998" name="WordArt 54"/>
          <p:cNvSpPr>
            <a:spLocks noChangeArrowheads="1" noChangeShapeType="1" noTextEdit="1"/>
          </p:cNvSpPr>
          <p:nvPr/>
        </p:nvSpPr>
        <p:spPr bwMode="auto">
          <a:xfrm>
            <a:off x="900113" y="1773238"/>
            <a:ext cx="331152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Hinge joint</a:t>
            </a:r>
          </a:p>
        </p:txBody>
      </p:sp>
      <p:sp>
        <p:nvSpPr>
          <p:cNvPr id="82999" name="WordArt 55"/>
          <p:cNvSpPr>
            <a:spLocks noChangeArrowheads="1" noChangeShapeType="1" noTextEdit="1"/>
          </p:cNvSpPr>
          <p:nvPr/>
        </p:nvSpPr>
        <p:spPr bwMode="auto">
          <a:xfrm>
            <a:off x="900113" y="4797425"/>
            <a:ext cx="331152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Gliding joint</a:t>
            </a:r>
          </a:p>
        </p:txBody>
      </p:sp>
      <p:sp>
        <p:nvSpPr>
          <p:cNvPr id="83000" name="WordArt 56"/>
          <p:cNvSpPr>
            <a:spLocks noChangeArrowheads="1" noChangeShapeType="1" noTextEdit="1"/>
          </p:cNvSpPr>
          <p:nvPr/>
        </p:nvSpPr>
        <p:spPr bwMode="auto">
          <a:xfrm>
            <a:off x="827088" y="3141663"/>
            <a:ext cx="3384550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Ball and socket joint</a:t>
            </a:r>
          </a:p>
        </p:txBody>
      </p:sp>
      <p:sp>
        <p:nvSpPr>
          <p:cNvPr id="83001" name="Text Box 57"/>
          <p:cNvSpPr txBox="1">
            <a:spLocks noChangeArrowheads="1"/>
          </p:cNvSpPr>
          <p:nvPr/>
        </p:nvSpPr>
        <p:spPr bwMode="auto">
          <a:xfrm>
            <a:off x="4427538" y="1700213"/>
            <a:ext cx="42481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400">
                <a:solidFill>
                  <a:srgbClr val="030609"/>
                </a:solidFill>
              </a:rPr>
              <a:t>elbows,fingers,knee</a:t>
            </a:r>
          </a:p>
        </p:txBody>
      </p:sp>
      <p:sp>
        <p:nvSpPr>
          <p:cNvPr id="83002" name="Text Box 58"/>
          <p:cNvSpPr txBox="1">
            <a:spLocks noChangeArrowheads="1"/>
          </p:cNvSpPr>
          <p:nvPr/>
        </p:nvSpPr>
        <p:spPr bwMode="auto">
          <a:xfrm>
            <a:off x="4572000" y="3213100"/>
            <a:ext cx="42481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400">
                <a:solidFill>
                  <a:srgbClr val="030609"/>
                </a:solidFill>
              </a:rPr>
              <a:t>shoulder, hip</a:t>
            </a:r>
          </a:p>
        </p:txBody>
      </p:sp>
      <p:sp>
        <p:nvSpPr>
          <p:cNvPr id="83003" name="Text Box 59"/>
          <p:cNvSpPr txBox="1">
            <a:spLocks noChangeArrowheads="1"/>
          </p:cNvSpPr>
          <p:nvPr/>
        </p:nvSpPr>
        <p:spPr bwMode="auto">
          <a:xfrm>
            <a:off x="4427538" y="4868863"/>
            <a:ext cx="471646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400">
                <a:solidFill>
                  <a:srgbClr val="030609"/>
                </a:solidFill>
              </a:rPr>
              <a:t>back bone, finger base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82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83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8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83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83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3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83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83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98" grpId="0" animBg="1"/>
      <p:bldP spid="82999" grpId="0" animBg="1"/>
      <p:bldP spid="83000" grpId="0" animBg="1"/>
      <p:bldP spid="83001" grpId="0"/>
      <p:bldP spid="83001" grpId="1"/>
      <p:bldP spid="83002" grpId="0"/>
      <p:bldP spid="83002" grpId="1"/>
      <p:bldP spid="8300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468313" y="476250"/>
            <a:ext cx="8280400" cy="588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600" b="1" u="sng">
                <a:solidFill>
                  <a:srgbClr val="000000"/>
                </a:solidFill>
              </a:rPr>
              <a:t>In this topic we will find out about….</a:t>
            </a:r>
          </a:p>
          <a:p>
            <a:pPr>
              <a:spcBef>
                <a:spcPct val="50000"/>
              </a:spcBef>
            </a:pPr>
            <a:endParaRPr lang="en-GB" sz="2600" b="1" u="sng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FontTx/>
              <a:buAutoNum type="arabicParenR"/>
            </a:pPr>
            <a:r>
              <a:rPr lang="en-GB" sz="3000">
                <a:solidFill>
                  <a:srgbClr val="FF3300"/>
                </a:solidFill>
              </a:rPr>
              <a:t>The human skeleton and its importance….</a:t>
            </a:r>
          </a:p>
          <a:p>
            <a:pPr>
              <a:spcBef>
                <a:spcPct val="50000"/>
              </a:spcBef>
              <a:buFontTx/>
              <a:buAutoNum type="arabicParenR"/>
            </a:pPr>
            <a:r>
              <a:rPr lang="en-GB" sz="3000">
                <a:solidFill>
                  <a:srgbClr val="FF3300"/>
                </a:solidFill>
              </a:rPr>
              <a:t>Skeletons in other animals..</a:t>
            </a:r>
          </a:p>
          <a:p>
            <a:pPr>
              <a:spcBef>
                <a:spcPct val="50000"/>
              </a:spcBef>
              <a:buFontTx/>
              <a:buAutoNum type="arabicParenR"/>
            </a:pPr>
            <a:r>
              <a:rPr lang="en-GB" sz="3000">
                <a:solidFill>
                  <a:srgbClr val="FF3300"/>
                </a:solidFill>
              </a:rPr>
              <a:t>How bones change as we grow..</a:t>
            </a:r>
          </a:p>
          <a:p>
            <a:pPr>
              <a:spcBef>
                <a:spcPct val="50000"/>
              </a:spcBef>
              <a:buFontTx/>
              <a:buAutoNum type="arabicParenR"/>
            </a:pPr>
            <a:r>
              <a:rPr lang="en-GB" sz="3000">
                <a:solidFill>
                  <a:srgbClr val="0000FF"/>
                </a:solidFill>
              </a:rPr>
              <a:t>How we move…</a:t>
            </a:r>
          </a:p>
          <a:p>
            <a:pPr>
              <a:spcBef>
                <a:spcPct val="50000"/>
              </a:spcBef>
              <a:buFontTx/>
              <a:buAutoNum type="arabicParenR"/>
            </a:pPr>
            <a:r>
              <a:rPr lang="en-GB" sz="3000">
                <a:solidFill>
                  <a:srgbClr val="FF3300"/>
                </a:solidFill>
              </a:rPr>
              <a:t>Our muscles…</a:t>
            </a:r>
          </a:p>
          <a:p>
            <a:pPr>
              <a:spcBef>
                <a:spcPct val="50000"/>
              </a:spcBef>
              <a:buFontTx/>
              <a:buAutoNum type="arabicParenR"/>
            </a:pPr>
            <a:r>
              <a:rPr lang="en-GB" sz="3000">
                <a:solidFill>
                  <a:srgbClr val="FF3300"/>
                </a:solidFill>
              </a:rPr>
              <a:t>The effects of exercise on our bodies…</a:t>
            </a:r>
          </a:p>
          <a:p>
            <a:pPr>
              <a:spcBef>
                <a:spcPct val="50000"/>
              </a:spcBef>
            </a:pPr>
            <a:endParaRPr lang="en-GB" sz="300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79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798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798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798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827088" y="1557338"/>
            <a:ext cx="6983412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u="sng">
                <a:solidFill>
                  <a:srgbClr val="000000"/>
                </a:solidFill>
                <a:latin typeface="Arial Rounded MT Bold" pitchFamily="34" charset="0"/>
              </a:rPr>
              <a:t>LO</a:t>
            </a:r>
            <a:r>
              <a:rPr lang="en-GB" sz="2800" b="1" u="sng">
                <a:solidFill>
                  <a:srgbClr val="000000"/>
                </a:solidFill>
                <a:latin typeface="Arial Rounded MT Bold" pitchFamily="34" charset="0"/>
              </a:rPr>
              <a:t> –</a:t>
            </a:r>
            <a:r>
              <a:rPr lang="en-GB" sz="2800">
                <a:solidFill>
                  <a:srgbClr val="000000"/>
                </a:solidFill>
                <a:latin typeface="Arial Rounded MT Bold" pitchFamily="34" charset="0"/>
              </a:rPr>
              <a:t> To understand that we have </a:t>
            </a:r>
            <a:r>
              <a:rPr lang="en-GB" sz="2800">
                <a:solidFill>
                  <a:srgbClr val="FF3300"/>
                </a:solidFill>
                <a:latin typeface="Arial Rounded MT Bold" pitchFamily="34" charset="0"/>
              </a:rPr>
              <a:t>different types</a:t>
            </a:r>
            <a:r>
              <a:rPr lang="en-GB" sz="2800">
                <a:solidFill>
                  <a:srgbClr val="000000"/>
                </a:solidFill>
                <a:latin typeface="Arial Rounded MT Bold" pitchFamily="34" charset="0"/>
              </a:rPr>
              <a:t> of </a:t>
            </a:r>
            <a:r>
              <a:rPr lang="en-GB" sz="2800">
                <a:solidFill>
                  <a:srgbClr val="FF3300"/>
                </a:solidFill>
                <a:latin typeface="Arial Rounded MT Bold" pitchFamily="34" charset="0"/>
              </a:rPr>
              <a:t>joints </a:t>
            </a:r>
            <a:r>
              <a:rPr lang="en-GB" sz="2800">
                <a:solidFill>
                  <a:srgbClr val="030609"/>
                </a:solidFill>
                <a:latin typeface="Arial Rounded MT Bold" pitchFamily="34" charset="0"/>
              </a:rPr>
              <a:t>in our bodies which help us to move.</a:t>
            </a:r>
            <a:endParaRPr lang="en-GB" sz="2800">
              <a:solidFill>
                <a:srgbClr val="000000"/>
              </a:solidFill>
              <a:latin typeface="Arial Rounded MT Bold" pitchFamily="34" charset="0"/>
            </a:endParaRP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971550" y="3789363"/>
            <a:ext cx="6983413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u="sng">
                <a:solidFill>
                  <a:srgbClr val="000000"/>
                </a:solidFill>
                <a:latin typeface="Arial Rounded MT Bold" pitchFamily="34" charset="0"/>
              </a:rPr>
              <a:t>VOCABULARY-</a:t>
            </a:r>
          </a:p>
          <a:p>
            <a:pPr>
              <a:spcBef>
                <a:spcPct val="50000"/>
              </a:spcBef>
            </a:pPr>
            <a:r>
              <a:rPr lang="en-GB" sz="3200">
                <a:solidFill>
                  <a:srgbClr val="FF3300"/>
                </a:solidFill>
                <a:latin typeface="Arial Rounded MT Bold" pitchFamily="34" charset="0"/>
              </a:rPr>
              <a:t>Joints, bones, hinge joint, ball and socket joint, gliding joint, movable, fixed, movement.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351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solidFill>
                  <a:srgbClr val="000000"/>
                </a:solidFill>
              </a:rPr>
              <a:t>Questions to discuss in partner voices!</a:t>
            </a: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323850" y="1484313"/>
            <a:ext cx="61928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0000FF"/>
                </a:solidFill>
              </a:rPr>
              <a:t>Q: What do you think a joint is?</a:t>
            </a:r>
          </a:p>
        </p:txBody>
      </p:sp>
      <p:sp>
        <p:nvSpPr>
          <p:cNvPr id="81927" name="Text Box 7"/>
          <p:cNvSpPr txBox="1">
            <a:spLocks noChangeArrowheads="1"/>
          </p:cNvSpPr>
          <p:nvPr/>
        </p:nvSpPr>
        <p:spPr bwMode="auto">
          <a:xfrm>
            <a:off x="395288" y="2133600"/>
            <a:ext cx="705643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FF3300"/>
                </a:solidFill>
              </a:rPr>
              <a:t>A: A joint is where two bones meet.   It can be movable or fixed.</a:t>
            </a:r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250825" y="3213100"/>
            <a:ext cx="70564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0000FF"/>
                </a:solidFill>
              </a:rPr>
              <a:t>Q: Why do you think we have joints?</a:t>
            </a:r>
          </a:p>
        </p:txBody>
      </p:sp>
      <p:sp>
        <p:nvSpPr>
          <p:cNvPr id="81929" name="Text Box 9"/>
          <p:cNvSpPr txBox="1">
            <a:spLocks noChangeArrowheads="1"/>
          </p:cNvSpPr>
          <p:nvPr/>
        </p:nvSpPr>
        <p:spPr bwMode="auto">
          <a:xfrm>
            <a:off x="323850" y="4076700"/>
            <a:ext cx="7056438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FF3300"/>
                </a:solidFill>
              </a:rPr>
              <a:t>A: If we did not have joints we would find simple tasks like eating very difficult. Any movement needing bending would be impossible!!!!</a:t>
            </a:r>
          </a:p>
        </p:txBody>
      </p:sp>
      <p:pic>
        <p:nvPicPr>
          <p:cNvPr id="81932" name="Picture 12" descr="GrapeSnacke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45085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34" name="Picture 14" descr="kneeanim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196975"/>
            <a:ext cx="2011362" cy="1979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81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81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81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81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81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8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9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395288" y="476250"/>
            <a:ext cx="4105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78851" name="Picture 3" descr="Nancy, H-Anim Avata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981075"/>
            <a:ext cx="2713037" cy="5256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395288" y="260350"/>
            <a:ext cx="84978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000000"/>
                </a:solidFill>
              </a:rPr>
              <a:t>Where in our body do we find movable joints?</a:t>
            </a:r>
          </a:p>
        </p:txBody>
      </p:sp>
      <p:pic>
        <p:nvPicPr>
          <p:cNvPr id="78854" name="Picture 6" descr="skeleton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908050"/>
            <a:ext cx="2447925" cy="547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855" name="Oval 7"/>
          <p:cNvSpPr>
            <a:spLocks noChangeArrowheads="1"/>
          </p:cNvSpPr>
          <p:nvPr/>
        </p:nvSpPr>
        <p:spPr bwMode="auto">
          <a:xfrm>
            <a:off x="5219700" y="3141663"/>
            <a:ext cx="431800" cy="358775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8856" name="Oval 8"/>
          <p:cNvSpPr>
            <a:spLocks noChangeArrowheads="1"/>
          </p:cNvSpPr>
          <p:nvPr/>
        </p:nvSpPr>
        <p:spPr bwMode="auto">
          <a:xfrm>
            <a:off x="5867400" y="4508500"/>
            <a:ext cx="431800" cy="358775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8858" name="Oval 10"/>
          <p:cNvSpPr>
            <a:spLocks noChangeArrowheads="1"/>
          </p:cNvSpPr>
          <p:nvPr/>
        </p:nvSpPr>
        <p:spPr bwMode="auto">
          <a:xfrm>
            <a:off x="5940425" y="5516563"/>
            <a:ext cx="431800" cy="358775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8860" name="Oval 12"/>
          <p:cNvSpPr>
            <a:spLocks noChangeArrowheads="1"/>
          </p:cNvSpPr>
          <p:nvPr/>
        </p:nvSpPr>
        <p:spPr bwMode="auto">
          <a:xfrm>
            <a:off x="5292725" y="2492375"/>
            <a:ext cx="431800" cy="358775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8863" name="Oval 15"/>
          <p:cNvSpPr>
            <a:spLocks noChangeArrowheads="1"/>
          </p:cNvSpPr>
          <p:nvPr/>
        </p:nvSpPr>
        <p:spPr bwMode="auto">
          <a:xfrm>
            <a:off x="5580063" y="1700213"/>
            <a:ext cx="431800" cy="358775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8865" name="Oval 17"/>
          <p:cNvSpPr>
            <a:spLocks noChangeArrowheads="1"/>
          </p:cNvSpPr>
          <p:nvPr/>
        </p:nvSpPr>
        <p:spPr bwMode="auto">
          <a:xfrm>
            <a:off x="6156325" y="1484313"/>
            <a:ext cx="431800" cy="358775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8867" name="Oval 19"/>
          <p:cNvSpPr>
            <a:spLocks noChangeArrowheads="1"/>
          </p:cNvSpPr>
          <p:nvPr/>
        </p:nvSpPr>
        <p:spPr bwMode="auto">
          <a:xfrm>
            <a:off x="5364163" y="3716338"/>
            <a:ext cx="215900" cy="144462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8868" name="Oval 20"/>
          <p:cNvSpPr>
            <a:spLocks noChangeArrowheads="1"/>
          </p:cNvSpPr>
          <p:nvPr/>
        </p:nvSpPr>
        <p:spPr bwMode="auto">
          <a:xfrm>
            <a:off x="6011863" y="6092825"/>
            <a:ext cx="215900" cy="144463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8869" name="Oval 21"/>
          <p:cNvSpPr>
            <a:spLocks noChangeArrowheads="1"/>
          </p:cNvSpPr>
          <p:nvPr/>
        </p:nvSpPr>
        <p:spPr bwMode="auto">
          <a:xfrm>
            <a:off x="5867400" y="3357563"/>
            <a:ext cx="431800" cy="358775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8870" name="Oval 22"/>
          <p:cNvSpPr>
            <a:spLocks noChangeArrowheads="1"/>
          </p:cNvSpPr>
          <p:nvPr/>
        </p:nvSpPr>
        <p:spPr bwMode="auto">
          <a:xfrm>
            <a:off x="6516688" y="1268413"/>
            <a:ext cx="287337" cy="144462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8871" name="Text Box 23"/>
          <p:cNvSpPr txBox="1">
            <a:spLocks noChangeArrowheads="1"/>
          </p:cNvSpPr>
          <p:nvPr/>
        </p:nvSpPr>
        <p:spPr bwMode="auto">
          <a:xfrm>
            <a:off x="3203575" y="2276475"/>
            <a:ext cx="187325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rgbClr val="0000FF"/>
                </a:solidFill>
              </a:rPr>
              <a:t>Did you locate      the joints   in our body correctly?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78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78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7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78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1000"/>
                                        <p:tgtEl>
                                          <p:spTgt spid="78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10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10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7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1000"/>
                                        <p:tgtEl>
                                          <p:spTgt spid="78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5" grpId="0" animBg="1"/>
      <p:bldP spid="78856" grpId="0" animBg="1"/>
      <p:bldP spid="78858" grpId="0" animBg="1"/>
      <p:bldP spid="78860" grpId="0" animBg="1"/>
      <p:bldP spid="78863" grpId="0" animBg="1"/>
      <p:bldP spid="78865" grpId="0" animBg="1"/>
      <p:bldP spid="78867" grpId="0" animBg="1"/>
      <p:bldP spid="78868" grpId="0" animBg="1"/>
      <p:bldP spid="78869" grpId="0" animBg="1"/>
      <p:bldP spid="78870" grpId="0" animBg="1"/>
      <p:bldP spid="788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323850" y="404813"/>
            <a:ext cx="8496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77840" name="Picture 16" descr="skeleton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836613"/>
            <a:ext cx="2447925" cy="547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841" name="Oval 17"/>
          <p:cNvSpPr>
            <a:spLocks noChangeArrowheads="1"/>
          </p:cNvSpPr>
          <p:nvPr/>
        </p:nvSpPr>
        <p:spPr bwMode="auto">
          <a:xfrm>
            <a:off x="682625" y="3070225"/>
            <a:ext cx="431800" cy="358775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7842" name="Oval 18"/>
          <p:cNvSpPr>
            <a:spLocks noChangeArrowheads="1"/>
          </p:cNvSpPr>
          <p:nvPr/>
        </p:nvSpPr>
        <p:spPr bwMode="auto">
          <a:xfrm>
            <a:off x="1330325" y="4437063"/>
            <a:ext cx="431800" cy="358775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7843" name="Oval 19"/>
          <p:cNvSpPr>
            <a:spLocks noChangeArrowheads="1"/>
          </p:cNvSpPr>
          <p:nvPr/>
        </p:nvSpPr>
        <p:spPr bwMode="auto">
          <a:xfrm>
            <a:off x="1403350" y="5445125"/>
            <a:ext cx="431800" cy="358775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7844" name="Oval 20"/>
          <p:cNvSpPr>
            <a:spLocks noChangeArrowheads="1"/>
          </p:cNvSpPr>
          <p:nvPr/>
        </p:nvSpPr>
        <p:spPr bwMode="auto">
          <a:xfrm>
            <a:off x="755650" y="2420938"/>
            <a:ext cx="431800" cy="358775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7845" name="Oval 21"/>
          <p:cNvSpPr>
            <a:spLocks noChangeArrowheads="1"/>
          </p:cNvSpPr>
          <p:nvPr/>
        </p:nvSpPr>
        <p:spPr bwMode="auto">
          <a:xfrm>
            <a:off x="1042988" y="1628775"/>
            <a:ext cx="431800" cy="358775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7846" name="Oval 22"/>
          <p:cNvSpPr>
            <a:spLocks noChangeArrowheads="1"/>
          </p:cNvSpPr>
          <p:nvPr/>
        </p:nvSpPr>
        <p:spPr bwMode="auto">
          <a:xfrm>
            <a:off x="1619250" y="1412875"/>
            <a:ext cx="431800" cy="358775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7847" name="Oval 23"/>
          <p:cNvSpPr>
            <a:spLocks noChangeArrowheads="1"/>
          </p:cNvSpPr>
          <p:nvPr/>
        </p:nvSpPr>
        <p:spPr bwMode="auto">
          <a:xfrm>
            <a:off x="827088" y="3644900"/>
            <a:ext cx="215900" cy="144463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7848" name="Oval 24"/>
          <p:cNvSpPr>
            <a:spLocks noChangeArrowheads="1"/>
          </p:cNvSpPr>
          <p:nvPr/>
        </p:nvSpPr>
        <p:spPr bwMode="auto">
          <a:xfrm>
            <a:off x="1474788" y="6021388"/>
            <a:ext cx="215900" cy="144462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7849" name="Oval 25"/>
          <p:cNvSpPr>
            <a:spLocks noChangeArrowheads="1"/>
          </p:cNvSpPr>
          <p:nvPr/>
        </p:nvSpPr>
        <p:spPr bwMode="auto">
          <a:xfrm>
            <a:off x="1330325" y="3286125"/>
            <a:ext cx="431800" cy="358775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7850" name="Oval 26"/>
          <p:cNvSpPr>
            <a:spLocks noChangeArrowheads="1"/>
          </p:cNvSpPr>
          <p:nvPr/>
        </p:nvSpPr>
        <p:spPr bwMode="auto">
          <a:xfrm>
            <a:off x="1979613" y="1196975"/>
            <a:ext cx="287337" cy="144463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7851" name="Text Box 27"/>
          <p:cNvSpPr txBox="1">
            <a:spLocks noChangeArrowheads="1"/>
          </p:cNvSpPr>
          <p:nvPr/>
        </p:nvSpPr>
        <p:spPr bwMode="auto">
          <a:xfrm>
            <a:off x="179388" y="260350"/>
            <a:ext cx="89646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rgbClr val="000000"/>
                </a:solidFill>
              </a:rPr>
              <a:t>Do you think that these joints all work in the same way?</a:t>
            </a:r>
          </a:p>
        </p:txBody>
      </p:sp>
      <p:sp>
        <p:nvSpPr>
          <p:cNvPr id="77853" name="Text Box 29"/>
          <p:cNvSpPr txBox="1">
            <a:spLocks noChangeArrowheads="1"/>
          </p:cNvSpPr>
          <p:nvPr/>
        </p:nvSpPr>
        <p:spPr bwMode="auto">
          <a:xfrm>
            <a:off x="3276600" y="1052513"/>
            <a:ext cx="5543550" cy="616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</a:rPr>
              <a:t>We actually have three main types of </a:t>
            </a:r>
            <a:r>
              <a:rPr lang="en-GB" sz="2400">
                <a:solidFill>
                  <a:srgbClr val="FF3300"/>
                </a:solidFill>
              </a:rPr>
              <a:t>movable</a:t>
            </a:r>
            <a:r>
              <a:rPr lang="en-GB" sz="2400">
                <a:solidFill>
                  <a:srgbClr val="000000"/>
                </a:solidFill>
              </a:rPr>
              <a:t> joints:</a:t>
            </a:r>
          </a:p>
          <a:p>
            <a:pPr>
              <a:spcBef>
                <a:spcPct val="50000"/>
              </a:spcBef>
            </a:pPr>
            <a:endParaRPr lang="en-GB" sz="240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FontTx/>
              <a:buAutoNum type="arabicParenR"/>
            </a:pPr>
            <a:r>
              <a:rPr lang="en-GB" sz="2400">
                <a:solidFill>
                  <a:srgbClr val="0000FF"/>
                </a:solidFill>
              </a:rPr>
              <a:t>A </a:t>
            </a:r>
            <a:r>
              <a:rPr lang="en-GB" sz="2400">
                <a:solidFill>
                  <a:srgbClr val="FF3300"/>
                </a:solidFill>
              </a:rPr>
              <a:t>hinge</a:t>
            </a:r>
            <a:r>
              <a:rPr lang="en-GB" sz="2400">
                <a:solidFill>
                  <a:srgbClr val="0000FF"/>
                </a:solidFill>
              </a:rPr>
              <a:t> joint</a:t>
            </a:r>
          </a:p>
          <a:p>
            <a:pPr>
              <a:spcBef>
                <a:spcPct val="50000"/>
              </a:spcBef>
            </a:pPr>
            <a:endParaRPr lang="en-GB" sz="240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endParaRPr lang="en-GB" sz="240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00FF"/>
                </a:solidFill>
              </a:rPr>
              <a:t>2) A </a:t>
            </a:r>
            <a:r>
              <a:rPr lang="en-GB" sz="2400">
                <a:solidFill>
                  <a:srgbClr val="FF3300"/>
                </a:solidFill>
              </a:rPr>
              <a:t>ball and socket</a:t>
            </a:r>
            <a:r>
              <a:rPr lang="en-GB" sz="2400">
                <a:solidFill>
                  <a:srgbClr val="0000FF"/>
                </a:solidFill>
              </a:rPr>
              <a:t> joint</a:t>
            </a:r>
          </a:p>
          <a:p>
            <a:pPr>
              <a:spcBef>
                <a:spcPct val="50000"/>
              </a:spcBef>
            </a:pPr>
            <a:endParaRPr lang="en-GB" sz="240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endParaRPr lang="en-GB" sz="240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00FF"/>
                </a:solidFill>
              </a:rPr>
              <a:t>3) A </a:t>
            </a:r>
            <a:r>
              <a:rPr lang="en-GB" sz="2400">
                <a:solidFill>
                  <a:srgbClr val="FF3300"/>
                </a:solidFill>
              </a:rPr>
              <a:t>gliding </a:t>
            </a:r>
            <a:r>
              <a:rPr lang="en-GB" sz="2400">
                <a:solidFill>
                  <a:srgbClr val="0000FF"/>
                </a:solidFill>
              </a:rPr>
              <a:t>joint</a:t>
            </a:r>
          </a:p>
          <a:p>
            <a:pPr>
              <a:spcBef>
                <a:spcPct val="50000"/>
              </a:spcBef>
            </a:pPr>
            <a:endParaRPr lang="en-GB" sz="240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  <a:buFontTx/>
              <a:buAutoNum type="arabicParenR"/>
            </a:pPr>
            <a:endParaRPr lang="en-GB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7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77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77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77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77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7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77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77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77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77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1000"/>
                                        <p:tgtEl>
                                          <p:spTgt spid="77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77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77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41" grpId="0" animBg="1"/>
      <p:bldP spid="77842" grpId="0" animBg="1"/>
      <p:bldP spid="77843" grpId="0" animBg="1"/>
      <p:bldP spid="77844" grpId="0" animBg="1"/>
      <p:bldP spid="77845" grpId="0" animBg="1"/>
      <p:bldP spid="77846" grpId="0" animBg="1"/>
      <p:bldP spid="77847" grpId="0" animBg="1"/>
      <p:bldP spid="77848" grpId="0" animBg="1"/>
      <p:bldP spid="77849" grpId="0" animBg="1"/>
      <p:bldP spid="77850" grpId="0" animBg="1"/>
      <p:bldP spid="778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WordArt 3"/>
          <p:cNvSpPr>
            <a:spLocks noChangeArrowheads="1" noChangeShapeType="1" noTextEdit="1"/>
          </p:cNvSpPr>
          <p:nvPr/>
        </p:nvSpPr>
        <p:spPr bwMode="auto">
          <a:xfrm>
            <a:off x="539750" y="260350"/>
            <a:ext cx="7561263" cy="14398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Hinge joint</a:t>
            </a:r>
          </a:p>
        </p:txBody>
      </p:sp>
      <p:pic>
        <p:nvPicPr>
          <p:cNvPr id="83972" name="Picture 4" descr="DBPreacherCur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700213"/>
            <a:ext cx="3384550" cy="253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755650" y="4365625"/>
            <a:ext cx="7559675" cy="286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800">
                <a:solidFill>
                  <a:srgbClr val="000000"/>
                </a:solidFill>
              </a:rPr>
              <a:t>Your toes use </a:t>
            </a:r>
            <a:r>
              <a:rPr lang="en-GB" sz="2800" b="1">
                <a:solidFill>
                  <a:srgbClr val="FF3300"/>
                </a:solidFill>
              </a:rPr>
              <a:t>hinge joints</a:t>
            </a:r>
            <a:r>
              <a:rPr lang="en-GB" sz="2800">
                <a:solidFill>
                  <a:srgbClr val="000000"/>
                </a:solidFill>
              </a:rPr>
              <a:t> (back-and-forth movements like hinges on a door). </a:t>
            </a:r>
            <a:r>
              <a:rPr lang="en-GB" sz="2800">
                <a:solidFill>
                  <a:srgbClr val="FF3300"/>
                </a:solidFill>
              </a:rPr>
              <a:t>Elbows</a:t>
            </a:r>
            <a:r>
              <a:rPr lang="en-GB" sz="2800">
                <a:solidFill>
                  <a:srgbClr val="000000"/>
                </a:solidFill>
              </a:rPr>
              <a:t>, </a:t>
            </a:r>
            <a:r>
              <a:rPr lang="en-GB" sz="2800">
                <a:solidFill>
                  <a:srgbClr val="FF3300"/>
                </a:solidFill>
              </a:rPr>
              <a:t>knees</a:t>
            </a:r>
            <a:r>
              <a:rPr lang="en-GB" sz="2800">
                <a:solidFill>
                  <a:srgbClr val="000000"/>
                </a:solidFill>
              </a:rPr>
              <a:t> and </a:t>
            </a:r>
            <a:r>
              <a:rPr lang="en-GB" sz="2800">
                <a:solidFill>
                  <a:srgbClr val="FF3300"/>
                </a:solidFill>
              </a:rPr>
              <a:t>fingers</a:t>
            </a:r>
            <a:r>
              <a:rPr lang="en-GB" sz="2800">
                <a:solidFill>
                  <a:srgbClr val="000000"/>
                </a:solidFill>
              </a:rPr>
              <a:t> also have these types of joints. Hinge joints are classified as a </a:t>
            </a:r>
            <a:r>
              <a:rPr lang="en-GB" sz="2800" b="1">
                <a:solidFill>
                  <a:srgbClr val="FF3300"/>
                </a:solidFill>
              </a:rPr>
              <a:t>movable joint</a:t>
            </a:r>
            <a:r>
              <a:rPr lang="en-GB" sz="2800">
                <a:solidFill>
                  <a:srgbClr val="000000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endParaRPr lang="en-GB" sz="2800">
              <a:solidFill>
                <a:srgbClr val="000000"/>
              </a:solidFill>
            </a:endParaRPr>
          </a:p>
        </p:txBody>
      </p:sp>
      <p:pic>
        <p:nvPicPr>
          <p:cNvPr id="83977" name="Picture 9" descr="HIN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628775"/>
            <a:ext cx="3025775" cy="274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8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animBg="1"/>
      <p:bldP spid="839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WordArt 2"/>
          <p:cNvSpPr>
            <a:spLocks noChangeArrowheads="1" noChangeShapeType="1" noTextEdit="1"/>
          </p:cNvSpPr>
          <p:nvPr/>
        </p:nvSpPr>
        <p:spPr bwMode="auto">
          <a:xfrm>
            <a:off x="539750" y="260350"/>
            <a:ext cx="5184775" cy="13684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Ball and socket joint</a:t>
            </a:r>
          </a:p>
        </p:txBody>
      </p:sp>
      <p:pic>
        <p:nvPicPr>
          <p:cNvPr id="84998" name="Picture 6" descr="ball and socket joint picture from h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60350"/>
            <a:ext cx="2160587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999" name="Picture 7" descr="CBLyingLegRai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05263"/>
            <a:ext cx="3168650" cy="237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0" name="Picture 8" descr="CBHipAbduction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557338"/>
            <a:ext cx="3167062" cy="237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4067175" y="2420938"/>
            <a:ext cx="4608513" cy="392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400">
                <a:solidFill>
                  <a:srgbClr val="030609"/>
                </a:solidFill>
              </a:rPr>
              <a:t>The </a:t>
            </a:r>
            <a:r>
              <a:rPr lang="en-GB" sz="2400">
                <a:solidFill>
                  <a:srgbClr val="FF3300"/>
                </a:solidFill>
              </a:rPr>
              <a:t>hips</a:t>
            </a:r>
            <a:r>
              <a:rPr lang="en-GB" sz="2400">
                <a:solidFill>
                  <a:srgbClr val="030609"/>
                </a:solidFill>
              </a:rPr>
              <a:t> and </a:t>
            </a:r>
            <a:r>
              <a:rPr lang="en-GB" sz="2400">
                <a:solidFill>
                  <a:srgbClr val="FF3300"/>
                </a:solidFill>
              </a:rPr>
              <a:t>shoulders</a:t>
            </a:r>
            <a:r>
              <a:rPr lang="en-GB" sz="2400">
                <a:solidFill>
                  <a:srgbClr val="030609"/>
                </a:solidFill>
              </a:rPr>
              <a:t> contain </a:t>
            </a:r>
            <a:r>
              <a:rPr lang="en-GB" sz="2400">
                <a:solidFill>
                  <a:srgbClr val="FF3300"/>
                </a:solidFill>
              </a:rPr>
              <a:t>ball-and-socket joints</a:t>
            </a:r>
            <a:r>
              <a:rPr lang="en-GB" sz="2400">
                <a:solidFill>
                  <a:srgbClr val="030609"/>
                </a:solidFill>
              </a:rPr>
              <a:t> </a:t>
            </a:r>
          </a:p>
          <a:p>
            <a:r>
              <a:rPr lang="en-GB" sz="2400">
                <a:solidFill>
                  <a:srgbClr val="030609"/>
                </a:solidFill>
              </a:rPr>
              <a:t>In a ball-and-socket joint, one bone has a rounded end that fits into a cuplike cavity on another bone. This provides a wider range of movement. Thus, your hips and shoulders can swing in almost </a:t>
            </a:r>
            <a:r>
              <a:rPr lang="en-GB" sz="2400">
                <a:solidFill>
                  <a:srgbClr val="FF3300"/>
                </a:solidFill>
              </a:rPr>
              <a:t>any direction</a:t>
            </a:r>
            <a:r>
              <a:rPr lang="en-GB" sz="2400">
                <a:solidFill>
                  <a:srgbClr val="030609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endParaRPr lang="en-GB" sz="2400">
              <a:solidFill>
                <a:srgbClr val="03060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 animBg="1"/>
      <p:bldP spid="8500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WordArt 2"/>
          <p:cNvSpPr>
            <a:spLocks noChangeArrowheads="1" noChangeShapeType="1" noTextEdit="1"/>
          </p:cNvSpPr>
          <p:nvPr/>
        </p:nvSpPr>
        <p:spPr bwMode="auto">
          <a:xfrm>
            <a:off x="539750" y="260350"/>
            <a:ext cx="7561263" cy="14398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Gliding joint</a:t>
            </a:r>
          </a:p>
        </p:txBody>
      </p:sp>
      <p:pic>
        <p:nvPicPr>
          <p:cNvPr id="89095" name="Picture 7" descr="bothbigtoe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00213"/>
            <a:ext cx="478790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097" name="Picture 9" descr="GLI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636838"/>
            <a:ext cx="2519362" cy="186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098" name="Rectangle 10"/>
          <p:cNvSpPr>
            <a:spLocks noChangeArrowheads="1"/>
          </p:cNvSpPr>
          <p:nvPr/>
        </p:nvSpPr>
        <p:spPr bwMode="auto">
          <a:xfrm>
            <a:off x="1187450" y="4508500"/>
            <a:ext cx="6840538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3200">
                <a:solidFill>
                  <a:srgbClr val="030609"/>
                </a:solidFill>
              </a:rPr>
              <a:t>The joints between the </a:t>
            </a:r>
            <a:r>
              <a:rPr lang="en-GB" sz="3200">
                <a:solidFill>
                  <a:srgbClr val="FF3300"/>
                </a:solidFill>
              </a:rPr>
              <a:t>vertebrae </a:t>
            </a:r>
            <a:r>
              <a:rPr lang="en-GB" sz="3200">
                <a:solidFill>
                  <a:srgbClr val="030609"/>
                </a:solidFill>
              </a:rPr>
              <a:t>are called </a:t>
            </a:r>
            <a:r>
              <a:rPr lang="en-GB" sz="3200">
                <a:solidFill>
                  <a:srgbClr val="FF3300"/>
                </a:solidFill>
              </a:rPr>
              <a:t>gliding joints</a:t>
            </a:r>
            <a:r>
              <a:rPr lang="en-GB" sz="3200">
                <a:solidFill>
                  <a:srgbClr val="030609"/>
                </a:solidFill>
              </a:rPr>
              <a:t>, where one part of a bone slides over another bone.</a:t>
            </a:r>
            <a:r>
              <a:rPr lang="en-GB" sz="3200"/>
              <a:t> </a:t>
            </a:r>
          </a:p>
        </p:txBody>
      </p:sp>
      <p:pic>
        <p:nvPicPr>
          <p:cNvPr id="89101" name="Picture 13" descr="spine pictu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1341438"/>
            <a:ext cx="1958975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8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89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89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89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 animBg="1"/>
      <p:bldP spid="89098" grpId="0"/>
    </p:bldLst>
  </p:timing>
</p:sld>
</file>

<file path=ppt/theme/theme1.xml><?xml version="1.0" encoding="utf-8"?>
<a:theme xmlns:a="http://schemas.openxmlformats.org/drawingml/2006/main" name="Melancholy abstract design template">
  <a:themeElements>
    <a:clrScheme name="Melancholy abstract design template 12">
      <a:dk1>
        <a:srgbClr val="777777"/>
      </a:dk1>
      <a:lt1>
        <a:srgbClr val="969696"/>
      </a:lt1>
      <a:dk2>
        <a:srgbClr val="686B5D"/>
      </a:dk2>
      <a:lt2>
        <a:srgbClr val="4E4E44"/>
      </a:lt2>
      <a:accent1>
        <a:srgbClr val="909082"/>
      </a:accent1>
      <a:accent2>
        <a:srgbClr val="809EA8"/>
      </a:accent2>
      <a:accent3>
        <a:srgbClr val="B9BAB6"/>
      </a:accent3>
      <a:accent4>
        <a:srgbClr val="7F7F7F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Melancholy abstract design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lancholy abstract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lancholy abstract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lancholy abstract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lancholy abstract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lancholy abstract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lancholy abstract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lancholy abstract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lancholy abstract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lancholy abstract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lancholy abstract design template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lancholy abstract design template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lancholy abstract design template 12">
        <a:dk1>
          <a:srgbClr val="777777"/>
        </a:dk1>
        <a:lt1>
          <a:srgbClr val="969696"/>
        </a:lt1>
        <a:dk2>
          <a:srgbClr val="686B5D"/>
        </a:dk2>
        <a:lt2>
          <a:srgbClr val="4E4E44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7F7F7F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Melancholy abstract design template</Template>
  <TotalTime>143</TotalTime>
  <Words>349</Words>
  <Application>Microsoft Office PowerPoint</Application>
  <PresentationFormat>On-screen Show (4:3)</PresentationFormat>
  <Paragraphs>43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Tahoma</vt:lpstr>
      <vt:lpstr>Arial Rounded MT Bold</vt:lpstr>
      <vt:lpstr>Melancholy abstract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S-Unit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Upma</dc:creator>
  <cp:keywords/>
  <dc:description/>
  <cp:lastModifiedBy>Teacher E-Solutions</cp:lastModifiedBy>
  <cp:revision>23</cp:revision>
  <cp:lastPrinted>1601-01-01T00:00:00Z</cp:lastPrinted>
  <dcterms:created xsi:type="dcterms:W3CDTF">2005-11-26T17:19:29Z</dcterms:created>
  <dcterms:modified xsi:type="dcterms:W3CDTF">2019-01-18T17:17:31Z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TC011812951033</vt:lpwstr>
  </property>
</Properties>
</file>