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2639D4E-78DB-45AD-9557-150175CF7C78}" type="slidenum">
              <a:rPr lang="en-GB"/>
              <a:pPr/>
              <a:t>‹#›</a:t>
            </a:fld>
            <a:endParaRPr lang="en-GB"/>
          </a:p>
        </p:txBody>
      </p:sp>
      <p:grpSp>
        <p:nvGrpSpPr>
          <p:cNvPr id="14344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14345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6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7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48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4349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0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1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2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3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4354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4355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6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7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58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14359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0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1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2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3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364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5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096D3-47FA-4094-8A8F-5E3AF3B6BC0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425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0EF2B-0E13-42E6-9B1E-3B0A490F516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95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9587F-A6A9-48FE-A107-35D4F10DF5C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666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34566-18BC-467F-81EB-E3A7F54BF9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078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97E5F-1599-4369-8DD5-B9DBD4CB719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254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2EAB7-567E-4A82-9865-4E373F6744C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173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FECDF6-4C29-41C2-B94C-F8661A2C322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107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E96EF-864C-44D0-9502-EF878F83F7E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55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67BBD-661F-4F69-BF51-234CE8CC4C3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26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00409-C2E0-4D2F-A6EE-FBCAE92E42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724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4D47127-B552-40A2-8D4B-9C86ECE9F975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332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332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3323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5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6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332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3333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333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3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3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3337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8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9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340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3341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2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3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4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5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6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7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48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3349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3350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1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52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3353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3354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355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3356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57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58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59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60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61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62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63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3364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Commas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How to use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Practice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4067175" y="1989138"/>
            <a:ext cx="22336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2555875" y="1989138"/>
            <a:ext cx="2520950" cy="201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tx2"/>
                </a:solidFill>
              </a:rPr>
              <a:t>, the plumber,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chemeClr val="tx2"/>
                </a:solidFill>
              </a:rPr>
              <a:t>, Jennifer,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chemeClr val="tx2"/>
                </a:solidFill>
              </a:rPr>
              <a:t>, the typist,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chemeClr val="tx2"/>
                </a:solidFill>
              </a:rPr>
              <a:t>, my hairdresser,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chemeClr val="tx2"/>
                </a:solidFill>
              </a:rPr>
              <a:t>, our teacher,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4643438" y="1989138"/>
            <a:ext cx="4284662" cy="201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folHlink"/>
                </a:solidFill>
              </a:rPr>
              <a:t>is good at looking after children.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chemeClr val="folHlink"/>
                </a:solidFill>
              </a:rPr>
              <a:t>blow dries my hair every week.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chemeClr val="folHlink"/>
                </a:solidFill>
              </a:rPr>
              <a:t>has a son called Sam.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chemeClr val="folHlink"/>
                </a:solidFill>
              </a:rPr>
              <a:t>fixed a leak in our pipes last week.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chemeClr val="folHlink"/>
                </a:solidFill>
              </a:rPr>
              <a:t>works in a large office.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539750" y="1989138"/>
            <a:ext cx="1512888" cy="201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Miss Jones</a:t>
            </a:r>
          </a:p>
          <a:p>
            <a:pPr>
              <a:spcBef>
                <a:spcPct val="50000"/>
              </a:spcBef>
            </a:pPr>
            <a:r>
              <a:rPr lang="en-GB"/>
              <a:t>Peter</a:t>
            </a:r>
          </a:p>
          <a:p>
            <a:pPr>
              <a:spcBef>
                <a:spcPct val="50000"/>
              </a:spcBef>
            </a:pPr>
            <a:r>
              <a:rPr lang="en-GB"/>
              <a:t>Mrs White</a:t>
            </a:r>
          </a:p>
          <a:p>
            <a:pPr>
              <a:spcBef>
                <a:spcPct val="50000"/>
              </a:spcBef>
            </a:pPr>
            <a:r>
              <a:rPr lang="en-GB"/>
              <a:t>Our nanny</a:t>
            </a:r>
          </a:p>
          <a:p>
            <a:pPr>
              <a:spcBef>
                <a:spcPct val="50000"/>
              </a:spcBef>
            </a:pPr>
            <a:r>
              <a:rPr lang="en-GB"/>
              <a:t>Mr Smith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25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25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25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25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2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Practice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When he reached the car park,</a:t>
            </a:r>
          </a:p>
          <a:p>
            <a:r>
              <a:rPr lang="en-GB"/>
              <a:t>Although he was very tired,</a:t>
            </a:r>
          </a:p>
          <a:p>
            <a:r>
              <a:rPr lang="en-GB"/>
              <a:t>Despite queuing for hours, </a:t>
            </a:r>
          </a:p>
          <a:p>
            <a:r>
              <a:rPr lang="en-GB"/>
              <a:t>We did our homework, </a:t>
            </a:r>
          </a:p>
          <a:p>
            <a:r>
              <a:rPr lang="en-GB"/>
              <a:t>I waited for my brother,</a:t>
            </a:r>
          </a:p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Summary - Commas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Show a brief pause within a sentence</a:t>
            </a:r>
          </a:p>
          <a:p>
            <a:pPr>
              <a:lnSpc>
                <a:spcPct val="90000"/>
              </a:lnSpc>
            </a:pPr>
            <a:r>
              <a:rPr lang="en-GB"/>
              <a:t>Separate items in a list</a:t>
            </a:r>
          </a:p>
          <a:p>
            <a:pPr>
              <a:lnSpc>
                <a:spcPct val="90000"/>
              </a:lnSpc>
            </a:pPr>
            <a:r>
              <a:rPr lang="en-GB"/>
              <a:t>Separate additional information</a:t>
            </a:r>
          </a:p>
          <a:p>
            <a:pPr>
              <a:lnSpc>
                <a:spcPct val="90000"/>
              </a:lnSpc>
            </a:pPr>
            <a:r>
              <a:rPr lang="en-GB"/>
              <a:t>Break up longer sentences into smaller parts</a:t>
            </a:r>
          </a:p>
          <a:p>
            <a:pPr>
              <a:lnSpc>
                <a:spcPct val="90000"/>
              </a:lnSpc>
            </a:pPr>
            <a:r>
              <a:rPr lang="en-GB"/>
              <a:t>Break up numbers into thousands</a:t>
            </a:r>
          </a:p>
          <a:p>
            <a:pPr>
              <a:lnSpc>
                <a:spcPct val="90000"/>
              </a:lnSpc>
            </a:pPr>
            <a:r>
              <a:rPr lang="en-GB"/>
              <a:t>Inside speech marks.</a:t>
            </a:r>
          </a:p>
          <a:p>
            <a:pPr>
              <a:lnSpc>
                <a:spcPct val="90000"/>
              </a:lnSpc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Commas - ,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 comma is a punctuation mark</a:t>
            </a:r>
          </a:p>
          <a:p>
            <a:r>
              <a:rPr lang="en-GB"/>
              <a:t>It tells us to take a brief pause when we are reading – not as long as a full stop.</a:t>
            </a:r>
          </a:p>
          <a:p>
            <a:r>
              <a:rPr lang="en-GB"/>
              <a:t>It is the most common punctuation mark but has to be used carefully.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Commas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Commas can change the meaning of a sentence</a:t>
            </a:r>
          </a:p>
          <a:p>
            <a:r>
              <a:rPr lang="en-GB"/>
              <a:t>Title of book</a:t>
            </a:r>
          </a:p>
          <a:p>
            <a:pPr lvl="1"/>
            <a:r>
              <a:rPr lang="en-GB"/>
              <a:t>Eats shoots and leaves.</a:t>
            </a:r>
          </a:p>
          <a:p>
            <a:pPr lvl="1"/>
            <a:r>
              <a:rPr lang="en-GB"/>
              <a:t>Eats, shoots and leaves.</a:t>
            </a:r>
          </a:p>
          <a:p>
            <a:pPr>
              <a:buFontTx/>
              <a:buNone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Changing meaning 2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/>
              <a:t>The old lady collected all sorts of things: silver, paper, hats, clocks and tablecloths.</a:t>
            </a:r>
          </a:p>
          <a:p>
            <a:r>
              <a:rPr lang="en-GB" sz="2800"/>
              <a:t>The old lady collected all sorts of things: silver paper, hats, clocks and tablecloths.</a:t>
            </a:r>
          </a:p>
          <a:p>
            <a:r>
              <a:rPr lang="en-GB" sz="2800"/>
              <a:t>The old lady collected all sorts of things: silver, paper hats, clocks and tablecloths.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Different Uses - 1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When there is a list of words in a sentence</a:t>
            </a:r>
          </a:p>
          <a:p>
            <a:pPr lvl="1"/>
            <a:r>
              <a:rPr lang="en-GB"/>
              <a:t>We will need hammers, nails and a saw.</a:t>
            </a:r>
          </a:p>
          <a:p>
            <a:pPr lvl="1"/>
            <a:r>
              <a:rPr lang="en-GB"/>
              <a:t>She stopped, stared and ran.</a:t>
            </a:r>
          </a:p>
          <a:p>
            <a:pPr lvl="1"/>
            <a:r>
              <a:rPr lang="en-GB"/>
              <a:t>Mr Cherry was a warm, hospitable man.</a:t>
            </a:r>
          </a:p>
          <a:p>
            <a:pPr lvl="1"/>
            <a:r>
              <a:rPr lang="en-GB"/>
              <a:t>Sam frightened the cat, teased the dog and annoyed the neighbours.</a:t>
            </a:r>
          </a:p>
          <a:p>
            <a:pPr lvl="1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Different Uses - 2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Commas are used to break up longer sentences into smaller parts to make more sense.</a:t>
            </a:r>
          </a:p>
          <a:p>
            <a:pPr lvl="1"/>
            <a:r>
              <a:rPr lang="en-GB"/>
              <a:t>When he saw the pirate ship on the horizon, the captain gave the alarm.</a:t>
            </a:r>
          </a:p>
          <a:p>
            <a:pPr lvl="1"/>
            <a:r>
              <a:rPr lang="en-GB"/>
              <a:t>She called as loudly as she could, but no-one could hear 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Different Uses - 3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Commas are used to separate any extra information that is added.</a:t>
            </a:r>
          </a:p>
          <a:p>
            <a:r>
              <a:rPr lang="en-GB"/>
              <a:t>The words enclosed by the commas could be left out without changing the general meaning of the sentence.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Adding information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Paul Mann</a:t>
            </a:r>
            <a:r>
              <a:rPr lang="en-GB">
                <a:solidFill>
                  <a:schemeClr val="tx2"/>
                </a:solidFill>
              </a:rPr>
              <a:t>, our star player, </a:t>
            </a:r>
            <a:r>
              <a:rPr lang="en-GB">
                <a:solidFill>
                  <a:schemeClr val="accent2"/>
                </a:solidFill>
              </a:rPr>
              <a:t>broke his leg in the match on Saturday.</a:t>
            </a:r>
          </a:p>
          <a:p>
            <a:pPr>
              <a:lnSpc>
                <a:spcPct val="90000"/>
              </a:lnSpc>
            </a:pPr>
            <a:r>
              <a:rPr lang="en-GB">
                <a:solidFill>
                  <a:schemeClr val="accent2"/>
                </a:solidFill>
              </a:rPr>
              <a:t>Paul Mann broke his leg in the match on Saturday.</a:t>
            </a:r>
          </a:p>
          <a:p>
            <a:pPr>
              <a:lnSpc>
                <a:spcPct val="90000"/>
              </a:lnSpc>
            </a:pPr>
            <a:r>
              <a:rPr lang="en-GB">
                <a:solidFill>
                  <a:schemeClr val="accent2"/>
                </a:solidFill>
              </a:rPr>
              <a:t>The man</a:t>
            </a:r>
            <a:r>
              <a:rPr lang="en-GB">
                <a:solidFill>
                  <a:schemeClr val="tx2"/>
                </a:solidFill>
              </a:rPr>
              <a:t>, who was wearing a blue hat, </a:t>
            </a:r>
            <a:r>
              <a:rPr lang="en-GB"/>
              <a:t>slid silently into the room.</a:t>
            </a:r>
          </a:p>
          <a:p>
            <a:pPr>
              <a:lnSpc>
                <a:spcPct val="90000"/>
              </a:lnSpc>
            </a:pPr>
            <a:r>
              <a:rPr lang="en-GB"/>
              <a:t>The man slid silently into the room.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Other Uses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To break up groups of numbers into thousands.</a:t>
            </a:r>
          </a:p>
          <a:p>
            <a:pPr lvl="1">
              <a:lnSpc>
                <a:spcPct val="90000"/>
              </a:lnSpc>
            </a:pPr>
            <a:r>
              <a:rPr lang="en-GB"/>
              <a:t>1,999,999</a:t>
            </a:r>
          </a:p>
          <a:p>
            <a:pPr>
              <a:lnSpc>
                <a:spcPct val="90000"/>
              </a:lnSpc>
            </a:pPr>
            <a:r>
              <a:rPr lang="en-GB"/>
              <a:t>When writing a date.</a:t>
            </a:r>
          </a:p>
          <a:p>
            <a:pPr lvl="1">
              <a:lnSpc>
                <a:spcPct val="90000"/>
              </a:lnSpc>
            </a:pPr>
            <a:r>
              <a:rPr lang="en-GB"/>
              <a:t>February 14</a:t>
            </a:r>
            <a:r>
              <a:rPr lang="en-GB" baseline="30000"/>
              <a:t>th</a:t>
            </a:r>
            <a:r>
              <a:rPr lang="en-GB"/>
              <a:t>, 1990</a:t>
            </a:r>
          </a:p>
          <a:p>
            <a:pPr>
              <a:lnSpc>
                <a:spcPct val="90000"/>
              </a:lnSpc>
            </a:pPr>
            <a:r>
              <a:rPr lang="en-GB"/>
              <a:t>Inside speech marks.</a:t>
            </a:r>
          </a:p>
          <a:p>
            <a:pPr lvl="1">
              <a:lnSpc>
                <a:spcPct val="90000"/>
              </a:lnSpc>
            </a:pPr>
            <a:r>
              <a:rPr lang="en-GB"/>
              <a:t>“We are leaving tomorrow,” said Fred.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72</TotalTime>
  <Words>483</Words>
  <Application>Microsoft Office PowerPoint</Application>
  <PresentationFormat>On-screen Show (4:3)</PresentationFormat>
  <Paragraphs>69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Comic Sans MS</vt:lpstr>
      <vt:lpstr>Crayons</vt:lpstr>
      <vt:lpstr>Commas</vt:lpstr>
      <vt:lpstr>Commas - ,</vt:lpstr>
      <vt:lpstr>Commas</vt:lpstr>
      <vt:lpstr>Changing meaning 2</vt:lpstr>
      <vt:lpstr>Different Uses - 1</vt:lpstr>
      <vt:lpstr>Different Uses - 2</vt:lpstr>
      <vt:lpstr>Different Uses - 3</vt:lpstr>
      <vt:lpstr>Adding information</vt:lpstr>
      <vt:lpstr>Other Uses</vt:lpstr>
      <vt:lpstr>Practice</vt:lpstr>
      <vt:lpstr>Practice</vt:lpstr>
      <vt:lpstr>Summary - Commas</vt:lpstr>
    </vt:vector>
  </TitlesOfParts>
  <Company>Cheshire County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Commas</dc:title>
  <dc:creator>Julie Wiskow</dc:creator>
  <cp:lastModifiedBy>Teacher E-Solutions</cp:lastModifiedBy>
  <cp:revision>6</cp:revision>
  <dcterms:created xsi:type="dcterms:W3CDTF">2005-01-04T19:47:51Z</dcterms:created>
  <dcterms:modified xsi:type="dcterms:W3CDTF">2019-01-18T16:51:40Z</dcterms:modified>
</cp:coreProperties>
</file>