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41" d="100"/>
          <a:sy n="41" d="100"/>
        </p:scale>
        <p:origin x="-28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 descr="Canvas"/>
          <p:cNvSpPr>
            <a:spLocks noChangeArrowheads="1"/>
          </p:cNvSpPr>
          <p:nvPr/>
        </p:nvSpPr>
        <p:spPr bwMode="white">
          <a:xfrm>
            <a:off x="528638" y="201613"/>
            <a:ext cx="8397875" cy="6467475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11267" name="Picture 3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ltGray">
          <a:xfrm>
            <a:off x="0" y="50800"/>
            <a:ext cx="1181100" cy="428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68" name="Rectangle 4" descr="Canvas"/>
          <p:cNvSpPr>
            <a:spLocks noChangeArrowheads="1"/>
          </p:cNvSpPr>
          <p:nvPr/>
        </p:nvSpPr>
        <p:spPr bwMode="white">
          <a:xfrm>
            <a:off x="596900" y="4130675"/>
            <a:ext cx="1041400" cy="457200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11269" name="Picture 5" descr="minispi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914400" y="20574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625600" y="3886200"/>
            <a:ext cx="6400800" cy="177165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10842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522663" y="60960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51663" y="60960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AEFC659-9B51-40DC-AD58-091584912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2D7E7-C243-4274-A7CC-B5B0AEB61C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114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81000"/>
            <a:ext cx="5562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9F225A-8A0F-41E9-AC33-9203039E2D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774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3BC1CF-F424-4003-9421-169C57A3F4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60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620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144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52813" y="61071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81813" y="6107113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3688B81-ABB8-4ECC-AB7F-EAA22C9DF4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78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2942F-4BBF-4F6B-9B15-B1CD41B289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269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96BE37-DFB5-4427-96DF-D1373EF4218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11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7526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DA1394-30BC-48AC-8329-4B5762541B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63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341BE2-4FBE-4A2B-AFBA-89B0343CBF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5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E6E2C0-C06B-4B61-AB81-3744058736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6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0C33DF-79FF-4FDE-8457-7DC72A17CA7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973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69644D-249C-41D6-A83A-2B588D2EA79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61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5B13B-FB2D-4927-940B-EC0C3157DB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735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solidFill>
          <a:srgbClr val="906D58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ltGray">
          <a:xfrm>
            <a:off x="609600" y="228600"/>
            <a:ext cx="8239125" cy="6391275"/>
          </a:xfrm>
          <a:prstGeom prst="rect">
            <a:avLst/>
          </a:prstGeom>
          <a:solidFill>
            <a:srgbClr val="EDE7E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ltGray">
          <a:xfrm>
            <a:off x="1016000" y="1600200"/>
            <a:ext cx="7670800" cy="0"/>
          </a:xfrm>
          <a:prstGeom prst="line">
            <a:avLst/>
          </a:pr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44" name="Picture 4" descr="minispi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33"/>
          <a:stretch>
            <a:fillRect/>
          </a:stretch>
        </p:blipFill>
        <p:spPr bwMode="ltGray">
          <a:xfrm>
            <a:off x="0" y="50800"/>
            <a:ext cx="1181100" cy="4057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5" name="Picture 5" descr="minispir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999"/>
          <a:stretch>
            <a:fillRect/>
          </a:stretch>
        </p:blipFill>
        <p:spPr bwMode="ltGray">
          <a:xfrm>
            <a:off x="0" y="4222750"/>
            <a:ext cx="1181100" cy="257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620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752600"/>
            <a:ext cx="7620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144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52813" y="6107113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81813" y="61071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055A962-6680-4895-A5FC-6F563DF9C0A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Keeping Healthy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To understand the effects of exercise on our body.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RECAP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Why do we need exercise?</a:t>
            </a:r>
          </a:p>
          <a:p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What happens to our pulse rate?</a:t>
            </a:r>
          </a:p>
          <a:p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Why does this happen?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Muscles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1413" y="1752600"/>
            <a:ext cx="3735387" cy="4114800"/>
          </a:xfrm>
        </p:spPr>
        <p:txBody>
          <a:bodyPr/>
          <a:lstStyle/>
          <a:p>
            <a:r>
              <a:rPr lang="en-GB" sz="2400">
                <a:latin typeface="Comic Sans MS" pitchFamily="66" charset="0"/>
              </a:rPr>
              <a:t>Our pulse rate goes up because when muscles do more work, they need an increase in oxygen.</a:t>
            </a:r>
          </a:p>
          <a:p>
            <a:endParaRPr lang="en-GB" sz="2400">
              <a:latin typeface="Comic Sans MS" pitchFamily="66" charset="0"/>
            </a:endParaRPr>
          </a:p>
          <a:p>
            <a:r>
              <a:rPr lang="en-GB" sz="2400">
                <a:latin typeface="Comic Sans MS" pitchFamily="66" charset="0"/>
              </a:rPr>
              <a:t>The heart needs to beat faster due to the need for more oxygen</a:t>
            </a:r>
          </a:p>
        </p:txBody>
      </p:sp>
      <p:pic>
        <p:nvPicPr>
          <p:cNvPr id="4102" name="Picture 6" descr="bd00013_"/>
          <p:cNvPicPr>
            <a:picLocks noChangeAspect="1" noChangeArrowheads="1"/>
          </p:cNvPicPr>
          <p:nvPr>
            <p:ph type="ch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477963" y="1752600"/>
            <a:ext cx="2911475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How muscles are moved.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1413" y="1752600"/>
            <a:ext cx="3735387" cy="4114800"/>
          </a:xfrm>
        </p:spPr>
        <p:txBody>
          <a:bodyPr/>
          <a:lstStyle/>
          <a:p>
            <a:r>
              <a:rPr lang="en-GB" sz="2400">
                <a:latin typeface="Comic Sans MS" pitchFamily="66" charset="0"/>
              </a:rPr>
              <a:t>Muscles work in pairs</a:t>
            </a:r>
          </a:p>
          <a:p>
            <a:endParaRPr lang="en-GB" sz="2400">
              <a:latin typeface="Comic Sans MS" pitchFamily="66" charset="0"/>
            </a:endParaRPr>
          </a:p>
          <a:p>
            <a:r>
              <a:rPr lang="en-GB" sz="2400">
                <a:latin typeface="Comic Sans MS" pitchFamily="66" charset="0"/>
              </a:rPr>
              <a:t>To move a joint one muscle gets shorter (contracts) and pulls the bone while the other muscle gets longer and relaxes (but is streched.</a:t>
            </a:r>
          </a:p>
        </p:txBody>
      </p:sp>
      <p:pic>
        <p:nvPicPr>
          <p:cNvPr id="5126" name="Picture 6" descr="pe01981_"/>
          <p:cNvPicPr>
            <a:picLocks noChangeAspect="1" noChangeArrowheads="1"/>
          </p:cNvPicPr>
          <p:nvPr>
            <p:ph type="clipArt"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66800" y="1884363"/>
            <a:ext cx="3735388" cy="38512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Movement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>
              <a:latin typeface="Comic Sans MS" pitchFamily="66" charset="0"/>
            </a:endParaRPr>
          </a:p>
          <a:p>
            <a:endParaRPr lang="en-GB">
              <a:latin typeface="Comic Sans MS" pitchFamily="66" charset="0"/>
            </a:endParaRPr>
          </a:p>
          <a:p>
            <a:r>
              <a:rPr lang="en-GB">
                <a:latin typeface="Comic Sans MS" pitchFamily="66" charset="0"/>
              </a:rPr>
              <a:t>Muscles and joints allow movement</a:t>
            </a:r>
          </a:p>
          <a:p>
            <a:r>
              <a:rPr lang="en-GB">
                <a:latin typeface="Comic Sans MS" pitchFamily="66" charset="0"/>
              </a:rPr>
              <a:t>At joints muscles pull on bones</a:t>
            </a:r>
          </a:p>
          <a:p>
            <a:r>
              <a:rPr lang="en-GB">
                <a:latin typeface="Comic Sans MS" pitchFamily="66" charset="0"/>
              </a:rPr>
              <a:t>Ligaments hold joints together</a:t>
            </a:r>
          </a:p>
          <a:p>
            <a:r>
              <a:rPr lang="en-GB">
                <a:latin typeface="Comic Sans MS" pitchFamily="66" charset="0"/>
              </a:rPr>
              <a:t>Tendons join muscle to bone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Independent Task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>
                <a:latin typeface="Comic Sans MS" pitchFamily="66" charset="0"/>
              </a:rPr>
              <a:t>A new sports centre has been built at St Monica</a:t>
            </a:r>
            <a:r>
              <a:rPr lang="en-GB" sz="2800">
                <a:latin typeface="Times New Roman"/>
              </a:rPr>
              <a:t>’</a:t>
            </a:r>
            <a:r>
              <a:rPr lang="en-GB" sz="2800">
                <a:latin typeface="Comic Sans MS" pitchFamily="66" charset="0"/>
              </a:rPr>
              <a:t>s </a:t>
            </a:r>
          </a:p>
          <a:p>
            <a:endParaRPr lang="en-GB" sz="2800">
              <a:latin typeface="Comic Sans MS" pitchFamily="66" charset="0"/>
            </a:endParaRPr>
          </a:p>
          <a:p>
            <a:r>
              <a:rPr lang="en-GB" sz="2800">
                <a:latin typeface="Comic Sans MS" pitchFamily="66" charset="0"/>
              </a:rPr>
              <a:t>Your job is to write a leaflet, promoting the benefits of a particular sport so that people will visit the sports centre.</a:t>
            </a:r>
          </a:p>
          <a:p>
            <a:endParaRPr lang="en-GB" sz="2800">
              <a:latin typeface="Comic Sans MS" pitchFamily="66" charset="0"/>
            </a:endParaRPr>
          </a:p>
          <a:p>
            <a:r>
              <a:rPr lang="en-GB" sz="2800">
                <a:latin typeface="Comic Sans MS" pitchFamily="66" charset="0"/>
              </a:rPr>
              <a:t>Each Table has a different sport.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latin typeface="Comic Sans MS" pitchFamily="66" charset="0"/>
              </a:rPr>
              <a:t>Independent Task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66800" y="1752600"/>
            <a:ext cx="3735388" cy="4114800"/>
          </a:xfrm>
        </p:spPr>
        <p:txBody>
          <a:bodyPr/>
          <a:lstStyle/>
          <a:p>
            <a:r>
              <a:rPr lang="en-GB">
                <a:latin typeface="Comic Sans MS" pitchFamily="66" charset="0"/>
              </a:rPr>
              <a:t>Within each leaflet provide an;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1413" y="1752600"/>
            <a:ext cx="3735387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Explanation of why we need to exercise .</a:t>
            </a:r>
          </a:p>
          <a:p>
            <a:pPr>
              <a:lnSpc>
                <a:spcPct val="90000"/>
              </a:lnSpc>
            </a:pPr>
            <a:endParaRPr lang="en-GB" sz="24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Which parts of the body are getting exercised.</a:t>
            </a:r>
          </a:p>
          <a:p>
            <a:pPr>
              <a:lnSpc>
                <a:spcPct val="90000"/>
              </a:lnSpc>
            </a:pPr>
            <a:endParaRPr lang="en-GB" sz="24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How are they moved?</a:t>
            </a:r>
          </a:p>
          <a:p>
            <a:pPr>
              <a:lnSpc>
                <a:spcPct val="90000"/>
              </a:lnSpc>
            </a:pPr>
            <a:endParaRPr lang="en-GB" sz="2400">
              <a:latin typeface="Comic Sans MS" pitchFamily="66" charset="0"/>
            </a:endParaRPr>
          </a:p>
          <a:p>
            <a:pPr>
              <a:lnSpc>
                <a:spcPct val="90000"/>
              </a:lnSpc>
            </a:pPr>
            <a:r>
              <a:rPr lang="en-GB" sz="2400">
                <a:latin typeface="Comic Sans MS" pitchFamily="66" charset="0"/>
              </a:rPr>
              <a:t>What happens to the heart lungs and pulse?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otebook">
  <a:themeElements>
    <a:clrScheme name="Notebook 1">
      <a:dk1>
        <a:srgbClr val="000000"/>
      </a:dk1>
      <a:lt1>
        <a:srgbClr val="FEFDE3"/>
      </a:lt1>
      <a:dk2>
        <a:srgbClr val="221304"/>
      </a:dk2>
      <a:lt2>
        <a:srgbClr val="CBBD83"/>
      </a:lt2>
      <a:accent1>
        <a:srgbClr val="A1BD69"/>
      </a:accent1>
      <a:accent2>
        <a:srgbClr val="3694B6"/>
      </a:accent2>
      <a:accent3>
        <a:srgbClr val="FEFEEF"/>
      </a:accent3>
      <a:accent4>
        <a:srgbClr val="000000"/>
      </a:accent4>
      <a:accent5>
        <a:srgbClr val="CDDBB9"/>
      </a:accent5>
      <a:accent6>
        <a:srgbClr val="3086A5"/>
      </a:accent6>
      <a:hlink>
        <a:srgbClr val="660066"/>
      </a:hlink>
      <a:folHlink>
        <a:srgbClr val="666699"/>
      </a:folHlink>
    </a:clrScheme>
    <a:fontScheme name="Notebook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Notebook 1">
        <a:dk1>
          <a:srgbClr val="000000"/>
        </a:dk1>
        <a:lt1>
          <a:srgbClr val="FEFDE3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EFEE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2">
        <a:dk1>
          <a:srgbClr val="000000"/>
        </a:dk1>
        <a:lt1>
          <a:srgbClr val="FFFFFF"/>
        </a:lt1>
        <a:dk2>
          <a:srgbClr val="221304"/>
        </a:dk2>
        <a:lt2>
          <a:srgbClr val="CBBD83"/>
        </a:lt2>
        <a:accent1>
          <a:srgbClr val="A1BD69"/>
        </a:accent1>
        <a:accent2>
          <a:srgbClr val="3694B6"/>
        </a:accent2>
        <a:accent3>
          <a:srgbClr val="FFFFFF"/>
        </a:accent3>
        <a:accent4>
          <a:srgbClr val="000000"/>
        </a:accent4>
        <a:accent5>
          <a:srgbClr val="CDDBB9"/>
        </a:accent5>
        <a:accent6>
          <a:srgbClr val="3086A5"/>
        </a:accent6>
        <a:hlink>
          <a:srgbClr val="6600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tebook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Designs\Notebook.pot</Template>
  <TotalTime>18</TotalTime>
  <Words>204</Words>
  <Application>Microsoft Office PowerPoint</Application>
  <PresentationFormat>On-screen Show (4:3)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Times New Roman</vt:lpstr>
      <vt:lpstr>Comic Sans MS</vt:lpstr>
      <vt:lpstr>Notebook</vt:lpstr>
      <vt:lpstr>Keeping Healthy</vt:lpstr>
      <vt:lpstr>RECAP</vt:lpstr>
      <vt:lpstr>Muscles</vt:lpstr>
      <vt:lpstr>How muscles are moved.</vt:lpstr>
      <vt:lpstr>Movement</vt:lpstr>
      <vt:lpstr>Independent Task</vt:lpstr>
      <vt:lpstr>Independent Task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Keeping Healthy</dc:title>
  <dc:creator>Linda Boyd</dc:creator>
  <cp:lastModifiedBy>Teacher E-Solutions</cp:lastModifiedBy>
  <cp:revision>5</cp:revision>
  <dcterms:created xsi:type="dcterms:W3CDTF">2005-01-30T18:04:24Z</dcterms:created>
  <dcterms:modified xsi:type="dcterms:W3CDTF">2019-01-18T17:17:33Z</dcterms:modified>
</cp:coreProperties>
</file>