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av" ContentType="audio/wav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2" r:id="rId5"/>
    <p:sldId id="261" r:id="rId6"/>
    <p:sldId id="263" r:id="rId7"/>
    <p:sldId id="264" r:id="rId8"/>
    <p:sldId id="265" r:id="rId9"/>
    <p:sldId id="266" r:id="rId10"/>
    <p:sldId id="315" r:id="rId11"/>
    <p:sldId id="316" r:id="rId12"/>
    <p:sldId id="317" r:id="rId13"/>
    <p:sldId id="318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74" r:id="rId22"/>
    <p:sldId id="275" r:id="rId23"/>
    <p:sldId id="276" r:id="rId24"/>
    <p:sldId id="277" r:id="rId25"/>
    <p:sldId id="278" r:id="rId26"/>
    <p:sldId id="279" r:id="rId27"/>
    <p:sldId id="280" r:id="rId28"/>
    <p:sldId id="281" r:id="rId29"/>
    <p:sldId id="282" r:id="rId30"/>
    <p:sldId id="283" r:id="rId31"/>
    <p:sldId id="284" r:id="rId32"/>
    <p:sldId id="285" r:id="rId33"/>
    <p:sldId id="286" r:id="rId34"/>
    <p:sldId id="287" r:id="rId35"/>
    <p:sldId id="288" r:id="rId36"/>
    <p:sldId id="289" r:id="rId37"/>
    <p:sldId id="290" r:id="rId38"/>
    <p:sldId id="291" r:id="rId39"/>
    <p:sldId id="292" r:id="rId40"/>
    <p:sldId id="293" r:id="rId41"/>
    <p:sldId id="294" r:id="rId42"/>
    <p:sldId id="295" r:id="rId43"/>
    <p:sldId id="296" r:id="rId44"/>
    <p:sldId id="297" r:id="rId45"/>
    <p:sldId id="298" r:id="rId46"/>
    <p:sldId id="299" r:id="rId47"/>
    <p:sldId id="300" r:id="rId48"/>
    <p:sldId id="301" r:id="rId49"/>
    <p:sldId id="302" r:id="rId50"/>
    <p:sldId id="303" r:id="rId51"/>
    <p:sldId id="304" r:id="rId52"/>
    <p:sldId id="305" r:id="rId53"/>
    <p:sldId id="306" r:id="rId54"/>
    <p:sldId id="307" r:id="rId55"/>
    <p:sldId id="308" r:id="rId56"/>
    <p:sldId id="309" r:id="rId57"/>
    <p:sldId id="310" r:id="rId58"/>
    <p:sldId id="311" r:id="rId59"/>
    <p:sldId id="312" r:id="rId60"/>
    <p:sldId id="313" r:id="rId61"/>
    <p:sldId id="314" r:id="rId62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50021"/>
    <a:srgbClr val="33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 autoAdjust="0"/>
    <p:restoredTop sz="94660"/>
  </p:normalViewPr>
  <p:slideViewPr>
    <p:cSldViewPr>
      <p:cViewPr varScale="1">
        <p:scale>
          <a:sx n="45" d="100"/>
          <a:sy n="45" d="100"/>
        </p:scale>
        <p:origin x="-552" y="-7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3FEE48-D0C7-4EF1-B72C-65FDF6F2A2C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78576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A4F52A-8529-4DD1-8213-AE213D2E44C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10202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2D9638-4EE3-45B5-8D86-7DE9083CEA4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86374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480F61-C036-460F-A0AB-377DEBF7F65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19583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403D5D-A9CF-4ECF-BE27-97DF9A8705A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68189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A18C39-8375-4FB8-9A98-B2F55FC6CCE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470239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8EE24B-2D1F-4E19-B7A2-6CD455C11F6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35346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BA26C2-C235-44E7-A21B-D5287D214B9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82402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1DD201-260D-4596-92E9-4A8A7419BB0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9542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5F8086-8658-426D-9E0B-638B6DBF4A8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572070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681688-C72F-46B1-AB88-0958AA14C36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83718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EAAA36A5-C3B4-4C76-AA93-251018CAD28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gi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33.xml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audio" Target="../media/audio5.wav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" Target="slide33.xml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audio" Target="../media/audio5.wav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slide" Target="slide33.xml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audio" Target="../media/audio5.wav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slide" Target="slide33.xml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audio" Target="../media/audio5.wav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slide" Target="slide33.xml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audio" Target="../media/audio5.wav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33.xml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slide" Target="slide33.xml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audio" Target="../media/audio5.wav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slide" Target="slide33.xml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audio" Target="../media/audio5.wav"/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slide" Target="slide33.xml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audio" Target="../media/audio5.wav"/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slide" Target="slide33.xml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audio" Target="../media/audio5.wav"/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slide" Target="slide33.xml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audio" Target="../media/audio5.wav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audio" Target="../media/audio5.wav"/><Relationship Id="rId1" Type="http://schemas.openxmlformats.org/officeDocument/2006/relationships/slideLayout" Target="../slideLayouts/slideLayout1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slide" Target="slide33.xml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audio" Target="../media/audio5.wav"/><Relationship Id="rId1" Type="http://schemas.openxmlformats.org/officeDocument/2006/relationships/slideLayout" Target="../slideLayouts/slideLayout1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.xml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slide" Target="slide33.xml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audio" Target="../media/audio5.wav"/><Relationship Id="rId1" Type="http://schemas.openxmlformats.org/officeDocument/2006/relationships/slideLayout" Target="../slideLayouts/slideLayout1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.xml"/></Relationships>
</file>

<file path=ppt/slides/_rels/slide59.xml.rels><?xml version="1.0" encoding="UTF-8" standalone="yes"?>
<Relationships xmlns="http://schemas.openxmlformats.org/package/2006/relationships"><Relationship Id="rId3" Type="http://schemas.openxmlformats.org/officeDocument/2006/relationships/slide" Target="slide33.xml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audio" Target="../media/audio5.wav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33.xml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audio" Target="../media/audio5.wav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81000" y="685800"/>
            <a:ext cx="8763000" cy="2667000"/>
          </a:xfrm>
        </p:spPr>
        <p:txBody>
          <a:bodyPr/>
          <a:lstStyle/>
          <a:p>
            <a:pPr eaLnBrk="1" hangingPunct="1">
              <a:defRPr/>
            </a:pPr>
            <a:r>
              <a:rPr lang="en-GB" sz="540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Ravie" pitchFamily="82" charset="0"/>
              </a:rPr>
              <a:t>Who Wants To Be A Millionaire?</a:t>
            </a:r>
            <a:r>
              <a:rPr lang="en-GB" sz="5400" smtClean="0">
                <a:solidFill>
                  <a:schemeClr val="bg1"/>
                </a:solidFill>
                <a:latin typeface="Old English Text MT" pitchFamily="66" charset="0"/>
              </a:rPr>
              <a:t/>
            </a:r>
            <a:br>
              <a:rPr lang="en-GB" sz="5400" smtClean="0">
                <a:solidFill>
                  <a:schemeClr val="bg1"/>
                </a:solidFill>
                <a:latin typeface="Old English Text MT" pitchFamily="66" charset="0"/>
              </a:rPr>
            </a:br>
            <a:r>
              <a:rPr lang="en-GB" sz="5400" smtClean="0">
                <a:solidFill>
                  <a:schemeClr val="bg1"/>
                </a:solidFill>
                <a:latin typeface="Lucida Console" pitchFamily="49" charset="0"/>
              </a:rPr>
              <a:t/>
            </a:r>
            <a:br>
              <a:rPr lang="en-GB" sz="5400" smtClean="0">
                <a:solidFill>
                  <a:schemeClr val="bg1"/>
                </a:solidFill>
                <a:latin typeface="Lucida Console" pitchFamily="49" charset="0"/>
              </a:rPr>
            </a:br>
            <a:endParaRPr lang="en-US" sz="5400" smtClean="0">
              <a:solidFill>
                <a:schemeClr val="bg1"/>
              </a:solidFill>
              <a:latin typeface="Lucida Console" pitchFamily="49" charset="0"/>
            </a:endParaRPr>
          </a:p>
        </p:txBody>
      </p:sp>
      <p:sp>
        <p:nvSpPr>
          <p:cNvPr id="4099" name="Text Box 3"/>
          <p:cNvSpPr txBox="1">
            <a:spLocks noChangeArrowheads="1"/>
          </p:cNvSpPr>
          <p:nvPr/>
        </p:nvSpPr>
        <p:spPr bwMode="auto">
          <a:xfrm>
            <a:off x="2057400" y="3048000"/>
            <a:ext cx="5105400" cy="173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5400">
                <a:solidFill>
                  <a:schemeClr val="bg1"/>
                </a:solidFill>
                <a:latin typeface="Ravie" pitchFamily="82" charset="0"/>
              </a:rPr>
              <a:t>Keeping Healthy</a:t>
            </a:r>
          </a:p>
        </p:txBody>
      </p:sp>
      <p:pic>
        <p:nvPicPr>
          <p:cNvPr id="2052" name="Picture 16" descr="ag00317_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1800" y="3505200"/>
            <a:ext cx="1720850" cy="220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3" name="Picture 17" descr="ag00315_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3810000"/>
            <a:ext cx="1754188" cy="198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fade thruBlk="1"/>
    <p:sndAc>
      <p:stSnd>
        <p:snd r:embed="rId2" name="sting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 autoUpdateAnimBg="0"/>
      <p:bldP spid="4099" grpId="0" autoUpdateAnimBg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AutoShape 2"/>
          <p:cNvSpPr>
            <a:spLocks noChangeArrowheads="1"/>
          </p:cNvSpPr>
          <p:nvPr/>
        </p:nvSpPr>
        <p:spPr bwMode="auto">
          <a:xfrm>
            <a:off x="609600" y="2057400"/>
            <a:ext cx="8001000" cy="2743200"/>
          </a:xfrm>
          <a:prstGeom prst="hexagon">
            <a:avLst>
              <a:gd name="adj" fmla="val 713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eaLnBrk="1" hangingPunct="1"/>
            <a:r>
              <a:rPr lang="en-US" sz="8000" smtClean="0">
                <a:solidFill>
                  <a:schemeClr val="bg1"/>
                </a:solidFill>
                <a:latin typeface="Arial" pitchFamily="34" charset="0"/>
              </a:rPr>
              <a:t>Question 3</a:t>
            </a:r>
          </a:p>
        </p:txBody>
      </p:sp>
      <p:sp>
        <p:nvSpPr>
          <p:cNvPr id="11268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69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drumroll.wav"/>
      </p:stSnd>
    </p:sndAc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291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292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293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294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295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</p:spPr>
        <p:txBody>
          <a:bodyPr/>
          <a:lstStyle/>
          <a:p>
            <a:pPr eaLnBrk="1" hangingPunct="1"/>
            <a:r>
              <a:rPr lang="en-GB" smtClean="0">
                <a:solidFill>
                  <a:schemeClr val="bg1"/>
                </a:solidFill>
                <a:latin typeface="Arial" pitchFamily="34" charset="0"/>
              </a:rPr>
              <a:t>Sailors used to get a disease which made their teeth drop out, it was called</a:t>
            </a:r>
            <a:endParaRPr lang="en-US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64520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A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Scurvy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B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Decay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C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US" sz="5400" smtClean="0">
                <a:solidFill>
                  <a:schemeClr val="bg1"/>
                </a:solidFill>
                <a:latin typeface="Arial" pitchFamily="34" charset="0"/>
              </a:rPr>
              <a:t>Dandruff</a:t>
            </a: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D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Shingles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12297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298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299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00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01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02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03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04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05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06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07" name="AutoShape 1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686800" y="0"/>
            <a:ext cx="457200" cy="4572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08" name="AutoShape 20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686800" y="6324600"/>
            <a:ext cx="457200" cy="5334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09. Who Correct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45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45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45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45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45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645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645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645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520" grpId="0" build="p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accent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15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16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2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17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18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19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</p:spPr>
        <p:txBody>
          <a:bodyPr/>
          <a:lstStyle/>
          <a:p>
            <a:pPr eaLnBrk="1" hangingPunct="1"/>
            <a:r>
              <a:rPr lang="en-GB" smtClean="0">
                <a:solidFill>
                  <a:schemeClr val="bg1"/>
                </a:solidFill>
                <a:latin typeface="Arial" pitchFamily="34" charset="0"/>
              </a:rPr>
              <a:t>Sailors used to get a disease which made their teeth drop out, it was called</a:t>
            </a:r>
            <a:endParaRPr lang="en-US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13320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A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Scurvy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B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Decay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C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US" sz="5400" smtClean="0">
                <a:solidFill>
                  <a:schemeClr val="bg1"/>
                </a:solidFill>
                <a:latin typeface="Arial" pitchFamily="34" charset="0"/>
              </a:rPr>
              <a:t>Dandruff</a:t>
            </a: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D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Shingles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13321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2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3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4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5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6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7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8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9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30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sndAc>
      <p:stSnd>
        <p:snd r:embed="rId2" name="Tarda.wav"/>
      </p:stSnd>
    </p:sndAc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AutoShape 2"/>
          <p:cNvSpPr>
            <a:spLocks noChangeArrowheads="1"/>
          </p:cNvSpPr>
          <p:nvPr/>
        </p:nvSpPr>
        <p:spPr bwMode="auto">
          <a:xfrm>
            <a:off x="609600" y="2514600"/>
            <a:ext cx="8001000" cy="1905000"/>
          </a:xfrm>
          <a:prstGeom prst="hexagon">
            <a:avLst>
              <a:gd name="adj" fmla="val 10267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eaLnBrk="1" hangingPunct="1"/>
            <a:r>
              <a:rPr lang="en-GB" sz="8000" smtClean="0">
                <a:solidFill>
                  <a:schemeClr val="bg1"/>
                </a:solidFill>
                <a:latin typeface="Arial" pitchFamily="34" charset="0"/>
              </a:rPr>
              <a:t>£300</a:t>
            </a:r>
            <a:endParaRPr lang="en-US" sz="80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14340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41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cashreg.wav"/>
      </p:stSnd>
    </p:sndAc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AutoShape 2"/>
          <p:cNvSpPr>
            <a:spLocks noChangeArrowheads="1"/>
          </p:cNvSpPr>
          <p:nvPr/>
        </p:nvSpPr>
        <p:spPr bwMode="auto">
          <a:xfrm>
            <a:off x="609600" y="2057400"/>
            <a:ext cx="8001000" cy="2743200"/>
          </a:xfrm>
          <a:prstGeom prst="hexagon">
            <a:avLst>
              <a:gd name="adj" fmla="val 713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eaLnBrk="1" hangingPunct="1"/>
            <a:r>
              <a:rPr lang="en-US" sz="8000" smtClean="0">
                <a:solidFill>
                  <a:schemeClr val="bg1"/>
                </a:solidFill>
                <a:latin typeface="Arial" pitchFamily="34" charset="0"/>
              </a:rPr>
              <a:t>Question 4</a:t>
            </a:r>
          </a:p>
        </p:txBody>
      </p:sp>
      <p:sp>
        <p:nvSpPr>
          <p:cNvPr id="15364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65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drumroll.wav"/>
      </p:stSnd>
    </p:sndAc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387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388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389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390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391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</p:spPr>
        <p:txBody>
          <a:bodyPr/>
          <a:lstStyle/>
          <a:p>
            <a:pPr eaLnBrk="1" hangingPunct="1"/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Scurvy was caused by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15368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4400" b="1" baseline="10000" smtClean="0">
                <a:solidFill>
                  <a:srgbClr val="FF9900"/>
                </a:solidFill>
                <a:latin typeface="Arial" pitchFamily="34" charset="0"/>
              </a:rPr>
              <a:t>A</a:t>
            </a:r>
            <a:r>
              <a:rPr lang="en-US" sz="5400" b="1" baseline="10000" smtClean="0">
                <a:solidFill>
                  <a:srgbClr val="FF9900"/>
                </a:solidFill>
                <a:latin typeface="Arial" pitchFamily="34" charset="0"/>
              </a:rPr>
              <a:t>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4800" smtClean="0">
                <a:solidFill>
                  <a:schemeClr val="bg1"/>
                </a:solidFill>
                <a:latin typeface="Arial" pitchFamily="34" charset="0"/>
              </a:rPr>
              <a:t>eating too much sugar</a:t>
            </a:r>
            <a:endParaRPr lang="en-US" sz="48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400" b="1" baseline="10000" smtClean="0">
                <a:solidFill>
                  <a:srgbClr val="FF9900"/>
                </a:solidFill>
                <a:latin typeface="Arial" pitchFamily="34" charset="0"/>
              </a:rPr>
              <a:t>B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4800" smtClean="0">
                <a:solidFill>
                  <a:schemeClr val="bg1"/>
                </a:solidFill>
                <a:latin typeface="Arial" pitchFamily="34" charset="0"/>
              </a:rPr>
              <a:t>eating limes</a:t>
            </a:r>
            <a:endParaRPr lang="en-US" sz="48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400" b="1" baseline="10000" smtClean="0">
                <a:solidFill>
                  <a:srgbClr val="FF9900"/>
                </a:solidFill>
                <a:latin typeface="Arial" pitchFamily="34" charset="0"/>
              </a:rPr>
              <a:t>C</a:t>
            </a:r>
            <a:r>
              <a:rPr lang="en-US" sz="5400" b="1" baseline="10000" smtClean="0">
                <a:solidFill>
                  <a:srgbClr val="FF9900"/>
                </a:solidFill>
                <a:latin typeface="Arial" pitchFamily="34" charset="0"/>
              </a:rPr>
              <a:t>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US" sz="4800" smtClean="0">
                <a:solidFill>
                  <a:schemeClr val="bg1"/>
                </a:solidFill>
                <a:latin typeface="Arial" pitchFamily="34" charset="0"/>
              </a:rPr>
              <a:t>lack of vitamin C</a:t>
            </a:r>
          </a:p>
          <a:p>
            <a:pPr eaLnBrk="1" hangingPunct="1">
              <a:buFontTx/>
              <a:buNone/>
            </a:pPr>
            <a:r>
              <a:rPr lang="en-US" sz="4400" b="1" baseline="10000" smtClean="0">
                <a:solidFill>
                  <a:srgbClr val="FF9900"/>
                </a:solidFill>
                <a:latin typeface="Arial" pitchFamily="34" charset="0"/>
              </a:rPr>
              <a:t>D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4800" smtClean="0">
                <a:solidFill>
                  <a:schemeClr val="bg1"/>
                </a:solidFill>
                <a:latin typeface="Arial" pitchFamily="34" charset="0"/>
              </a:rPr>
              <a:t>not having enough food</a:t>
            </a:r>
            <a:endParaRPr lang="en-US" sz="48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16393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94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95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96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97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98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99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400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401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402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403" name="AutoShape 1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686800" y="0"/>
            <a:ext cx="457200" cy="4572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404" name="AutoShape 20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686800" y="6324600"/>
            <a:ext cx="457200" cy="5334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09. Who Correct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53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53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536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536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53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53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536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536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8" grpId="0" build="p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411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412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accent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413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414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415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</p:spPr>
        <p:txBody>
          <a:bodyPr/>
          <a:lstStyle/>
          <a:p>
            <a:pPr eaLnBrk="1" hangingPunct="1"/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Scurvy was caused by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17416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4400" b="1" baseline="10000" smtClean="0">
                <a:solidFill>
                  <a:srgbClr val="FF9900"/>
                </a:solidFill>
                <a:latin typeface="Arial" pitchFamily="34" charset="0"/>
              </a:rPr>
              <a:t>A</a:t>
            </a:r>
            <a:r>
              <a:rPr lang="en-US" sz="5400" b="1" baseline="10000" smtClean="0">
                <a:solidFill>
                  <a:srgbClr val="FF9900"/>
                </a:solidFill>
                <a:latin typeface="Arial" pitchFamily="34" charset="0"/>
              </a:rPr>
              <a:t>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4800" smtClean="0">
                <a:solidFill>
                  <a:schemeClr val="bg1"/>
                </a:solidFill>
                <a:latin typeface="Arial" pitchFamily="34" charset="0"/>
              </a:rPr>
              <a:t>eating too much sugar</a:t>
            </a:r>
            <a:endParaRPr lang="en-US" sz="48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400" b="1" baseline="10000" smtClean="0">
                <a:solidFill>
                  <a:srgbClr val="FF9900"/>
                </a:solidFill>
                <a:latin typeface="Arial" pitchFamily="34" charset="0"/>
              </a:rPr>
              <a:t>B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4800" smtClean="0">
                <a:solidFill>
                  <a:schemeClr val="bg1"/>
                </a:solidFill>
                <a:latin typeface="Arial" pitchFamily="34" charset="0"/>
              </a:rPr>
              <a:t>eating limes</a:t>
            </a:r>
            <a:endParaRPr lang="en-US" sz="48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400" b="1" baseline="10000" smtClean="0">
                <a:solidFill>
                  <a:srgbClr val="FF9900"/>
                </a:solidFill>
                <a:latin typeface="Arial" pitchFamily="34" charset="0"/>
              </a:rPr>
              <a:t>C</a:t>
            </a:r>
            <a:r>
              <a:rPr lang="en-US" sz="5400" b="1" baseline="10000" smtClean="0">
                <a:solidFill>
                  <a:srgbClr val="FF9900"/>
                </a:solidFill>
                <a:latin typeface="Arial" pitchFamily="34" charset="0"/>
              </a:rPr>
              <a:t>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US" sz="4800" smtClean="0">
                <a:solidFill>
                  <a:schemeClr val="bg1"/>
                </a:solidFill>
                <a:latin typeface="Arial" pitchFamily="34" charset="0"/>
              </a:rPr>
              <a:t>lack of vitamin C</a:t>
            </a:r>
          </a:p>
          <a:p>
            <a:pPr eaLnBrk="1" hangingPunct="1">
              <a:buFontTx/>
              <a:buNone/>
            </a:pPr>
            <a:r>
              <a:rPr lang="en-US" sz="4400" b="1" baseline="10000" smtClean="0">
                <a:solidFill>
                  <a:srgbClr val="FF9900"/>
                </a:solidFill>
                <a:latin typeface="Arial" pitchFamily="34" charset="0"/>
              </a:rPr>
              <a:t>D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4800" smtClean="0">
                <a:solidFill>
                  <a:schemeClr val="bg1"/>
                </a:solidFill>
                <a:latin typeface="Arial" pitchFamily="34" charset="0"/>
              </a:rPr>
              <a:t>not having enough food</a:t>
            </a:r>
            <a:endParaRPr lang="en-US" sz="48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17417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18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19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20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21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22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23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24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25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26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sndAc>
      <p:stSnd>
        <p:snd r:embed="rId2" name="Tarda.wav"/>
      </p:stSnd>
    </p:sndAc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AutoShape 2"/>
          <p:cNvSpPr>
            <a:spLocks noChangeArrowheads="1"/>
          </p:cNvSpPr>
          <p:nvPr/>
        </p:nvSpPr>
        <p:spPr bwMode="auto">
          <a:xfrm>
            <a:off x="609600" y="2514600"/>
            <a:ext cx="8001000" cy="1905000"/>
          </a:xfrm>
          <a:prstGeom prst="hexagon">
            <a:avLst>
              <a:gd name="adj" fmla="val 10267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eaLnBrk="1" hangingPunct="1"/>
            <a:r>
              <a:rPr lang="en-GB" sz="8000" smtClean="0">
                <a:solidFill>
                  <a:schemeClr val="bg1"/>
                </a:solidFill>
                <a:latin typeface="Arial" pitchFamily="34" charset="0"/>
              </a:rPr>
              <a:t>£500</a:t>
            </a:r>
            <a:endParaRPr lang="en-US" sz="80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18436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37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cashreg.wav"/>
      </p:stSnd>
    </p:sndAc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AutoShape 2"/>
          <p:cNvSpPr>
            <a:spLocks noChangeArrowheads="1"/>
          </p:cNvSpPr>
          <p:nvPr/>
        </p:nvSpPr>
        <p:spPr bwMode="auto">
          <a:xfrm>
            <a:off x="609600" y="2057400"/>
            <a:ext cx="8001000" cy="2743200"/>
          </a:xfrm>
          <a:prstGeom prst="hexagon">
            <a:avLst>
              <a:gd name="adj" fmla="val 713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eaLnBrk="1" hangingPunct="1"/>
            <a:r>
              <a:rPr lang="en-US" sz="8000" smtClean="0">
                <a:solidFill>
                  <a:schemeClr val="bg1"/>
                </a:solidFill>
                <a:latin typeface="Arial" pitchFamily="34" charset="0"/>
              </a:rPr>
              <a:t>Question 5</a:t>
            </a:r>
          </a:p>
        </p:txBody>
      </p:sp>
      <p:sp>
        <p:nvSpPr>
          <p:cNvPr id="19460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61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drumroll.wav"/>
      </p:stSnd>
    </p:sndAc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483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484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485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486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487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</p:spPr>
        <p:txBody>
          <a:bodyPr/>
          <a:lstStyle/>
          <a:p>
            <a:pPr eaLnBrk="1" hangingPunct="1"/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The sailors’ scurvy was prevented by 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19464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A</a:t>
            </a:r>
            <a:r>
              <a:rPr lang="en-US" sz="6000" b="1" baseline="10000" smtClean="0">
                <a:solidFill>
                  <a:srgbClr val="FF9900"/>
                </a:solidFill>
                <a:latin typeface="Arial" pitchFamily="34" charset="0"/>
              </a:rPr>
              <a:t> </a:t>
            </a:r>
            <a:r>
              <a:rPr lang="en-US" sz="60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eating less sugar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B </a:t>
            </a:r>
            <a:r>
              <a:rPr lang="en-US" sz="60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eating limes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C</a:t>
            </a:r>
            <a:r>
              <a:rPr lang="en-US" sz="6000" b="1" baseline="10000" smtClean="0">
                <a:solidFill>
                  <a:srgbClr val="FF9900"/>
                </a:solidFill>
                <a:latin typeface="Arial" pitchFamily="34" charset="0"/>
              </a:rPr>
              <a:t> </a:t>
            </a:r>
            <a:r>
              <a:rPr lang="en-US" sz="6000" smtClean="0">
                <a:latin typeface="Arial" pitchFamily="34" charset="0"/>
              </a:rPr>
              <a:t> </a:t>
            </a:r>
            <a:r>
              <a:rPr lang="en-US" sz="5400" smtClean="0">
                <a:solidFill>
                  <a:schemeClr val="bg1"/>
                </a:solidFill>
                <a:latin typeface="Arial" pitchFamily="34" charset="0"/>
              </a:rPr>
              <a:t>eating ship’s biscuits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D </a:t>
            </a:r>
            <a:r>
              <a:rPr lang="en-US" sz="60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eating more food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20489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90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91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92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93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94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95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96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97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98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99" name="AutoShape 1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686800" y="0"/>
            <a:ext cx="457200" cy="4572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00" name="AutoShape 20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686800" y="6324600"/>
            <a:ext cx="457200" cy="5334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09. Who Correct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94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94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94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94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94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94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94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94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64" grpId="0" build="p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609600" y="2057400"/>
            <a:ext cx="8001000" cy="2743200"/>
          </a:xfrm>
          <a:prstGeom prst="hexagon">
            <a:avLst>
              <a:gd name="adj" fmla="val 713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eaLnBrk="1" hangingPunct="1"/>
            <a:r>
              <a:rPr lang="en-US" sz="8000" smtClean="0">
                <a:solidFill>
                  <a:schemeClr val="bg1"/>
                </a:solidFill>
                <a:latin typeface="Arial" pitchFamily="34" charset="0"/>
              </a:rPr>
              <a:t>Question 1</a:t>
            </a:r>
          </a:p>
        </p:txBody>
      </p:sp>
      <p:sp>
        <p:nvSpPr>
          <p:cNvPr id="3076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7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drumroll.wav"/>
      </p:stSnd>
    </p:sndAc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1507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accent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1508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2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1509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1510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1511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</p:spPr>
        <p:txBody>
          <a:bodyPr/>
          <a:lstStyle/>
          <a:p>
            <a:pPr eaLnBrk="1" hangingPunct="1"/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The sailors’ scurvy was prevented by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21512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A</a:t>
            </a:r>
            <a:r>
              <a:rPr lang="en-US" sz="6000" b="1" baseline="10000" smtClean="0">
                <a:solidFill>
                  <a:srgbClr val="FF9900"/>
                </a:solidFill>
                <a:latin typeface="Arial" pitchFamily="34" charset="0"/>
              </a:rPr>
              <a:t> </a:t>
            </a:r>
            <a:r>
              <a:rPr lang="en-US" sz="60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eating less sugar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B </a:t>
            </a:r>
            <a:r>
              <a:rPr lang="en-US" sz="60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eating limes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C</a:t>
            </a:r>
            <a:r>
              <a:rPr lang="en-US" sz="6000" b="1" baseline="10000" smtClean="0">
                <a:solidFill>
                  <a:srgbClr val="FF9900"/>
                </a:solidFill>
                <a:latin typeface="Arial" pitchFamily="34" charset="0"/>
              </a:rPr>
              <a:t> </a:t>
            </a:r>
            <a:r>
              <a:rPr lang="en-US" sz="6000" smtClean="0">
                <a:latin typeface="Arial" pitchFamily="34" charset="0"/>
              </a:rPr>
              <a:t> </a:t>
            </a:r>
            <a:r>
              <a:rPr lang="en-US" sz="5400" smtClean="0">
                <a:solidFill>
                  <a:schemeClr val="bg1"/>
                </a:solidFill>
                <a:latin typeface="Arial" pitchFamily="34" charset="0"/>
              </a:rPr>
              <a:t>eating ship’s biscuits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D </a:t>
            </a:r>
            <a:r>
              <a:rPr lang="en-US" sz="60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eating more food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21513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4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5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6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7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8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9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20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21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22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sndAc>
      <p:stSnd>
        <p:snd r:embed="rId2" name="Tarda.wav"/>
      </p:stSnd>
    </p:sndAc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AutoShape 2"/>
          <p:cNvSpPr>
            <a:spLocks noChangeArrowheads="1"/>
          </p:cNvSpPr>
          <p:nvPr/>
        </p:nvSpPr>
        <p:spPr bwMode="auto">
          <a:xfrm>
            <a:off x="609600" y="2514600"/>
            <a:ext cx="8001000" cy="1905000"/>
          </a:xfrm>
          <a:prstGeom prst="hexagon">
            <a:avLst>
              <a:gd name="adj" fmla="val 10267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eaLnBrk="1" hangingPunct="1"/>
            <a:r>
              <a:rPr lang="en-GB" sz="8000" smtClean="0">
                <a:solidFill>
                  <a:schemeClr val="bg1"/>
                </a:solidFill>
                <a:latin typeface="Arial" pitchFamily="34" charset="0"/>
              </a:rPr>
              <a:t>£1,000</a:t>
            </a:r>
            <a:endParaRPr lang="en-US" sz="80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22532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33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cashreg.wav"/>
      </p:stSnd>
    </p:sndAc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AutoShape 2"/>
          <p:cNvSpPr>
            <a:spLocks noChangeArrowheads="1"/>
          </p:cNvSpPr>
          <p:nvPr/>
        </p:nvSpPr>
        <p:spPr bwMode="auto">
          <a:xfrm>
            <a:off x="609600" y="2057400"/>
            <a:ext cx="8001000" cy="2743200"/>
          </a:xfrm>
          <a:prstGeom prst="hexagon">
            <a:avLst>
              <a:gd name="adj" fmla="val 713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eaLnBrk="1" hangingPunct="1"/>
            <a:r>
              <a:rPr lang="en-US" sz="8000" smtClean="0">
                <a:solidFill>
                  <a:schemeClr val="bg1"/>
                </a:solidFill>
                <a:latin typeface="Arial" pitchFamily="34" charset="0"/>
              </a:rPr>
              <a:t>Question 6</a:t>
            </a:r>
          </a:p>
        </p:txBody>
      </p:sp>
      <p:sp>
        <p:nvSpPr>
          <p:cNvPr id="23556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57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drumroll.wav"/>
      </p:stSnd>
    </p:sndAc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579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580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581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582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583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</p:spPr>
        <p:txBody>
          <a:bodyPr/>
          <a:lstStyle/>
          <a:p>
            <a:pPr eaLnBrk="1" hangingPunct="1"/>
            <a:r>
              <a:rPr lang="en-GB" sz="4800" smtClean="0">
                <a:solidFill>
                  <a:schemeClr val="bg1"/>
                </a:solidFill>
                <a:latin typeface="Arial" pitchFamily="34" charset="0"/>
              </a:rPr>
              <a:t>Which of these provides the most vitamin C?</a:t>
            </a:r>
            <a:endParaRPr lang="en-US" sz="48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23560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A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dairy products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B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fish and meat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C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US" sz="5400" smtClean="0">
                <a:solidFill>
                  <a:schemeClr val="bg1"/>
                </a:solidFill>
                <a:latin typeface="Arial" pitchFamily="34" charset="0"/>
              </a:rPr>
              <a:t>soya milk</a:t>
            </a: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D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citrus fruits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24585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86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87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88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89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90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91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92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93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94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95" name="AutoShape 1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686800" y="0"/>
            <a:ext cx="457200" cy="4572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96" name="AutoShape 20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686800" y="6324600"/>
            <a:ext cx="457200" cy="5334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09. Who Correct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35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35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35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35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356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356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356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356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60" grpId="0" build="p" autoUpdateAnimBg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5603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5604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2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5605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5606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accent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5607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</p:spPr>
        <p:txBody>
          <a:bodyPr/>
          <a:lstStyle/>
          <a:p>
            <a:pPr eaLnBrk="1" hangingPunct="1"/>
            <a:r>
              <a:rPr lang="en-GB" sz="4800" smtClean="0">
                <a:solidFill>
                  <a:schemeClr val="bg1"/>
                </a:solidFill>
                <a:latin typeface="Arial" pitchFamily="34" charset="0"/>
              </a:rPr>
              <a:t>Which of these provides the most vitamin C?</a:t>
            </a:r>
            <a:endParaRPr lang="en-US" sz="48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25608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A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dairy products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B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fish and meat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C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US" sz="5400" smtClean="0">
                <a:solidFill>
                  <a:schemeClr val="bg1"/>
                </a:solidFill>
                <a:latin typeface="Arial" pitchFamily="34" charset="0"/>
              </a:rPr>
              <a:t>soya milk</a:t>
            </a: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D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citrus fruits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25609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10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11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12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13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14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15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16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17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18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sndAc>
      <p:stSnd>
        <p:snd r:embed="rId2" name="Tarda.wav"/>
      </p:stSnd>
    </p:sndAc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AutoShape 2"/>
          <p:cNvSpPr>
            <a:spLocks noChangeArrowheads="1"/>
          </p:cNvSpPr>
          <p:nvPr/>
        </p:nvSpPr>
        <p:spPr bwMode="auto">
          <a:xfrm>
            <a:off x="609600" y="2514600"/>
            <a:ext cx="8001000" cy="1905000"/>
          </a:xfrm>
          <a:prstGeom prst="hexagon">
            <a:avLst>
              <a:gd name="adj" fmla="val 10267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eaLnBrk="1" hangingPunct="1"/>
            <a:r>
              <a:rPr lang="en-GB" sz="8000" smtClean="0">
                <a:solidFill>
                  <a:schemeClr val="bg1"/>
                </a:solidFill>
                <a:latin typeface="Arial" pitchFamily="34" charset="0"/>
              </a:rPr>
              <a:t>£2,000</a:t>
            </a:r>
            <a:endParaRPr lang="en-US" sz="80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26628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29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cashreg.wav"/>
      </p:stSnd>
    </p:sndAc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AutoShape 2"/>
          <p:cNvSpPr>
            <a:spLocks noChangeArrowheads="1"/>
          </p:cNvSpPr>
          <p:nvPr/>
        </p:nvSpPr>
        <p:spPr bwMode="auto">
          <a:xfrm>
            <a:off x="609600" y="2057400"/>
            <a:ext cx="8001000" cy="2743200"/>
          </a:xfrm>
          <a:prstGeom prst="hexagon">
            <a:avLst>
              <a:gd name="adj" fmla="val 713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eaLnBrk="1" hangingPunct="1"/>
            <a:r>
              <a:rPr lang="en-US" sz="8000" smtClean="0">
                <a:solidFill>
                  <a:schemeClr val="bg1"/>
                </a:solidFill>
                <a:latin typeface="Arial" pitchFamily="34" charset="0"/>
              </a:rPr>
              <a:t>Question 7</a:t>
            </a:r>
          </a:p>
        </p:txBody>
      </p:sp>
      <p:sp>
        <p:nvSpPr>
          <p:cNvPr id="27652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53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drumroll.wav"/>
      </p:stSnd>
    </p:sndAc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8675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8676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8677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8678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8679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</p:spPr>
        <p:txBody>
          <a:bodyPr/>
          <a:lstStyle/>
          <a:p>
            <a:pPr eaLnBrk="1" hangingPunct="1"/>
            <a:r>
              <a:rPr lang="en-GB" sz="4800" smtClean="0">
                <a:solidFill>
                  <a:schemeClr val="bg1"/>
                </a:solidFill>
                <a:latin typeface="Arial" pitchFamily="34" charset="0"/>
              </a:rPr>
              <a:t>We should only eat these foods in small amounts</a:t>
            </a:r>
            <a:endParaRPr lang="en-US" sz="48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27656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A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fruit and vegetables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B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fats and sugars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C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US" sz="5400" smtClean="0">
                <a:solidFill>
                  <a:schemeClr val="bg1"/>
                </a:solidFill>
                <a:latin typeface="Arial" pitchFamily="34" charset="0"/>
              </a:rPr>
              <a:t>starchy foods</a:t>
            </a: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D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dairy products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28681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82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83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84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85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86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87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88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89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90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91" name="AutoShape 1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686800" y="0"/>
            <a:ext cx="457200" cy="4572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92" name="AutoShape 20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686800" y="6324600"/>
            <a:ext cx="457200" cy="5334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09. Who Correct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76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76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76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76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765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765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765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765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6" grpId="0" build="p" autoUpdateAnimBg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9699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accent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9700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2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9701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9702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9703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</p:spPr>
        <p:txBody>
          <a:bodyPr/>
          <a:lstStyle/>
          <a:p>
            <a:pPr eaLnBrk="1" hangingPunct="1"/>
            <a:r>
              <a:rPr lang="en-GB" sz="4800" smtClean="0">
                <a:solidFill>
                  <a:schemeClr val="bg1"/>
                </a:solidFill>
                <a:latin typeface="Arial" pitchFamily="34" charset="0"/>
              </a:rPr>
              <a:t>We should only eat these foods in small amounts</a:t>
            </a:r>
            <a:endParaRPr lang="en-US" sz="48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29704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A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fruit and vegetables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B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fats and sugars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C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US" sz="5400" smtClean="0">
                <a:solidFill>
                  <a:schemeClr val="bg1"/>
                </a:solidFill>
                <a:latin typeface="Arial" pitchFamily="34" charset="0"/>
              </a:rPr>
              <a:t>starchy foods</a:t>
            </a: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D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dairy products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29705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06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07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08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09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10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11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12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13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14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sndAc>
      <p:stSnd>
        <p:snd r:embed="rId2" name="Tarda.wav"/>
      </p:stSnd>
    </p:sndAc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AutoShape 2"/>
          <p:cNvSpPr>
            <a:spLocks noChangeArrowheads="1"/>
          </p:cNvSpPr>
          <p:nvPr/>
        </p:nvSpPr>
        <p:spPr bwMode="auto">
          <a:xfrm>
            <a:off x="609600" y="2514600"/>
            <a:ext cx="8001000" cy="1905000"/>
          </a:xfrm>
          <a:prstGeom prst="hexagon">
            <a:avLst>
              <a:gd name="adj" fmla="val 10267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eaLnBrk="1" hangingPunct="1"/>
            <a:r>
              <a:rPr lang="en-GB" sz="8000" smtClean="0">
                <a:solidFill>
                  <a:schemeClr val="bg1"/>
                </a:solidFill>
                <a:latin typeface="Arial" pitchFamily="34" charset="0"/>
              </a:rPr>
              <a:t>£4,000</a:t>
            </a:r>
            <a:endParaRPr lang="en-US" sz="80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30724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25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cashreg.wav"/>
      </p:stSnd>
    </p:sndAc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099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00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01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02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5791200" cy="2057400"/>
          </a:xfrm>
          <a:noFill/>
        </p:spPr>
        <p:txBody>
          <a:bodyPr/>
          <a:lstStyle/>
          <a:p>
            <a:pPr eaLnBrk="1" hangingPunct="1"/>
            <a:r>
              <a:rPr lang="en-GB" sz="4000" smtClean="0">
                <a:solidFill>
                  <a:schemeClr val="bg1"/>
                </a:solidFill>
                <a:latin typeface="Arial" pitchFamily="34" charset="0"/>
              </a:rPr>
              <a:t>Who started the healthy eating campaign in schools?</a:t>
            </a:r>
            <a:endParaRPr lang="en-US" sz="40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6152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A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Jamie Theakston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B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Jamie Foxx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C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US" sz="5400" smtClean="0">
                <a:solidFill>
                  <a:schemeClr val="bg1"/>
                </a:solidFill>
                <a:latin typeface="Arial" pitchFamily="34" charset="0"/>
              </a:rPr>
              <a:t>Jamie Oliver</a:t>
            </a: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D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Jamie Lee Curtis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07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08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09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10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11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12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13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14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15" name="AutoShape 1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686800" y="0"/>
            <a:ext cx="457200" cy="4572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16" name="AutoShape 20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686800" y="6324600"/>
            <a:ext cx="457200" cy="5334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09. Who Correct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1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1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1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1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1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61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61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61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52" grpId="0" build="p" autoUpdateAnimBg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AutoShape 2"/>
          <p:cNvSpPr>
            <a:spLocks noChangeArrowheads="1"/>
          </p:cNvSpPr>
          <p:nvPr/>
        </p:nvSpPr>
        <p:spPr bwMode="auto">
          <a:xfrm>
            <a:off x="609600" y="2057400"/>
            <a:ext cx="8001000" cy="2743200"/>
          </a:xfrm>
          <a:prstGeom prst="hexagon">
            <a:avLst>
              <a:gd name="adj" fmla="val 713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eaLnBrk="1" hangingPunct="1"/>
            <a:r>
              <a:rPr lang="en-US" sz="8000" smtClean="0">
                <a:solidFill>
                  <a:schemeClr val="bg1"/>
                </a:solidFill>
                <a:latin typeface="Arial" pitchFamily="34" charset="0"/>
              </a:rPr>
              <a:t>Question 8</a:t>
            </a:r>
          </a:p>
        </p:txBody>
      </p:sp>
      <p:sp>
        <p:nvSpPr>
          <p:cNvPr id="31748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49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drumroll.wav"/>
      </p:stSnd>
    </p:sndAc>
  </p:transition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2771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2772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2773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2774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2775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</p:spPr>
        <p:txBody>
          <a:bodyPr/>
          <a:lstStyle/>
          <a:p>
            <a:pPr eaLnBrk="1" hangingPunct="1"/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Starchy foods include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31752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A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bread, pasta, cereal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B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fruit, vegetables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C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US" sz="5400" smtClean="0">
                <a:solidFill>
                  <a:schemeClr val="bg1"/>
                </a:solidFill>
                <a:latin typeface="Arial" pitchFamily="34" charset="0"/>
              </a:rPr>
              <a:t>meat, fish, cheese</a:t>
            </a: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D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butter, margarine, oil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32777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78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79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80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81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82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83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84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85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86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87" name="AutoShape 1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686800" y="0"/>
            <a:ext cx="457200" cy="4572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88" name="AutoShape 20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686800" y="6324600"/>
            <a:ext cx="457200" cy="5334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09. Who Correct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17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17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17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17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17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17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17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17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52" grpId="0" build="p" autoUpdateAnimBg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accent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3795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3796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2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3797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3798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3799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</p:spPr>
        <p:txBody>
          <a:bodyPr/>
          <a:lstStyle/>
          <a:p>
            <a:pPr eaLnBrk="1" hangingPunct="1"/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Starchy foods include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33800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A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bread, pasta, cereal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B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fruit, vegetables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C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US" sz="5400" smtClean="0">
                <a:solidFill>
                  <a:schemeClr val="bg1"/>
                </a:solidFill>
                <a:latin typeface="Arial" pitchFamily="34" charset="0"/>
              </a:rPr>
              <a:t>meat, fish, cheese</a:t>
            </a: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D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butter, margarine, oil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33801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802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803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804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805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806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807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808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809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810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sndAc>
      <p:stSnd>
        <p:snd r:embed="rId2" name="Tarda.wav"/>
      </p:stSnd>
    </p:sndAc>
  </p:transition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AutoShape 2"/>
          <p:cNvSpPr>
            <a:spLocks noChangeArrowheads="1"/>
          </p:cNvSpPr>
          <p:nvPr/>
        </p:nvSpPr>
        <p:spPr bwMode="auto">
          <a:xfrm>
            <a:off x="609600" y="2514600"/>
            <a:ext cx="8001000" cy="1905000"/>
          </a:xfrm>
          <a:prstGeom prst="hexagon">
            <a:avLst>
              <a:gd name="adj" fmla="val 10267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eaLnBrk="1" hangingPunct="1"/>
            <a:r>
              <a:rPr lang="en-GB" sz="8000" smtClean="0">
                <a:solidFill>
                  <a:schemeClr val="bg1"/>
                </a:solidFill>
                <a:latin typeface="Arial" pitchFamily="34" charset="0"/>
              </a:rPr>
              <a:t>£8,000</a:t>
            </a:r>
            <a:endParaRPr lang="en-US" sz="80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34820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4821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cashreg.wav"/>
      </p:stSnd>
    </p:sndAc>
  </p:transition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AutoShape 2"/>
          <p:cNvSpPr>
            <a:spLocks noChangeArrowheads="1"/>
          </p:cNvSpPr>
          <p:nvPr/>
        </p:nvSpPr>
        <p:spPr bwMode="auto">
          <a:xfrm>
            <a:off x="609600" y="2057400"/>
            <a:ext cx="8001000" cy="2743200"/>
          </a:xfrm>
          <a:prstGeom prst="hexagon">
            <a:avLst>
              <a:gd name="adj" fmla="val 713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eaLnBrk="1" hangingPunct="1"/>
            <a:r>
              <a:rPr lang="en-US" sz="8000" smtClean="0">
                <a:solidFill>
                  <a:schemeClr val="bg1"/>
                </a:solidFill>
                <a:latin typeface="Arial" pitchFamily="34" charset="0"/>
              </a:rPr>
              <a:t>Question 9</a:t>
            </a:r>
          </a:p>
        </p:txBody>
      </p:sp>
      <p:sp>
        <p:nvSpPr>
          <p:cNvPr id="35844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845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drumroll.wav"/>
      </p:stSnd>
    </p:sndAc>
  </p:transition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6867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6868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6869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6870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6871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</p:spPr>
        <p:txBody>
          <a:bodyPr/>
          <a:lstStyle/>
          <a:p>
            <a:pPr eaLnBrk="1" hangingPunct="1"/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Which of these foods are for growth?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35848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A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butter, margarine, oil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B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bread, pasta, cereal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C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US" sz="5400" smtClean="0">
                <a:solidFill>
                  <a:schemeClr val="bg1"/>
                </a:solidFill>
                <a:latin typeface="Arial" pitchFamily="34" charset="0"/>
              </a:rPr>
              <a:t>carrots, peas, brocoli</a:t>
            </a: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D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fish, meat, soya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36873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874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875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876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877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878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879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880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881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882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883" name="AutoShape 1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686800" y="0"/>
            <a:ext cx="457200" cy="4572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884" name="AutoShape 20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686800" y="6324600"/>
            <a:ext cx="457200" cy="5334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09. Who Correct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58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58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58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58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58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58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584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584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8" grpId="0" build="p" autoUpdateAnimBg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7891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7892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2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7893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7894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accent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7895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</p:spPr>
        <p:txBody>
          <a:bodyPr/>
          <a:lstStyle/>
          <a:p>
            <a:pPr eaLnBrk="1" hangingPunct="1"/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Which of these foods are for growth?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37896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A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butter, margarine, oil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B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bread, pasta, cereal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C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US" sz="5400" smtClean="0">
                <a:solidFill>
                  <a:schemeClr val="bg1"/>
                </a:solidFill>
                <a:latin typeface="Arial" pitchFamily="34" charset="0"/>
              </a:rPr>
              <a:t>carrots, peas, brocoli</a:t>
            </a: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D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fish, meat, soya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37897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898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899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900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901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902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903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904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905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906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sndAc>
      <p:stSnd>
        <p:snd r:embed="rId2" name="Tarda.wav"/>
      </p:stSnd>
    </p:sndAc>
  </p:transition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AutoShape 2"/>
          <p:cNvSpPr>
            <a:spLocks noChangeArrowheads="1"/>
          </p:cNvSpPr>
          <p:nvPr/>
        </p:nvSpPr>
        <p:spPr bwMode="auto">
          <a:xfrm>
            <a:off x="609600" y="2514600"/>
            <a:ext cx="8001000" cy="1905000"/>
          </a:xfrm>
          <a:prstGeom prst="hexagon">
            <a:avLst>
              <a:gd name="adj" fmla="val 10267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eaLnBrk="1" hangingPunct="1"/>
            <a:r>
              <a:rPr lang="en-GB" sz="8000" smtClean="0">
                <a:solidFill>
                  <a:schemeClr val="bg1"/>
                </a:solidFill>
                <a:latin typeface="Arial" pitchFamily="34" charset="0"/>
              </a:rPr>
              <a:t>£16,000</a:t>
            </a:r>
            <a:endParaRPr lang="en-US" sz="80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38916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917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cashreg.wav"/>
      </p:stSnd>
    </p:sndAc>
  </p:transition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AutoShape 2"/>
          <p:cNvSpPr>
            <a:spLocks noChangeArrowheads="1"/>
          </p:cNvSpPr>
          <p:nvPr/>
        </p:nvSpPr>
        <p:spPr bwMode="auto">
          <a:xfrm>
            <a:off x="609600" y="2057400"/>
            <a:ext cx="8001000" cy="2743200"/>
          </a:xfrm>
          <a:prstGeom prst="hexagon">
            <a:avLst>
              <a:gd name="adj" fmla="val 713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eaLnBrk="1" hangingPunct="1"/>
            <a:r>
              <a:rPr lang="en-US" sz="8000" smtClean="0">
                <a:solidFill>
                  <a:schemeClr val="bg1"/>
                </a:solidFill>
                <a:latin typeface="Arial" pitchFamily="34" charset="0"/>
              </a:rPr>
              <a:t>Question 10</a:t>
            </a:r>
          </a:p>
        </p:txBody>
      </p:sp>
      <p:sp>
        <p:nvSpPr>
          <p:cNvPr id="39940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941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drumroll.wav"/>
      </p:stSnd>
    </p:sndAc>
  </p:transition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0963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0964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0965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0966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0967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</p:spPr>
        <p:txBody>
          <a:bodyPr/>
          <a:lstStyle/>
          <a:p>
            <a:pPr eaLnBrk="1" hangingPunct="1"/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When we exercise this beats faster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39944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A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the stomach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B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the heart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C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US" sz="5400" smtClean="0">
                <a:solidFill>
                  <a:schemeClr val="bg1"/>
                </a:solidFill>
                <a:latin typeface="Arial" pitchFamily="34" charset="0"/>
              </a:rPr>
              <a:t>the liver</a:t>
            </a: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D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the brain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40969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70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71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72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73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74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75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76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77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78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79" name="AutoShape 1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686800" y="0"/>
            <a:ext cx="457200" cy="4572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80" name="AutoShape 20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686800" y="6324600"/>
            <a:ext cx="457200" cy="5334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09. Who Correct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99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99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99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99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99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99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994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994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44" grpId="0" build="p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3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4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accent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5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6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title"/>
          </p:nvPr>
        </p:nvSpPr>
        <p:spPr>
          <a:xfrm>
            <a:off x="914400" y="381000"/>
            <a:ext cx="5562600" cy="2057400"/>
          </a:xfrm>
          <a:noFill/>
        </p:spPr>
        <p:txBody>
          <a:bodyPr/>
          <a:lstStyle/>
          <a:p>
            <a:pPr eaLnBrk="1" hangingPunct="1"/>
            <a:r>
              <a:rPr lang="en-GB" sz="4000" smtClean="0">
                <a:solidFill>
                  <a:schemeClr val="bg1"/>
                </a:solidFill>
                <a:latin typeface="Arial" pitchFamily="34" charset="0"/>
              </a:rPr>
              <a:t>Who started the healthy eating campaign in schools?</a:t>
            </a:r>
            <a:endParaRPr lang="en-US" sz="40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5128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A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Jamie Theakston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B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Jamie Foxx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C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US" sz="5400" smtClean="0">
                <a:solidFill>
                  <a:schemeClr val="bg1"/>
                </a:solidFill>
                <a:latin typeface="Arial" pitchFamily="34" charset="0"/>
              </a:rPr>
              <a:t>Jamie Oliver</a:t>
            </a: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D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Jamie Lee Curtis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5129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30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31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32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33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34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35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36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37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38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sndAc>
      <p:stSnd>
        <p:snd r:embed="rId2" name="Tarda.wav"/>
      </p:stSnd>
    </p:sndAc>
  </p:transition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987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accent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988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2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989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990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991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</p:spPr>
        <p:txBody>
          <a:bodyPr/>
          <a:lstStyle/>
          <a:p>
            <a:pPr eaLnBrk="1" hangingPunct="1"/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When we exercise this beats faster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41992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A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the stomach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B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the heart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C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US" sz="5400" smtClean="0">
                <a:solidFill>
                  <a:schemeClr val="bg1"/>
                </a:solidFill>
                <a:latin typeface="Arial" pitchFamily="34" charset="0"/>
              </a:rPr>
              <a:t>the liver</a:t>
            </a: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D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the brain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41993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994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995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996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997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998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999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2000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2001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2002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sndAc>
      <p:stSnd>
        <p:snd r:embed="rId2" name="Tarda.wav"/>
      </p:stSnd>
    </p:sndAc>
  </p:transition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AutoShape 2"/>
          <p:cNvSpPr>
            <a:spLocks noChangeArrowheads="1"/>
          </p:cNvSpPr>
          <p:nvPr/>
        </p:nvSpPr>
        <p:spPr bwMode="auto">
          <a:xfrm>
            <a:off x="609600" y="2514600"/>
            <a:ext cx="8001000" cy="1905000"/>
          </a:xfrm>
          <a:prstGeom prst="hexagon">
            <a:avLst>
              <a:gd name="adj" fmla="val 10267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eaLnBrk="1" hangingPunct="1"/>
            <a:r>
              <a:rPr lang="en-GB" sz="8000" smtClean="0">
                <a:solidFill>
                  <a:schemeClr val="bg1"/>
                </a:solidFill>
                <a:latin typeface="Arial" pitchFamily="34" charset="0"/>
              </a:rPr>
              <a:t>£32,000</a:t>
            </a:r>
            <a:endParaRPr lang="en-US" sz="80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43012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013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cashreg.wav"/>
      </p:stSnd>
    </p:sndAc>
  </p:transition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AutoShape 2"/>
          <p:cNvSpPr>
            <a:spLocks noChangeArrowheads="1"/>
          </p:cNvSpPr>
          <p:nvPr/>
        </p:nvSpPr>
        <p:spPr bwMode="auto">
          <a:xfrm>
            <a:off x="609600" y="2057400"/>
            <a:ext cx="8001000" cy="2743200"/>
          </a:xfrm>
          <a:prstGeom prst="hexagon">
            <a:avLst>
              <a:gd name="adj" fmla="val 713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eaLnBrk="1" hangingPunct="1"/>
            <a:r>
              <a:rPr lang="en-US" sz="8000" smtClean="0">
                <a:solidFill>
                  <a:schemeClr val="bg1"/>
                </a:solidFill>
                <a:latin typeface="Arial" pitchFamily="34" charset="0"/>
              </a:rPr>
              <a:t>Question 11</a:t>
            </a:r>
          </a:p>
        </p:txBody>
      </p:sp>
      <p:sp>
        <p:nvSpPr>
          <p:cNvPr id="44036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037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drumroll.wav"/>
      </p:stSnd>
    </p:sndAc>
  </p:transition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59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60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61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62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63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</p:spPr>
        <p:txBody>
          <a:bodyPr/>
          <a:lstStyle/>
          <a:p>
            <a:pPr eaLnBrk="1" hangingPunct="1"/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Which of these are joints?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44040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A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hand and foot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B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leg and arm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C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US" sz="5400" smtClean="0">
                <a:solidFill>
                  <a:schemeClr val="bg1"/>
                </a:solidFill>
                <a:latin typeface="Arial" pitchFamily="34" charset="0"/>
              </a:rPr>
              <a:t>knee and elbow</a:t>
            </a: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D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head and back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45065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066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067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068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069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070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071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072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073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074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075" name="AutoShape 1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686800" y="0"/>
            <a:ext cx="457200" cy="4572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076" name="AutoShape 20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686800" y="6324600"/>
            <a:ext cx="457200" cy="5334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09. Who Correct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40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40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40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40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40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40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4404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4404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40" grpId="0" build="p" autoUpdateAnimBg="0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083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084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accent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085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086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087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</p:spPr>
        <p:txBody>
          <a:bodyPr/>
          <a:lstStyle/>
          <a:p>
            <a:pPr eaLnBrk="1" hangingPunct="1"/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Which of these are joints?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46088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A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hand and foot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B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leg and arm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C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US" sz="5400" smtClean="0">
                <a:solidFill>
                  <a:schemeClr val="bg1"/>
                </a:solidFill>
                <a:latin typeface="Arial" pitchFamily="34" charset="0"/>
              </a:rPr>
              <a:t>knee and elbow</a:t>
            </a: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D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head and back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46089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090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091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092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093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094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095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096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097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098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sndAc>
      <p:stSnd>
        <p:snd r:embed="rId2" name="Tarda.wav"/>
      </p:stSnd>
    </p:sndAc>
  </p:transition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AutoShape 2"/>
          <p:cNvSpPr>
            <a:spLocks noChangeArrowheads="1"/>
          </p:cNvSpPr>
          <p:nvPr/>
        </p:nvSpPr>
        <p:spPr bwMode="auto">
          <a:xfrm>
            <a:off x="609600" y="2514600"/>
            <a:ext cx="8001000" cy="1905000"/>
          </a:xfrm>
          <a:prstGeom prst="hexagon">
            <a:avLst>
              <a:gd name="adj" fmla="val 10267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eaLnBrk="1" hangingPunct="1"/>
            <a:r>
              <a:rPr lang="en-GB" sz="8000" smtClean="0">
                <a:solidFill>
                  <a:schemeClr val="bg1"/>
                </a:solidFill>
                <a:latin typeface="Arial" pitchFamily="34" charset="0"/>
              </a:rPr>
              <a:t>£64,000</a:t>
            </a:r>
            <a:endParaRPr lang="en-US" sz="80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47108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7109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cashreg.wav"/>
      </p:stSnd>
    </p:sndAc>
  </p:transition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AutoShape 2"/>
          <p:cNvSpPr>
            <a:spLocks noChangeArrowheads="1"/>
          </p:cNvSpPr>
          <p:nvPr/>
        </p:nvSpPr>
        <p:spPr bwMode="auto">
          <a:xfrm>
            <a:off x="609600" y="2057400"/>
            <a:ext cx="8001000" cy="2743200"/>
          </a:xfrm>
          <a:prstGeom prst="hexagon">
            <a:avLst>
              <a:gd name="adj" fmla="val 713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eaLnBrk="1" hangingPunct="1"/>
            <a:r>
              <a:rPr lang="en-US" sz="8000" smtClean="0">
                <a:solidFill>
                  <a:schemeClr val="bg1"/>
                </a:solidFill>
                <a:latin typeface="Arial" pitchFamily="34" charset="0"/>
              </a:rPr>
              <a:t>Question 12</a:t>
            </a:r>
          </a:p>
        </p:txBody>
      </p:sp>
      <p:sp>
        <p:nvSpPr>
          <p:cNvPr id="48132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133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drumroll.wav"/>
      </p:stSnd>
    </p:sndAc>
  </p:transition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155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156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157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158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159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</p:spPr>
        <p:txBody>
          <a:bodyPr/>
          <a:lstStyle/>
          <a:p>
            <a:pPr eaLnBrk="1" hangingPunct="1"/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The best places to take the pulse are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48136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A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neck and wrist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B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elbow and knee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C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US" sz="5400" smtClean="0">
                <a:solidFill>
                  <a:schemeClr val="bg1"/>
                </a:solidFill>
                <a:latin typeface="Arial" pitchFamily="34" charset="0"/>
              </a:rPr>
              <a:t>fingers and thumb</a:t>
            </a: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D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top of head and chin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49161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62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63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64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65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66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67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68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69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70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71" name="AutoShape 1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686800" y="0"/>
            <a:ext cx="457200" cy="4572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72" name="AutoShape 20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686800" y="6324600"/>
            <a:ext cx="457200" cy="5334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09. Who Correct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81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81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81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81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81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81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4813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4813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136" grpId="0" build="p" autoUpdateAnimBg="0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accent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179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180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2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181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182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183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</p:spPr>
        <p:txBody>
          <a:bodyPr/>
          <a:lstStyle/>
          <a:p>
            <a:pPr eaLnBrk="1" hangingPunct="1"/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The best places to take the pulse are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50184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A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neck and wrist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B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elbow and knee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C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US" sz="5400" smtClean="0">
                <a:solidFill>
                  <a:schemeClr val="bg1"/>
                </a:solidFill>
                <a:latin typeface="Arial" pitchFamily="34" charset="0"/>
              </a:rPr>
              <a:t>fingers and thumb</a:t>
            </a: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D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top of head and chin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50185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0186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0187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0188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0189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0190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0191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0192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0193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0194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sndAc>
      <p:stSnd>
        <p:snd r:embed="rId2" name="Tarda.wav"/>
      </p:stSnd>
    </p:sndAc>
  </p:transition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AutoShape 2"/>
          <p:cNvSpPr>
            <a:spLocks noChangeArrowheads="1"/>
          </p:cNvSpPr>
          <p:nvPr/>
        </p:nvSpPr>
        <p:spPr bwMode="auto">
          <a:xfrm>
            <a:off x="609600" y="2514600"/>
            <a:ext cx="8001000" cy="1905000"/>
          </a:xfrm>
          <a:prstGeom prst="hexagon">
            <a:avLst>
              <a:gd name="adj" fmla="val 10267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eaLnBrk="1" hangingPunct="1"/>
            <a:r>
              <a:rPr lang="en-GB" sz="8000" smtClean="0">
                <a:solidFill>
                  <a:schemeClr val="bg1"/>
                </a:solidFill>
                <a:latin typeface="Arial" pitchFamily="34" charset="0"/>
              </a:rPr>
              <a:t>£125,000</a:t>
            </a:r>
            <a:endParaRPr lang="en-US" sz="80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51204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205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cashreg.wav"/>
      </p:stSnd>
    </p:sndAc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AutoShape 2"/>
          <p:cNvSpPr>
            <a:spLocks noChangeArrowheads="1"/>
          </p:cNvSpPr>
          <p:nvPr/>
        </p:nvSpPr>
        <p:spPr bwMode="auto">
          <a:xfrm>
            <a:off x="609600" y="2514600"/>
            <a:ext cx="8001000" cy="1905000"/>
          </a:xfrm>
          <a:prstGeom prst="hexagon">
            <a:avLst>
              <a:gd name="adj" fmla="val 10267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eaLnBrk="1" hangingPunct="1"/>
            <a:r>
              <a:rPr lang="en-GB" sz="8000" smtClean="0">
                <a:solidFill>
                  <a:schemeClr val="bg1"/>
                </a:solidFill>
                <a:latin typeface="Arial" pitchFamily="34" charset="0"/>
              </a:rPr>
              <a:t>£100</a:t>
            </a:r>
            <a:endParaRPr lang="en-US" sz="80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6148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9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cashreg.wav"/>
      </p:stSnd>
    </p:sndAc>
  </p:transition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AutoShape 2"/>
          <p:cNvSpPr>
            <a:spLocks noChangeArrowheads="1"/>
          </p:cNvSpPr>
          <p:nvPr/>
        </p:nvSpPr>
        <p:spPr bwMode="auto">
          <a:xfrm>
            <a:off x="609600" y="2057400"/>
            <a:ext cx="8001000" cy="2743200"/>
          </a:xfrm>
          <a:prstGeom prst="hexagon">
            <a:avLst>
              <a:gd name="adj" fmla="val 713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eaLnBrk="1" hangingPunct="1"/>
            <a:r>
              <a:rPr lang="en-US" sz="8000" smtClean="0">
                <a:solidFill>
                  <a:schemeClr val="bg1"/>
                </a:solidFill>
                <a:latin typeface="Arial" pitchFamily="34" charset="0"/>
              </a:rPr>
              <a:t>Question 13</a:t>
            </a:r>
          </a:p>
        </p:txBody>
      </p:sp>
      <p:sp>
        <p:nvSpPr>
          <p:cNvPr id="52228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2229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drumroll.wav"/>
      </p:stSnd>
    </p:sndAc>
  </p:transition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3251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3252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3253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3254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3255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</p:spPr>
        <p:txBody>
          <a:bodyPr/>
          <a:lstStyle/>
          <a:p>
            <a:pPr eaLnBrk="1" hangingPunct="1"/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Oxygen passes into the blood through 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52232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A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the skin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B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the stomach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C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US" sz="5400" smtClean="0">
                <a:solidFill>
                  <a:schemeClr val="bg1"/>
                </a:solidFill>
                <a:latin typeface="Arial" pitchFamily="34" charset="0"/>
              </a:rPr>
              <a:t>the heart</a:t>
            </a: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D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the lungs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53257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3258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3259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3260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3261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3262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3263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3264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3265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3266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3267" name="AutoShape 1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686800" y="0"/>
            <a:ext cx="457200" cy="4572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3268" name="AutoShape 20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686800" y="6324600"/>
            <a:ext cx="457200" cy="5334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09. Who Correct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22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22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22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22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22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522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5223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5223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32" grpId="0" build="p" autoUpdateAnimBg="0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275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276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2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277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278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accent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279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</p:spPr>
        <p:txBody>
          <a:bodyPr/>
          <a:lstStyle/>
          <a:p>
            <a:pPr eaLnBrk="1" hangingPunct="1"/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Oxygen passes into the blood through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54280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A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the skin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B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the stomach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C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US" sz="5400" smtClean="0">
                <a:solidFill>
                  <a:schemeClr val="bg1"/>
                </a:solidFill>
                <a:latin typeface="Arial" pitchFamily="34" charset="0"/>
              </a:rPr>
              <a:t>the heart</a:t>
            </a: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D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the lungs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54281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4282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4283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4284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4285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4286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4287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4288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4289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4290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sndAc>
      <p:stSnd>
        <p:snd r:embed="rId2" name="Tarda.wav"/>
      </p:stSnd>
    </p:sndAc>
  </p:transition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AutoShape 2"/>
          <p:cNvSpPr>
            <a:spLocks noChangeArrowheads="1"/>
          </p:cNvSpPr>
          <p:nvPr/>
        </p:nvSpPr>
        <p:spPr bwMode="auto">
          <a:xfrm>
            <a:off x="609600" y="2514600"/>
            <a:ext cx="8001000" cy="1905000"/>
          </a:xfrm>
          <a:prstGeom prst="hexagon">
            <a:avLst>
              <a:gd name="adj" fmla="val 10267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eaLnBrk="1" hangingPunct="1"/>
            <a:r>
              <a:rPr lang="en-GB" sz="8000" smtClean="0">
                <a:solidFill>
                  <a:schemeClr val="bg1"/>
                </a:solidFill>
                <a:latin typeface="Arial" pitchFamily="34" charset="0"/>
              </a:rPr>
              <a:t>£250,000</a:t>
            </a:r>
            <a:endParaRPr lang="en-US" sz="80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55300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5301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cashreg.wav"/>
      </p:stSnd>
    </p:sndAc>
  </p:transition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AutoShape 2"/>
          <p:cNvSpPr>
            <a:spLocks noChangeArrowheads="1"/>
          </p:cNvSpPr>
          <p:nvPr/>
        </p:nvSpPr>
        <p:spPr bwMode="auto">
          <a:xfrm>
            <a:off x="609600" y="2057400"/>
            <a:ext cx="8001000" cy="2743200"/>
          </a:xfrm>
          <a:prstGeom prst="hexagon">
            <a:avLst>
              <a:gd name="adj" fmla="val 713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eaLnBrk="1" hangingPunct="1"/>
            <a:r>
              <a:rPr lang="en-US" sz="8000" smtClean="0">
                <a:solidFill>
                  <a:schemeClr val="bg1"/>
                </a:solidFill>
                <a:latin typeface="Arial" pitchFamily="34" charset="0"/>
              </a:rPr>
              <a:t>Question 14</a:t>
            </a:r>
          </a:p>
        </p:txBody>
      </p:sp>
      <p:sp>
        <p:nvSpPr>
          <p:cNvPr id="56324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6325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drumroll.wav"/>
      </p:stSnd>
    </p:sndAc>
  </p:transition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7347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7348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7349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7350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7351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</p:spPr>
        <p:txBody>
          <a:bodyPr/>
          <a:lstStyle/>
          <a:p>
            <a:pPr eaLnBrk="1" hangingPunct="1"/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The heart and lungs are protected by the  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56328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A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backbone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B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ribcage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C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US" sz="5400" smtClean="0">
                <a:solidFill>
                  <a:schemeClr val="bg1"/>
                </a:solidFill>
                <a:latin typeface="Arial" pitchFamily="34" charset="0"/>
              </a:rPr>
              <a:t>skull</a:t>
            </a: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D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elbows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57353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54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55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56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57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58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59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60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61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62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63" name="AutoShape 1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686800" y="0"/>
            <a:ext cx="457200" cy="4572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64" name="AutoShape 20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686800" y="6324600"/>
            <a:ext cx="457200" cy="5334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09. Who Correct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63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63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63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63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63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563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563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563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8" grpId="0" build="p" autoUpdateAnimBg="0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8371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accent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8372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2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8373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8374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8375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</p:spPr>
        <p:txBody>
          <a:bodyPr/>
          <a:lstStyle/>
          <a:p>
            <a:pPr eaLnBrk="1" hangingPunct="1"/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The heart and lungs are protected by the 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58376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A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backbone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B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ribcage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C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US" sz="5400" smtClean="0">
                <a:solidFill>
                  <a:schemeClr val="bg1"/>
                </a:solidFill>
                <a:latin typeface="Arial" pitchFamily="34" charset="0"/>
              </a:rPr>
              <a:t>skull</a:t>
            </a: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D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elbows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58377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8378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8379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8380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8381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8382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8383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8384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8385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8386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sndAc>
      <p:stSnd>
        <p:snd r:embed="rId2" name="Tarda.wav"/>
      </p:stSnd>
    </p:sndAc>
  </p:transition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AutoShape 2"/>
          <p:cNvSpPr>
            <a:spLocks noChangeArrowheads="1"/>
          </p:cNvSpPr>
          <p:nvPr/>
        </p:nvSpPr>
        <p:spPr bwMode="auto">
          <a:xfrm>
            <a:off x="609600" y="2514600"/>
            <a:ext cx="8001000" cy="1905000"/>
          </a:xfrm>
          <a:prstGeom prst="hexagon">
            <a:avLst>
              <a:gd name="adj" fmla="val 10267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eaLnBrk="1" hangingPunct="1"/>
            <a:r>
              <a:rPr lang="en-GB" sz="8000" smtClean="0">
                <a:solidFill>
                  <a:schemeClr val="bg1"/>
                </a:solidFill>
                <a:latin typeface="Arial" pitchFamily="34" charset="0"/>
              </a:rPr>
              <a:t>£500,000</a:t>
            </a:r>
            <a:endParaRPr lang="en-US" sz="80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59396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9397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cashreg.wav"/>
      </p:stSnd>
    </p:sndAc>
  </p:transition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AutoShape 2"/>
          <p:cNvSpPr>
            <a:spLocks noChangeArrowheads="1"/>
          </p:cNvSpPr>
          <p:nvPr/>
        </p:nvSpPr>
        <p:spPr bwMode="auto">
          <a:xfrm>
            <a:off x="609600" y="2057400"/>
            <a:ext cx="8001000" cy="2743200"/>
          </a:xfrm>
          <a:prstGeom prst="hexagon">
            <a:avLst>
              <a:gd name="adj" fmla="val 713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eaLnBrk="1" hangingPunct="1"/>
            <a:r>
              <a:rPr lang="en-US" sz="8000" smtClean="0">
                <a:solidFill>
                  <a:schemeClr val="bg1"/>
                </a:solidFill>
                <a:latin typeface="Arial" pitchFamily="34" charset="0"/>
              </a:rPr>
              <a:t>Question 15</a:t>
            </a:r>
          </a:p>
        </p:txBody>
      </p:sp>
      <p:sp>
        <p:nvSpPr>
          <p:cNvPr id="60420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0421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drumroll.wav"/>
      </p:stSnd>
    </p:sndAc>
  </p:transition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443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444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445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446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447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</p:spPr>
        <p:txBody>
          <a:bodyPr/>
          <a:lstStyle/>
          <a:p>
            <a:pPr eaLnBrk="1" hangingPunct="1"/>
            <a:r>
              <a:rPr lang="en-US" sz="4000" smtClean="0">
                <a:solidFill>
                  <a:schemeClr val="bg1"/>
                </a:solidFill>
                <a:latin typeface="Arial" pitchFamily="34" charset="0"/>
              </a:rPr>
              <a:t>What happens to the heart and breathing  when we exercise?</a:t>
            </a:r>
          </a:p>
        </p:txBody>
      </p:sp>
      <p:sp>
        <p:nvSpPr>
          <p:cNvPr id="60424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A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4000" smtClean="0">
                <a:solidFill>
                  <a:schemeClr val="bg1"/>
                </a:solidFill>
                <a:latin typeface="Arial" pitchFamily="34" charset="0"/>
              </a:rPr>
              <a:t>heart faster, breathing slower </a:t>
            </a:r>
            <a:endParaRPr lang="en-US" sz="40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B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4000" smtClean="0">
                <a:solidFill>
                  <a:schemeClr val="bg1"/>
                </a:solidFill>
                <a:latin typeface="Arial" pitchFamily="34" charset="0"/>
              </a:rPr>
              <a:t>heart slower, breathing faster</a:t>
            </a:r>
            <a:endParaRPr lang="en-US" sz="40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C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US" sz="4000" smtClean="0">
                <a:solidFill>
                  <a:schemeClr val="bg1"/>
                </a:solidFill>
                <a:latin typeface="Arial" pitchFamily="34" charset="0"/>
              </a:rPr>
              <a:t>heart faster, breathing faster</a:t>
            </a: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D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4000" smtClean="0">
                <a:solidFill>
                  <a:schemeClr val="bg1"/>
                </a:solidFill>
                <a:latin typeface="Arial" pitchFamily="34" charset="0"/>
              </a:rPr>
              <a:t>heart slower, breathing slower</a:t>
            </a:r>
            <a:endParaRPr lang="en-US" sz="40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61449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50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51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52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53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54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55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56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57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58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59" name="AutoShape 1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686800" y="0"/>
            <a:ext cx="457200" cy="4572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60" name="AutoShape 20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686800" y="6324600"/>
            <a:ext cx="457200" cy="5334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09. Who Correct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04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04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04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04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04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604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604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604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24" grpId="0" build="p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AutoShape 2"/>
          <p:cNvSpPr>
            <a:spLocks noChangeArrowheads="1"/>
          </p:cNvSpPr>
          <p:nvPr/>
        </p:nvSpPr>
        <p:spPr bwMode="auto">
          <a:xfrm>
            <a:off x="609600" y="2057400"/>
            <a:ext cx="8001000" cy="2743200"/>
          </a:xfrm>
          <a:prstGeom prst="hexagon">
            <a:avLst>
              <a:gd name="adj" fmla="val 713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eaLnBrk="1" hangingPunct="1"/>
            <a:r>
              <a:rPr lang="en-US" sz="8000" smtClean="0">
                <a:solidFill>
                  <a:schemeClr val="bg1"/>
                </a:solidFill>
                <a:latin typeface="Arial" pitchFamily="34" charset="0"/>
              </a:rPr>
              <a:t>Question 2</a:t>
            </a:r>
          </a:p>
        </p:txBody>
      </p:sp>
      <p:sp>
        <p:nvSpPr>
          <p:cNvPr id="7172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73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drumroll.wav"/>
      </p:stSnd>
    </p:sndAc>
  </p:transition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2467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2468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accent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2469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2470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2471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</p:spPr>
        <p:txBody>
          <a:bodyPr/>
          <a:lstStyle/>
          <a:p>
            <a:pPr eaLnBrk="1" hangingPunct="1"/>
            <a:r>
              <a:rPr lang="en-US" sz="4000" smtClean="0">
                <a:solidFill>
                  <a:schemeClr val="bg1"/>
                </a:solidFill>
                <a:latin typeface="Arial" pitchFamily="34" charset="0"/>
              </a:rPr>
              <a:t>What happens to the heart and breathing  when we exercise?</a:t>
            </a:r>
          </a:p>
        </p:txBody>
      </p:sp>
      <p:sp>
        <p:nvSpPr>
          <p:cNvPr id="62472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A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4000" smtClean="0">
                <a:solidFill>
                  <a:schemeClr val="bg1"/>
                </a:solidFill>
                <a:latin typeface="Arial" pitchFamily="34" charset="0"/>
              </a:rPr>
              <a:t>heart faster, breathing slower </a:t>
            </a:r>
            <a:endParaRPr lang="en-US" sz="40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B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4000" smtClean="0">
                <a:solidFill>
                  <a:schemeClr val="bg1"/>
                </a:solidFill>
                <a:latin typeface="Arial" pitchFamily="34" charset="0"/>
              </a:rPr>
              <a:t>heart slower, breathing faster</a:t>
            </a:r>
            <a:endParaRPr lang="en-US" sz="40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C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US" sz="4000" smtClean="0">
                <a:solidFill>
                  <a:schemeClr val="bg1"/>
                </a:solidFill>
                <a:latin typeface="Arial" pitchFamily="34" charset="0"/>
              </a:rPr>
              <a:t>heart faster, breathing faster</a:t>
            </a: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D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4000" smtClean="0">
                <a:solidFill>
                  <a:schemeClr val="bg1"/>
                </a:solidFill>
                <a:latin typeface="Arial" pitchFamily="34" charset="0"/>
              </a:rPr>
              <a:t>heart slower, breathing slower</a:t>
            </a:r>
            <a:endParaRPr lang="en-US" sz="40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62473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2474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2475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2476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2477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2478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2479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2480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2481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2482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sndAc>
      <p:stSnd>
        <p:snd r:embed="rId2" name="Tarda.wav"/>
      </p:stSnd>
    </p:sndAc>
  </p:transition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AutoShape 2"/>
          <p:cNvSpPr>
            <a:spLocks noChangeArrowheads="1"/>
          </p:cNvSpPr>
          <p:nvPr/>
        </p:nvSpPr>
        <p:spPr bwMode="auto">
          <a:xfrm>
            <a:off x="609600" y="2514600"/>
            <a:ext cx="8001000" cy="1905000"/>
          </a:xfrm>
          <a:prstGeom prst="hexagon">
            <a:avLst>
              <a:gd name="adj" fmla="val 10267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eaLnBrk="1" hangingPunct="1"/>
            <a:r>
              <a:rPr lang="en-GB" sz="8000" smtClean="0">
                <a:solidFill>
                  <a:schemeClr val="bg1"/>
                </a:solidFill>
                <a:latin typeface="Arial" pitchFamily="34" charset="0"/>
              </a:rPr>
              <a:t>£1,000,000</a:t>
            </a:r>
            <a:endParaRPr lang="en-US" sz="80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63492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3493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cashreg.wav"/>
      </p:stSnd>
    </p:sndAc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195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196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197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198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</p:spPr>
        <p:txBody>
          <a:bodyPr/>
          <a:lstStyle/>
          <a:p>
            <a:pPr eaLnBrk="1" hangingPunct="1"/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A poor diet consists of  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11272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A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too much food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B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too little food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C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US" sz="5400" smtClean="0">
                <a:solidFill>
                  <a:schemeClr val="bg1"/>
                </a:solidFill>
                <a:latin typeface="Arial" pitchFamily="34" charset="0"/>
              </a:rPr>
              <a:t>the wrong type of food</a:t>
            </a: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D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any of the above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8201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02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03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04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05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06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07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08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09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10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11" name="AutoShape 1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686800" y="0"/>
            <a:ext cx="457200" cy="4572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12" name="AutoShape 20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686800" y="6324600"/>
            <a:ext cx="457200" cy="5334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09. Who Correct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12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2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12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12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12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12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127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127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72" grpId="0" build="p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19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20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2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21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22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accent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</p:spPr>
        <p:txBody>
          <a:bodyPr/>
          <a:lstStyle/>
          <a:p>
            <a:pPr eaLnBrk="1" hangingPunct="1"/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A poor diet consists of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9224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A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too much food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B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too little food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C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US" sz="5400" smtClean="0">
                <a:solidFill>
                  <a:schemeClr val="bg1"/>
                </a:solidFill>
                <a:latin typeface="Arial" pitchFamily="34" charset="0"/>
              </a:rPr>
              <a:t>the wrong type of food</a:t>
            </a: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D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any of the above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9225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26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27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28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29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30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31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32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33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34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sndAc>
      <p:stSnd>
        <p:snd r:embed="rId2" name="Tarda.wav"/>
      </p:stSnd>
    </p:sndAc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AutoShape 2"/>
          <p:cNvSpPr>
            <a:spLocks noChangeArrowheads="1"/>
          </p:cNvSpPr>
          <p:nvPr/>
        </p:nvSpPr>
        <p:spPr bwMode="auto">
          <a:xfrm>
            <a:off x="609600" y="2514600"/>
            <a:ext cx="8001000" cy="1905000"/>
          </a:xfrm>
          <a:prstGeom prst="hexagon">
            <a:avLst>
              <a:gd name="adj" fmla="val 10267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eaLnBrk="1" hangingPunct="1"/>
            <a:r>
              <a:rPr lang="en-GB" sz="8000" smtClean="0">
                <a:solidFill>
                  <a:schemeClr val="bg1"/>
                </a:solidFill>
                <a:latin typeface="Arial" pitchFamily="34" charset="0"/>
              </a:rPr>
              <a:t>£200</a:t>
            </a:r>
            <a:endParaRPr lang="en-US" sz="80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10244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45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cashreg.wav"/>
      </p:stSnd>
    </p:sndAc>
  </p:transition>
</p:sld>
</file>

<file path=ppt/theme/theme1.xml><?xml version="1.0" encoding="utf-8"?>
<a:theme xmlns:a="http://schemas.openxmlformats.org/drawingml/2006/main" name="Default Design">
  <a:themeElements>
    <a:clrScheme name="">
      <a:dk1>
        <a:srgbClr val="9900CC"/>
      </a:dk1>
      <a:lt1>
        <a:srgbClr val="00FF00"/>
      </a:lt1>
      <a:dk2>
        <a:srgbClr val="9900CC"/>
      </a:dk2>
      <a:lt2>
        <a:srgbClr val="808080"/>
      </a:lt2>
      <a:accent1>
        <a:srgbClr val="0000CC"/>
      </a:accent1>
      <a:accent2>
        <a:srgbClr val="3333CC"/>
      </a:accent2>
      <a:accent3>
        <a:srgbClr val="AAFFAA"/>
      </a:accent3>
      <a:accent4>
        <a:srgbClr val="8200AE"/>
      </a:accent4>
      <a:accent5>
        <a:srgbClr val="AAAAE2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142</TotalTime>
  <Words>771</Words>
  <Application>Microsoft Office PowerPoint</Application>
  <PresentationFormat>On-screen Show (4:3)</PresentationFormat>
  <Paragraphs>182</Paragraphs>
  <Slides>61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61</vt:i4>
      </vt:variant>
    </vt:vector>
  </HeadingPairs>
  <TitlesOfParts>
    <vt:vector size="68" baseType="lpstr">
      <vt:lpstr>Times New Roman</vt:lpstr>
      <vt:lpstr>Arial</vt:lpstr>
      <vt:lpstr>Calibri</vt:lpstr>
      <vt:lpstr>Ravie</vt:lpstr>
      <vt:lpstr>Old English Text MT</vt:lpstr>
      <vt:lpstr>Lucida Console</vt:lpstr>
      <vt:lpstr>Default Design</vt:lpstr>
      <vt:lpstr>Who Wants To Be A Millionaire?  </vt:lpstr>
      <vt:lpstr>Question 1</vt:lpstr>
      <vt:lpstr>Who started the healthy eating campaign in schools?</vt:lpstr>
      <vt:lpstr>Who started the healthy eating campaign in schools?</vt:lpstr>
      <vt:lpstr>£100</vt:lpstr>
      <vt:lpstr>Question 2</vt:lpstr>
      <vt:lpstr>A poor diet consists of  </vt:lpstr>
      <vt:lpstr>A poor diet consists of</vt:lpstr>
      <vt:lpstr>£200</vt:lpstr>
      <vt:lpstr>Question 3</vt:lpstr>
      <vt:lpstr>Sailors used to get a disease which made their teeth drop out, it was called</vt:lpstr>
      <vt:lpstr>Sailors used to get a disease which made their teeth drop out, it was called</vt:lpstr>
      <vt:lpstr>£300</vt:lpstr>
      <vt:lpstr>Question 4</vt:lpstr>
      <vt:lpstr>Scurvy was caused by</vt:lpstr>
      <vt:lpstr>Scurvy was caused by</vt:lpstr>
      <vt:lpstr>£500</vt:lpstr>
      <vt:lpstr>Question 5</vt:lpstr>
      <vt:lpstr>The sailors’ scurvy was prevented by </vt:lpstr>
      <vt:lpstr>The sailors’ scurvy was prevented by</vt:lpstr>
      <vt:lpstr>£1,000</vt:lpstr>
      <vt:lpstr>Question 6</vt:lpstr>
      <vt:lpstr>Which of these provides the most vitamin C?</vt:lpstr>
      <vt:lpstr>Which of these provides the most vitamin C?</vt:lpstr>
      <vt:lpstr>£2,000</vt:lpstr>
      <vt:lpstr>Question 7</vt:lpstr>
      <vt:lpstr>We should only eat these foods in small amounts</vt:lpstr>
      <vt:lpstr>We should only eat these foods in small amounts</vt:lpstr>
      <vt:lpstr>£4,000</vt:lpstr>
      <vt:lpstr>Question 8</vt:lpstr>
      <vt:lpstr>Starchy foods include</vt:lpstr>
      <vt:lpstr>Starchy foods include</vt:lpstr>
      <vt:lpstr>£8,000</vt:lpstr>
      <vt:lpstr>Question 9</vt:lpstr>
      <vt:lpstr>Which of these foods are for growth?</vt:lpstr>
      <vt:lpstr>Which of these foods are for growth?</vt:lpstr>
      <vt:lpstr>£16,000</vt:lpstr>
      <vt:lpstr>Question 10</vt:lpstr>
      <vt:lpstr>When we exercise this beats faster</vt:lpstr>
      <vt:lpstr>When we exercise this beats faster</vt:lpstr>
      <vt:lpstr>£32,000</vt:lpstr>
      <vt:lpstr>Question 11</vt:lpstr>
      <vt:lpstr>Which of these are joints?</vt:lpstr>
      <vt:lpstr>Which of these are joints?</vt:lpstr>
      <vt:lpstr>£64,000</vt:lpstr>
      <vt:lpstr>Question 12</vt:lpstr>
      <vt:lpstr>The best places to take the pulse are</vt:lpstr>
      <vt:lpstr>The best places to take the pulse are</vt:lpstr>
      <vt:lpstr>£125,000</vt:lpstr>
      <vt:lpstr>Question 13</vt:lpstr>
      <vt:lpstr>Oxygen passes into the blood through </vt:lpstr>
      <vt:lpstr>Oxygen passes into the blood through</vt:lpstr>
      <vt:lpstr>£250,000</vt:lpstr>
      <vt:lpstr>Question 14</vt:lpstr>
      <vt:lpstr>The heart and lungs are protected by the  </vt:lpstr>
      <vt:lpstr>The heart and lungs are protected by the </vt:lpstr>
      <vt:lpstr>£500,000</vt:lpstr>
      <vt:lpstr>Question 15</vt:lpstr>
      <vt:lpstr>What happens to the heart and breathing  when we exercise?</vt:lpstr>
      <vt:lpstr>What happens to the heart and breathing  when we exercise?</vt:lpstr>
      <vt:lpstr>£1,000,000</vt:lpstr>
    </vt:vector>
  </TitlesOfParts>
  <Company>NETLinc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Who Wants To Be A Millionaire?</dc:title>
  <dc:creator>STNG11</dc:creator>
  <cp:lastModifiedBy>Teacher E-Solutions</cp:lastModifiedBy>
  <cp:revision>28</cp:revision>
  <dcterms:created xsi:type="dcterms:W3CDTF">2003-05-20T13:35:24Z</dcterms:created>
  <dcterms:modified xsi:type="dcterms:W3CDTF">2019-01-18T17:17:36Z</dcterms:modified>
</cp:coreProperties>
</file>