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5"/>
  </p:handoutMasterIdLst>
  <p:sldIdLst>
    <p:sldId id="281" r:id="rId2"/>
    <p:sldId id="274" r:id="rId3"/>
    <p:sldId id="256" r:id="rId4"/>
    <p:sldId id="276" r:id="rId5"/>
    <p:sldId id="271" r:id="rId6"/>
    <p:sldId id="277" r:id="rId7"/>
    <p:sldId id="285" r:id="rId8"/>
    <p:sldId id="280" r:id="rId9"/>
    <p:sldId id="279" r:id="rId10"/>
    <p:sldId id="282" r:id="rId11"/>
    <p:sldId id="283" r:id="rId12"/>
    <p:sldId id="284" r:id="rId13"/>
    <p:sldId id="278" r:id="rId14"/>
  </p:sldIdLst>
  <p:sldSz cx="9144000" cy="6858000" type="screen4x3"/>
  <p:notesSz cx="6742113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94192E4-CF37-4BF4-BC2F-88E9AB8A26C4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976FE91-AEE6-40E8-A55E-C623F2D90A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73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/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F6E742E-2D49-41B6-A779-15463A4F0183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7364BF-90C2-4293-A14F-A63F01C26B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60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68E3F-E6C3-4045-B034-6BAA686B575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3969E-5BE9-4D95-8749-79EB9D6AA5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86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AD09-895C-483B-9E37-31FB62E57CDC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6A39C10-D6B3-4951-9CC3-1249D95BE2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72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4E092-4A9E-4F0A-939C-1DF250625D2B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FBC27-2408-41C9-8297-8BB540E4B4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16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FDC775-7326-47EF-9B52-17A60F17410E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4D7E205-2DAF-4DED-B12F-739F647A2D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5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D8CC4-A8AB-444A-9936-CA0A67793A42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06AF2-3701-458A-A286-CFC1042D6C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4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DCF92-41A3-4DA4-B15B-EE433BCE85D8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3456F-5754-4BB7-B0B8-CD0F62D692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5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84299-E162-48AF-8B17-E312E21A2F2B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66259-767B-44E9-8A86-70C9C88B0C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10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BB618-4289-410F-8063-E3627F6C75EF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5EAF1-E6F7-49D0-B700-3C0ED0804B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40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7" name="Rectangle 6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5AFDE-ED12-48AD-8D95-29D5D9AE5C3C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455D70-F6B8-48CB-9DD5-C3FF343605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894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ctangle 5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2180A-C8CC-42A6-AB08-FAAC6D9C4A7F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505CF-9A32-4416-9111-45A1209D93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598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EB91CB-6F0A-42AE-A224-64A72AE9956F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4967C7-910A-4C42-969A-03881BD65D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0" r:id="rId2"/>
    <p:sldLayoutId id="2147483696" r:id="rId3"/>
    <p:sldLayoutId id="2147483691" r:id="rId4"/>
    <p:sldLayoutId id="2147483692" r:id="rId5"/>
    <p:sldLayoutId id="2147483693" r:id="rId6"/>
    <p:sldLayoutId id="2147483697" r:id="rId7"/>
    <p:sldLayoutId id="2147483698" r:id="rId8"/>
    <p:sldLayoutId id="2147483699" r:id="rId9"/>
    <p:sldLayoutId id="2147483694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 cap="all" spc="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9pPr>
    </p:titleStyle>
    <p:bodyStyle>
      <a:lvl1pPr marL="2730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"/>
        <a:defRPr sz="2000" kern="1200" spc="15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ern="1200" spc="1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ct val="0"/>
        </a:spcAft>
        <a:buClr>
          <a:srgbClr val="928B70"/>
        </a:buClr>
        <a:buFont typeface="Wingdings" pitchFamily="2" charset="2"/>
        <a:buChar char="§"/>
        <a:defRPr sz="1600" kern="1200" spc="100">
          <a:solidFill>
            <a:schemeClr val="tx2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ct val="0"/>
        </a:spcAft>
        <a:buClr>
          <a:srgbClr val="87706B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ct val="20000"/>
        </a:spcBef>
        <a:spcAft>
          <a:spcPct val="0"/>
        </a:spcAft>
        <a:buClr>
          <a:srgbClr val="6F777D"/>
        </a:buClr>
        <a:buFont typeface="Wingdings" pitchFamily="2" charset="2"/>
        <a:buChar char="§"/>
        <a:defRPr sz="1300" kern="1200" spc="10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uk/url?sa=i&amp;rct=j&amp;q=insulated+lunchbox&amp;source=images&amp;cd=&amp;cad=rja&amp;docid=NupcsrtXvAtsBM&amp;tbnid=hQf-GuMU6ytyIM:&amp;ved=0CAUQjRw&amp;url=http://www.philipmorrisdirect.co.uk/aladdin-bento-insulated-lunchbox/product/&amp;ei=Gj0JUeSfI63s0gX7noCgBQ&amp;bvm=bv.41642243,d.d2k&amp;psig=AFQjCNE36na29zdE2xXhd-V36AI01RHGlA&amp;ust=1359646353096784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uk/url?sa=i&amp;rct=j&amp;q=house+insulated+with+hay&amp;source=images&amp;cd=&amp;cad=rja&amp;docid=xhh235u130b1NM&amp;tbnid=A2yFm9MXmEfMpM:&amp;ved=0CAUQjRw&amp;url=http://www.themoscowtimes.com/realestate/quarterly/article/453733.html&amp;ei=Vj4JUYvPEu-10QWNpIC4Aw&amp;psig=AFQjCNFWZlBlA6QRCtBC0hm0i7XCSGy_lQ&amp;ust=1359646660953027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uk/url?sa=i&amp;rct=j&amp;q=modern+pan&amp;source=images&amp;cd=&amp;cad=rja&amp;docid=1aPgHlFDnWL4nM&amp;tbnid=sBCM5isA3FLKpM:&amp;ved=0CAUQjRw&amp;url=http://www.houzz.com/photos/479632/Pasta-Pan-modern-cookware-and-bakeware-&amp;ei=gTwJUem0Joep0AWQ3oGQDQ&amp;bvm=bv.41642243,d.d2k&amp;psig=AFQjCNEP8ou769mWOduO1Wjoeq1A5kRaOg&amp;ust=1359646189468667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.uk/url?sa=i&amp;rct=j&amp;q=pan+with+wooden+handle&amp;source=images&amp;cd=&amp;cad=rja&amp;docid=XBXCjrCGH30wYM&amp;tbnid=XVR0yyHFn8OWmM:&amp;ved=0CAUQjRw&amp;url=http://www.idealo.co.uk/compare/1518904/skeppshult-egg-frying-pan-20-cm-with-wooden-handle.html&amp;ei=4TwJUebaCqTL0AWT2oDQCg&amp;bvm=bv.41642243,d.d2k&amp;psig=AFQjCNEyfwXB5LDmZ5eiK3Gpbg85MwcXEA&amp;ust=1359646265811914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13" y="538163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 &amp; ICE COOL</a:t>
            </a:r>
            <a:endParaRPr lang="en-GB" sz="66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80288" y="3141663"/>
            <a:ext cx="11525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en-GB"/>
              <a:t>How can we use what we have learned about Keeping Warm?</a:t>
            </a:r>
          </a:p>
        </p:txBody>
      </p:sp>
      <p:sp>
        <p:nvSpPr>
          <p:cNvPr id="3" name="Rectangle 2"/>
          <p:cNvSpPr/>
          <p:nvPr/>
        </p:nvSpPr>
        <p:spPr>
          <a:xfrm>
            <a:off x="468313" y="1557338"/>
            <a:ext cx="5759450" cy="48006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Key words: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Insulate: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Use a material to stop the transfer of thermal energy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Conductor: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A conductor is a material which transfers (helps move) energy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Thermal </a:t>
            </a:r>
            <a:r>
              <a:rPr lang="en-GB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Energy: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Heat is thermal energy – it can be kept in, or kept out, using insulation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625" y="2130425"/>
            <a:ext cx="1673225" cy="28162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575" y="260350"/>
            <a:ext cx="4767263" cy="10271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213" y="1916113"/>
            <a:ext cx="6335712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  </a:t>
            </a:r>
            <a:endParaRPr lang="en-GB" dirty="0">
              <a:latin typeface="+mn-lt"/>
              <a:cs typeface="+mn-cs"/>
            </a:endParaRPr>
          </a:p>
        </p:txBody>
      </p:sp>
      <p:pic>
        <p:nvPicPr>
          <p:cNvPr id="17413" name="Picture 2" descr="http://www.philipmorrisdirect.co.uk/images/db/aladdin-bento-insulated-lunchbox-pink-i5045c789229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57338"/>
            <a:ext cx="44640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7380288" y="3141663"/>
            <a:ext cx="1512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en-GB"/>
              <a:t>How does heat transfer work in this house?</a:t>
            </a:r>
          </a:p>
        </p:txBody>
      </p:sp>
      <p:pic>
        <p:nvPicPr>
          <p:cNvPr id="18436" name="Picture 2" descr="http://static.themoscowtimes.com/upload/iblock/fb8/2012_REQ1_6_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81200"/>
            <a:ext cx="596265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625" y="2130425"/>
            <a:ext cx="1673225" cy="2816225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r>
              <a:rPr lang="en-GB" sz="2400" dirty="0" smtClean="0"/>
              <a:t>Do you think this house will be cheap or expensive to heat?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575" y="260350"/>
            <a:ext cx="4767263" cy="10271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213" y="1916113"/>
            <a:ext cx="6335712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  </a:t>
            </a:r>
            <a:endParaRPr lang="en-GB" dirty="0">
              <a:latin typeface="+mn-lt"/>
              <a:cs typeface="+mn-cs"/>
            </a:endParaRPr>
          </a:p>
        </p:txBody>
      </p:sp>
      <p:pic>
        <p:nvPicPr>
          <p:cNvPr id="194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16113"/>
            <a:ext cx="5722937" cy="321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468313" y="2636838"/>
            <a:ext cx="6335712" cy="1392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LO: I CAN DESIGN MY OWN PRODUCT USING INSULATION OR A HEAT CONDUCTIVE MATERIAL TO MAKE IT USEFUL</a:t>
            </a: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484" name="TextBox 2"/>
          <p:cNvSpPr txBox="1">
            <a:spLocks noChangeArrowheads="1"/>
          </p:cNvSpPr>
          <p:nvPr/>
        </p:nvSpPr>
        <p:spPr bwMode="auto">
          <a:xfrm>
            <a:off x="7164388" y="2189163"/>
            <a:ext cx="1728787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r>
              <a:rPr lang="en-GB"/>
              <a:t>You can design:</a:t>
            </a:r>
          </a:p>
          <a:p>
            <a:endParaRPr lang="en-GB"/>
          </a:p>
          <a:p>
            <a:r>
              <a:rPr lang="en-GB"/>
              <a:t>A teapot</a:t>
            </a:r>
          </a:p>
          <a:p>
            <a:endParaRPr lang="en-GB"/>
          </a:p>
          <a:p>
            <a:r>
              <a:rPr lang="en-GB" i="1"/>
              <a:t>Or</a:t>
            </a:r>
            <a:r>
              <a:rPr lang="en-GB"/>
              <a:t> </a:t>
            </a:r>
          </a:p>
          <a:p>
            <a:endParaRPr lang="en-GB"/>
          </a:p>
          <a:p>
            <a:r>
              <a:rPr lang="en-GB"/>
              <a:t>A pan</a:t>
            </a:r>
          </a:p>
          <a:p>
            <a:endParaRPr lang="en-GB"/>
          </a:p>
          <a:p>
            <a:r>
              <a:rPr lang="en-GB" i="1"/>
              <a:t>Or</a:t>
            </a:r>
          </a:p>
          <a:p>
            <a:endParaRPr lang="en-GB"/>
          </a:p>
          <a:p>
            <a:r>
              <a:rPr lang="en-GB"/>
              <a:t>A lunchbox</a:t>
            </a:r>
          </a:p>
          <a:p>
            <a:endParaRPr lang="en-GB"/>
          </a:p>
          <a:p>
            <a:r>
              <a:rPr lang="en-GB" i="1"/>
              <a:t>Or</a:t>
            </a:r>
          </a:p>
          <a:p>
            <a:endParaRPr lang="en-GB"/>
          </a:p>
          <a:p>
            <a:r>
              <a:rPr lang="en-GB"/>
              <a:t>A basic house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712788"/>
            <a:ext cx="6240462" cy="190817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GB" sz="6600" dirty="0" smtClean="0"/>
              <a:t>Designing our own PRODUCTS</a:t>
            </a:r>
            <a:endParaRPr lang="en-GB" sz="6600" dirty="0"/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1403350" y="1989138"/>
            <a:ext cx="6337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endParaRPr lang="en-GB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en-GB" dirty="0" smtClean="0"/>
              <a:t>This week, we are going to put learning into practice</a:t>
            </a:r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en-GB" dirty="0" smtClean="0"/>
              <a:t>You will all be product designers</a:t>
            </a:r>
          </a:p>
          <a:p>
            <a:pPr marL="274320" fontAlgn="auto">
              <a:spcAft>
                <a:spcPts val="0"/>
              </a:spcAft>
              <a:defRPr/>
            </a:pPr>
            <a:endParaRPr lang="en-GB" dirty="0"/>
          </a:p>
          <a:p>
            <a:pPr marL="274320" fontAlgn="auto">
              <a:spcAft>
                <a:spcPts val="0"/>
              </a:spcAft>
              <a:defRPr/>
            </a:pPr>
            <a:r>
              <a:rPr lang="en-GB" dirty="0" smtClean="0"/>
              <a:t>Use your knowledge of keeping warm and cool to design beautiful, practical products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140325"/>
          </a:xfrm>
        </p:spPr>
        <p:txBody>
          <a:bodyPr/>
          <a:lstStyle/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GB" dirty="0" smtClean="0"/>
              <a:t>Have </a:t>
            </a:r>
            <a:r>
              <a:rPr lang="en-GB" dirty="0"/>
              <a:t>nothing in your house that you do not know to be useful, or believe to be beautiful.</a:t>
            </a:r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GB" dirty="0" smtClean="0"/>
              <a:t>William </a:t>
            </a:r>
            <a:r>
              <a:rPr lang="en-GB" dirty="0"/>
              <a:t>Morris</a:t>
            </a:r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7380288" y="3141663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en-GB"/>
              <a:t>What do we think of this teapot?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060575"/>
            <a:ext cx="5029200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625" y="2130425"/>
            <a:ext cx="1673225" cy="28162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575" y="260350"/>
            <a:ext cx="4767263" cy="10271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213" y="1916113"/>
            <a:ext cx="6335712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  </a:t>
            </a:r>
            <a:endParaRPr lang="en-GB" dirty="0">
              <a:latin typeface="+mn-lt"/>
              <a:cs typeface="+mn-cs"/>
            </a:endParaRP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41475"/>
            <a:ext cx="6172200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7380288" y="3141663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en-GB"/>
              <a:t>A good design for a pan?</a:t>
            </a:r>
          </a:p>
        </p:txBody>
      </p:sp>
      <p:pic>
        <p:nvPicPr>
          <p:cNvPr id="14340" name="Picture 2" descr="http://st.houzz.com/simgs/2fd164500f19e3b6_4-4943/modern-cookware-and-bakewar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1989138"/>
            <a:ext cx="366712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625" y="2130425"/>
            <a:ext cx="1673225" cy="28162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r>
              <a:rPr lang="en-GB" sz="2400" dirty="0" smtClean="0"/>
              <a:t>What about this one?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575" y="260350"/>
            <a:ext cx="4767263" cy="10271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4800" dirty="0" smtClean="0">
                <a:solidFill>
                  <a:schemeClr val="accent1">
                    <a:lumMod val="50000"/>
                  </a:schemeClr>
                </a:solidFill>
              </a:rPr>
              <a:t>Cool IDEAS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213" y="1916113"/>
            <a:ext cx="6335712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  </a:t>
            </a:r>
            <a:endParaRPr lang="en-GB" dirty="0">
              <a:latin typeface="+mn-lt"/>
              <a:cs typeface="+mn-cs"/>
            </a:endParaRPr>
          </a:p>
        </p:txBody>
      </p:sp>
      <p:pic>
        <p:nvPicPr>
          <p:cNvPr id="15365" name="Picture 2" descr="http://cdn.idealo.com/folder/Product/1518/9/1518904/s3_produktbild_gross/skeppshult-egg-frying-pan-20-cm-with-wooden-handl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628775"/>
            <a:ext cx="5256213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702550" cy="1019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6600" dirty="0" smtClean="0"/>
              <a:t>Hot Stuff!</a:t>
            </a:r>
            <a:endParaRPr lang="en-GB" sz="6600" dirty="0"/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7380288" y="3141663"/>
            <a:ext cx="15128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en-GB"/>
              <a:t>What can we say about these insulated lunchboxes?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44675"/>
            <a:ext cx="4435475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rid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C66951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423</TotalTime>
  <Words>246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Franklin Gothic Medium</vt:lpstr>
      <vt:lpstr>Arial</vt:lpstr>
      <vt:lpstr>Wingdings 2</vt:lpstr>
      <vt:lpstr>Wingdings</vt:lpstr>
      <vt:lpstr>Calibri</vt:lpstr>
      <vt:lpstr>Grid</vt:lpstr>
      <vt:lpstr>Hot Stuff &amp; ICE COOL</vt:lpstr>
      <vt:lpstr>Designing our own PRODUCTS</vt:lpstr>
      <vt:lpstr>PowerPoint Presentation</vt:lpstr>
      <vt:lpstr>PowerPoint Presentation</vt:lpstr>
      <vt:lpstr>Hot Stuff!</vt:lpstr>
      <vt:lpstr>Cool IDEAS</vt:lpstr>
      <vt:lpstr>Hot Stuff!</vt:lpstr>
      <vt:lpstr>Cool IDEAS</vt:lpstr>
      <vt:lpstr>Hot Stuff!</vt:lpstr>
      <vt:lpstr>Cool IDEAS</vt:lpstr>
      <vt:lpstr>Hot Stuff!</vt:lpstr>
      <vt:lpstr>Cool IDEAS</vt:lpstr>
      <vt:lpstr>Hot Stuff!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Ice Cool</dc:title>
  <dc:creator>Flora</dc:creator>
  <cp:lastModifiedBy>Teacher E-Solutions</cp:lastModifiedBy>
  <cp:revision>43</cp:revision>
  <cp:lastPrinted>2013-02-21T09:55:53Z</cp:lastPrinted>
  <dcterms:created xsi:type="dcterms:W3CDTF">2013-01-16T22:23:12Z</dcterms:created>
  <dcterms:modified xsi:type="dcterms:W3CDTF">2019-01-18T17:17:44Z</dcterms:modified>
</cp:coreProperties>
</file>