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5"/>
  </p:handoutMasterIdLst>
  <p:sldIdLst>
    <p:sldId id="281" r:id="rId2"/>
    <p:sldId id="274" r:id="rId3"/>
    <p:sldId id="256" r:id="rId4"/>
    <p:sldId id="276" r:id="rId5"/>
    <p:sldId id="271" r:id="rId6"/>
    <p:sldId id="277" r:id="rId7"/>
    <p:sldId id="285" r:id="rId8"/>
    <p:sldId id="280" r:id="rId9"/>
    <p:sldId id="279" r:id="rId10"/>
    <p:sldId id="282" r:id="rId11"/>
    <p:sldId id="283" r:id="rId12"/>
    <p:sldId id="284" r:id="rId13"/>
    <p:sldId id="278" r:id="rId14"/>
  </p:sldIdLst>
  <p:sldSz cx="9144000" cy="6858000" type="screen4x3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0" y="0"/>
            <a:ext cx="2921582" cy="493633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0B21DFCB-53A3-4F2E-B4C6-00A248E45363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0" y="9377316"/>
            <a:ext cx="2921582" cy="493633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B08D730B-01E0-4FDE-978A-BCB119FD6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2018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FEB9E2B5-7562-4231-B79D-F1527F6283D8}" type="datetimeFigureOut">
              <a:rPr lang="en-GB" smtClean="0"/>
              <a:t>21/02/2013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7C09DAFE-9E03-4F8C-81ED-4E4AF8BDB7C0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.uk/url?sa=i&amp;rct=j&amp;q=insulated+lunchbox&amp;source=images&amp;cd=&amp;cad=rja&amp;docid=NupcsrtXvAtsBM&amp;tbnid=hQf-GuMU6ytyIM:&amp;ved=0CAUQjRw&amp;url=http://www.philipmorrisdirect.co.uk/aladdin-bento-insulated-lunchbox/product/&amp;ei=Gj0JUeSfI63s0gX7noCgBQ&amp;bvm=bv.41642243,d.d2k&amp;psig=AFQjCNE36na29zdE2xXhd-V36AI01RHGlA&amp;ust=1359646353096784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.uk/url?sa=i&amp;rct=j&amp;q=house+insulated+with+hay&amp;source=images&amp;cd=&amp;cad=rja&amp;docid=xhh235u130b1NM&amp;tbnid=A2yFm9MXmEfMpM:&amp;ved=0CAUQjRw&amp;url=http://www.themoscowtimes.com/realestate/quarterly/article/453733.html&amp;ei=Vj4JUYvPEu-10QWNpIC4Aw&amp;psig=AFQjCNFWZlBlA6QRCtBC0hm0i7XCSGy_lQ&amp;ust=1359646660953027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uk/url?sa=i&amp;rct=j&amp;q=modern+pan&amp;source=images&amp;cd=&amp;cad=rja&amp;docid=1aPgHlFDnWL4nM&amp;tbnid=sBCM5isA3FLKpM:&amp;ved=0CAUQjRw&amp;url=http://www.houzz.com/photos/479632/Pasta-Pan-modern-cookware-and-bakeware-&amp;ei=gTwJUem0Joep0AWQ3oGQDQ&amp;bvm=bv.41642243,d.d2k&amp;psig=AFQjCNEP8ou769mWOduO1Wjoeq1A5kRaOg&amp;ust=1359646189468667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co.uk/url?sa=i&amp;rct=j&amp;q=pan+with+wooden+handle&amp;source=images&amp;cd=&amp;cad=rja&amp;docid=XBXCjrCGH30wYM&amp;tbnid=XVR0yyHFn8OWmM:&amp;ved=0CAUQjRw&amp;url=http://www.idealo.co.uk/compare/1518904/skeppshult-egg-frying-pan-20-cm-with-wooden-handle.html&amp;ei=4TwJUebaCqTL0AWT2oDQCg&amp;bvm=bv.41642243,d.d2k&amp;psig=AFQjCNEyfwXB5LDmZ5eiK3Gpbg85MwcXEA&amp;ust=1359646265811914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537593"/>
            <a:ext cx="7702624" cy="1019199"/>
          </a:xfrm>
        </p:spPr>
        <p:txBody>
          <a:bodyPr/>
          <a:lstStyle/>
          <a:p>
            <a:r>
              <a:rPr lang="en-GB" sz="6600" dirty="0" smtClean="0"/>
              <a:t>Hot Stuff &amp; ICE COOL</a:t>
            </a:r>
            <a:endParaRPr lang="en-GB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7380312" y="3140968"/>
            <a:ext cx="1152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How can we use what we have learned about Keeping Warm?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67544" y="1556792"/>
            <a:ext cx="57606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Key words:</a:t>
            </a:r>
          </a:p>
          <a:p>
            <a:endParaRPr lang="en-GB" dirty="0">
              <a:solidFill>
                <a:schemeClr val="bg1">
                  <a:lumMod val="95000"/>
                </a:schemeClr>
              </a:solidFill>
            </a:endParaRPr>
          </a:p>
          <a:p>
            <a:endParaRPr lang="en-GB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Insulate: </a:t>
            </a:r>
          </a:p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Use a material to stop the transfer of thermal energy</a:t>
            </a:r>
          </a:p>
          <a:p>
            <a:endParaRPr lang="en-GB" dirty="0">
              <a:solidFill>
                <a:schemeClr val="bg1">
                  <a:lumMod val="95000"/>
                </a:schemeClr>
              </a:solidFill>
            </a:endParaRPr>
          </a:p>
          <a:p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Conductor: </a:t>
            </a:r>
          </a:p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 conductor is a material which transfers (helps move) energy</a:t>
            </a:r>
          </a:p>
          <a:p>
            <a:endParaRPr lang="en-GB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Thermal </a:t>
            </a:r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Energy: </a:t>
            </a:r>
          </a:p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Heat is thermal energy – it can be kept in, or kept out, using insulation</a:t>
            </a:r>
          </a:p>
          <a:p>
            <a:endParaRPr lang="en-GB" dirty="0">
              <a:solidFill>
                <a:schemeClr val="bg1">
                  <a:lumMod val="95000"/>
                </a:schemeClr>
              </a:solidFill>
            </a:endParaRPr>
          </a:p>
          <a:p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60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2400" dirty="0" smtClean="0"/>
              <a:t>What about this one?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260648"/>
            <a:ext cx="4767468" cy="1027584"/>
          </a:xfrm>
        </p:spPr>
        <p:txBody>
          <a:bodyPr/>
          <a:lstStyle/>
          <a:p>
            <a:r>
              <a:rPr lang="en-GB" sz="4800" dirty="0" smtClean="0">
                <a:solidFill>
                  <a:schemeClr val="accent1">
                    <a:lumMod val="50000"/>
                  </a:schemeClr>
                </a:solidFill>
              </a:rPr>
              <a:t>Cool IDEAS</a:t>
            </a:r>
            <a:endParaRPr lang="en-GB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916832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r>
              <a:rPr lang="en-GB" dirty="0" smtClean="0"/>
              <a:t>  </a:t>
            </a:r>
            <a:endParaRPr lang="en-GB" dirty="0"/>
          </a:p>
        </p:txBody>
      </p:sp>
      <p:pic>
        <p:nvPicPr>
          <p:cNvPr id="5122" name="Picture 2" descr="http://www.philipmorrisdirect.co.uk/images/db/aladdin-bento-insulated-lunchbox-pink-i5045c789229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44644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88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02624" cy="1019199"/>
          </a:xfrm>
        </p:spPr>
        <p:txBody>
          <a:bodyPr/>
          <a:lstStyle/>
          <a:p>
            <a:r>
              <a:rPr lang="en-GB" sz="6600" dirty="0" smtClean="0"/>
              <a:t>Hot Stuff!</a:t>
            </a:r>
            <a:endParaRPr lang="en-GB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7380312" y="3140968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How does heat transfer work in this house?</a:t>
            </a:r>
            <a:endParaRPr lang="en-GB" dirty="0"/>
          </a:p>
        </p:txBody>
      </p:sp>
      <p:pic>
        <p:nvPicPr>
          <p:cNvPr id="8194" name="Picture 2" descr="http://static.themoscowtimes.com/upload/iblock/fb8/2012_REQ1_6_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981200"/>
            <a:ext cx="59631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52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sz="2400" dirty="0" smtClean="0"/>
              <a:t>Do you think this house will be cheap or expensive to heat?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260648"/>
            <a:ext cx="4767468" cy="1027584"/>
          </a:xfrm>
        </p:spPr>
        <p:txBody>
          <a:bodyPr/>
          <a:lstStyle/>
          <a:p>
            <a:r>
              <a:rPr lang="en-GB" sz="4800" dirty="0" smtClean="0">
                <a:solidFill>
                  <a:schemeClr val="accent1">
                    <a:lumMod val="50000"/>
                  </a:schemeClr>
                </a:solidFill>
              </a:rPr>
              <a:t>Cool IDEAS</a:t>
            </a:r>
            <a:endParaRPr lang="en-GB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916832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r>
              <a:rPr lang="en-GB" dirty="0" smtClean="0"/>
              <a:t>  </a:t>
            </a:r>
            <a:endParaRPr lang="en-GB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5722557" cy="3211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39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1"/>
            <a:ext cx="7702624" cy="1019199"/>
          </a:xfrm>
        </p:spPr>
        <p:txBody>
          <a:bodyPr/>
          <a:lstStyle/>
          <a:p>
            <a:r>
              <a:rPr lang="en-GB" sz="6600" dirty="0" smtClean="0"/>
              <a:t>Hot Stuff!</a:t>
            </a:r>
            <a:endParaRPr lang="en-GB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636912"/>
            <a:ext cx="6336704" cy="139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LO: I CAN DESIGN MY OWN PRODUCT USING INSULATION OR A </a:t>
            </a:r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HEAT CONDUCTIVE MATERIAL </a:t>
            </a:r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TO MAKE IT USEFUL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64288" y="2188822"/>
            <a:ext cx="17281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You can design:</a:t>
            </a:r>
          </a:p>
          <a:p>
            <a:endParaRPr lang="en-GB" dirty="0"/>
          </a:p>
          <a:p>
            <a:r>
              <a:rPr lang="en-GB" dirty="0" smtClean="0"/>
              <a:t>A teapot</a:t>
            </a:r>
          </a:p>
          <a:p>
            <a:endParaRPr lang="en-GB" dirty="0"/>
          </a:p>
          <a:p>
            <a:r>
              <a:rPr lang="en-GB" i="1" dirty="0" smtClean="0"/>
              <a:t>Or</a:t>
            </a:r>
            <a:r>
              <a:rPr lang="en-GB" dirty="0" smtClean="0"/>
              <a:t> </a:t>
            </a:r>
          </a:p>
          <a:p>
            <a:endParaRPr lang="en-GB" dirty="0"/>
          </a:p>
          <a:p>
            <a:r>
              <a:rPr lang="en-GB" dirty="0" smtClean="0"/>
              <a:t>A pan</a:t>
            </a:r>
          </a:p>
          <a:p>
            <a:endParaRPr lang="en-GB" dirty="0"/>
          </a:p>
          <a:p>
            <a:r>
              <a:rPr lang="en-GB" i="1" dirty="0" smtClean="0"/>
              <a:t>Or</a:t>
            </a:r>
          </a:p>
          <a:p>
            <a:endParaRPr lang="en-GB" dirty="0"/>
          </a:p>
          <a:p>
            <a:r>
              <a:rPr lang="en-GB" dirty="0" smtClean="0"/>
              <a:t>A lunchbox</a:t>
            </a:r>
          </a:p>
          <a:p>
            <a:endParaRPr lang="en-GB" dirty="0"/>
          </a:p>
          <a:p>
            <a:r>
              <a:rPr lang="en-GB" i="1" dirty="0" smtClean="0"/>
              <a:t>Or</a:t>
            </a:r>
          </a:p>
          <a:p>
            <a:endParaRPr lang="en-GB" dirty="0"/>
          </a:p>
          <a:p>
            <a:r>
              <a:rPr lang="en-GB" dirty="0" smtClean="0"/>
              <a:t>A basic house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34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12380"/>
            <a:ext cx="6240760" cy="1909083"/>
          </a:xfrm>
        </p:spPr>
        <p:txBody>
          <a:bodyPr/>
          <a:lstStyle/>
          <a:p>
            <a:pPr algn="l"/>
            <a:r>
              <a:rPr lang="en-GB" sz="6600" dirty="0" smtClean="0"/>
              <a:t>Designing our own PRODUCTS</a:t>
            </a:r>
            <a:endParaRPr lang="en-GB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1988840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535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week, we are going to put learning into practice</a:t>
            </a:r>
          </a:p>
          <a:p>
            <a:pPr marL="45720" indent="0">
              <a:buNone/>
            </a:pPr>
            <a:endParaRPr lang="en-GB" dirty="0" smtClean="0"/>
          </a:p>
          <a:p>
            <a:r>
              <a:rPr lang="en-GB" dirty="0" smtClean="0"/>
              <a:t>You will all be product designers</a:t>
            </a:r>
          </a:p>
          <a:p>
            <a:endParaRPr lang="en-GB" dirty="0"/>
          </a:p>
          <a:p>
            <a:r>
              <a:rPr lang="en-GB" dirty="0" smtClean="0"/>
              <a:t>Use your knowledge of keeping warm and cool to design beautiful, practical products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976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14042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GB" dirty="0" smtClean="0"/>
          </a:p>
          <a:p>
            <a:pPr marL="45720" indent="0">
              <a:buNone/>
            </a:pPr>
            <a:endParaRPr lang="en-GB" dirty="0"/>
          </a:p>
          <a:p>
            <a:pPr marL="45720" indent="0">
              <a:buNone/>
            </a:pPr>
            <a:r>
              <a:rPr lang="en-GB" dirty="0" smtClean="0"/>
              <a:t>Have </a:t>
            </a:r>
            <a:r>
              <a:rPr lang="en-GB" dirty="0"/>
              <a:t>nothing in your house that you do not know to be useful, or believe to be beautiful.</a:t>
            </a:r>
          </a:p>
          <a:p>
            <a:pPr marL="45720" indent="0">
              <a:buNone/>
            </a:pPr>
            <a:endParaRPr lang="en-GB" dirty="0" smtClean="0"/>
          </a:p>
          <a:p>
            <a:pPr marL="45720" indent="0">
              <a:buNone/>
            </a:pPr>
            <a:endParaRPr lang="en-GB" dirty="0" smtClean="0"/>
          </a:p>
          <a:p>
            <a:pPr marL="45720" indent="0">
              <a:buNone/>
            </a:pPr>
            <a:r>
              <a:rPr lang="en-GB" dirty="0" smtClean="0"/>
              <a:t>William </a:t>
            </a:r>
            <a:r>
              <a:rPr lang="en-GB" dirty="0"/>
              <a:t>Morris</a:t>
            </a:r>
          </a:p>
          <a:p>
            <a:pPr marL="4572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3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02624" cy="1019199"/>
          </a:xfrm>
        </p:spPr>
        <p:txBody>
          <a:bodyPr/>
          <a:lstStyle/>
          <a:p>
            <a:r>
              <a:rPr lang="en-GB" sz="6600" dirty="0" smtClean="0"/>
              <a:t>Hot Stuff!</a:t>
            </a:r>
            <a:endParaRPr lang="en-GB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7380312" y="3140968"/>
            <a:ext cx="1152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What do we think of this teapot?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2060848"/>
            <a:ext cx="5029679" cy="386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774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2400" dirty="0" smtClean="0"/>
              <a:t>What about this one?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260648"/>
            <a:ext cx="4767468" cy="1027584"/>
          </a:xfrm>
        </p:spPr>
        <p:txBody>
          <a:bodyPr/>
          <a:lstStyle/>
          <a:p>
            <a:r>
              <a:rPr lang="en-GB" sz="4800" dirty="0" smtClean="0">
                <a:solidFill>
                  <a:schemeClr val="accent1">
                    <a:lumMod val="50000"/>
                  </a:schemeClr>
                </a:solidFill>
              </a:rPr>
              <a:t>Cool IDEAS</a:t>
            </a:r>
            <a:endParaRPr lang="en-GB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916832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r>
              <a:rPr lang="en-GB" dirty="0" smtClean="0"/>
              <a:t>  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640693"/>
            <a:ext cx="6173710" cy="4060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288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02624" cy="1019199"/>
          </a:xfrm>
        </p:spPr>
        <p:txBody>
          <a:bodyPr/>
          <a:lstStyle/>
          <a:p>
            <a:r>
              <a:rPr lang="en-GB" sz="6600" dirty="0" smtClean="0"/>
              <a:t>Hot Stuff!</a:t>
            </a:r>
            <a:endParaRPr lang="en-GB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7380312" y="3140968"/>
            <a:ext cx="1152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 good design for a pan?</a:t>
            </a:r>
            <a:endParaRPr lang="en-GB" dirty="0"/>
          </a:p>
        </p:txBody>
      </p:sp>
      <p:pic>
        <p:nvPicPr>
          <p:cNvPr id="4098" name="Picture 2" descr="http://st.houzz.com/simgs/2fd164500f19e3b6_4-4943/modern-cookware-and-bakewar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6352" y="1988840"/>
            <a:ext cx="3667125" cy="407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74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2400" dirty="0" smtClean="0"/>
              <a:t>What about this one?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260648"/>
            <a:ext cx="4767468" cy="1027584"/>
          </a:xfrm>
        </p:spPr>
        <p:txBody>
          <a:bodyPr/>
          <a:lstStyle/>
          <a:p>
            <a:r>
              <a:rPr lang="en-GB" sz="4800" dirty="0" smtClean="0">
                <a:solidFill>
                  <a:schemeClr val="accent1">
                    <a:lumMod val="50000"/>
                  </a:schemeClr>
                </a:solidFill>
              </a:rPr>
              <a:t>Cool IDEAS</a:t>
            </a:r>
            <a:endParaRPr lang="en-GB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916832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r>
              <a:rPr lang="en-GB" dirty="0" smtClean="0"/>
              <a:t>  </a:t>
            </a:r>
            <a:endParaRPr lang="en-GB" dirty="0"/>
          </a:p>
        </p:txBody>
      </p:sp>
      <p:pic>
        <p:nvPicPr>
          <p:cNvPr id="3074" name="Picture 2" descr="http://cdn.idealo.com/folder/Product/1518/9/1518904/s3_produktbild_gross/skeppshult-egg-frying-pan-20-cm-with-wooden-handle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5256584" cy="438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91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02624" cy="1019199"/>
          </a:xfrm>
        </p:spPr>
        <p:txBody>
          <a:bodyPr/>
          <a:lstStyle/>
          <a:p>
            <a:r>
              <a:rPr lang="en-GB" sz="6600" dirty="0" smtClean="0"/>
              <a:t>Hot Stuff!</a:t>
            </a:r>
            <a:endParaRPr lang="en-GB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7380312" y="3140968"/>
            <a:ext cx="15121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What can we say about these insulated lunchboxes?</a:t>
            </a:r>
            <a:endParaRPr lang="en-GB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4435252" cy="4435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66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423</TotalTime>
  <Words>246</Words>
  <Application>Microsoft Office PowerPoint</Application>
  <PresentationFormat>On-screen Show (4:3)</PresentationFormat>
  <Paragraphs>93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Grid</vt:lpstr>
      <vt:lpstr>Hot Stuff &amp; ICE COOL</vt:lpstr>
      <vt:lpstr>Designing our own PRODUCTS</vt:lpstr>
      <vt:lpstr>PowerPoint Presentation</vt:lpstr>
      <vt:lpstr>PowerPoint Presentation</vt:lpstr>
      <vt:lpstr>Hot Stuff!</vt:lpstr>
      <vt:lpstr>Cool IDEAS</vt:lpstr>
      <vt:lpstr>Hot Stuff!</vt:lpstr>
      <vt:lpstr>Cool IDEAS</vt:lpstr>
      <vt:lpstr>Hot Stuff!</vt:lpstr>
      <vt:lpstr>Cool IDEAS</vt:lpstr>
      <vt:lpstr>Hot Stuff!</vt:lpstr>
      <vt:lpstr>Cool IDEAS</vt:lpstr>
      <vt:lpstr>Hot Stuff!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Keeping Ice Cool</dc:title>
  <dc:creator>Flora</dc:creator>
  <cp:lastModifiedBy>Gareth Pitchford</cp:lastModifiedBy>
  <cp:revision>43</cp:revision>
  <cp:lastPrinted>2013-02-21T09:55:53Z</cp:lastPrinted>
  <dcterms:created xsi:type="dcterms:W3CDTF">2013-01-16T22:23:12Z</dcterms:created>
  <dcterms:modified xsi:type="dcterms:W3CDTF">2013-02-21T10:38:37Z</dcterms:modified>
</cp:coreProperties>
</file>