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2" r:id="rId5"/>
    <p:sldId id="261" r:id="rId6"/>
    <p:sldId id="263" r:id="rId7"/>
    <p:sldId id="264" r:id="rId8"/>
    <p:sldId id="265" r:id="rId9"/>
    <p:sldId id="266" r:id="rId10"/>
    <p:sldId id="315" r:id="rId11"/>
    <p:sldId id="316" r:id="rId12"/>
    <p:sldId id="317" r:id="rId13"/>
    <p:sldId id="318" r:id="rId14"/>
    <p:sldId id="267" r:id="rId15"/>
    <p:sldId id="300" r:id="rId16"/>
    <p:sldId id="301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19" r:id="rId48"/>
    <p:sldId id="320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CC"/>
    <a:srgbClr val="666633"/>
    <a:srgbClr val="A50021"/>
    <a:srgbClr val="33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660"/>
  </p:normalViewPr>
  <p:slideViewPr>
    <p:cSldViewPr>
      <p:cViewPr varScale="1">
        <p:scale>
          <a:sx n="45" d="100"/>
          <a:sy n="45" d="100"/>
        </p:scale>
        <p:origin x="-552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8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DA4221-C61F-4F65-9568-79C320881A8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5354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D6BDC1-0672-4FAA-B727-98206EE3DFE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1953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BE03AA-8D5A-4CB8-82EE-B42B9B0789F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9138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78FD90-AEBC-4D20-85E2-AF4E4A19B76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0261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778E8-9478-4178-8DBA-F3F0B2DE267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1852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06B543-EB56-4299-8234-F76E000944E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793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C881AF-F770-41FB-B1FE-804ED48FD4B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21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9CA076-A7E8-40F7-A62A-8286BC2AE45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739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178FF7-3A8F-41CF-A05C-B4119642AC1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7536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497C64-1F78-48F4-BE0A-F8030F3300F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75955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0FBD51-9253-494A-A301-89AB0B0D407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7952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521D079F-E30E-4239-9DBD-41F6E8704A6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685800"/>
            <a:ext cx="8763000" cy="2667000"/>
          </a:xfrm>
        </p:spPr>
        <p:txBody>
          <a:bodyPr/>
          <a:lstStyle/>
          <a:p>
            <a:pPr eaLnBrk="1" hangingPunct="1">
              <a:defRPr/>
            </a:pPr>
            <a:r>
              <a:rPr lang="en-GB" sz="5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avie" pitchFamily="82" charset="0"/>
              </a:rPr>
              <a:t>Who Wants To Be A Millionaire?</a:t>
            </a:r>
            <a:r>
              <a:rPr lang="en-GB" sz="5400" smtClean="0">
                <a:solidFill>
                  <a:schemeClr val="bg1"/>
                </a:solidFill>
                <a:latin typeface="Old English Text MT" pitchFamily="66" charset="0"/>
              </a:rPr>
              <a:t/>
            </a:r>
            <a:br>
              <a:rPr lang="en-GB" sz="5400" smtClean="0">
                <a:solidFill>
                  <a:schemeClr val="bg1"/>
                </a:solidFill>
                <a:latin typeface="Old English Text MT" pitchFamily="66" charset="0"/>
              </a:rPr>
            </a:br>
            <a:r>
              <a:rPr lang="en-GB" sz="5400" smtClean="0">
                <a:solidFill>
                  <a:schemeClr val="bg1"/>
                </a:solidFill>
                <a:latin typeface="Lucida Console" pitchFamily="49" charset="0"/>
              </a:rPr>
              <a:t/>
            </a:r>
            <a:br>
              <a:rPr lang="en-GB" sz="5400" smtClean="0">
                <a:solidFill>
                  <a:schemeClr val="bg1"/>
                </a:solidFill>
                <a:latin typeface="Lucida Console" pitchFamily="49" charset="0"/>
              </a:rPr>
            </a:br>
            <a:endParaRPr lang="en-US" sz="5400" smtClean="0">
              <a:solidFill>
                <a:schemeClr val="bg1"/>
              </a:solidFill>
              <a:latin typeface="Lucida Console" pitchFamily="49" charset="0"/>
            </a:endParaRP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057400" y="3048000"/>
            <a:ext cx="5105400" cy="173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sz="5400">
                <a:solidFill>
                  <a:schemeClr val="bg1"/>
                </a:solidFill>
                <a:latin typeface="Ravie" pitchFamily="82" charset="0"/>
              </a:rPr>
              <a:t>Keeping Warm</a:t>
            </a:r>
          </a:p>
        </p:txBody>
      </p:sp>
      <p:pic>
        <p:nvPicPr>
          <p:cNvPr id="2052" name="Picture 16" descr="ag00317_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505200"/>
            <a:ext cx="172085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17" descr="ag00315_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10000"/>
            <a:ext cx="1754188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 thruBlk="1"/>
    <p:sndAc>
      <p:stSnd>
        <p:snd r:embed="rId2" name="sting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utoUpdateAnimBg="0"/>
      <p:bldP spid="4099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3</a:t>
            </a:r>
          </a:p>
        </p:txBody>
      </p:sp>
      <p:sp>
        <p:nvSpPr>
          <p:cNvPr id="1126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Which of the following is the best for keeping things cold?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45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thick blankets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thin blankets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thick layers of foil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 single sheet of foil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30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Which of the following is the best for keeping things cold?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332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thick blankets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thin blankets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thick layers of foil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 single sheet of foil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332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3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£300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434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4</a:t>
            </a:r>
          </a:p>
        </p:txBody>
      </p:sp>
      <p:sp>
        <p:nvSpPr>
          <p:cNvPr id="1536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8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39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What does the word ‘thermal’ relate to?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813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electricity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heat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light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sound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639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0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81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6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What does the word ‘thermal’ relate to?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741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electricity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heat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light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sound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741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1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42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£500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5</a:t>
            </a:r>
          </a:p>
        </p:txBody>
      </p:sp>
      <p:sp>
        <p:nvSpPr>
          <p:cNvPr id="1946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What should you use to stir hot sauces?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946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wood or plastic spoon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metal or plastic spoon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metal or wood spoon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any spoon would do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048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4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</a:t>
            </a:r>
          </a:p>
        </p:txBody>
      </p:sp>
      <p:sp>
        <p:nvSpPr>
          <p:cNvPr id="307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What should you use to stir hot sauces?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151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wood or plastic spoon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metal or plastic spoon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metal or wood spoon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any spoon would do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151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2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6</a:t>
            </a: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7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Why is a wooden spoon good for stirring hot sauces?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356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it is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an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electrical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insulator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it is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a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thermal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insulator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it is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an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electrical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conductor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it is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a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thermal conductor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458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8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59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0" grpId="0" build="p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Why is a wooden spoon good for stirring hot sauces?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560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it is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an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electrical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insulator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it is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a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thermal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insulator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it is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an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electrical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conductor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it is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a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thermal conductor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560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61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£2,000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7</a:t>
            </a:r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Why is a metal spoon not good for stirring hot sauces?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765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it is the wrong colour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it is not long enough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it might set on fire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you </a:t>
            </a:r>
            <a:r>
              <a:rPr lang="en-GB" sz="4400" smtClean="0">
                <a:solidFill>
                  <a:schemeClr val="bg1"/>
                </a:solidFill>
                <a:latin typeface="Arial" pitchFamily="34" charset="0"/>
              </a:rPr>
              <a:t>could burn your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hand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868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869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6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69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Why is a metal spoon not good for stirring hot sauces?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970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it is the wrong colour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it is not long enough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it might set on fire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you </a:t>
            </a:r>
            <a:r>
              <a:rPr lang="en-GB" sz="4400" smtClean="0">
                <a:solidFill>
                  <a:schemeClr val="bg1"/>
                </a:solidFill>
                <a:latin typeface="Arial" pitchFamily="34" charset="0"/>
              </a:rPr>
              <a:t>could burn your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hand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970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1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£4,000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Which is the most accurate for measuring temperature?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hand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elbow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fingers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thermometer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10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0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1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8</a:t>
            </a:r>
          </a:p>
        </p:txBody>
      </p:sp>
      <p:sp>
        <p:nvSpPr>
          <p:cNvPr id="3174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74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Why might you burn your hand if you used the metal spoon?</a:t>
            </a:r>
            <a:endParaRPr lang="en-US" sz="4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175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it is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an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electrical insulator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it is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a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thermal insulator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it is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an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electrical conductor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it is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a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thermal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conductor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7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278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7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7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7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7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2" grpId="0" build="p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Why might you burn your hand if you used the metal spoon?</a:t>
            </a:r>
            <a:endParaRPr lang="en-US" sz="4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380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it is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an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electrical insulator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it is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a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thermal insulator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it is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an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electrical conductor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it is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a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thermal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conductor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380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0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381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£8,000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482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9</a:t>
            </a:r>
          </a:p>
        </p:txBody>
      </p:sp>
      <p:sp>
        <p:nvSpPr>
          <p:cNvPr id="3584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4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would keep the tea hot the longest?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58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 cardboard cup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 plastic cup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 polystyrene cup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 metal cup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68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688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58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8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8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8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8" grpId="0" build="p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would keep the tea hot the longest?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789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 cardboard cup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 plastic cup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 polystyrene cup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 metal cup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789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89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790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£16,000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1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10</a:t>
            </a:r>
          </a:p>
        </p:txBody>
      </p:sp>
      <p:sp>
        <p:nvSpPr>
          <p:cNvPr id="3994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Which would stop an ice cube from melting for the longest?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994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 cardboard cup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 plastic cup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 polystyrene cup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 metal cup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096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7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9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9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9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9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4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Which is the most accurate for measuring temperature?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hand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elbow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fingers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thermometer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12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3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8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199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Which would stop an ice cube from melting for the longest?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199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 cardboard cup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 plastic cup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 polystyrene cup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 metal cup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199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200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£32,000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301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11</a:t>
            </a:r>
          </a:p>
        </p:txBody>
      </p:sp>
      <p:sp>
        <p:nvSpPr>
          <p:cNvPr id="4403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5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Why are some pan handles made of wood?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404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4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wood is an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electrical conductor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 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4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wood is a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thermal conductor 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4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wood is an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electrical insulator 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4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wood is a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thermal insulator </a:t>
            </a:r>
            <a:endParaRPr lang="en-US" sz="4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506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5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76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0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40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0" grpId="0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Why are some pan handles made of wood?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608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4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wood is an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electrical conductor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 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4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wood is a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thermal conductor 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4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wood is an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electrical insulator 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4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wood is a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thermal insulator </a:t>
            </a:r>
            <a:endParaRPr lang="en-US" sz="4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608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£64,000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710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10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12</a:t>
            </a:r>
          </a:p>
        </p:txBody>
      </p:sp>
      <p:sp>
        <p:nvSpPr>
          <p:cNvPr id="4813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813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915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is the best way to transport frozen food?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759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in a metal tin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in a plastic bag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in an insulated bag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in a paper bag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916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7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7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7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75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75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75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75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75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75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92" grpId="0" build="p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7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Which is the best way to transport frozen food?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018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in a metal tin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in a plastic bag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in an insulated bag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in a paper bag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018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8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£125,000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120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0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13</a:t>
            </a:r>
          </a:p>
        </p:txBody>
      </p:sp>
      <p:sp>
        <p:nvSpPr>
          <p:cNvPr id="52228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229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25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Insulation…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223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4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keeps hot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things hot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4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keeps cold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things cold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4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does both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of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the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 above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4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does neither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of the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 above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325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5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7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268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2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2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2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32" grpId="0" build="p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27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Insulation…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4280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4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keeps hot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things hot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4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keeps cold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things cold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4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does both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of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the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 above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4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does neither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sz="4000" smtClean="0">
                <a:solidFill>
                  <a:schemeClr val="bg1"/>
                </a:solidFill>
                <a:latin typeface="Arial" pitchFamily="34" charset="0"/>
              </a:rPr>
              <a:t>of the</a:t>
            </a:r>
            <a:r>
              <a:rPr lang="en-GB" sz="4800" smtClean="0">
                <a:solidFill>
                  <a:schemeClr val="bg1"/>
                </a:solidFill>
                <a:latin typeface="Arial" pitchFamily="34" charset="0"/>
              </a:rPr>
              <a:t> above</a:t>
            </a:r>
            <a:endParaRPr lang="en-US" sz="48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428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8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9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£250,000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530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30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14</a:t>
            </a:r>
          </a:p>
        </p:txBody>
      </p:sp>
      <p:sp>
        <p:nvSpPr>
          <p:cNvPr id="5632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632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4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5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735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In winter a bird fluffs up its feathers to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keep out the snow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to insulate its body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to look pretty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to help it fly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735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5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3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364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6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6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6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8" grpId="0" build="p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1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2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3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4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In winter a bird fluffs up its feathers to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837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keep out the snow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to insulate its body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to look pretty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to help it fly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8377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8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79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0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1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2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3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4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5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8386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£500,000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9396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397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15</a:t>
            </a:r>
          </a:p>
        </p:txBody>
      </p:sp>
      <p:sp>
        <p:nvSpPr>
          <p:cNvPr id="60420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0421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3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4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5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6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Insulation reduces heat movement …..  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04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in all directions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only into cold objects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only out of hot objects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only when needed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1449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0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1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2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3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4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5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6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7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8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59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60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0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0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04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04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4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/>
        </p:nvSpPr>
        <p:spPr bwMode="auto">
          <a:xfrm>
            <a:off x="609600" y="2057400"/>
            <a:ext cx="8001000" cy="2743200"/>
          </a:xfrm>
          <a:prstGeom prst="hexagon">
            <a:avLst>
              <a:gd name="adj" fmla="val 713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US" sz="8000" smtClean="0">
                <a:solidFill>
                  <a:schemeClr val="bg1"/>
                </a:solidFill>
                <a:latin typeface="Arial" pitchFamily="34" charset="0"/>
              </a:rPr>
              <a:t>Question 2</a:t>
            </a:r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drumroll.wav"/>
      </p:stSnd>
    </p:sndAc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7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8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69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0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471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Insulation reduces heat movement …..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24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in all directions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only into cold objects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only out of hot objects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only when needed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2473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4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5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6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7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8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79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0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1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482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£1,000,000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3492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3493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5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6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8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Which of the following is the best for keeping things warm?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thick blankets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thin blankets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thick layers of foil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 single sheet of foil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2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3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4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5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6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7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8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9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0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1" name="AutoShape 19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8686800" y="0"/>
            <a:ext cx="457200" cy="4572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2" name="AutoShape 2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686800" y="6324600"/>
            <a:ext cx="457200" cy="533400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09. Who Correct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2"/>
          <p:cNvSpPr>
            <a:spLocks noChangeArrowheads="1"/>
          </p:cNvSpPr>
          <p:nvPr/>
        </p:nvSpPr>
        <p:spPr bwMode="auto">
          <a:xfrm>
            <a:off x="533400" y="27432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accent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19" name="AutoShape 3"/>
          <p:cNvSpPr>
            <a:spLocks noChangeArrowheads="1"/>
          </p:cNvSpPr>
          <p:nvPr/>
        </p:nvSpPr>
        <p:spPr bwMode="auto">
          <a:xfrm>
            <a:off x="533400" y="37338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0" name="AutoShape 4"/>
          <p:cNvSpPr>
            <a:spLocks noChangeArrowheads="1"/>
          </p:cNvSpPr>
          <p:nvPr/>
        </p:nvSpPr>
        <p:spPr bwMode="auto">
          <a:xfrm>
            <a:off x="533400" y="47244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609600" y="228600"/>
            <a:ext cx="8001000" cy="2362200"/>
          </a:xfrm>
          <a:prstGeom prst="hexagon">
            <a:avLst>
              <a:gd name="adj" fmla="val 8280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533400" y="5715000"/>
            <a:ext cx="8153400" cy="838200"/>
          </a:xfrm>
          <a:prstGeom prst="hexagon">
            <a:avLst>
              <a:gd name="adj" fmla="val 30893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2057400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solidFill>
                  <a:schemeClr val="bg1"/>
                </a:solidFill>
                <a:latin typeface="Arial" pitchFamily="34" charset="0"/>
              </a:rPr>
              <a:t>Which of the following is the best for keeping things warm?</a:t>
            </a:r>
            <a:endParaRPr lang="en-US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92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838200" y="2667000"/>
            <a:ext cx="7620000" cy="39624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A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thick blankets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B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thin blankets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C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thick layers of foil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buFontTx/>
              <a:buNone/>
            </a:pPr>
            <a:r>
              <a:rPr lang="en-US" sz="4800" b="1" baseline="10000" smtClean="0">
                <a:solidFill>
                  <a:srgbClr val="FF9900"/>
                </a:solidFill>
                <a:latin typeface="Arial" pitchFamily="34" charset="0"/>
              </a:rPr>
              <a:t>D </a:t>
            </a:r>
            <a:r>
              <a:rPr lang="en-US" sz="5400" smtClean="0">
                <a:latin typeface="Arial" pitchFamily="34" charset="0"/>
              </a:rPr>
              <a:t> </a:t>
            </a:r>
            <a:r>
              <a:rPr lang="en-GB" sz="5400" smtClean="0">
                <a:solidFill>
                  <a:schemeClr val="bg1"/>
                </a:solidFill>
                <a:latin typeface="Arial" pitchFamily="34" charset="0"/>
              </a:rPr>
              <a:t>a single sheet of foil</a:t>
            </a:r>
            <a:endParaRPr lang="en-US" sz="54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9225" name="Line 9"/>
          <p:cNvSpPr>
            <a:spLocks noChangeShapeType="1"/>
          </p:cNvSpPr>
          <p:nvPr/>
        </p:nvSpPr>
        <p:spPr bwMode="auto">
          <a:xfrm flipH="1">
            <a:off x="0" y="6172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6" name="Line 10"/>
          <p:cNvSpPr>
            <a:spLocks noChangeShapeType="1"/>
          </p:cNvSpPr>
          <p:nvPr/>
        </p:nvSpPr>
        <p:spPr bwMode="auto">
          <a:xfrm flipH="1">
            <a:off x="0" y="51816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7" name="Line 11"/>
          <p:cNvSpPr>
            <a:spLocks noChangeShapeType="1"/>
          </p:cNvSpPr>
          <p:nvPr/>
        </p:nvSpPr>
        <p:spPr bwMode="auto">
          <a:xfrm flipH="1">
            <a:off x="0" y="41910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8" name="Line 12"/>
          <p:cNvSpPr>
            <a:spLocks noChangeShapeType="1"/>
          </p:cNvSpPr>
          <p:nvPr/>
        </p:nvSpPr>
        <p:spPr bwMode="auto">
          <a:xfrm flipH="1">
            <a:off x="0" y="32004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9" name="Line 13"/>
          <p:cNvSpPr>
            <a:spLocks noChangeShapeType="1"/>
          </p:cNvSpPr>
          <p:nvPr/>
        </p:nvSpPr>
        <p:spPr bwMode="auto">
          <a:xfrm flipH="1">
            <a:off x="8686800" y="61722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0" name="Line 14"/>
          <p:cNvSpPr>
            <a:spLocks noChangeShapeType="1"/>
          </p:cNvSpPr>
          <p:nvPr/>
        </p:nvSpPr>
        <p:spPr bwMode="auto">
          <a:xfrm flipH="1">
            <a:off x="8686800" y="51816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1" name="Line 15"/>
          <p:cNvSpPr>
            <a:spLocks noChangeShapeType="1"/>
          </p:cNvSpPr>
          <p:nvPr/>
        </p:nvSpPr>
        <p:spPr bwMode="auto">
          <a:xfrm flipH="1">
            <a:off x="8686800" y="41910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2" name="Line 16"/>
          <p:cNvSpPr>
            <a:spLocks noChangeShapeType="1"/>
          </p:cNvSpPr>
          <p:nvPr/>
        </p:nvSpPr>
        <p:spPr bwMode="auto">
          <a:xfrm flipH="1">
            <a:off x="8686800" y="3200400"/>
            <a:ext cx="4572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3" name="Line 17"/>
          <p:cNvSpPr>
            <a:spLocks noChangeShapeType="1"/>
          </p:cNvSpPr>
          <p:nvPr/>
        </p:nvSpPr>
        <p:spPr bwMode="auto">
          <a:xfrm flipH="1">
            <a:off x="8610600" y="14478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auto">
          <a:xfrm flipH="1">
            <a:off x="0" y="14478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sndAc>
      <p:stSnd>
        <p:snd r:embed="rId2" name="Tarda.wav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ChangeArrowheads="1"/>
          </p:cNvSpPr>
          <p:nvPr/>
        </p:nvSpPr>
        <p:spPr bwMode="auto">
          <a:xfrm>
            <a:off x="609600" y="2514600"/>
            <a:ext cx="8001000" cy="1905000"/>
          </a:xfrm>
          <a:prstGeom prst="hexagon">
            <a:avLst>
              <a:gd name="adj" fmla="val 10267"/>
              <a:gd name="vf" fmla="val 115470"/>
            </a:avLst>
          </a:prstGeom>
          <a:solidFill>
            <a:schemeClr val="tx1"/>
          </a:solidFill>
          <a:ln w="57150">
            <a:solidFill>
              <a:srgbClr val="00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819400"/>
            <a:ext cx="7772400" cy="1143000"/>
          </a:xfrm>
        </p:spPr>
        <p:txBody>
          <a:bodyPr/>
          <a:lstStyle/>
          <a:p>
            <a:pPr eaLnBrk="1" hangingPunct="1"/>
            <a:r>
              <a:rPr lang="en-GB" sz="8000" smtClean="0">
                <a:solidFill>
                  <a:schemeClr val="bg1"/>
                </a:solidFill>
                <a:latin typeface="Arial" pitchFamily="34" charset="0"/>
              </a:rPr>
              <a:t>£200</a:t>
            </a:r>
            <a:endParaRPr lang="en-US" sz="8000" smtClean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 flipH="1">
            <a:off x="0" y="3505200"/>
            <a:ext cx="6096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 flipH="1">
            <a:off x="8610600" y="3505200"/>
            <a:ext cx="5334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zoom/>
    <p:sndAc>
      <p:stSnd>
        <p:snd r:embed="rId2" name="cashreg.wav"/>
      </p:stSnd>
    </p:sndAc>
  </p:transition>
</p:sld>
</file>

<file path=ppt/theme/theme1.xml><?xml version="1.0" encoding="utf-8"?>
<a:theme xmlns:a="http://schemas.openxmlformats.org/drawingml/2006/main" name="Default Design">
  <a:themeElements>
    <a:clrScheme name="">
      <a:dk1>
        <a:srgbClr val="6600FF"/>
      </a:dk1>
      <a:lt1>
        <a:srgbClr val="FF0066"/>
      </a:lt1>
      <a:dk2>
        <a:srgbClr val="000000"/>
      </a:dk2>
      <a:lt2>
        <a:srgbClr val="808080"/>
      </a:lt2>
      <a:accent1>
        <a:srgbClr val="660066"/>
      </a:accent1>
      <a:accent2>
        <a:srgbClr val="3333CC"/>
      </a:accent2>
      <a:accent3>
        <a:srgbClr val="FFAAB8"/>
      </a:accent3>
      <a:accent4>
        <a:srgbClr val="5600DA"/>
      </a:accent4>
      <a:accent5>
        <a:srgbClr val="B8AAB8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913</Words>
  <Application>Microsoft Office PowerPoint</Application>
  <PresentationFormat>On-screen Show (4:3)</PresentationFormat>
  <Paragraphs>182</Paragraphs>
  <Slides>61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8" baseType="lpstr">
      <vt:lpstr>Times New Roman</vt:lpstr>
      <vt:lpstr>Arial</vt:lpstr>
      <vt:lpstr>Calibri</vt:lpstr>
      <vt:lpstr>Ravie</vt:lpstr>
      <vt:lpstr>Old English Text MT</vt:lpstr>
      <vt:lpstr>Lucida Console</vt:lpstr>
      <vt:lpstr>Default Design</vt:lpstr>
      <vt:lpstr>Who Wants To Be A Millionaire?  </vt:lpstr>
      <vt:lpstr>Question 1</vt:lpstr>
      <vt:lpstr>Which is the most accurate for measuring temperature?</vt:lpstr>
      <vt:lpstr>Which is the most accurate for measuring temperature?</vt:lpstr>
      <vt:lpstr>£100</vt:lpstr>
      <vt:lpstr>Question 2</vt:lpstr>
      <vt:lpstr>Which of the following is the best for keeping things warm?</vt:lpstr>
      <vt:lpstr>Which of the following is the best for keeping things warm?</vt:lpstr>
      <vt:lpstr>£200</vt:lpstr>
      <vt:lpstr>Question 3</vt:lpstr>
      <vt:lpstr>Which of the following is the best for keeping things cold?</vt:lpstr>
      <vt:lpstr>Which of the following is the best for keeping things cold?</vt:lpstr>
      <vt:lpstr>£300</vt:lpstr>
      <vt:lpstr>Question 4</vt:lpstr>
      <vt:lpstr>What does the word ‘thermal’ relate to? </vt:lpstr>
      <vt:lpstr>What does the word ‘thermal’ relate to?</vt:lpstr>
      <vt:lpstr>£500</vt:lpstr>
      <vt:lpstr>Question 5</vt:lpstr>
      <vt:lpstr>What should you use to stir hot sauces?</vt:lpstr>
      <vt:lpstr>What should you use to stir hot sauces?</vt:lpstr>
      <vt:lpstr>£1,000</vt:lpstr>
      <vt:lpstr>Question 6</vt:lpstr>
      <vt:lpstr>Why is a wooden spoon good for stirring hot sauces?</vt:lpstr>
      <vt:lpstr>Why is a wooden spoon good for stirring hot sauces?</vt:lpstr>
      <vt:lpstr>£2,000</vt:lpstr>
      <vt:lpstr>Question 7</vt:lpstr>
      <vt:lpstr>Why is a metal spoon not good for stirring hot sauces?</vt:lpstr>
      <vt:lpstr>Why is a metal spoon not good for stirring hot sauces?</vt:lpstr>
      <vt:lpstr>£4,000</vt:lpstr>
      <vt:lpstr>Question 8</vt:lpstr>
      <vt:lpstr>Why might you burn your hand if you used the metal spoon?</vt:lpstr>
      <vt:lpstr>Why might you burn your hand if you used the metal spoon?</vt:lpstr>
      <vt:lpstr>£8,000</vt:lpstr>
      <vt:lpstr>Question 9</vt:lpstr>
      <vt:lpstr>Which would keep the tea hot the longest?</vt:lpstr>
      <vt:lpstr>Which would keep the tea hot the longest?</vt:lpstr>
      <vt:lpstr>£16,000</vt:lpstr>
      <vt:lpstr>Question 10</vt:lpstr>
      <vt:lpstr>Which would stop an ice cube from melting for the longest?</vt:lpstr>
      <vt:lpstr>Which would stop an ice cube from melting for the longest?</vt:lpstr>
      <vt:lpstr>£32,000</vt:lpstr>
      <vt:lpstr>Question 11</vt:lpstr>
      <vt:lpstr>Why are some pan handles made of wood?</vt:lpstr>
      <vt:lpstr>Why are some pan handles made of wood?</vt:lpstr>
      <vt:lpstr>£64,000</vt:lpstr>
      <vt:lpstr>Question 12</vt:lpstr>
      <vt:lpstr>Which is the best way to transport frozen food? </vt:lpstr>
      <vt:lpstr>Which is the best way to transport frozen food?</vt:lpstr>
      <vt:lpstr>£125,000</vt:lpstr>
      <vt:lpstr>Question 13</vt:lpstr>
      <vt:lpstr>Insulation… </vt:lpstr>
      <vt:lpstr>Insulation…</vt:lpstr>
      <vt:lpstr>£250,000</vt:lpstr>
      <vt:lpstr>Question 14</vt:lpstr>
      <vt:lpstr>In winter a bird fluffs up its feathers to</vt:lpstr>
      <vt:lpstr>In winter a bird fluffs up its feathers to</vt:lpstr>
      <vt:lpstr>£500,000</vt:lpstr>
      <vt:lpstr>Question 15</vt:lpstr>
      <vt:lpstr>Insulation reduces heat movement …..  </vt:lpstr>
      <vt:lpstr>Insulation reduces heat movement …..</vt:lpstr>
      <vt:lpstr>£1,000,000</vt:lpstr>
    </vt:vector>
  </TitlesOfParts>
  <Company>NETLinc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Who Wants To Be A Millionaire?</dc:title>
  <dc:creator>STNG11</dc:creator>
  <cp:lastModifiedBy>Teacher E-Solutions</cp:lastModifiedBy>
  <cp:revision>30</cp:revision>
  <dcterms:created xsi:type="dcterms:W3CDTF">2003-05-20T13:35:24Z</dcterms:created>
  <dcterms:modified xsi:type="dcterms:W3CDTF">2019-01-18T17:17:48Z</dcterms:modified>
</cp:coreProperties>
</file>