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3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4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</p:sldMasterIdLst>
  <p:sldIdLst>
    <p:sldId id="256" r:id="rId6"/>
    <p:sldId id="257" r:id="rId7"/>
    <p:sldId id="260" r:id="rId8"/>
    <p:sldId id="261" r:id="rId9"/>
    <p:sldId id="262" r:id="rId10"/>
    <p:sldId id="263" r:id="rId11"/>
    <p:sldId id="259" r:id="rId12"/>
    <p:sldId id="258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000066"/>
    <a:srgbClr val="FFCC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8" Type="http://schemas.openxmlformats.org/officeDocument/2006/relationships/slide" Target="slides/slide3.xml"/><Relationship Id="rId51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audio" Target="../media/audio2.wav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3.wav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3.wav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3.wav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3.wav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3.wav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3.wav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3.wav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3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3.wav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3.wav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3.wav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3.wav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4.xml"/><Relationship Id="rId1" Type="http://schemas.openxmlformats.org/officeDocument/2006/relationships/audio" Target="../media/audio3.wav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3.wav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3.wav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3.wav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3.wav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3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3.wav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3.wav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3.wav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3.wav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3.wav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3.wav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5.xml"/><Relationship Id="rId1" Type="http://schemas.openxmlformats.org/officeDocument/2006/relationships/audio" Target="../media/audio3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5C9678-AEE5-4BC3-8EE6-966FC99F6D9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459283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5C4F0B-2B37-478D-AF67-1BC3E99EA52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186314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BAD4DB-86ED-4E76-9340-6502D72D52D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980296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7BA0320-53DC-4711-BA62-CA31F838951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3850324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D0EAF36-D2B4-45C5-B279-9BFA5C3E885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1206645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76B95579-556B-4081-A933-C99414ECC64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156440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1B3E0D-90F3-41D4-B92B-36107CD6FF6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11697"/>
      </p:ext>
    </p:extLst>
  </p:cSld>
  <p:clrMapOvr>
    <a:masterClrMapping/>
  </p:clrMapOvr>
  <p:transition>
    <p:randomBar dir="vert"/>
    <p:sndAc>
      <p:stSnd>
        <p:snd r:embed="rId1" name="chimes.wav"/>
      </p:stSnd>
    </p:sndAc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4E4D46-FCAE-48A5-969C-6132E8B88E1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6743337"/>
      </p:ext>
    </p:extLst>
  </p:cSld>
  <p:clrMapOvr>
    <a:masterClrMapping/>
  </p:clrMapOvr>
  <p:transition>
    <p:randomBar dir="vert"/>
    <p:sndAc>
      <p:stSnd>
        <p:snd r:embed="rId1" name="chimes.wav"/>
      </p:stSnd>
    </p:sndAc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9C862B-384B-471D-BB0C-9BB7AE404CB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6778338"/>
      </p:ext>
    </p:extLst>
  </p:cSld>
  <p:clrMapOvr>
    <a:masterClrMapping/>
  </p:clrMapOvr>
  <p:transition>
    <p:randomBar dir="vert"/>
    <p:sndAc>
      <p:stSnd>
        <p:snd r:embed="rId1" name="chimes.wav"/>
      </p:stSnd>
    </p:sndAc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F3656-F809-4A46-889E-39A265C464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738563"/>
      </p:ext>
    </p:extLst>
  </p:cSld>
  <p:clrMapOvr>
    <a:masterClrMapping/>
  </p:clrMapOvr>
  <p:transition>
    <p:randomBar dir="vert"/>
    <p:sndAc>
      <p:stSnd>
        <p:snd r:embed="rId1" name="chimes.wav"/>
      </p:stSnd>
    </p:sndAc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FC0B8-01CE-4B51-A9E7-0DF287CCC50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284165"/>
      </p:ext>
    </p:extLst>
  </p:cSld>
  <p:clrMapOvr>
    <a:masterClrMapping/>
  </p:clrMapOvr>
  <p:transition>
    <p:randomBar dir="vert"/>
    <p:sndAc>
      <p:stSnd>
        <p:snd r:embed="rId1" name="chimes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62DFF0-FD01-4560-A8BB-554FD939327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7318403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F0F779-E2B6-484A-A75D-F7D72BB3E84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220724"/>
      </p:ext>
    </p:extLst>
  </p:cSld>
  <p:clrMapOvr>
    <a:masterClrMapping/>
  </p:clrMapOvr>
  <p:transition>
    <p:randomBar dir="vert"/>
    <p:sndAc>
      <p:stSnd>
        <p:snd r:embed="rId1" name="chimes.wav"/>
      </p:stSnd>
    </p:sndAc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2DE7E-73EF-4C7E-BE54-C57FB087304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648583"/>
      </p:ext>
    </p:extLst>
  </p:cSld>
  <p:clrMapOvr>
    <a:masterClrMapping/>
  </p:clrMapOvr>
  <p:transition>
    <p:randomBar dir="vert"/>
    <p:sndAc>
      <p:stSnd>
        <p:snd r:embed="rId1" name="chimes.wav"/>
      </p:stSnd>
    </p:sndAc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8C8A96-375D-4E02-9693-50C02DC5547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479656"/>
      </p:ext>
    </p:extLst>
  </p:cSld>
  <p:clrMapOvr>
    <a:masterClrMapping/>
  </p:clrMapOvr>
  <p:transition>
    <p:randomBar dir="vert"/>
    <p:sndAc>
      <p:stSnd>
        <p:snd r:embed="rId1" name="chimes.wav"/>
      </p:stSnd>
    </p:sndAc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60247-9A31-403C-87AD-2DEBADF7316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229294"/>
      </p:ext>
    </p:extLst>
  </p:cSld>
  <p:clrMapOvr>
    <a:masterClrMapping/>
  </p:clrMapOvr>
  <p:transition>
    <p:randomBar dir="vert"/>
    <p:sndAc>
      <p:stSnd>
        <p:snd r:embed="rId1" name="chimes.wav"/>
      </p:stSnd>
    </p:sndAc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2EFDE1-4F23-4132-BEAC-A5EE5315FA3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863053"/>
      </p:ext>
    </p:extLst>
  </p:cSld>
  <p:clrMapOvr>
    <a:masterClrMapping/>
  </p:clrMapOvr>
  <p:transition>
    <p:randomBar dir="vert"/>
    <p:sndAc>
      <p:stSnd>
        <p:snd r:embed="rId1" name="chimes.wav"/>
      </p:stSnd>
    </p:sndAc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2C59E-DEE6-4E6B-84BA-E62D3DE4244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086102"/>
      </p:ext>
    </p:extLst>
  </p:cSld>
  <p:clrMapOvr>
    <a:masterClrMapping/>
  </p:clrMapOvr>
  <p:transition>
    <p:randomBar dir="vert"/>
    <p:sndAc>
      <p:stSnd>
        <p:snd r:embed="rId1" name="chimes.wav"/>
      </p:stSnd>
    </p:sndAc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2D263D6-2022-482F-BC1F-EED0F605F5A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249164"/>
      </p:ext>
    </p:extLst>
  </p:cSld>
  <p:clrMapOvr>
    <a:masterClrMapping/>
  </p:clrMapOvr>
  <p:transition>
    <p:randomBar dir="vert"/>
    <p:sndAc>
      <p:stSnd>
        <p:snd r:embed="rId1" name="chimes.wav"/>
      </p:stSnd>
    </p:sndAc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E8E82A0-9763-48FF-BF5C-2535E3BCC5E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9520940"/>
      </p:ext>
    </p:extLst>
  </p:cSld>
  <p:clrMapOvr>
    <a:masterClrMapping/>
  </p:clrMapOvr>
  <p:transition>
    <p:randomBar dir="vert"/>
    <p:sndAc>
      <p:stSnd>
        <p:snd r:embed="rId1" name="chimes.wav"/>
      </p:stSnd>
    </p:sndAc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606B2-AFB7-4526-88DC-DF6A193D0C6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8054525"/>
      </p:ext>
    </p:extLst>
  </p:cSld>
  <p:clrMapOvr>
    <a:masterClrMapping/>
  </p:clrMapOvr>
  <p:transition>
    <p:blinds dir="vert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C3FD4F-53A7-4F23-BCCB-E2CFCAFC964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150926"/>
      </p:ext>
    </p:extLst>
  </p:cSld>
  <p:clrMapOvr>
    <a:masterClrMapping/>
  </p:clrMapOvr>
  <p:transition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A38E9-4FA5-42CE-B2C8-0E136F2948D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9058691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E49317-1F55-411C-879C-2C73E7E14C5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676103"/>
      </p:ext>
    </p:extLst>
  </p:cSld>
  <p:clrMapOvr>
    <a:masterClrMapping/>
  </p:clrMapOvr>
  <p:transition>
    <p:blinds dir="vert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C409B-9425-473C-BB9E-27E4C74B08F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962469"/>
      </p:ext>
    </p:extLst>
  </p:cSld>
  <p:clrMapOvr>
    <a:masterClrMapping/>
  </p:clrMapOvr>
  <p:transition>
    <p:blinds dir="vert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32C81E-5A0A-44B5-88DE-C6FF44DBC27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423315"/>
      </p:ext>
    </p:extLst>
  </p:cSld>
  <p:clrMapOvr>
    <a:masterClrMapping/>
  </p:clrMapOvr>
  <p:transition>
    <p:blinds dir="vert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448B5-C87C-4B19-B8C1-6023889C850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632222"/>
      </p:ext>
    </p:extLst>
  </p:cSld>
  <p:clrMapOvr>
    <a:masterClrMapping/>
  </p:clrMapOvr>
  <p:transition>
    <p:blinds dir="vert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525E57-FF0E-4F01-994F-D2FBD9EB471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520646"/>
      </p:ext>
    </p:extLst>
  </p:cSld>
  <p:clrMapOvr>
    <a:masterClrMapping/>
  </p:clrMapOvr>
  <p:transition>
    <p:blinds dir="vert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25115-EE51-41C6-87CC-EB123254076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095181"/>
      </p:ext>
    </p:extLst>
  </p:cSld>
  <p:clrMapOvr>
    <a:masterClrMapping/>
  </p:clrMapOvr>
  <p:transition>
    <p:blinds dir="vert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28AE2E-52D0-4063-9992-D413B09BC1E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630994"/>
      </p:ext>
    </p:extLst>
  </p:cSld>
  <p:clrMapOvr>
    <a:masterClrMapping/>
  </p:clrMapOvr>
  <p:transition>
    <p:blinds dir="vert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4FF4CD-4A87-480B-97A5-CDC5B24BD2E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341352"/>
      </p:ext>
    </p:extLst>
  </p:cSld>
  <p:clrMapOvr>
    <a:masterClrMapping/>
  </p:clrMapOvr>
  <p:transition>
    <p:blinds dir="vert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9B8E9-07E6-4C43-A1C0-C2FF5210CF1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782337"/>
      </p:ext>
    </p:extLst>
  </p:cSld>
  <p:clrMapOvr>
    <a:masterClrMapping/>
  </p:clrMapOvr>
  <p:transition>
    <p:blinds dir="vert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FB32B78-CD76-44DC-AF2B-F22C4BBF1F7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125311"/>
      </p:ext>
    </p:extLst>
  </p:cSld>
  <p:clrMapOvr>
    <a:masterClrMapping/>
  </p:clrMapOvr>
  <p:transition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538069-14B0-4251-8590-ADA268B9948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8093932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A8C147A9-6A37-4EA8-AECB-E5DD88AE525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719800"/>
      </p:ext>
    </p:extLst>
  </p:cSld>
  <p:clrMapOvr>
    <a:masterClrMapping/>
  </p:clrMapOvr>
  <p:transition>
    <p:blinds dir="vert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81AEE2C-7A05-40DB-9BE7-023B1EF5221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871902"/>
      </p:ext>
    </p:extLst>
  </p:cSld>
  <p:clrMapOvr>
    <a:masterClrMapping/>
  </p:clrMapOvr>
  <p:transition>
    <p:blinds dir="vert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A7BC73-E258-4A90-99F6-8FFB0792744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039496"/>
      </p:ext>
    </p:extLst>
  </p:cSld>
  <p:clrMapOvr>
    <a:masterClrMapping/>
  </p:clrMapOvr>
  <p:transition>
    <p:zoom/>
    <p:sndAc>
      <p:stSnd>
        <p:snd r:embed="rId1" name="camera.wav"/>
      </p:stSnd>
    </p:sndAc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2095A-8B0A-4377-A1BC-6030F2C84A4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4556298"/>
      </p:ext>
    </p:extLst>
  </p:cSld>
  <p:clrMapOvr>
    <a:masterClrMapping/>
  </p:clrMapOvr>
  <p:transition>
    <p:zoom/>
    <p:sndAc>
      <p:stSnd>
        <p:snd r:embed="rId1" name="camera.wav"/>
      </p:stSnd>
    </p:sndAc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B9567F-F7C4-468D-82CF-F90EA6E5181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34291"/>
      </p:ext>
    </p:extLst>
  </p:cSld>
  <p:clrMapOvr>
    <a:masterClrMapping/>
  </p:clrMapOvr>
  <p:transition>
    <p:zoom/>
    <p:sndAc>
      <p:stSnd>
        <p:snd r:embed="rId1" name="camera.wav"/>
      </p:stSnd>
    </p:sndAc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782E7B-1C87-4869-A2CC-CC0C9920659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489346"/>
      </p:ext>
    </p:extLst>
  </p:cSld>
  <p:clrMapOvr>
    <a:masterClrMapping/>
  </p:clrMapOvr>
  <p:transition>
    <p:zoom/>
    <p:sndAc>
      <p:stSnd>
        <p:snd r:embed="rId1" name="camera.wav"/>
      </p:stSnd>
    </p:sndAc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FFA106-93E7-434B-BC83-BCAC203AB67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802601"/>
      </p:ext>
    </p:extLst>
  </p:cSld>
  <p:clrMapOvr>
    <a:masterClrMapping/>
  </p:clrMapOvr>
  <p:transition>
    <p:zoom/>
    <p:sndAc>
      <p:stSnd>
        <p:snd r:embed="rId1" name="camera.wav"/>
      </p:stSnd>
    </p:sndAc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19AC23-644A-4401-B6EB-FC090422AC6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7734654"/>
      </p:ext>
    </p:extLst>
  </p:cSld>
  <p:clrMapOvr>
    <a:masterClrMapping/>
  </p:clrMapOvr>
  <p:transition>
    <p:zoom/>
    <p:sndAc>
      <p:stSnd>
        <p:snd r:embed="rId1" name="camera.wav"/>
      </p:stSnd>
    </p:sndAc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72FD5-302D-4694-976F-698DD11E406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662846"/>
      </p:ext>
    </p:extLst>
  </p:cSld>
  <p:clrMapOvr>
    <a:masterClrMapping/>
  </p:clrMapOvr>
  <p:transition>
    <p:zoom/>
    <p:sndAc>
      <p:stSnd>
        <p:snd r:embed="rId1" name="camera.wav"/>
      </p:stSnd>
    </p:sndAc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272311-C1CD-40FA-83A9-F3100CD0B5D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963924"/>
      </p:ext>
    </p:extLst>
  </p:cSld>
  <p:clrMapOvr>
    <a:masterClrMapping/>
  </p:clrMapOvr>
  <p:transition>
    <p:zoom/>
    <p:sndAc>
      <p:stSnd>
        <p:snd r:embed="rId1" name="camera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2F6DA-BEDB-4BD7-9DDD-A941B723782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915061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7E7B8-4484-4DB8-A84E-1E700C167B00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789375"/>
      </p:ext>
    </p:extLst>
  </p:cSld>
  <p:clrMapOvr>
    <a:masterClrMapping/>
  </p:clrMapOvr>
  <p:transition>
    <p:zoom/>
    <p:sndAc>
      <p:stSnd>
        <p:snd r:embed="rId1" name="camera.wav"/>
      </p:stSnd>
    </p:sndAc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7C102D-331F-42A9-B9CF-22C3D1B6885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209705"/>
      </p:ext>
    </p:extLst>
  </p:cSld>
  <p:clrMapOvr>
    <a:masterClrMapping/>
  </p:clrMapOvr>
  <p:transition>
    <p:zoom/>
    <p:sndAc>
      <p:stSnd>
        <p:snd r:embed="rId1" name="camera.wav"/>
      </p:stSnd>
    </p:sndAc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1D4F4F-9D4C-487C-AEB1-D6012C760D3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085760"/>
      </p:ext>
    </p:extLst>
  </p:cSld>
  <p:clrMapOvr>
    <a:masterClrMapping/>
  </p:clrMapOvr>
  <p:transition>
    <p:zoom/>
    <p:sndAc>
      <p:stSnd>
        <p:snd r:embed="rId1" name="camera.wav"/>
      </p:stSnd>
    </p:sndAc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727767A-BC15-4F02-BAD2-252494FA25F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5385041"/>
      </p:ext>
    </p:extLst>
  </p:cSld>
  <p:clrMapOvr>
    <a:masterClrMapping/>
  </p:clrMapOvr>
  <p:transition>
    <p:zoom/>
    <p:sndAc>
      <p:stSnd>
        <p:snd r:embed="rId1" name="camera.wav"/>
      </p:stSnd>
    </p:sndAc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5AE48A1-726C-48E7-B3CA-B3E2DA05C77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9111892"/>
      </p:ext>
    </p:extLst>
  </p:cSld>
  <p:clrMapOvr>
    <a:masterClrMapping/>
  </p:clrMapOvr>
  <p:transition>
    <p:zoom/>
    <p:sndAc>
      <p:stSnd>
        <p:snd r:embed="rId1" name="camera.wav"/>
      </p:stSnd>
    </p:sndAc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75397-DFD7-4F79-BA50-498EEB4FEA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635038"/>
      </p:ext>
    </p:extLst>
  </p:cSld>
  <p:clrMapOvr>
    <a:masterClrMapping/>
  </p:clrMapOvr>
  <p:transition>
    <p:blinds dir="vert"/>
    <p:sndAc>
      <p:stSnd>
        <p:snd r:embed="rId1" name="camera.wav"/>
      </p:stSnd>
    </p:sndAc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7DED6-60D5-4CB4-9B6A-0C350FA673E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6373218"/>
      </p:ext>
    </p:extLst>
  </p:cSld>
  <p:clrMapOvr>
    <a:masterClrMapping/>
  </p:clrMapOvr>
  <p:transition>
    <p:blinds dir="vert"/>
    <p:sndAc>
      <p:stSnd>
        <p:snd r:embed="rId1" name="camera.wav"/>
      </p:stSnd>
    </p:sndAc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C0EACD-97F0-4B1E-9C66-DD60889D7B5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888970"/>
      </p:ext>
    </p:extLst>
  </p:cSld>
  <p:clrMapOvr>
    <a:masterClrMapping/>
  </p:clrMapOvr>
  <p:transition>
    <p:blinds dir="vert"/>
    <p:sndAc>
      <p:stSnd>
        <p:snd r:embed="rId1" name="camera.wav"/>
      </p:stSnd>
    </p:sndAc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3A886-C0EC-4C9E-86E9-46F6C216EF8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039922"/>
      </p:ext>
    </p:extLst>
  </p:cSld>
  <p:clrMapOvr>
    <a:masterClrMapping/>
  </p:clrMapOvr>
  <p:transition>
    <p:blinds dir="vert"/>
    <p:sndAc>
      <p:stSnd>
        <p:snd r:embed="rId1" name="camera.wav"/>
      </p:stSnd>
    </p:sndAc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AD5C00-8450-44D7-9F57-2C2ED45C8B4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5547722"/>
      </p:ext>
    </p:extLst>
  </p:cSld>
  <p:clrMapOvr>
    <a:masterClrMapping/>
  </p:clrMapOvr>
  <p:transition>
    <p:blinds dir="vert"/>
    <p:sndAc>
      <p:stSnd>
        <p:snd r:embed="rId1" name="camera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F480CD-BD14-463E-80AB-5290B39D0A6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062299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00A198-CFF3-44CF-95BB-A8E92788263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786220"/>
      </p:ext>
    </p:extLst>
  </p:cSld>
  <p:clrMapOvr>
    <a:masterClrMapping/>
  </p:clrMapOvr>
  <p:transition>
    <p:blinds dir="vert"/>
    <p:sndAc>
      <p:stSnd>
        <p:snd r:embed="rId1" name="camera.wav"/>
      </p:stSnd>
    </p:sndAc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49FD45-5D90-4282-A6BF-647700FA9DB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437060"/>
      </p:ext>
    </p:extLst>
  </p:cSld>
  <p:clrMapOvr>
    <a:masterClrMapping/>
  </p:clrMapOvr>
  <p:transition>
    <p:blinds dir="vert"/>
    <p:sndAc>
      <p:stSnd>
        <p:snd r:embed="rId1" name="camera.wav"/>
      </p:stSnd>
    </p:sndAc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90728C-C2B1-41E3-86FE-AD04DA49983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0408111"/>
      </p:ext>
    </p:extLst>
  </p:cSld>
  <p:clrMapOvr>
    <a:masterClrMapping/>
  </p:clrMapOvr>
  <p:transition>
    <p:blinds dir="vert"/>
    <p:sndAc>
      <p:stSnd>
        <p:snd r:embed="rId1" name="camera.wav"/>
      </p:stSnd>
    </p:sndAc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F74E3D-C0DB-4621-A231-28C132B4DFB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91998"/>
      </p:ext>
    </p:extLst>
  </p:cSld>
  <p:clrMapOvr>
    <a:masterClrMapping/>
  </p:clrMapOvr>
  <p:transition>
    <p:blinds dir="vert"/>
    <p:sndAc>
      <p:stSnd>
        <p:snd r:embed="rId1" name="camera.wav"/>
      </p:stSnd>
    </p:sndAc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9DABA8-5DB0-44BD-B9B2-FB16F432D31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92578"/>
      </p:ext>
    </p:extLst>
  </p:cSld>
  <p:clrMapOvr>
    <a:masterClrMapping/>
  </p:clrMapOvr>
  <p:transition>
    <p:blinds dir="vert"/>
    <p:sndAc>
      <p:stSnd>
        <p:snd r:embed="rId1" name="camera.wav"/>
      </p:stSnd>
    </p:sndAc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566623-B717-407C-A69C-7C908B931C2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1660507"/>
      </p:ext>
    </p:extLst>
  </p:cSld>
  <p:clrMapOvr>
    <a:masterClrMapping/>
  </p:clrMapOvr>
  <p:transition>
    <p:blinds dir="vert"/>
    <p:sndAc>
      <p:stSnd>
        <p:snd r:embed="rId1" name="camera.wav"/>
      </p:stSnd>
    </p:sndAc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91B7372-41DE-4FCA-85E4-F9DD275E882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17870"/>
      </p:ext>
    </p:extLst>
  </p:cSld>
  <p:clrMapOvr>
    <a:masterClrMapping/>
  </p:clrMapOvr>
  <p:transition>
    <p:blinds dir="vert"/>
    <p:sndAc>
      <p:stSnd>
        <p:snd r:embed="rId1" name="camera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2679D2-A8E0-426D-9B77-849EEF26117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508846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9683D4-D196-4B43-9A78-7DDFBF2186B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241858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1AB06A-145E-4B1B-B8EB-26A2743EF99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715554"/>
      </p:ext>
    </p:extLst>
  </p:cSld>
  <p:clrMapOvr>
    <a:masterClrMapping/>
  </p:clrMapOvr>
  <p:transition>
    <p:blinds dir="vert"/>
    <p:sndAc>
      <p:stSnd>
        <p:snd r:embed="rId1" name="whoosh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audio" Target="../media/audio2.wav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Relationship Id="rId14" Type="http://schemas.openxmlformats.org/officeDocument/2006/relationships/slideLayout" Target="../slideLayouts/slideLayout4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9.xml"/><Relationship Id="rId13" Type="http://schemas.openxmlformats.org/officeDocument/2006/relationships/slideLayout" Target="../slideLayouts/slideLayout54.xml"/><Relationship Id="rId3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8.xml"/><Relationship Id="rId12" Type="http://schemas.openxmlformats.org/officeDocument/2006/relationships/slideLayout" Target="../slideLayouts/slideLayout53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6" Type="http://schemas.openxmlformats.org/officeDocument/2006/relationships/slideLayout" Target="../slideLayouts/slideLayout47.xml"/><Relationship Id="rId11" Type="http://schemas.openxmlformats.org/officeDocument/2006/relationships/slideLayout" Target="../slideLayouts/slideLayout52.xml"/><Relationship Id="rId5" Type="http://schemas.openxmlformats.org/officeDocument/2006/relationships/slideLayout" Target="../slideLayouts/slideLayout46.xml"/><Relationship Id="rId15" Type="http://schemas.openxmlformats.org/officeDocument/2006/relationships/audio" Target="../media/audio3.wav"/><Relationship Id="rId10" Type="http://schemas.openxmlformats.org/officeDocument/2006/relationships/slideLayout" Target="../slideLayouts/slideLayout51.xml"/><Relationship Id="rId4" Type="http://schemas.openxmlformats.org/officeDocument/2006/relationships/slideLayout" Target="../slideLayouts/slideLayout45.xml"/><Relationship Id="rId9" Type="http://schemas.openxmlformats.org/officeDocument/2006/relationships/slideLayout" Target="../slideLayouts/slideLayout50.xml"/><Relationship Id="rId1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slideLayout" Target="../slideLayouts/slideLayout66.xml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64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Relationship Id="rId14" Type="http://schemas.openxmlformats.org/officeDocument/2006/relationships/audio" Target="../media/audio3.wav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3807246-3A38-4CC0-927C-8F850BDAA7E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708" r:id="rId12"/>
    <p:sldLayoutId id="2147483709" r:id="rId13"/>
    <p:sldLayoutId id="2147483710" r:id="rId14"/>
  </p:sldLayoutIdLst>
  <p:transition>
    <p:blinds dir="vert"/>
    <p:sndAc>
      <p:stSnd>
        <p:snd r:embed="rId16" name="whoosh.wav"/>
      </p:stSnd>
    </p:sndAc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29D02D8-EE19-48E3-A434-F09AEEE84284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711" r:id="rId12"/>
    <p:sldLayoutId id="2147483712" r:id="rId13"/>
  </p:sldLayoutIdLst>
  <p:transition>
    <p:randomBar dir="vert"/>
    <p:sndAc>
      <p:stSnd>
        <p:snd r:embed="rId15" name="chimes.wav"/>
      </p:stSnd>
    </p:sndAc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5002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8DDDAEC-04CE-4EFE-8A7F-5B2DCD871E3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713" r:id="rId12"/>
    <p:sldLayoutId id="2147483714" r:id="rId13"/>
    <p:sldLayoutId id="2147483715" r:id="rId14"/>
  </p:sldLayoutIdLst>
  <p:transition>
    <p:blinds dir="vert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15542F0-83C9-4DA5-B0E3-FBD6E116C727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716" r:id="rId12"/>
    <p:sldLayoutId id="2147483717" r:id="rId13"/>
  </p:sldLayoutIdLst>
  <p:transition>
    <p:zoom/>
    <p:sndAc>
      <p:stSnd>
        <p:snd r:embed="rId15" name="camera.wav"/>
      </p:stSnd>
    </p:sndAc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425655F-0B77-42CC-9CA5-CB13A99E32B3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18" r:id="rId12"/>
  </p:sldLayoutIdLst>
  <p:transition>
    <p:blinds dir="vert"/>
    <p:sndAc>
      <p:stSnd>
        <p:snd r:embed="rId14" name="camera.wav"/>
      </p:stSnd>
    </p:sndAc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3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3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5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5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4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5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5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5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istockphoto.com/file_thumbview_approve/261310/2/istockphoto_261310_wrinkled_aluminium_foil.jpg&amp;imgrefurl=http://www.istockphoto.com/imageindex/261/3/261310/Wrinkled_aluminium_foil.html&amp;h=203&amp;w=270&amp;sz=18&amp;tbnid=K1IKFgjKO2cR6M:&amp;tbnh=81&amp;tbnw=108&amp;hl=en&amp;start=2&amp;prev=/images%3Fq%3Dkitchen%2Bfoil%26svnum%3D10%26hl%3Den%26lr%3D" TargetMode="Externa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0.xml"/><Relationship Id="rId4" Type="http://schemas.openxmlformats.org/officeDocument/2006/relationships/image" Target="../media/image8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0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gallery.hd.org/_exhibits/natural-science/_more1998/_more01/water-drops-16-AJHD.jpg&amp;imgrefurl=http://gallery.hd.org/_c/natural-science/_more1998/_more01/water-drops-16-AJHD.jpg.html&amp;h=850&amp;w=680&amp;sz=115&amp;tbnid=X3zAgpUz4W3ooM:&amp;tbnh=144&amp;tbnw=115&amp;hl=en&amp;start=3&amp;prev=/images%3Fq%3Dwater%26svnum%3D10%26hl%3Den%26lr%3D%26sa%3DG" TargetMode="Externa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58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6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5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GB">
                <a:solidFill>
                  <a:srgbClr val="800000"/>
                </a:solidFill>
                <a:latin typeface="Comic Sans MS" pitchFamily="66" charset="0"/>
              </a:rPr>
              <a:t>Keeping Warm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solidFill>
                  <a:srgbClr val="800000"/>
                </a:solidFill>
                <a:latin typeface="Comic Sans MS" pitchFamily="66" charset="0"/>
              </a:rPr>
              <a:t>Year 4</a:t>
            </a:r>
          </a:p>
          <a:p>
            <a:r>
              <a:rPr lang="en-GB">
                <a:solidFill>
                  <a:srgbClr val="800000"/>
                </a:solidFill>
                <a:latin typeface="Comic Sans MS" pitchFamily="66" charset="0"/>
              </a:rPr>
              <a:t>Lesson 1</a:t>
            </a:r>
          </a:p>
        </p:txBody>
      </p:sp>
    </p:spTree>
  </p:cSld>
  <p:clrMapOvr>
    <a:masterClrMapping/>
  </p:clrMapOvr>
  <p:transition>
    <p:blinds dir="vert"/>
    <p:sndAc>
      <p:stSnd>
        <p:snd r:embed="rId2" name="whoosh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L.O. </a:t>
            </a:r>
          </a:p>
        </p:txBody>
      </p:sp>
    </p:spTree>
  </p:cSld>
  <p:clrMapOvr>
    <a:masterClrMapping/>
  </p:clrMapOvr>
  <p:transition>
    <p:randomBa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>
                <a:solidFill>
                  <a:srgbClr val="FF00FF"/>
                </a:solidFill>
                <a:latin typeface="Comic Sans MS" pitchFamily="66" charset="0"/>
              </a:rPr>
              <a:t>L.O To use a thermometer to make careful measurements of temperature using standard measures.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95600"/>
            <a:ext cx="7772400" cy="3200400"/>
          </a:xfrm>
        </p:spPr>
        <p:txBody>
          <a:bodyPr/>
          <a:lstStyle/>
          <a:p>
            <a:r>
              <a:rPr lang="en-GB">
                <a:solidFill>
                  <a:srgbClr val="FFFFCC"/>
                </a:solidFill>
                <a:latin typeface="Comic Sans MS" pitchFamily="66" charset="0"/>
              </a:rPr>
              <a:t>To know that temperature is a measure of how hot and cold things are.</a:t>
            </a:r>
          </a:p>
          <a:p>
            <a:r>
              <a:rPr lang="en-GB">
                <a:solidFill>
                  <a:srgbClr val="FFFFCC"/>
                </a:solidFill>
                <a:latin typeface="Comic Sans MS" pitchFamily="66" charset="0"/>
              </a:rPr>
              <a:t>To know that something will cool and warm until it is the same temperature as its surroundings.</a:t>
            </a:r>
          </a:p>
        </p:txBody>
      </p:sp>
    </p:spTree>
  </p:cSld>
  <p:clrMapOvr>
    <a:masterClrMapping/>
  </p:clrMapOvr>
  <p:transition>
    <p:randomBar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Focus</a:t>
            </a:r>
          </a:p>
        </p:txBody>
      </p:sp>
      <p:sp>
        <p:nvSpPr>
          <p:cNvPr id="14339" name="Rectangle 3"/>
          <p:cNvSpPr>
            <a:spLocks noGrp="1" noChangeArrowheads="1" noTextEdit="1"/>
          </p:cNvSpPr>
          <p:nvPr>
            <p:ph type="clipArt" sz="half" idx="1"/>
          </p:nvPr>
        </p:nvSpPr>
        <p:spPr/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>
                <a:solidFill>
                  <a:srgbClr val="FF00FF"/>
                </a:solidFill>
                <a:latin typeface="Comic Sans MS" pitchFamily="66" charset="0"/>
              </a:rPr>
              <a:t>Use a thermometer correctly</a:t>
            </a:r>
          </a:p>
          <a:p>
            <a:r>
              <a:rPr lang="en-GB" sz="2800">
                <a:solidFill>
                  <a:srgbClr val="FF00FF"/>
                </a:solidFill>
                <a:latin typeface="Comic Sans MS" pitchFamily="66" charset="0"/>
              </a:rPr>
              <a:t>Predict the temperature of water, given the temperature of the room.</a:t>
            </a:r>
          </a:p>
        </p:txBody>
      </p:sp>
    </p:spTree>
  </p:cSld>
  <p:clrMapOvr>
    <a:masterClrMapping/>
  </p:clrMapOvr>
  <p:transition>
    <p:randomBa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Cold-hot scale!</a:t>
            </a:r>
          </a:p>
        </p:txBody>
      </p:sp>
      <p:graphicFrame>
        <p:nvGraphicFramePr>
          <p:cNvPr id="15363" name="Group 3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table">
            <a:tbl>
              <a:tblPr/>
              <a:tblGrid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  <a:gridCol w="971550"/>
              </a:tblGrid>
              <a:tr h="411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Ba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Can you think of….</a:t>
            </a:r>
          </a:p>
        </p:txBody>
      </p:sp>
      <p:graphicFrame>
        <p:nvGraphicFramePr>
          <p:cNvPr id="16387" name="Group 3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Times New Roman" pitchFamily="18" charset="0"/>
                        </a:rPr>
                        <a:t>Three ways to make things hotter?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CC"/>
                          </a:solidFill>
                          <a:effectLst/>
                          <a:latin typeface="Times New Roman" pitchFamily="18" charset="0"/>
                        </a:rPr>
                        <a:t>Three ways to make things colder?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Ba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00FFFF"/>
                </a:solidFill>
                <a:latin typeface="Comic Sans MS" pitchFamily="66" charset="0"/>
              </a:rPr>
              <a:t>You need to be accurate at recording and taking the temperature of things.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895600"/>
            <a:ext cx="7772400" cy="3200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Hold the thermometer</a:t>
            </a:r>
          </a:p>
          <a:p>
            <a:pPr>
              <a:lnSpc>
                <a:spcPct val="90000"/>
              </a:lnSpc>
            </a:pPr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Read the scale at eye level</a:t>
            </a:r>
          </a:p>
          <a:p>
            <a:pPr>
              <a:lnSpc>
                <a:spcPct val="90000"/>
              </a:lnSpc>
            </a:pPr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Do not hold by the bulb</a:t>
            </a:r>
          </a:p>
          <a:p>
            <a:pPr>
              <a:lnSpc>
                <a:spcPct val="90000"/>
              </a:lnSpc>
            </a:pPr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Explore the temperature when it is held in your hand, you blow on it, put it under the tap.</a:t>
            </a:r>
          </a:p>
        </p:txBody>
      </p:sp>
    </p:spTree>
  </p:cSld>
  <p:clrMapOvr>
    <a:masterClrMapping/>
  </p:clrMapOvr>
  <p:transition>
    <p:randomBar dir="vert"/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99FF99"/>
                </a:solidFill>
                <a:latin typeface="Comic Sans MS" pitchFamily="66" charset="0"/>
              </a:rPr>
              <a:t>Experiment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You have two bowls of water one warm and one cold.</a:t>
            </a:r>
          </a:p>
          <a:p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Take and record the temperatures in a table.</a:t>
            </a:r>
          </a:p>
        </p:txBody>
      </p:sp>
    </p:spTree>
  </p:cSld>
  <p:clrMapOvr>
    <a:masterClrMapping/>
  </p:clrMapOvr>
  <p:transition>
    <p:randomBa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Record your results in the following table.</a:t>
            </a:r>
          </a:p>
        </p:txBody>
      </p:sp>
      <p:graphicFrame>
        <p:nvGraphicFramePr>
          <p:cNvPr id="19459" name="Group 3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  <a:gridCol w="2590800"/>
              </a:tblGrid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imes New Roman" pitchFamily="18" charset="0"/>
                        </a:rPr>
                        <a:t>Time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imes New Roman" pitchFamily="18" charset="0"/>
                        </a:rPr>
                        <a:t>Bowl 1 (Temp)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FFFF"/>
                          </a:solidFill>
                          <a:effectLst/>
                          <a:latin typeface="Times New Roman" pitchFamily="18" charset="0"/>
                        </a:rPr>
                        <a:t>Bowl 2 (Temp)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8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FFFF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Ba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/>
            </a:r>
            <a:br>
              <a:rPr lang="en-GB">
                <a:solidFill>
                  <a:srgbClr val="FF00FF"/>
                </a:solidFill>
                <a:latin typeface="Comic Sans MS" pitchFamily="66" charset="0"/>
              </a:rPr>
            </a:br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Different objects can have different temperature and that temperature can change.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1676400" y="3733800"/>
            <a:ext cx="5486400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sz="3200">
                <a:solidFill>
                  <a:srgbClr val="FFFFCC"/>
                </a:solidFill>
                <a:latin typeface="Comic Sans MS" pitchFamily="66" charset="0"/>
              </a:rPr>
              <a:t>L.O You now know that something will cool and warm until it is the same temperature as its surroundings.</a:t>
            </a:r>
          </a:p>
          <a:p>
            <a:pPr>
              <a:spcBef>
                <a:spcPct val="50000"/>
              </a:spcBef>
            </a:pPr>
            <a:endParaRPr lang="en-GB"/>
          </a:p>
        </p:txBody>
      </p:sp>
    </p:spTree>
  </p:cSld>
  <p:clrMapOvr>
    <a:masterClrMapping/>
  </p:clrMapOvr>
  <p:transition>
    <p:randomBar dir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GB">
                <a:solidFill>
                  <a:srgbClr val="FF9999"/>
                </a:solidFill>
                <a:latin typeface="Comic Sans MS" pitchFamily="66" charset="0"/>
              </a:rPr>
              <a:t>Keeping Warm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solidFill>
                  <a:srgbClr val="FF9999"/>
                </a:solidFill>
                <a:latin typeface="Comic Sans MS" pitchFamily="66" charset="0"/>
              </a:rPr>
              <a:t>lesson 2B</a:t>
            </a:r>
          </a:p>
        </p:txBody>
      </p:sp>
    </p:spTree>
  </p:cSld>
  <p:clrMapOvr>
    <a:masterClrMapping/>
  </p:clrMapOvr>
  <p:transition>
    <p:blinds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800000"/>
                </a:solidFill>
                <a:latin typeface="Comic Sans MS" pitchFamily="66" charset="0"/>
              </a:rPr>
              <a:t>L.O To know that touch is not an accurate way of judging temperature</a:t>
            </a:r>
          </a:p>
        </p:txBody>
      </p:sp>
    </p:spTree>
  </p:cSld>
  <p:clrMapOvr>
    <a:masterClrMapping/>
  </p:clrMapOvr>
  <p:transition>
    <p:blinds dir="vert"/>
    <p:sndAc>
      <p:stSnd>
        <p:snd r:embed="rId2" name="whoosh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9999"/>
                </a:solidFill>
                <a:latin typeface="Comic Sans MS" pitchFamily="66" charset="0"/>
              </a:rPr>
              <a:t>L.O To collect, store and retrieve temperatures</a:t>
            </a:r>
          </a:p>
        </p:txBody>
      </p:sp>
    </p:spTree>
  </p:cSld>
  <p:clrMapOvr>
    <a:masterClrMapping/>
  </p:clrMapOvr>
  <p:transition>
    <p:blinds dir="vert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9999"/>
                </a:solidFill>
                <a:latin typeface="Comic Sans MS" pitchFamily="66" charset="0"/>
              </a:rPr>
              <a:t>You have to ….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>
                <a:solidFill>
                  <a:srgbClr val="FF9999"/>
                </a:solidFill>
                <a:latin typeface="Comic Sans MS" pitchFamily="66" charset="0"/>
              </a:rPr>
              <a:t>To decide what evidence to collect</a:t>
            </a:r>
          </a:p>
          <a:p>
            <a:r>
              <a:rPr lang="en-GB">
                <a:solidFill>
                  <a:srgbClr val="FF9999"/>
                </a:solidFill>
                <a:latin typeface="Comic Sans MS" pitchFamily="66" charset="0"/>
              </a:rPr>
              <a:t>To make a table and record results I it</a:t>
            </a:r>
          </a:p>
          <a:p>
            <a:r>
              <a:rPr lang="en-GB">
                <a:solidFill>
                  <a:srgbClr val="FF9999"/>
                </a:solidFill>
                <a:latin typeface="Comic Sans MS" pitchFamily="66" charset="0"/>
              </a:rPr>
              <a:t>To draw conclusions for results in terms of scientific knowledge and understanding</a:t>
            </a:r>
          </a:p>
        </p:txBody>
      </p:sp>
    </p:spTree>
  </p:cSld>
  <p:clrMapOvr>
    <a:masterClrMapping/>
  </p:clrMapOvr>
  <p:transition>
    <p:blinds dir="vert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9999"/>
                </a:solidFill>
                <a:latin typeface="Comic Sans MS" pitchFamily="66" charset="0"/>
              </a:rPr>
              <a:t>Find warm and cold spots in the classroom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>
                <a:solidFill>
                  <a:srgbClr val="FF9999"/>
                </a:solidFill>
                <a:latin typeface="Comic Sans MS" pitchFamily="66" charset="0"/>
              </a:rPr>
              <a:t>Draw a plan of the classroom showing areas you think are hot and cold, make an estimate for the temperature.</a:t>
            </a:r>
          </a:p>
          <a:p>
            <a:endParaRPr lang="en-GB" sz="2800">
              <a:solidFill>
                <a:srgbClr val="FF9999"/>
              </a:solidFill>
              <a:latin typeface="Comic Sans MS" pitchFamily="66" charset="0"/>
            </a:endParaRPr>
          </a:p>
          <a:p>
            <a:r>
              <a:rPr lang="en-GB" sz="2800">
                <a:solidFill>
                  <a:srgbClr val="FF9999"/>
                </a:solidFill>
                <a:latin typeface="Comic Sans MS" pitchFamily="66" charset="0"/>
              </a:rPr>
              <a:t>Explain your suggestions.</a:t>
            </a:r>
          </a:p>
        </p:txBody>
      </p:sp>
      <p:pic>
        <p:nvPicPr>
          <p:cNvPr id="25604" name="Picture 4" descr="bd05095_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2514600"/>
            <a:ext cx="3810000" cy="3275013"/>
          </a:xfrm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001000" cy="1676400"/>
          </a:xfrm>
        </p:spPr>
        <p:txBody>
          <a:bodyPr/>
          <a:lstStyle/>
          <a:p>
            <a:r>
              <a:rPr lang="en-GB">
                <a:solidFill>
                  <a:srgbClr val="FF9999"/>
                </a:solidFill>
                <a:latin typeface="Comic Sans MS" pitchFamily="66" charset="0"/>
              </a:rPr>
              <a:t>Choose two or three suitable places and record the temperature of the classroom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667000"/>
            <a:ext cx="3810000" cy="3429000"/>
          </a:xfrm>
        </p:spPr>
        <p:txBody>
          <a:bodyPr/>
          <a:lstStyle/>
          <a:p>
            <a:endParaRPr lang="en-GB" sz="2800">
              <a:solidFill>
                <a:srgbClr val="FF9999"/>
              </a:solidFill>
              <a:latin typeface="Comic Sans MS" pitchFamily="66" charset="0"/>
            </a:endParaRPr>
          </a:p>
          <a:p>
            <a:endParaRPr lang="en-GB" sz="2800">
              <a:solidFill>
                <a:srgbClr val="FF9999"/>
              </a:solidFill>
              <a:latin typeface="Comic Sans MS" pitchFamily="66" charset="0"/>
            </a:endParaRPr>
          </a:p>
          <a:p>
            <a:r>
              <a:rPr lang="en-GB" sz="2800">
                <a:solidFill>
                  <a:srgbClr val="FF9999"/>
                </a:solidFill>
                <a:latin typeface="Comic Sans MS" pitchFamily="66" charset="0"/>
              </a:rPr>
              <a:t>Monitor over 24hrs </a:t>
            </a:r>
          </a:p>
          <a:p>
            <a:r>
              <a:rPr lang="en-GB" sz="2800">
                <a:solidFill>
                  <a:srgbClr val="FF9999"/>
                </a:solidFill>
                <a:latin typeface="Comic Sans MS" pitchFamily="66" charset="0"/>
              </a:rPr>
              <a:t>How can we ensure it is a fair test?</a:t>
            </a:r>
          </a:p>
        </p:txBody>
      </p:sp>
      <p:pic>
        <p:nvPicPr>
          <p:cNvPr id="26628" name="Picture 4" descr="j0144557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9388" y="3048000"/>
            <a:ext cx="2586037" cy="3276600"/>
          </a:xfrm>
        </p:spPr>
      </p:pic>
    </p:spTree>
  </p:cSld>
  <p:clrMapOvr>
    <a:masterClrMapping/>
  </p:clrMapOvr>
  <p:transition>
    <p:blinds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9999"/>
                </a:solidFill>
                <a:latin typeface="Comic Sans MS" pitchFamily="66" charset="0"/>
              </a:rPr>
              <a:t>Set up a results table</a:t>
            </a:r>
          </a:p>
        </p:txBody>
      </p:sp>
      <p:graphicFrame>
        <p:nvGraphicFramePr>
          <p:cNvPr id="27651" name="Group 3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140200"/>
        </p:xfrm>
        <a:graphic>
          <a:graphicData uri="http://schemas.openxmlformats.org/drawingml/2006/table">
            <a:tbl>
              <a:tblPr/>
              <a:tblGrid>
                <a:gridCol w="2590800"/>
                <a:gridCol w="2590800"/>
                <a:gridCol w="2590800"/>
              </a:tblGrid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Location 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Location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Location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blinds dir="vert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FF9999"/>
                </a:solidFill>
                <a:latin typeface="Comic Sans MS" pitchFamily="66" charset="0"/>
              </a:rPr>
              <a:t>Compare the results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>
                <a:solidFill>
                  <a:srgbClr val="FF9999"/>
                </a:solidFill>
                <a:latin typeface="Comic Sans MS" pitchFamily="66" charset="0"/>
              </a:rPr>
              <a:t>Can you suggest reasons for the differences?</a:t>
            </a:r>
          </a:p>
        </p:txBody>
      </p:sp>
      <p:pic>
        <p:nvPicPr>
          <p:cNvPr id="28676" name="Picture 4" descr="in01100_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2133600"/>
            <a:ext cx="3810000" cy="3810000"/>
          </a:xfrm>
        </p:spPr>
      </p:pic>
    </p:spTree>
  </p:cSld>
  <p:clrMapOvr>
    <a:masterClrMapping/>
  </p:clrMapOvr>
  <p:transition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924800" cy="2438400"/>
          </a:xfrm>
        </p:spPr>
        <p:txBody>
          <a:bodyPr/>
          <a:lstStyle/>
          <a:p>
            <a:r>
              <a:rPr lang="en-GB">
                <a:solidFill>
                  <a:srgbClr val="FF9999"/>
                </a:solidFill>
                <a:latin typeface="Comic Sans MS" pitchFamily="66" charset="0"/>
              </a:rPr>
              <a:t>Some parts of the classroom are warmer than others, the temperature of the classroom is usually about 20 degrees.</a:t>
            </a:r>
          </a:p>
        </p:txBody>
      </p:sp>
    </p:spTree>
  </p:cSld>
  <p:clrMapOvr>
    <a:masterClrMapping/>
  </p:clrMapOvr>
  <p:transition>
    <p:blinds dir="vert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GB">
                <a:solidFill>
                  <a:schemeClr val="hlink"/>
                </a:solidFill>
                <a:latin typeface="Comic Sans MS" pitchFamily="66" charset="0"/>
              </a:rPr>
              <a:t>Keeping Warm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solidFill>
                  <a:schemeClr val="hlink"/>
                </a:solidFill>
                <a:latin typeface="Comic Sans MS" pitchFamily="66" charset="0"/>
              </a:rPr>
              <a:t>Lesson 3 Year 4</a:t>
            </a:r>
          </a:p>
        </p:txBody>
      </p:sp>
    </p:spTree>
  </p:cSld>
  <p:clrMapOvr>
    <a:masterClrMapping/>
  </p:clrMapOvr>
  <p:transition>
    <p:zoom/>
    <p:sndAc>
      <p:stSnd>
        <p:snd r:embed="rId2" name="camera.wav"/>
      </p:stSnd>
    </p:sndAc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hlink"/>
                </a:solidFill>
                <a:latin typeface="Comic Sans MS" pitchFamily="66" charset="0"/>
              </a:rPr>
              <a:t>Learning Outcomes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>
                <a:solidFill>
                  <a:schemeClr val="hlink"/>
                </a:solidFill>
                <a:latin typeface="Comic Sans MS" pitchFamily="66" charset="0"/>
              </a:rPr>
              <a:t>You should be able to …..</a:t>
            </a:r>
          </a:p>
          <a:p>
            <a:pPr>
              <a:lnSpc>
                <a:spcPct val="90000"/>
              </a:lnSpc>
            </a:pPr>
            <a:endParaRPr lang="en-GB">
              <a:solidFill>
                <a:schemeClr val="hlink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GB">
                <a:solidFill>
                  <a:schemeClr val="hlink"/>
                </a:solidFill>
                <a:latin typeface="Comic Sans MS" pitchFamily="66" charset="0"/>
              </a:rPr>
              <a:t>Turn an idea about how to keep things cold into a form that can be investigated</a:t>
            </a:r>
          </a:p>
          <a:p>
            <a:pPr>
              <a:lnSpc>
                <a:spcPct val="90000"/>
              </a:lnSpc>
            </a:pPr>
            <a:r>
              <a:rPr lang="en-GB">
                <a:solidFill>
                  <a:schemeClr val="hlink"/>
                </a:solidFill>
                <a:latin typeface="Comic Sans MS" pitchFamily="66" charset="0"/>
              </a:rPr>
              <a:t>Decide what evidence to collect</a:t>
            </a:r>
          </a:p>
          <a:p>
            <a:pPr>
              <a:lnSpc>
                <a:spcPct val="90000"/>
              </a:lnSpc>
            </a:pPr>
            <a:r>
              <a:rPr lang="en-GB">
                <a:solidFill>
                  <a:schemeClr val="hlink"/>
                </a:solidFill>
                <a:latin typeface="Comic Sans MS" pitchFamily="66" charset="0"/>
              </a:rPr>
              <a:t>Make a table and record results in it</a:t>
            </a:r>
          </a:p>
          <a:p>
            <a:pPr>
              <a:lnSpc>
                <a:spcPct val="90000"/>
              </a:lnSpc>
            </a:pPr>
            <a:r>
              <a:rPr lang="en-GB">
                <a:solidFill>
                  <a:schemeClr val="hlink"/>
                </a:solidFill>
                <a:latin typeface="Comic Sans MS" pitchFamily="66" charset="0"/>
              </a:rPr>
              <a:t>Draw conclusions from the results</a:t>
            </a:r>
          </a:p>
        </p:txBody>
      </p:sp>
    </p:spTree>
  </p:cSld>
  <p:clrMapOvr>
    <a:masterClrMapping/>
  </p:clrMapOvr>
  <p:transition>
    <p:zo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1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hlink"/>
                </a:solidFill>
                <a:latin typeface="Comic Sans MS" pitchFamily="66" charset="0"/>
              </a:rPr>
              <a:t>Focus!</a:t>
            </a:r>
          </a:p>
        </p:txBody>
      </p:sp>
      <p:graphicFrame>
        <p:nvGraphicFramePr>
          <p:cNvPr id="33795" name="Object 3"/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685800" y="2752725"/>
          <a:ext cx="3810000" cy="257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797" name="Clip" r:id="rId4" imgW="2433600" imgH="1643040" progId="MS_ClipArt_Gallery.5">
                  <p:embed/>
                </p:oleObj>
              </mc:Choice>
              <mc:Fallback>
                <p:oleObj name="Clip" r:id="rId4" imgW="2433600" imgH="1643040" progId="MS_ClipArt_Gallery.5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752725"/>
                        <a:ext cx="3810000" cy="2571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>
                <a:solidFill>
                  <a:schemeClr val="hlink"/>
                </a:solidFill>
                <a:latin typeface="Comic Sans MS" pitchFamily="66" charset="0"/>
              </a:rPr>
              <a:t>Your focus is to stop the surroundings from warming up the ice cubes.</a:t>
            </a:r>
          </a:p>
        </p:txBody>
      </p:sp>
    </p:spTree>
  </p:cSld>
  <p:clrMapOvr>
    <a:masterClrMapping/>
  </p:clrMapOvr>
  <p:transition>
    <p:zoom/>
    <p:sndAc>
      <p:stSnd>
        <p:snd r:embed="rId3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800000"/>
                </a:solidFill>
                <a:latin typeface="Comic Sans MS" pitchFamily="66" charset="0"/>
              </a:rPr>
              <a:t>Touch 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2800">
                <a:solidFill>
                  <a:srgbClr val="800000"/>
                </a:solidFill>
                <a:latin typeface="Comic Sans MS" pitchFamily="66" charset="0"/>
              </a:rPr>
              <a:t>Touch is a method of telling whether things are hot or cold.</a:t>
            </a:r>
          </a:p>
          <a:p>
            <a:endParaRPr lang="en-GB" sz="2800">
              <a:solidFill>
                <a:srgbClr val="800000"/>
              </a:solidFill>
              <a:latin typeface="Comic Sans MS" pitchFamily="66" charset="0"/>
            </a:endParaRPr>
          </a:p>
          <a:p>
            <a:r>
              <a:rPr lang="en-GB" sz="2800">
                <a:solidFill>
                  <a:srgbClr val="800000"/>
                </a:solidFill>
                <a:latin typeface="Comic Sans MS" pitchFamily="66" charset="0"/>
              </a:rPr>
              <a:t>Is it accurate? Why, Why not?</a:t>
            </a:r>
          </a:p>
        </p:txBody>
      </p:sp>
      <p:pic>
        <p:nvPicPr>
          <p:cNvPr id="6149" name="Picture 5" descr="j0150767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625725"/>
            <a:ext cx="3810000" cy="2825750"/>
          </a:xfrm>
        </p:spPr>
      </p:pic>
    </p:spTree>
  </p:cSld>
  <p:clrMapOvr>
    <a:masterClrMapping/>
  </p:clrMapOvr>
  <p:transition>
    <p:blinds dir="vert"/>
    <p:sndAc>
      <p:stSnd>
        <p:snd r:embed="rId2" name="whoosh.wav"/>
      </p:stSnd>
    </p:sndAc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hlink"/>
                </a:solidFill>
                <a:latin typeface="Comic Sans MS" pitchFamily="66" charset="0"/>
              </a:rPr>
              <a:t>How can you keep things cool?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2800">
                <a:solidFill>
                  <a:schemeClr val="hlink"/>
                </a:solidFill>
                <a:latin typeface="Comic Sans MS" pitchFamily="66" charset="0"/>
              </a:rPr>
              <a:t>How could you find out how to keep something cold?</a:t>
            </a:r>
          </a:p>
        </p:txBody>
      </p:sp>
      <p:sp>
        <p:nvSpPr>
          <p:cNvPr id="34820" name="Rectangle 4"/>
          <p:cNvSpPr>
            <a:spLocks noGrp="1" noChangeArrowheads="1" noTextEdit="1"/>
          </p:cNvSpPr>
          <p:nvPr>
            <p:ph type="clipArt" sz="half" idx="2"/>
          </p:nvPr>
        </p:nvSpPr>
        <p:spPr/>
      </p:sp>
      <p:sp>
        <p:nvSpPr>
          <p:cNvPr id="34821" name="AutoShape 5"/>
          <p:cNvSpPr>
            <a:spLocks noChangeArrowheads="1"/>
          </p:cNvSpPr>
          <p:nvPr/>
        </p:nvSpPr>
        <p:spPr bwMode="auto">
          <a:xfrm>
            <a:off x="4800600" y="2362200"/>
            <a:ext cx="3429000" cy="3429000"/>
          </a:xfrm>
          <a:prstGeom prst="flowChartMagneticTap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hlink"/>
                </a:solidFill>
                <a:latin typeface="Comic Sans MS" pitchFamily="66" charset="0"/>
              </a:rPr>
              <a:t>Your Experiment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>
                <a:solidFill>
                  <a:schemeClr val="hlink"/>
                </a:solidFill>
                <a:latin typeface="Comic Sans MS" pitchFamily="66" charset="0"/>
              </a:rPr>
              <a:t>You have 3 ice cubes per group to test.</a:t>
            </a:r>
          </a:p>
          <a:p>
            <a:r>
              <a:rPr lang="en-GB" sz="2800">
                <a:solidFill>
                  <a:schemeClr val="hlink"/>
                </a:solidFill>
                <a:latin typeface="Comic Sans MS" pitchFamily="66" charset="0"/>
              </a:rPr>
              <a:t>You must stop it from melting for as long as possible</a:t>
            </a:r>
          </a:p>
          <a:p>
            <a:r>
              <a:rPr lang="en-GB" sz="2800">
                <a:solidFill>
                  <a:schemeClr val="hlink"/>
                </a:solidFill>
                <a:latin typeface="Comic Sans MS" pitchFamily="66" charset="0"/>
              </a:rPr>
              <a:t>What are your ideas?</a:t>
            </a:r>
          </a:p>
          <a:p>
            <a:r>
              <a:rPr lang="en-GB" sz="2800">
                <a:solidFill>
                  <a:schemeClr val="hlink"/>
                </a:solidFill>
                <a:latin typeface="Comic Sans MS" pitchFamily="66" charset="0"/>
              </a:rPr>
              <a:t>What materials and equipment will you use?</a:t>
            </a:r>
          </a:p>
          <a:p>
            <a:r>
              <a:rPr lang="en-GB" sz="2800">
                <a:solidFill>
                  <a:schemeClr val="hlink"/>
                </a:solidFill>
                <a:latin typeface="Comic Sans MS" pitchFamily="66" charset="0"/>
              </a:rPr>
              <a:t>(You cannot use the freezer!!!!!!!) tee hee!</a:t>
            </a:r>
          </a:p>
        </p:txBody>
      </p:sp>
    </p:spTree>
  </p:cSld>
  <p:clrMapOvr>
    <a:masterClrMapping/>
  </p:clrMapOvr>
  <p:transition>
    <p:zoom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chemeClr val="hlink"/>
                </a:solidFill>
                <a:latin typeface="Comic Sans MS" pitchFamily="66" charset="0"/>
              </a:rPr>
              <a:t>Think about the following..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>
                <a:solidFill>
                  <a:schemeClr val="hlink"/>
                </a:solidFill>
                <a:latin typeface="Comic Sans MS" pitchFamily="66" charset="0"/>
              </a:rPr>
              <a:t>I am going to test….</a:t>
            </a:r>
          </a:p>
          <a:p>
            <a:r>
              <a:rPr lang="en-GB" sz="2800">
                <a:solidFill>
                  <a:schemeClr val="hlink"/>
                </a:solidFill>
                <a:latin typeface="Comic Sans MS" pitchFamily="66" charset="0"/>
              </a:rPr>
              <a:t>I am using….</a:t>
            </a:r>
          </a:p>
          <a:p>
            <a:r>
              <a:rPr lang="en-GB" sz="2800">
                <a:solidFill>
                  <a:schemeClr val="hlink"/>
                </a:solidFill>
                <a:latin typeface="Comic Sans MS" pitchFamily="66" charset="0"/>
              </a:rPr>
              <a:t>I am going to….</a:t>
            </a:r>
          </a:p>
          <a:p>
            <a:r>
              <a:rPr lang="en-GB" sz="2800">
                <a:solidFill>
                  <a:schemeClr val="hlink"/>
                </a:solidFill>
                <a:latin typeface="Comic Sans MS" pitchFamily="66" charset="0"/>
              </a:rPr>
              <a:t>To make it fair….</a:t>
            </a:r>
          </a:p>
          <a:p>
            <a:r>
              <a:rPr lang="en-GB" sz="2800">
                <a:solidFill>
                  <a:schemeClr val="hlink"/>
                </a:solidFill>
                <a:latin typeface="Comic Sans MS" pitchFamily="66" charset="0"/>
              </a:rPr>
              <a:t>Make a table of your results observing your ice cubes every fifteen minutes.</a:t>
            </a:r>
          </a:p>
          <a:p>
            <a:r>
              <a:rPr lang="en-GB" sz="2800">
                <a:solidFill>
                  <a:schemeClr val="hlink"/>
                </a:solidFill>
                <a:latin typeface="Comic Sans MS" pitchFamily="66" charset="0"/>
              </a:rPr>
              <a:t>Sketch and write your results and provide a conclusion.</a:t>
            </a:r>
          </a:p>
        </p:txBody>
      </p:sp>
    </p:spTree>
  </p:cSld>
  <p:clrMapOvr>
    <a:masterClrMapping/>
  </p:clrMapOvr>
  <p:transition>
    <p:zo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2057400"/>
          </a:xfrm>
        </p:spPr>
        <p:txBody>
          <a:bodyPr/>
          <a:lstStyle/>
          <a:p>
            <a:r>
              <a:rPr lang="en-GB">
                <a:solidFill>
                  <a:schemeClr val="hlink"/>
                </a:solidFill>
                <a:latin typeface="Comic Sans MS" pitchFamily="66" charset="0"/>
              </a:rPr>
              <a:t>Which materials are effective in preventing the ice cube melting and what are the features of these?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3581400"/>
            <a:ext cx="3810000" cy="2514600"/>
          </a:xfrm>
        </p:spPr>
        <p:txBody>
          <a:bodyPr/>
          <a:lstStyle/>
          <a:p>
            <a:endParaRPr lang="en-US" sz="2800"/>
          </a:p>
        </p:txBody>
      </p:sp>
      <p:pic>
        <p:nvPicPr>
          <p:cNvPr id="37892" name="Picture 4" descr="ph02526j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3200400"/>
            <a:ext cx="3810000" cy="3048000"/>
          </a:xfrm>
        </p:spPr>
      </p:pic>
    </p:spTree>
  </p:cSld>
  <p:clrMapOvr>
    <a:masterClrMapping/>
  </p:clrMapOvr>
  <p:transition>
    <p:zo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Science Keeping Warm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Lesson 4</a:t>
            </a:r>
          </a:p>
        </p:txBody>
      </p:sp>
    </p:spTree>
  </p:cSld>
  <p:clrMapOvr>
    <a:masterClrMapping/>
  </p:clrMapOvr>
  <p:transition>
    <p:blinds dir="vert"/>
    <p:sndAc>
      <p:stSnd>
        <p:snd r:embed="rId2" name="camera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Learning Objectives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sz="2800">
                <a:solidFill>
                  <a:srgbClr val="990000"/>
                </a:solidFill>
                <a:latin typeface="Comic Sans MS" pitchFamily="66" charset="0"/>
              </a:rPr>
              <a:t>To turn an idea about how to keep things warm into a form that can be investigated</a:t>
            </a:r>
          </a:p>
          <a:p>
            <a:pPr>
              <a:lnSpc>
                <a:spcPct val="90000"/>
              </a:lnSpc>
            </a:pPr>
            <a:r>
              <a:rPr lang="en-GB" sz="2800">
                <a:solidFill>
                  <a:srgbClr val="990000"/>
                </a:solidFill>
                <a:latin typeface="Comic Sans MS" pitchFamily="66" charset="0"/>
              </a:rPr>
              <a:t>To plan a fair test deciding what to change, what to keep the same and what to measure</a:t>
            </a:r>
          </a:p>
          <a:p>
            <a:pPr>
              <a:lnSpc>
                <a:spcPct val="90000"/>
              </a:lnSpc>
            </a:pPr>
            <a:r>
              <a:rPr lang="en-GB" sz="2800">
                <a:solidFill>
                  <a:srgbClr val="990000"/>
                </a:solidFill>
                <a:latin typeface="Comic Sans MS" pitchFamily="66" charset="0"/>
              </a:rPr>
              <a:t>To make careful measurements and use results to draw conclusions</a:t>
            </a:r>
          </a:p>
          <a:p>
            <a:pPr>
              <a:lnSpc>
                <a:spcPct val="90000"/>
              </a:lnSpc>
            </a:pPr>
            <a:r>
              <a:rPr lang="en-GB" sz="2800">
                <a:solidFill>
                  <a:srgbClr val="990000"/>
                </a:solidFill>
                <a:latin typeface="Comic Sans MS" pitchFamily="66" charset="0"/>
              </a:rPr>
              <a:t>To know that some materials are good thermal insulators.</a:t>
            </a:r>
          </a:p>
        </p:txBody>
      </p:sp>
    </p:spTree>
  </p:cSld>
  <p:clrMapOvr>
    <a:masterClrMapping/>
  </p:clrMapOvr>
  <p:transition>
    <p:blinds dir="vert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Focus – To find out which materials make good thermal insulators</a:t>
            </a:r>
          </a:p>
        </p:txBody>
      </p:sp>
      <p:pic>
        <p:nvPicPr>
          <p:cNvPr id="41987" name="Picture 3" descr="istockphoto_261310_wrinkled_aluminium_foil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495550"/>
            <a:ext cx="5334000" cy="3997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blinds dir="vert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What materials keep you warm in winter?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endParaRPr lang="en-US" sz="2800"/>
          </a:p>
        </p:txBody>
      </p:sp>
      <p:pic>
        <p:nvPicPr>
          <p:cNvPr id="43012" name="Picture 4" descr="pe01462_"/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2670175"/>
            <a:ext cx="3810000" cy="2735263"/>
          </a:xfrm>
        </p:spPr>
      </p:pic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5105400" y="2667000"/>
            <a:ext cx="2971800" cy="3352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blinds dir="vert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How could we investigate what materials keep things warm?</a:t>
            </a:r>
          </a:p>
        </p:txBody>
      </p:sp>
    </p:spTree>
  </p:cSld>
  <p:clrMapOvr>
    <a:masterClrMapping/>
  </p:clrMapOvr>
  <p:transition>
    <p:blinds dir="vert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Your Task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Plan an investigation to find out what materials will keep a container of water warm for the longest time.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  <a:cs typeface="Arial" pitchFamily="34" charset="0"/>
                <a:hlinkClick r:id="rId3"/>
              </a:rPr>
              <a:t> </a:t>
            </a:r>
            <a:endParaRPr lang="en-GB">
              <a:solidFill>
                <a:srgbClr val="990000"/>
              </a:solidFill>
              <a:latin typeface="Comic Sans MS" pitchFamily="66" charset="0"/>
              <a:cs typeface="Arial" pitchFamily="34" charset="0"/>
            </a:endParaRPr>
          </a:p>
        </p:txBody>
      </p:sp>
      <p:pic>
        <p:nvPicPr>
          <p:cNvPr id="45061" name="Picture 5" descr="water-drops-16-AJHD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2275" y="1981200"/>
            <a:ext cx="2921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blinds dir="vert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800000"/>
                </a:solidFill>
                <a:latin typeface="Comic Sans MS" pitchFamily="66" charset="0"/>
              </a:rPr>
              <a:t>Experiment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>
                <a:solidFill>
                  <a:srgbClr val="800000"/>
                </a:solidFill>
                <a:latin typeface="Comic Sans MS" pitchFamily="66" charset="0"/>
              </a:rPr>
              <a:t>	You have;</a:t>
            </a:r>
          </a:p>
          <a:p>
            <a:pPr>
              <a:buFontTx/>
              <a:buNone/>
            </a:pPr>
            <a:endParaRPr lang="en-GB">
              <a:solidFill>
                <a:srgbClr val="800000"/>
              </a:solidFill>
              <a:latin typeface="Comic Sans MS" pitchFamily="66" charset="0"/>
            </a:endParaRPr>
          </a:p>
          <a:p>
            <a:r>
              <a:rPr lang="en-GB">
                <a:solidFill>
                  <a:srgbClr val="800000"/>
                </a:solidFill>
                <a:latin typeface="Comic Sans MS" pitchFamily="66" charset="0"/>
              </a:rPr>
              <a:t>A bowl of iced water</a:t>
            </a:r>
          </a:p>
          <a:p>
            <a:r>
              <a:rPr lang="en-GB">
                <a:solidFill>
                  <a:srgbClr val="800000"/>
                </a:solidFill>
                <a:latin typeface="Comic Sans MS" pitchFamily="66" charset="0"/>
              </a:rPr>
              <a:t>Bowl of water at room temperature</a:t>
            </a:r>
          </a:p>
          <a:p>
            <a:r>
              <a:rPr lang="en-GB">
                <a:solidFill>
                  <a:srgbClr val="800000"/>
                </a:solidFill>
                <a:latin typeface="Comic Sans MS" pitchFamily="66" charset="0"/>
              </a:rPr>
              <a:t>Bowl of warm water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GB" u="sng">
                <a:solidFill>
                  <a:srgbClr val="000066"/>
                </a:solidFill>
                <a:latin typeface="Comic Sans MS" pitchFamily="66" charset="0"/>
              </a:rPr>
              <a:t>Questions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en-GB" u="sng">
              <a:solidFill>
                <a:srgbClr val="000066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GB">
                <a:solidFill>
                  <a:srgbClr val="000066"/>
                </a:solidFill>
                <a:latin typeface="Comic Sans MS" pitchFamily="66" charset="0"/>
              </a:rPr>
              <a:t>How can you judge the temperatures?</a:t>
            </a:r>
          </a:p>
          <a:p>
            <a:pPr>
              <a:lnSpc>
                <a:spcPct val="90000"/>
              </a:lnSpc>
            </a:pPr>
            <a:r>
              <a:rPr lang="en-GB">
                <a:solidFill>
                  <a:srgbClr val="000066"/>
                </a:solidFill>
                <a:latin typeface="Comic Sans MS" pitchFamily="66" charset="0"/>
              </a:rPr>
              <a:t>How could it be tested?</a:t>
            </a:r>
          </a:p>
          <a:p>
            <a:pPr>
              <a:lnSpc>
                <a:spcPct val="90000"/>
              </a:lnSpc>
            </a:pPr>
            <a:r>
              <a:rPr lang="en-GB">
                <a:solidFill>
                  <a:srgbClr val="000066"/>
                </a:solidFill>
                <a:latin typeface="Comic Sans MS" pitchFamily="66" charset="0"/>
              </a:rPr>
              <a:t>Why can’t you tell how hot the water is by looking at it?</a:t>
            </a:r>
          </a:p>
        </p:txBody>
      </p:sp>
    </p:spTree>
  </p:cSld>
  <p:clrMapOvr>
    <a:masterClrMapping/>
  </p:clrMapOvr>
  <p:transition>
    <p:blinds dir="vert"/>
    <p:sndAc>
      <p:stSnd>
        <p:snd r:embed="rId2" name="whoosh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How will the test be fair?</a:t>
            </a:r>
          </a:p>
        </p:txBody>
      </p:sp>
    </p:spTree>
  </p:cSld>
  <p:clrMapOvr>
    <a:masterClrMapping/>
  </p:clrMapOvr>
  <p:transition>
    <p:blinds dir="vert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How could you record your results?</a:t>
            </a:r>
          </a:p>
        </p:txBody>
      </p:sp>
    </p:spTree>
  </p:cSld>
  <p:clrMapOvr>
    <a:masterClrMapping/>
  </p:clrMapOvr>
  <p:transition>
    <p:blinds dir="vert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Choose one material to test in your group, be prepared to feedback to the whole class.</a:t>
            </a:r>
          </a:p>
        </p:txBody>
      </p:sp>
    </p:spTree>
  </p:cSld>
  <p:clrMapOvr>
    <a:masterClrMapping/>
  </p:clrMapOvr>
  <p:transition>
    <p:blinds dir="vert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Which material were good thermal insulators?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Good thermals insulators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>
                <a:solidFill>
                  <a:srgbClr val="990000"/>
                </a:solidFill>
                <a:latin typeface="Comic Sans MS" pitchFamily="66" charset="0"/>
              </a:rPr>
              <a:t>Poor thermal insulators</a:t>
            </a: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914400" y="3048000"/>
            <a:ext cx="3124200" cy="28194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5181600" y="3124200"/>
            <a:ext cx="2819400" cy="2667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blinds dir="vert"/>
    <p:sndAc>
      <p:stSnd>
        <p:snd r:embed="rId2" name="camera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800000"/>
                </a:solidFill>
                <a:latin typeface="Comic Sans MS" pitchFamily="66" charset="0"/>
              </a:rPr>
              <a:t>Your activity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GB" sz="2800">
                <a:solidFill>
                  <a:srgbClr val="800000"/>
                </a:solidFill>
                <a:latin typeface="Comic Sans MS" pitchFamily="66" charset="0"/>
              </a:rPr>
              <a:t>Touch the items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800">
              <a:solidFill>
                <a:srgbClr val="8000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GB" sz="2800">
                <a:solidFill>
                  <a:srgbClr val="800000"/>
                </a:solidFill>
                <a:latin typeface="Comic Sans MS" pitchFamily="66" charset="0"/>
              </a:rPr>
              <a:t>Draw and write ideas about how hot each is.</a:t>
            </a:r>
          </a:p>
          <a:p>
            <a:pPr>
              <a:lnSpc>
                <a:spcPct val="90000"/>
              </a:lnSpc>
            </a:pPr>
            <a:endParaRPr lang="en-GB" sz="2800">
              <a:solidFill>
                <a:srgbClr val="8000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GB" sz="2800">
                <a:solidFill>
                  <a:srgbClr val="800000"/>
                </a:solidFill>
                <a:latin typeface="Comic Sans MS" pitchFamily="66" charset="0"/>
              </a:rPr>
              <a:t>What happens when you do this?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800">
              <a:solidFill>
                <a:srgbClr val="800000"/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GB" sz="2800">
                <a:solidFill>
                  <a:srgbClr val="800000"/>
                </a:solidFill>
                <a:latin typeface="Comic Sans MS" pitchFamily="66" charset="0"/>
              </a:rPr>
              <a:t>	Have one hand in the ice, one hand in the warm.  Then put both hands in the bowl at room temperature. </a:t>
            </a:r>
            <a:r>
              <a:rPr lang="en-GB" sz="2800">
                <a:solidFill>
                  <a:srgbClr val="008000"/>
                </a:solidFill>
                <a:latin typeface="Comic Sans MS" pitchFamily="66" charset="0"/>
              </a:rPr>
              <a:t>Do you notice anything different?</a:t>
            </a:r>
          </a:p>
          <a:p>
            <a:pPr>
              <a:lnSpc>
                <a:spcPct val="90000"/>
              </a:lnSpc>
              <a:buFontTx/>
              <a:buNone/>
            </a:pPr>
            <a:endParaRPr lang="en-GB" sz="2800">
              <a:solidFill>
                <a:srgbClr val="008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blinds dir="vert"/>
    <p:sndAc>
      <p:stSnd>
        <p:snd r:embed="rId2" name="whoosh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>
              <a:solidFill>
                <a:srgbClr val="800000"/>
              </a:solidFill>
              <a:latin typeface="Comic Sans MS" pitchFamily="66" charset="0"/>
            </a:endParaRPr>
          </a:p>
        </p:txBody>
      </p:sp>
      <p:graphicFrame>
        <p:nvGraphicFramePr>
          <p:cNvPr id="9230" name="Group 14"/>
          <p:cNvGraphicFramePr>
            <a:graphicFrameLocks noGrp="1"/>
          </p:cNvGraphicFramePr>
          <p:nvPr>
            <p:ph type="tbl"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Is it always easy to tell by using the sense of touch?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8000"/>
                          </a:solidFill>
                          <a:effectLst/>
                          <a:latin typeface="Times New Roman" pitchFamily="18" charset="0"/>
                        </a:rPr>
                        <a:t>What about if there were slight differences?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8000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blinds dir="vert"/>
    <p:sndAc>
      <p:stSnd>
        <p:snd r:embed="rId2" name="whoosh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800000"/>
                </a:solidFill>
                <a:latin typeface="Comic Sans MS" pitchFamily="66" charset="0"/>
              </a:rPr>
              <a:t>Health and Safety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sz="2800">
                <a:solidFill>
                  <a:srgbClr val="800000"/>
                </a:solidFill>
                <a:latin typeface="Comic Sans MS" pitchFamily="66" charset="0"/>
              </a:rPr>
              <a:t>Do not touch ice immediately after it is removed from the freezer.</a:t>
            </a:r>
          </a:p>
          <a:p>
            <a:endParaRPr lang="en-GB" sz="2800">
              <a:solidFill>
                <a:srgbClr val="800000"/>
              </a:solidFill>
              <a:latin typeface="Comic Sans MS" pitchFamily="66" charset="0"/>
            </a:endParaRPr>
          </a:p>
          <a:p>
            <a:r>
              <a:rPr lang="en-GB" sz="2800">
                <a:solidFill>
                  <a:srgbClr val="800000"/>
                </a:solidFill>
                <a:latin typeface="Comic Sans MS" pitchFamily="66" charset="0"/>
              </a:rPr>
              <a:t>Water should be warm rather than hot.</a:t>
            </a:r>
          </a:p>
        </p:txBody>
      </p:sp>
      <p:pic>
        <p:nvPicPr>
          <p:cNvPr id="5126" name="Picture 6" descr="stop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57313" y="1981200"/>
            <a:ext cx="246697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blinds dir="vert"/>
    <p:sndAc>
      <p:stSnd>
        <p:snd r:embed="rId2" name="whoosh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800000"/>
                </a:solidFill>
                <a:latin typeface="Comic Sans MS" pitchFamily="66" charset="0"/>
              </a:rPr>
              <a:t>How else can temperature be tested?</a:t>
            </a:r>
          </a:p>
        </p:txBody>
      </p:sp>
    </p:spTree>
  </p:cSld>
  <p:clrMapOvr>
    <a:masterClrMapping/>
  </p:clrMapOvr>
  <p:transition>
    <p:blinds dir="vert"/>
    <p:sndAc>
      <p:stSnd>
        <p:snd r:embed="rId2" name="whoosh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Keeping Warm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solidFill>
                  <a:srgbClr val="FF00FF"/>
                </a:solidFill>
                <a:latin typeface="Comic Sans MS" pitchFamily="66" charset="0"/>
              </a:rPr>
              <a:t>Lesson 2</a:t>
            </a:r>
          </a:p>
        </p:txBody>
      </p:sp>
    </p:spTree>
  </p:cSld>
  <p:clrMapOvr>
    <a:masterClrMapping/>
  </p:clrMapOvr>
  <p:transition>
    <p:randomBar dir="vert"/>
    <p:sndAc>
      <p:stSnd>
        <p:snd r:embed="rId2" name="chimes.wav"/>
      </p:stSnd>
    </p:sndAc>
  </p:transition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fault Design">
  <a:themeElements>
    <a:clrScheme name="2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2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3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Default Design">
  <a:themeElements>
    <a:clrScheme name="4_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4_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852</Words>
  <Application>Microsoft Office PowerPoint</Application>
  <PresentationFormat>On-screen Show (4:3)</PresentationFormat>
  <Paragraphs>130</Paragraphs>
  <Slides>43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52" baseType="lpstr">
      <vt:lpstr>Times New Roman</vt:lpstr>
      <vt:lpstr>Comic Sans MS</vt:lpstr>
      <vt:lpstr>Arial</vt:lpstr>
      <vt:lpstr>Default Design</vt:lpstr>
      <vt:lpstr>1_Default Design</vt:lpstr>
      <vt:lpstr>2_Default Design</vt:lpstr>
      <vt:lpstr>3_Default Design</vt:lpstr>
      <vt:lpstr>4_Default Design</vt:lpstr>
      <vt:lpstr>Microsoft Clip Gallery</vt:lpstr>
      <vt:lpstr>Keeping Warm</vt:lpstr>
      <vt:lpstr>L.O To know that touch is not an accurate way of judging temperature</vt:lpstr>
      <vt:lpstr>Touch </vt:lpstr>
      <vt:lpstr>Experiment</vt:lpstr>
      <vt:lpstr>Your activity</vt:lpstr>
      <vt:lpstr>PowerPoint Presentation</vt:lpstr>
      <vt:lpstr>Health and Safety</vt:lpstr>
      <vt:lpstr>How else can temperature be tested?</vt:lpstr>
      <vt:lpstr>Keeping Warm</vt:lpstr>
      <vt:lpstr>L.O. </vt:lpstr>
      <vt:lpstr>L.O To use a thermometer to make careful measurements of temperature using standard measures.</vt:lpstr>
      <vt:lpstr>Focus</vt:lpstr>
      <vt:lpstr>Cold-hot scale!</vt:lpstr>
      <vt:lpstr>Can you think of….</vt:lpstr>
      <vt:lpstr>You need to be accurate at recording and taking the temperature of things.</vt:lpstr>
      <vt:lpstr>Experiment</vt:lpstr>
      <vt:lpstr>Record your results in the following table.</vt:lpstr>
      <vt:lpstr> Different objects can have different temperature and that temperature can change.</vt:lpstr>
      <vt:lpstr>Keeping Warm</vt:lpstr>
      <vt:lpstr>L.O To collect, store and retrieve temperatures</vt:lpstr>
      <vt:lpstr>You have to ….</vt:lpstr>
      <vt:lpstr>Find warm and cold spots in the classroom</vt:lpstr>
      <vt:lpstr>Choose two or three suitable places and record the temperature of the classroom</vt:lpstr>
      <vt:lpstr>Set up a results table</vt:lpstr>
      <vt:lpstr>Compare the results</vt:lpstr>
      <vt:lpstr>Some parts of the classroom are warmer than others, the temperature of the classroom is usually about 20 degrees.</vt:lpstr>
      <vt:lpstr>Keeping Warm</vt:lpstr>
      <vt:lpstr>Learning Outcomes</vt:lpstr>
      <vt:lpstr>Focus!</vt:lpstr>
      <vt:lpstr>How can you keep things cool?</vt:lpstr>
      <vt:lpstr>Your Experiment</vt:lpstr>
      <vt:lpstr>Think about the following..</vt:lpstr>
      <vt:lpstr>Which materials are effective in preventing the ice cube melting and what are the features of these?</vt:lpstr>
      <vt:lpstr>Science Keeping Warm</vt:lpstr>
      <vt:lpstr>Learning Objectives</vt:lpstr>
      <vt:lpstr>Focus – To find out which materials make good thermal insulators</vt:lpstr>
      <vt:lpstr>What materials keep you warm in winter?</vt:lpstr>
      <vt:lpstr>How could we investigate what materials keep things warm?</vt:lpstr>
      <vt:lpstr>Your Task</vt:lpstr>
      <vt:lpstr>How will the test be fair?</vt:lpstr>
      <vt:lpstr>How could you record your results?</vt:lpstr>
      <vt:lpstr>Choose one material to test in your group, be prepared to feedback to the whole class.</vt:lpstr>
      <vt:lpstr>Which material were good thermal insulators?</vt:lpstr>
    </vt:vector>
  </TitlesOfParts>
  <Company>broadoak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Keeping Warm</dc:title>
  <dc:creator>Administrator</dc:creator>
  <cp:lastModifiedBy>Teacher E-Solutions</cp:lastModifiedBy>
  <cp:revision>9</cp:revision>
  <dcterms:created xsi:type="dcterms:W3CDTF">2006-01-21T12:32:55Z</dcterms:created>
  <dcterms:modified xsi:type="dcterms:W3CDTF">2019-01-18T17:17:39Z</dcterms:modified>
</cp:coreProperties>
</file>