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57" r:id="rId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99"/>
    <a:srgbClr val="CCFFFF"/>
    <a:srgbClr val="FF0000"/>
    <a:srgbClr val="FFFF00"/>
    <a:srgbClr val="99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F23C56-245F-4485-BCA6-B0D85ED06DD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129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4975B2-7C26-452C-88AE-09DD6074372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766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884D27-7041-4E23-9CE9-AD0F377E208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170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3FF139-4135-427D-A21D-4B0FB3361EE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910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2B7648-CE7E-46D4-BCD8-F7D90EF3457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9904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8F8206-D37C-4F35-B0D3-3E459D386AD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8450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56DE1F-BED8-4C72-B26B-A622D3678D7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373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402457-B56B-4C9C-A397-6AF0DC0FE06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175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F0A03B-1CB9-4997-963E-60EFCDE4FF9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130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C9B717-A788-430B-A9AB-935B81F67E3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89123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DCE4AC-B009-415D-9CFE-3AA0081AF6C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2263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3462265C-AD52-44BA-B5DB-DD1B601499A6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image" Target="../media/image2.jpeg"/><Relationship Id="rId7" Type="http://schemas.openxmlformats.org/officeDocument/2006/relationships/image" Target="../media/image6.wmf"/><Relationship Id="rId12" Type="http://schemas.openxmlformats.org/officeDocument/2006/relationships/slide" Target="slide7.xml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slide" Target="slide6.xml"/><Relationship Id="rId5" Type="http://schemas.openxmlformats.org/officeDocument/2006/relationships/image" Target="../media/image4.jpeg"/><Relationship Id="rId10" Type="http://schemas.openxmlformats.org/officeDocument/2006/relationships/slide" Target="slide5.xml"/><Relationship Id="rId4" Type="http://schemas.openxmlformats.org/officeDocument/2006/relationships/image" Target="../media/image3.wmf"/><Relationship Id="rId9" Type="http://schemas.openxmlformats.org/officeDocument/2006/relationships/slide" Target="slide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7" Type="http://schemas.openxmlformats.org/officeDocument/2006/relationships/image" Target="../media/image15.wm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wmf"/><Relationship Id="rId5" Type="http://schemas.openxmlformats.org/officeDocument/2006/relationships/image" Target="../media/image13.wmf"/><Relationship Id="rId4" Type="http://schemas.openxmlformats.org/officeDocument/2006/relationships/image" Target="../media/image12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6" name="Rectangle 58"/>
          <p:cNvSpPr>
            <a:spLocks noChangeArrowheads="1"/>
          </p:cNvSpPr>
          <p:nvPr/>
        </p:nvSpPr>
        <p:spPr bwMode="auto">
          <a:xfrm>
            <a:off x="395288" y="4724400"/>
            <a:ext cx="2592387" cy="1728788"/>
          </a:xfrm>
          <a:prstGeom prst="rect">
            <a:avLst/>
          </a:prstGeom>
          <a:solidFill>
            <a:srgbClr val="FF99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2052" name="Picture 4" descr="bd07377_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60350"/>
            <a:ext cx="1008062" cy="831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260350"/>
            <a:ext cx="938212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 descr="j0346895[1]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333375"/>
            <a:ext cx="1081087" cy="996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188913"/>
            <a:ext cx="1081088" cy="78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188913"/>
            <a:ext cx="1223963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 descr="j0088492[1]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260350"/>
            <a:ext cx="1614488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9" name="Text Box 11"/>
          <p:cNvSpPr txBox="1">
            <a:spLocks noChangeArrowheads="1"/>
          </p:cNvSpPr>
          <p:nvPr/>
        </p:nvSpPr>
        <p:spPr bwMode="auto">
          <a:xfrm>
            <a:off x="3995738" y="1341438"/>
            <a:ext cx="1368425" cy="304800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1400" b="1"/>
              <a:t>Can it fly?</a:t>
            </a:r>
            <a:endParaRPr lang="en-US" sz="1400" b="1"/>
          </a:p>
        </p:txBody>
      </p:sp>
      <p:sp>
        <p:nvSpPr>
          <p:cNvPr id="2060" name="Line 12"/>
          <p:cNvSpPr>
            <a:spLocks noChangeShapeType="1"/>
          </p:cNvSpPr>
          <p:nvPr/>
        </p:nvSpPr>
        <p:spPr bwMode="auto">
          <a:xfrm flipH="1">
            <a:off x="3563938" y="1773238"/>
            <a:ext cx="360362" cy="4318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61" name="Line 13"/>
          <p:cNvSpPr>
            <a:spLocks noChangeShapeType="1"/>
          </p:cNvSpPr>
          <p:nvPr/>
        </p:nvSpPr>
        <p:spPr bwMode="auto">
          <a:xfrm>
            <a:off x="5435600" y="1773238"/>
            <a:ext cx="287338" cy="4318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62" name="Text Box 14"/>
          <p:cNvSpPr txBox="1">
            <a:spLocks noChangeArrowheads="1"/>
          </p:cNvSpPr>
          <p:nvPr/>
        </p:nvSpPr>
        <p:spPr bwMode="auto">
          <a:xfrm>
            <a:off x="2987675" y="1557338"/>
            <a:ext cx="719138" cy="366712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/>
              <a:t>Yes</a:t>
            </a:r>
            <a:endParaRPr lang="en-US"/>
          </a:p>
        </p:txBody>
      </p:sp>
      <p:sp>
        <p:nvSpPr>
          <p:cNvPr id="2063" name="Text Box 15"/>
          <p:cNvSpPr txBox="1">
            <a:spLocks noChangeArrowheads="1"/>
          </p:cNvSpPr>
          <p:nvPr/>
        </p:nvSpPr>
        <p:spPr bwMode="auto">
          <a:xfrm>
            <a:off x="5724525" y="1628775"/>
            <a:ext cx="719138" cy="366713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/>
              <a:t>No</a:t>
            </a:r>
            <a:endParaRPr lang="en-US"/>
          </a:p>
        </p:txBody>
      </p:sp>
      <p:sp>
        <p:nvSpPr>
          <p:cNvPr id="2065" name="Text Box 17"/>
          <p:cNvSpPr txBox="1">
            <a:spLocks noChangeArrowheads="1"/>
          </p:cNvSpPr>
          <p:nvPr/>
        </p:nvSpPr>
        <p:spPr bwMode="auto">
          <a:xfrm>
            <a:off x="1331913" y="2205038"/>
            <a:ext cx="2087562" cy="366712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1400" b="1"/>
              <a:t>Does it have feathers?</a:t>
            </a:r>
            <a:r>
              <a:rPr lang="en-GB"/>
              <a:t> </a:t>
            </a:r>
            <a:endParaRPr lang="en-US"/>
          </a:p>
        </p:txBody>
      </p:sp>
      <p:sp>
        <p:nvSpPr>
          <p:cNvPr id="2066" name="Line 18"/>
          <p:cNvSpPr>
            <a:spLocks noChangeShapeType="1"/>
          </p:cNvSpPr>
          <p:nvPr/>
        </p:nvSpPr>
        <p:spPr bwMode="auto">
          <a:xfrm flipH="1">
            <a:off x="971550" y="2708275"/>
            <a:ext cx="360363" cy="4318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67" name="Line 19"/>
          <p:cNvSpPr>
            <a:spLocks noChangeShapeType="1"/>
          </p:cNvSpPr>
          <p:nvPr/>
        </p:nvSpPr>
        <p:spPr bwMode="auto">
          <a:xfrm>
            <a:off x="2771775" y="2708275"/>
            <a:ext cx="287338" cy="4318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68" name="Text Box 20"/>
          <p:cNvSpPr txBox="1">
            <a:spLocks noChangeArrowheads="1"/>
          </p:cNvSpPr>
          <p:nvPr/>
        </p:nvSpPr>
        <p:spPr bwMode="auto">
          <a:xfrm>
            <a:off x="395288" y="2420938"/>
            <a:ext cx="719137" cy="366712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/>
              <a:t>Yes</a:t>
            </a:r>
            <a:endParaRPr lang="en-US"/>
          </a:p>
        </p:txBody>
      </p:sp>
      <p:sp>
        <p:nvSpPr>
          <p:cNvPr id="2070" name="Text Box 22"/>
          <p:cNvSpPr txBox="1">
            <a:spLocks noChangeArrowheads="1"/>
          </p:cNvSpPr>
          <p:nvPr/>
        </p:nvSpPr>
        <p:spPr bwMode="auto">
          <a:xfrm>
            <a:off x="3132138" y="2636838"/>
            <a:ext cx="719137" cy="366712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/>
              <a:t>No</a:t>
            </a:r>
            <a:endParaRPr lang="en-US"/>
          </a:p>
        </p:txBody>
      </p:sp>
      <p:sp>
        <p:nvSpPr>
          <p:cNvPr id="2074" name="Text Box 26"/>
          <p:cNvSpPr txBox="1">
            <a:spLocks noChangeArrowheads="1"/>
          </p:cNvSpPr>
          <p:nvPr/>
        </p:nvSpPr>
        <p:spPr bwMode="auto">
          <a:xfrm>
            <a:off x="5795963" y="2205038"/>
            <a:ext cx="2087562" cy="366712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1400" b="1"/>
              <a:t>Does it have legs?</a:t>
            </a:r>
            <a:r>
              <a:rPr lang="en-GB"/>
              <a:t> </a:t>
            </a:r>
            <a:endParaRPr lang="en-US"/>
          </a:p>
        </p:txBody>
      </p:sp>
      <p:sp>
        <p:nvSpPr>
          <p:cNvPr id="2075" name="Line 27"/>
          <p:cNvSpPr>
            <a:spLocks noChangeShapeType="1"/>
          </p:cNvSpPr>
          <p:nvPr/>
        </p:nvSpPr>
        <p:spPr bwMode="auto">
          <a:xfrm flipH="1">
            <a:off x="5795963" y="2708275"/>
            <a:ext cx="360362" cy="4318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76" name="Text Box 28"/>
          <p:cNvSpPr txBox="1">
            <a:spLocks noChangeArrowheads="1"/>
          </p:cNvSpPr>
          <p:nvPr/>
        </p:nvSpPr>
        <p:spPr bwMode="auto">
          <a:xfrm>
            <a:off x="5076825" y="2565400"/>
            <a:ext cx="719138" cy="366713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/>
              <a:t>Yes</a:t>
            </a:r>
            <a:endParaRPr lang="en-US"/>
          </a:p>
        </p:txBody>
      </p:sp>
      <p:sp>
        <p:nvSpPr>
          <p:cNvPr id="2077" name="Line 29"/>
          <p:cNvSpPr>
            <a:spLocks noChangeShapeType="1"/>
          </p:cNvSpPr>
          <p:nvPr/>
        </p:nvSpPr>
        <p:spPr bwMode="auto">
          <a:xfrm>
            <a:off x="7524750" y="2708275"/>
            <a:ext cx="287338" cy="4318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78" name="Text Box 30"/>
          <p:cNvSpPr txBox="1">
            <a:spLocks noChangeArrowheads="1"/>
          </p:cNvSpPr>
          <p:nvPr/>
        </p:nvSpPr>
        <p:spPr bwMode="auto">
          <a:xfrm>
            <a:off x="7956550" y="2565400"/>
            <a:ext cx="719138" cy="366713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/>
              <a:t>No</a:t>
            </a:r>
            <a:endParaRPr lang="en-US"/>
          </a:p>
        </p:txBody>
      </p:sp>
      <p:sp>
        <p:nvSpPr>
          <p:cNvPr id="2080" name="Text Box 32"/>
          <p:cNvSpPr txBox="1">
            <a:spLocks noChangeArrowheads="1"/>
          </p:cNvSpPr>
          <p:nvPr/>
        </p:nvSpPr>
        <p:spPr bwMode="auto">
          <a:xfrm>
            <a:off x="4572000" y="3357563"/>
            <a:ext cx="2087563" cy="366712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1400" b="1"/>
              <a:t>Does it have fur?</a:t>
            </a:r>
            <a:r>
              <a:rPr lang="en-GB"/>
              <a:t> </a:t>
            </a:r>
            <a:endParaRPr lang="en-US"/>
          </a:p>
        </p:txBody>
      </p:sp>
      <p:sp>
        <p:nvSpPr>
          <p:cNvPr id="2081" name="Line 33"/>
          <p:cNvSpPr>
            <a:spLocks noChangeShapeType="1"/>
          </p:cNvSpPr>
          <p:nvPr/>
        </p:nvSpPr>
        <p:spPr bwMode="auto">
          <a:xfrm flipH="1">
            <a:off x="5003800" y="4149725"/>
            <a:ext cx="360363" cy="4318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82" name="Text Box 34"/>
          <p:cNvSpPr txBox="1">
            <a:spLocks noChangeArrowheads="1"/>
          </p:cNvSpPr>
          <p:nvPr/>
        </p:nvSpPr>
        <p:spPr bwMode="auto">
          <a:xfrm>
            <a:off x="4284663" y="3933825"/>
            <a:ext cx="719137" cy="366713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/>
              <a:t>Yes</a:t>
            </a:r>
            <a:endParaRPr lang="en-US"/>
          </a:p>
        </p:txBody>
      </p:sp>
      <p:sp>
        <p:nvSpPr>
          <p:cNvPr id="2083" name="Line 35"/>
          <p:cNvSpPr>
            <a:spLocks noChangeShapeType="1"/>
          </p:cNvSpPr>
          <p:nvPr/>
        </p:nvSpPr>
        <p:spPr bwMode="auto">
          <a:xfrm>
            <a:off x="6227763" y="4076700"/>
            <a:ext cx="287337" cy="4318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84" name="Text Box 36"/>
          <p:cNvSpPr txBox="1">
            <a:spLocks noChangeArrowheads="1"/>
          </p:cNvSpPr>
          <p:nvPr/>
        </p:nvSpPr>
        <p:spPr bwMode="auto">
          <a:xfrm>
            <a:off x="6588125" y="3933825"/>
            <a:ext cx="719138" cy="366713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/>
              <a:t>No</a:t>
            </a:r>
            <a:endParaRPr lang="en-US"/>
          </a:p>
        </p:txBody>
      </p:sp>
      <p:sp>
        <p:nvSpPr>
          <p:cNvPr id="2086" name="Text Box 38"/>
          <p:cNvSpPr txBox="1">
            <a:spLocks noChangeArrowheads="1"/>
          </p:cNvSpPr>
          <p:nvPr/>
        </p:nvSpPr>
        <p:spPr bwMode="auto">
          <a:xfrm>
            <a:off x="6372225" y="4724400"/>
            <a:ext cx="2087563" cy="366713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1400" b="1"/>
              <a:t>Does it have 8 legs?</a:t>
            </a:r>
            <a:r>
              <a:rPr lang="en-GB"/>
              <a:t>  </a:t>
            </a:r>
            <a:endParaRPr lang="en-US"/>
          </a:p>
        </p:txBody>
      </p:sp>
      <p:sp>
        <p:nvSpPr>
          <p:cNvPr id="2087" name="Line 39"/>
          <p:cNvSpPr>
            <a:spLocks noChangeShapeType="1"/>
          </p:cNvSpPr>
          <p:nvPr/>
        </p:nvSpPr>
        <p:spPr bwMode="auto">
          <a:xfrm flipH="1">
            <a:off x="6588125" y="5300663"/>
            <a:ext cx="360363" cy="4318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88" name="Text Box 40"/>
          <p:cNvSpPr txBox="1">
            <a:spLocks noChangeArrowheads="1"/>
          </p:cNvSpPr>
          <p:nvPr/>
        </p:nvSpPr>
        <p:spPr bwMode="auto">
          <a:xfrm>
            <a:off x="5867400" y="5229225"/>
            <a:ext cx="719138" cy="366713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/>
              <a:t>Yes</a:t>
            </a:r>
            <a:endParaRPr lang="en-US"/>
          </a:p>
        </p:txBody>
      </p:sp>
      <p:sp>
        <p:nvSpPr>
          <p:cNvPr id="2089" name="Line 41"/>
          <p:cNvSpPr>
            <a:spLocks noChangeShapeType="1"/>
          </p:cNvSpPr>
          <p:nvPr/>
        </p:nvSpPr>
        <p:spPr bwMode="auto">
          <a:xfrm>
            <a:off x="7885113" y="5300663"/>
            <a:ext cx="287337" cy="4318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90" name="Text Box 42"/>
          <p:cNvSpPr txBox="1">
            <a:spLocks noChangeArrowheads="1"/>
          </p:cNvSpPr>
          <p:nvPr/>
        </p:nvSpPr>
        <p:spPr bwMode="auto">
          <a:xfrm>
            <a:off x="8172450" y="5157788"/>
            <a:ext cx="719138" cy="366712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/>
              <a:t>No</a:t>
            </a:r>
            <a:endParaRPr lang="en-US"/>
          </a:p>
        </p:txBody>
      </p:sp>
      <p:sp>
        <p:nvSpPr>
          <p:cNvPr id="2098" name="Text Box 50"/>
          <p:cNvSpPr txBox="1">
            <a:spLocks noChangeArrowheads="1"/>
          </p:cNvSpPr>
          <p:nvPr/>
        </p:nvSpPr>
        <p:spPr bwMode="auto">
          <a:xfrm>
            <a:off x="457200" y="3352800"/>
            <a:ext cx="762000" cy="771525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4400">
                <a:solidFill>
                  <a:schemeClr val="accent2"/>
                </a:solidFill>
              </a:rPr>
              <a:t>?</a:t>
            </a:r>
          </a:p>
        </p:txBody>
      </p:sp>
      <p:sp>
        <p:nvSpPr>
          <p:cNvPr id="2099" name="Text Box 51">
            <a:hlinkClick r:id="rId8" action="ppaction://hlinksldjump"/>
          </p:cNvPr>
          <p:cNvSpPr txBox="1">
            <a:spLocks noChangeArrowheads="1"/>
          </p:cNvSpPr>
          <p:nvPr/>
        </p:nvSpPr>
        <p:spPr bwMode="auto">
          <a:xfrm>
            <a:off x="2895600" y="3352800"/>
            <a:ext cx="762000" cy="771525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4400">
                <a:solidFill>
                  <a:schemeClr val="accent2"/>
                </a:solidFill>
              </a:rPr>
              <a:t>?</a:t>
            </a:r>
          </a:p>
        </p:txBody>
      </p:sp>
      <p:sp>
        <p:nvSpPr>
          <p:cNvPr id="2100" name="Text Box 52">
            <a:hlinkClick r:id="rId9" action="ppaction://hlinksldjump"/>
          </p:cNvPr>
          <p:cNvSpPr txBox="1">
            <a:spLocks noChangeArrowheads="1"/>
          </p:cNvSpPr>
          <p:nvPr/>
        </p:nvSpPr>
        <p:spPr bwMode="auto">
          <a:xfrm>
            <a:off x="4267200" y="4800600"/>
            <a:ext cx="762000" cy="771525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4400">
                <a:solidFill>
                  <a:schemeClr val="accent2"/>
                </a:solidFill>
              </a:rPr>
              <a:t>?</a:t>
            </a:r>
          </a:p>
        </p:txBody>
      </p:sp>
      <p:sp>
        <p:nvSpPr>
          <p:cNvPr id="2101" name="Text Box 53">
            <a:hlinkClick r:id="rId10" action="ppaction://hlinksldjump"/>
          </p:cNvPr>
          <p:cNvSpPr txBox="1">
            <a:spLocks noChangeArrowheads="1"/>
          </p:cNvSpPr>
          <p:nvPr/>
        </p:nvSpPr>
        <p:spPr bwMode="auto">
          <a:xfrm>
            <a:off x="5943600" y="5867400"/>
            <a:ext cx="762000" cy="771525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4400">
                <a:solidFill>
                  <a:schemeClr val="accent2"/>
                </a:solidFill>
              </a:rPr>
              <a:t>?</a:t>
            </a:r>
          </a:p>
        </p:txBody>
      </p:sp>
      <p:sp>
        <p:nvSpPr>
          <p:cNvPr id="2102" name="Text Box 54">
            <a:hlinkClick r:id="rId11" action="ppaction://hlinksldjump"/>
          </p:cNvPr>
          <p:cNvSpPr txBox="1">
            <a:spLocks noChangeArrowheads="1"/>
          </p:cNvSpPr>
          <p:nvPr/>
        </p:nvSpPr>
        <p:spPr bwMode="auto">
          <a:xfrm>
            <a:off x="8001000" y="5867400"/>
            <a:ext cx="762000" cy="771525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4400">
                <a:solidFill>
                  <a:schemeClr val="accent2"/>
                </a:solidFill>
              </a:rPr>
              <a:t>?</a:t>
            </a:r>
          </a:p>
        </p:txBody>
      </p:sp>
      <p:sp>
        <p:nvSpPr>
          <p:cNvPr id="2103" name="Text Box 55">
            <a:hlinkClick r:id="rId12" action="ppaction://hlinksldjump"/>
          </p:cNvPr>
          <p:cNvSpPr txBox="1">
            <a:spLocks noChangeArrowheads="1"/>
          </p:cNvSpPr>
          <p:nvPr/>
        </p:nvSpPr>
        <p:spPr bwMode="auto">
          <a:xfrm>
            <a:off x="7696200" y="3276600"/>
            <a:ext cx="762000" cy="771525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4400">
                <a:solidFill>
                  <a:schemeClr val="accent2"/>
                </a:solidFill>
              </a:rPr>
              <a:t>?</a:t>
            </a:r>
          </a:p>
        </p:txBody>
      </p:sp>
      <p:sp>
        <p:nvSpPr>
          <p:cNvPr id="2104" name="Text Box 56"/>
          <p:cNvSpPr txBox="1">
            <a:spLocks noChangeArrowheads="1"/>
          </p:cNvSpPr>
          <p:nvPr/>
        </p:nvSpPr>
        <p:spPr bwMode="auto">
          <a:xfrm>
            <a:off x="611188" y="5013325"/>
            <a:ext cx="2089150" cy="376238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>
                <a:solidFill>
                  <a:srgbClr val="FFFF00"/>
                </a:solidFill>
              </a:rPr>
              <a:t>Challenge </a:t>
            </a:r>
            <a:endParaRPr lang="en-US">
              <a:solidFill>
                <a:srgbClr val="FFFF00"/>
              </a:solidFill>
            </a:endParaRPr>
          </a:p>
        </p:txBody>
      </p:sp>
      <p:sp>
        <p:nvSpPr>
          <p:cNvPr id="2105" name="AutoShape 57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1258888" y="5516563"/>
            <a:ext cx="792162" cy="649287"/>
          </a:xfrm>
          <a:prstGeom prst="actionButtonEnd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228600"/>
            <a:ext cx="3810000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099" name="AutoShape 3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086600" y="4114800"/>
            <a:ext cx="1295400" cy="8382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2195513" y="4508500"/>
            <a:ext cx="4464050" cy="1338263"/>
          </a:xfrm>
          <a:prstGeom prst="rect">
            <a:avLst/>
          </a:prstGeom>
          <a:solidFill>
            <a:srgbClr val="CCFFFF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>
                <a:solidFill>
                  <a:srgbClr val="FF0000"/>
                </a:solidFill>
              </a:rPr>
              <a:t>Bird </a:t>
            </a:r>
          </a:p>
          <a:p>
            <a:pPr algn="ctr">
              <a:spcBef>
                <a:spcPct val="50000"/>
              </a:spcBef>
            </a:pPr>
            <a:r>
              <a:rPr lang="en-GB">
                <a:solidFill>
                  <a:srgbClr val="FF0000"/>
                </a:solidFill>
              </a:rPr>
              <a:t>A bird has feathers and a beak. Most birds can fly. They lay eggs which hatch into their young.</a:t>
            </a:r>
            <a:endParaRPr lang="en-US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j0088492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533400"/>
            <a:ext cx="4114800" cy="349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3" name="AutoShape 3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086600" y="4648200"/>
            <a:ext cx="1524000" cy="9906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2195513" y="4508500"/>
            <a:ext cx="4464050" cy="1338263"/>
          </a:xfrm>
          <a:prstGeom prst="rect">
            <a:avLst/>
          </a:prstGeom>
          <a:solidFill>
            <a:srgbClr val="CCFFFF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>
                <a:solidFill>
                  <a:srgbClr val="FF0000"/>
                </a:solidFill>
              </a:rPr>
              <a:t>Wasp</a:t>
            </a:r>
          </a:p>
          <a:p>
            <a:pPr algn="ctr">
              <a:spcBef>
                <a:spcPct val="50000"/>
              </a:spcBef>
            </a:pPr>
            <a:r>
              <a:rPr lang="en-GB">
                <a:solidFill>
                  <a:srgbClr val="FF0000"/>
                </a:solidFill>
              </a:rPr>
              <a:t>A wasp is an insect as it has 6 legs. A wasp can fly and has 2 sets of wings. Wasp string when they feel threatened. </a:t>
            </a:r>
            <a:endParaRPr lang="en-US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457200"/>
            <a:ext cx="5059363" cy="3398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147" name="AutoShape 3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467600" y="4419600"/>
            <a:ext cx="1219200" cy="9144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2195513" y="4508500"/>
            <a:ext cx="4464050" cy="1338263"/>
          </a:xfrm>
          <a:prstGeom prst="rect">
            <a:avLst/>
          </a:prstGeom>
          <a:solidFill>
            <a:srgbClr val="CCFFFF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>
                <a:solidFill>
                  <a:srgbClr val="FF0000"/>
                </a:solidFill>
              </a:rPr>
              <a:t>Gorilla</a:t>
            </a:r>
          </a:p>
          <a:p>
            <a:pPr algn="ctr">
              <a:spcBef>
                <a:spcPct val="50000"/>
              </a:spcBef>
            </a:pPr>
            <a:r>
              <a:rPr lang="en-GB">
                <a:solidFill>
                  <a:srgbClr val="FF0000"/>
                </a:solidFill>
              </a:rPr>
              <a:t>A gorilla is a mammal and a primate. They are closely related to humans. They give birth to live young. </a:t>
            </a:r>
            <a:endParaRPr lang="en-US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457200"/>
            <a:ext cx="4538663" cy="3305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171" name="AutoShape 3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315200" y="4267200"/>
            <a:ext cx="1219200" cy="762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2195513" y="4508500"/>
            <a:ext cx="4464050" cy="1063625"/>
          </a:xfrm>
          <a:prstGeom prst="rect">
            <a:avLst/>
          </a:prstGeom>
          <a:solidFill>
            <a:srgbClr val="CCFFFF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>
                <a:solidFill>
                  <a:srgbClr val="FF0000"/>
                </a:solidFill>
              </a:rPr>
              <a:t>Spider</a:t>
            </a:r>
          </a:p>
          <a:p>
            <a:pPr algn="ctr">
              <a:spcBef>
                <a:spcPct val="50000"/>
              </a:spcBef>
            </a:pPr>
            <a:r>
              <a:rPr lang="en-GB">
                <a:solidFill>
                  <a:srgbClr val="FF0000"/>
                </a:solidFill>
              </a:rPr>
              <a:t>Spiders have 8 legs and are also known as arachnids. Spiders lay eggs. </a:t>
            </a:r>
            <a:endParaRPr lang="en-US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j0346895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304800"/>
            <a:ext cx="4157663" cy="3833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95" name="AutoShape 3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162800" y="4648200"/>
            <a:ext cx="1219200" cy="762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2195513" y="4508500"/>
            <a:ext cx="4464050" cy="1338263"/>
          </a:xfrm>
          <a:prstGeom prst="rect">
            <a:avLst/>
          </a:prstGeom>
          <a:solidFill>
            <a:srgbClr val="CCFFFF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>
                <a:solidFill>
                  <a:srgbClr val="FF0000"/>
                </a:solidFill>
              </a:rPr>
              <a:t>Beetle</a:t>
            </a:r>
          </a:p>
          <a:p>
            <a:pPr algn="ctr">
              <a:spcBef>
                <a:spcPct val="50000"/>
              </a:spcBef>
            </a:pPr>
            <a:r>
              <a:rPr lang="en-GB">
                <a:solidFill>
                  <a:srgbClr val="FF0000"/>
                </a:solidFill>
              </a:rPr>
              <a:t>A beetle is an insect as it has 6 legs. It has 2 antennae which sense the world around them. </a:t>
            </a:r>
            <a:endParaRPr lang="en-US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bd07377_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381000"/>
            <a:ext cx="4495800" cy="3709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19" name="AutoShape 3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467600" y="3886200"/>
            <a:ext cx="1143000" cy="8382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2195513" y="4508500"/>
            <a:ext cx="4464050" cy="1338263"/>
          </a:xfrm>
          <a:prstGeom prst="rect">
            <a:avLst/>
          </a:prstGeom>
          <a:solidFill>
            <a:srgbClr val="CCFFFF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>
                <a:solidFill>
                  <a:srgbClr val="FF0000"/>
                </a:solidFill>
              </a:rPr>
              <a:t>Earth worm</a:t>
            </a:r>
          </a:p>
          <a:p>
            <a:pPr algn="ctr">
              <a:spcBef>
                <a:spcPct val="50000"/>
              </a:spcBef>
            </a:pPr>
            <a:r>
              <a:rPr lang="en-GB">
                <a:solidFill>
                  <a:srgbClr val="FF0000"/>
                </a:solidFill>
              </a:rPr>
              <a:t>Earth worms live in the soil and rarely come to the surface. Unlike the picture worms do not have eyes.</a:t>
            </a:r>
            <a:endParaRPr lang="en-US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539750" y="476250"/>
            <a:ext cx="799306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/>
              <a:t>Now try and make your own for these animals. </a:t>
            </a:r>
            <a:endParaRPr lang="en-US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1268413"/>
            <a:ext cx="1606550" cy="2405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 descr="j0301302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5" y="1412875"/>
            <a:ext cx="1708150" cy="180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j0346925[1]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412875"/>
            <a:ext cx="1800225" cy="1682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j0234511[1]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3860800"/>
            <a:ext cx="2303462" cy="1808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j0356163[1]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4076700"/>
            <a:ext cx="1820862" cy="1108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j0088478[1]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4221163"/>
            <a:ext cx="1695450" cy="1795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192</Words>
  <Application>Microsoft Office PowerPoint</Application>
  <PresentationFormat>On-screen Show (4:3)</PresentationFormat>
  <Paragraphs>35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0" baseType="lpstr">
      <vt:lpstr>Arial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Home PC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Deborah</dc:creator>
  <cp:lastModifiedBy>Teacher E-Solutions</cp:lastModifiedBy>
  <cp:revision>6</cp:revision>
  <dcterms:created xsi:type="dcterms:W3CDTF">2006-06-17T08:27:12Z</dcterms:created>
  <dcterms:modified xsi:type="dcterms:W3CDTF">2019-01-18T17:17:50Z</dcterms:modified>
</cp:coreProperties>
</file>