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7" r:id="rId4"/>
    <p:sldId id="261"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99" r:id="rId28"/>
    <p:sldId id="300" r:id="rId29"/>
    <p:sldId id="301" r:id="rId30"/>
    <p:sldId id="281" r:id="rId31"/>
    <p:sldId id="298" r:id="rId32"/>
    <p:sldId id="282" r:id="rId33"/>
    <p:sldId id="297" r:id="rId34"/>
    <p:sldId id="283" r:id="rId35"/>
    <p:sldId id="284" r:id="rId36"/>
    <p:sldId id="285" r:id="rId37"/>
    <p:sldId id="286" r:id="rId38"/>
    <p:sldId id="287" r:id="rId39"/>
    <p:sldId id="292" r:id="rId40"/>
    <p:sldId id="293" r:id="rId41"/>
    <p:sldId id="294" r:id="rId42"/>
    <p:sldId id="288" r:id="rId43"/>
    <p:sldId id="302" r:id="rId44"/>
    <p:sldId id="303" r:id="rId45"/>
    <p:sldId id="304" r:id="rId46"/>
    <p:sldId id="305" r:id="rId47"/>
    <p:sldId id="289" r:id="rId48"/>
    <p:sldId id="290" r:id="rId49"/>
    <p:sldId id="291" r:id="rId50"/>
    <p:sldId id="29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F3A52C-F9E3-414F-9F7C-AB111C7C6159}" type="slidenum">
              <a:rPr lang="en-US"/>
              <a:pPr>
                <a:defRPr/>
              </a:pPr>
              <a:t>‹#›</a:t>
            </a:fld>
            <a:endParaRPr lang="en-US"/>
          </a:p>
        </p:txBody>
      </p:sp>
    </p:spTree>
    <p:extLst>
      <p:ext uri="{BB962C8B-B14F-4D97-AF65-F5344CB8AC3E}">
        <p14:creationId xmlns:p14="http://schemas.microsoft.com/office/powerpoint/2010/main" val="364493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5862B8-6347-4A79-BF52-18D19FC585C9}" type="slidenum">
              <a:rPr lang="en-US"/>
              <a:pPr>
                <a:defRPr/>
              </a:pPr>
              <a:t>‹#›</a:t>
            </a:fld>
            <a:endParaRPr lang="en-US"/>
          </a:p>
        </p:txBody>
      </p:sp>
    </p:spTree>
    <p:extLst>
      <p:ext uri="{BB962C8B-B14F-4D97-AF65-F5344CB8AC3E}">
        <p14:creationId xmlns:p14="http://schemas.microsoft.com/office/powerpoint/2010/main" val="246901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C0216E-4C75-416B-90D1-36B7CAF02802}" type="slidenum">
              <a:rPr lang="en-US"/>
              <a:pPr>
                <a:defRPr/>
              </a:pPr>
              <a:t>‹#›</a:t>
            </a:fld>
            <a:endParaRPr lang="en-US"/>
          </a:p>
        </p:txBody>
      </p:sp>
    </p:spTree>
    <p:extLst>
      <p:ext uri="{BB962C8B-B14F-4D97-AF65-F5344CB8AC3E}">
        <p14:creationId xmlns:p14="http://schemas.microsoft.com/office/powerpoint/2010/main" val="2291492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26C778-8012-4820-B4F6-59B9C748F6A6}" type="slidenum">
              <a:rPr lang="en-US"/>
              <a:pPr>
                <a:defRPr/>
              </a:pPr>
              <a:t>‹#›</a:t>
            </a:fld>
            <a:endParaRPr lang="en-US"/>
          </a:p>
        </p:txBody>
      </p:sp>
    </p:spTree>
    <p:extLst>
      <p:ext uri="{BB962C8B-B14F-4D97-AF65-F5344CB8AC3E}">
        <p14:creationId xmlns:p14="http://schemas.microsoft.com/office/powerpoint/2010/main" val="3228880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A67BCF-6342-4768-B452-EF36505BF79B}" type="slidenum">
              <a:rPr lang="en-US"/>
              <a:pPr>
                <a:defRPr/>
              </a:pPr>
              <a:t>‹#›</a:t>
            </a:fld>
            <a:endParaRPr lang="en-US"/>
          </a:p>
        </p:txBody>
      </p:sp>
    </p:spTree>
    <p:extLst>
      <p:ext uri="{BB962C8B-B14F-4D97-AF65-F5344CB8AC3E}">
        <p14:creationId xmlns:p14="http://schemas.microsoft.com/office/powerpoint/2010/main" val="256016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4BE738-A194-4F19-BC4A-1A7462118020}" type="slidenum">
              <a:rPr lang="en-US"/>
              <a:pPr>
                <a:defRPr/>
              </a:pPr>
              <a:t>‹#›</a:t>
            </a:fld>
            <a:endParaRPr lang="en-US"/>
          </a:p>
        </p:txBody>
      </p:sp>
    </p:spTree>
    <p:extLst>
      <p:ext uri="{BB962C8B-B14F-4D97-AF65-F5344CB8AC3E}">
        <p14:creationId xmlns:p14="http://schemas.microsoft.com/office/powerpoint/2010/main" val="207899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1996A3-1F72-463E-ABFB-8A6B5F2D8432}" type="slidenum">
              <a:rPr lang="en-US"/>
              <a:pPr>
                <a:defRPr/>
              </a:pPr>
              <a:t>‹#›</a:t>
            </a:fld>
            <a:endParaRPr lang="en-US"/>
          </a:p>
        </p:txBody>
      </p:sp>
    </p:spTree>
    <p:extLst>
      <p:ext uri="{BB962C8B-B14F-4D97-AF65-F5344CB8AC3E}">
        <p14:creationId xmlns:p14="http://schemas.microsoft.com/office/powerpoint/2010/main" val="396630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6FCFA5-8B75-4BEA-8881-05CD40252A1D}" type="slidenum">
              <a:rPr lang="en-US"/>
              <a:pPr>
                <a:defRPr/>
              </a:pPr>
              <a:t>‹#›</a:t>
            </a:fld>
            <a:endParaRPr lang="en-US"/>
          </a:p>
        </p:txBody>
      </p:sp>
    </p:spTree>
    <p:extLst>
      <p:ext uri="{BB962C8B-B14F-4D97-AF65-F5344CB8AC3E}">
        <p14:creationId xmlns:p14="http://schemas.microsoft.com/office/powerpoint/2010/main" val="96189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3169AA-B9C9-4512-94C8-D64C87D9FD01}" type="slidenum">
              <a:rPr lang="en-US"/>
              <a:pPr>
                <a:defRPr/>
              </a:pPr>
              <a:t>‹#›</a:t>
            </a:fld>
            <a:endParaRPr lang="en-US"/>
          </a:p>
        </p:txBody>
      </p:sp>
    </p:spTree>
    <p:extLst>
      <p:ext uri="{BB962C8B-B14F-4D97-AF65-F5344CB8AC3E}">
        <p14:creationId xmlns:p14="http://schemas.microsoft.com/office/powerpoint/2010/main" val="425789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B27F3B-CD3B-44D8-9835-127CA52A6465}" type="slidenum">
              <a:rPr lang="en-US"/>
              <a:pPr>
                <a:defRPr/>
              </a:pPr>
              <a:t>‹#›</a:t>
            </a:fld>
            <a:endParaRPr lang="en-US"/>
          </a:p>
        </p:txBody>
      </p:sp>
    </p:spTree>
    <p:extLst>
      <p:ext uri="{BB962C8B-B14F-4D97-AF65-F5344CB8AC3E}">
        <p14:creationId xmlns:p14="http://schemas.microsoft.com/office/powerpoint/2010/main" val="107990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317F20-FCA4-4901-9507-21D588D94ED0}" type="slidenum">
              <a:rPr lang="en-US"/>
              <a:pPr>
                <a:defRPr/>
              </a:pPr>
              <a:t>‹#›</a:t>
            </a:fld>
            <a:endParaRPr lang="en-US"/>
          </a:p>
        </p:txBody>
      </p:sp>
    </p:spTree>
    <p:extLst>
      <p:ext uri="{BB962C8B-B14F-4D97-AF65-F5344CB8AC3E}">
        <p14:creationId xmlns:p14="http://schemas.microsoft.com/office/powerpoint/2010/main" val="256657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FCF2C9-1FEC-4CFD-B715-278257569151}" type="slidenum">
              <a:rPr lang="en-US"/>
              <a:pPr>
                <a:defRPr/>
              </a:pPr>
              <a:t>‹#›</a:t>
            </a:fld>
            <a:endParaRPr lang="en-US"/>
          </a:p>
        </p:txBody>
      </p:sp>
    </p:spTree>
    <p:extLst>
      <p:ext uri="{BB962C8B-B14F-4D97-AF65-F5344CB8AC3E}">
        <p14:creationId xmlns:p14="http://schemas.microsoft.com/office/powerpoint/2010/main" val="403425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9791C1-F1FB-44DC-9A86-450227D20085}" type="slidenum">
              <a:rPr lang="en-US"/>
              <a:pPr>
                <a:defRPr/>
              </a:pPr>
              <a:t>‹#›</a:t>
            </a:fld>
            <a:endParaRPr lang="en-US"/>
          </a:p>
        </p:txBody>
      </p:sp>
    </p:spTree>
    <p:extLst>
      <p:ext uri="{BB962C8B-B14F-4D97-AF65-F5344CB8AC3E}">
        <p14:creationId xmlns:p14="http://schemas.microsoft.com/office/powerpoint/2010/main" val="406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5E46BA39-0B69-4DD8-8D36-F689FF3B39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ncientegypt.co.uk/pharaoh/home.htm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ancientegypt.co.uk/writing/home.htm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ancientegypt.co.uk/pyramids/home.html"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ncientegypt.co.uk/temples/home.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ancientegypt.co.uk/mummies/home.html"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ancientegypt.co.uk/gods/home.html"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upload.wikimedia.org/wikipedia/commons/2/27/Ezana2.jpg"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upload.wikimedia.org/wikipedia/en/4/40/NE_565ad.jpg"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ncientegypt.co.uk/geography/home.html"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ncientegypt.co.uk/life/home.html"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8000" b="1" smtClean="0">
                <a:solidFill>
                  <a:srgbClr val="FF6600"/>
                </a:solidFill>
              </a:rPr>
              <a:t>Ancient Africa</a:t>
            </a:r>
          </a:p>
        </p:txBody>
      </p:sp>
      <p:sp>
        <p:nvSpPr>
          <p:cNvPr id="2051" name="Rectangle 8"/>
          <p:cNvSpPr>
            <a:spLocks noGrp="1" noChangeArrowheads="1"/>
          </p:cNvSpPr>
          <p:nvPr>
            <p:ph type="body" idx="1"/>
          </p:nvPr>
        </p:nvSpPr>
        <p:spPr/>
        <p:txBody>
          <a:bodyPr/>
          <a:lstStyle/>
          <a:p>
            <a:pPr eaLnBrk="1" hangingPunct="1"/>
            <a:r>
              <a:rPr lang="en-US" sz="4000" smtClean="0">
                <a:solidFill>
                  <a:schemeClr val="bg1"/>
                </a:solidFill>
              </a:rPr>
              <a:t>Ancient Egypt</a:t>
            </a:r>
          </a:p>
          <a:p>
            <a:pPr eaLnBrk="1" hangingPunct="1"/>
            <a:endParaRPr lang="en-US" sz="4000" smtClean="0">
              <a:solidFill>
                <a:schemeClr val="bg1"/>
              </a:solidFill>
            </a:endParaRPr>
          </a:p>
          <a:p>
            <a:pPr eaLnBrk="1" hangingPunct="1"/>
            <a:r>
              <a:rPr lang="en-US" sz="4000" smtClean="0">
                <a:solidFill>
                  <a:schemeClr val="bg1"/>
                </a:solidFill>
              </a:rPr>
              <a:t>Ancient Axum</a:t>
            </a:r>
          </a:p>
          <a:p>
            <a:pPr eaLnBrk="1" hangingPunct="1"/>
            <a:endParaRPr lang="en-US" sz="4000" smtClean="0">
              <a:solidFill>
                <a:schemeClr val="bg1"/>
              </a:solidFill>
            </a:endParaRPr>
          </a:p>
          <a:p>
            <a:pPr eaLnBrk="1" hangingPunct="1"/>
            <a:r>
              <a:rPr lang="en-US" sz="4000" smtClean="0">
                <a:solidFill>
                  <a:schemeClr val="bg1"/>
                </a:solidFill>
              </a:rPr>
              <a:t>Ancient Kush</a:t>
            </a:r>
          </a:p>
        </p:txBody>
      </p:sp>
      <p:pic>
        <p:nvPicPr>
          <p:cNvPr id="2052" name="Picture 10" descr="350px-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81200"/>
            <a:ext cx="3333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smtClean="0">
                <a:solidFill>
                  <a:srgbClr val="FF6600"/>
                </a:solidFill>
              </a:rPr>
              <a:t>Pharaoh:  Lord of the 2 Lands</a:t>
            </a:r>
          </a:p>
        </p:txBody>
      </p:sp>
      <p:pic>
        <p:nvPicPr>
          <p:cNvPr id="11267" name="Picture 6" descr="newra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05000"/>
            <a:ext cx="40005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smtClean="0">
                <a:solidFill>
                  <a:srgbClr val="FF6600"/>
                </a:solidFill>
              </a:rPr>
              <a:t>The Pharaoh</a:t>
            </a:r>
          </a:p>
        </p:txBody>
      </p:sp>
      <p:sp>
        <p:nvSpPr>
          <p:cNvPr id="12291" name="Rectangle 5"/>
          <p:cNvSpPr>
            <a:spLocks noGrp="1" noChangeArrowheads="1"/>
          </p:cNvSpPr>
          <p:nvPr>
            <p:ph type="body" sz="half" idx="1"/>
          </p:nvPr>
        </p:nvSpPr>
        <p:spPr/>
        <p:txBody>
          <a:bodyPr/>
          <a:lstStyle/>
          <a:p>
            <a:pPr eaLnBrk="1" hangingPunct="1">
              <a:lnSpc>
                <a:spcPct val="90000"/>
              </a:lnSpc>
              <a:buFontTx/>
              <a:buNone/>
            </a:pPr>
            <a:r>
              <a:rPr lang="en-US" sz="2400" smtClean="0">
                <a:solidFill>
                  <a:schemeClr val="bg1"/>
                </a:solidFill>
              </a:rPr>
              <a:t/>
            </a:r>
            <a:br>
              <a:rPr lang="en-US" sz="2400" smtClean="0">
                <a:solidFill>
                  <a:schemeClr val="bg1"/>
                </a:solidFill>
              </a:rPr>
            </a:br>
            <a:r>
              <a:rPr lang="en-US" sz="2400" smtClean="0">
                <a:solidFill>
                  <a:schemeClr val="bg1"/>
                </a:solidFill>
              </a:rPr>
              <a:t>The most powerful person in ancient Egypt was the pharaoh (The Great House). The pharaoh was the political and religious leader of the Egyptian people, holding the titles: 'Lord of the Two Lands' and 'High Priest of Every Temple'. </a:t>
            </a:r>
          </a:p>
        </p:txBody>
      </p:sp>
      <p:pic>
        <p:nvPicPr>
          <p:cNvPr id="12292" name="Picture 10" descr="me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114800"/>
            <a:ext cx="3810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lstStyle/>
          <a:p>
            <a:pPr eaLnBrk="1" hangingPunct="1"/>
            <a:r>
              <a:rPr lang="en-US" smtClean="0">
                <a:solidFill>
                  <a:srgbClr val="FF6600"/>
                </a:solidFill>
              </a:rPr>
              <a:t>The Pharaoh</a:t>
            </a:r>
          </a:p>
        </p:txBody>
      </p:sp>
      <p:sp>
        <p:nvSpPr>
          <p:cNvPr id="13315" name="Rectangle 4"/>
          <p:cNvSpPr>
            <a:spLocks noGrp="1" noChangeArrowheads="1"/>
          </p:cNvSpPr>
          <p:nvPr>
            <p:ph type="body" sz="half" idx="1"/>
          </p:nvPr>
        </p:nvSpPr>
        <p:spPr>
          <a:xfrm>
            <a:off x="457200" y="1600200"/>
            <a:ext cx="4038600" cy="5164138"/>
          </a:xfrm>
          <a:noFill/>
        </p:spPr>
        <p:txBody>
          <a:bodyPr/>
          <a:lstStyle/>
          <a:p>
            <a:pPr eaLnBrk="1" hangingPunct="1">
              <a:lnSpc>
                <a:spcPct val="80000"/>
              </a:lnSpc>
            </a:pPr>
            <a:r>
              <a:rPr lang="en-US" sz="2400" smtClean="0">
                <a:solidFill>
                  <a:schemeClr val="bg1"/>
                </a:solidFill>
              </a:rPr>
              <a:t>As 'Lord of the Two Lands' the pharaoh was the ruler of Upper and Lower Egypt. He owned all of the land, made laws, collected taxes, and defended Egypt against foreigners. </a:t>
            </a:r>
          </a:p>
          <a:p>
            <a:pPr eaLnBrk="1" hangingPunct="1">
              <a:lnSpc>
                <a:spcPct val="80000"/>
              </a:lnSpc>
              <a:buFontTx/>
              <a:buNone/>
            </a:pPr>
            <a:endParaRPr lang="en-US" sz="2400" smtClean="0">
              <a:solidFill>
                <a:schemeClr val="bg1"/>
              </a:solidFill>
            </a:endParaRPr>
          </a:p>
          <a:p>
            <a:pPr eaLnBrk="1" hangingPunct="1">
              <a:lnSpc>
                <a:spcPct val="80000"/>
              </a:lnSpc>
            </a:pPr>
            <a:r>
              <a:rPr lang="en-US" sz="2400" smtClean="0">
                <a:solidFill>
                  <a:schemeClr val="bg1"/>
                </a:solidFill>
              </a:rPr>
              <a:t>As 'High Priest of Every Temple', the pharaoh represented the gods on Earth. He performed rituals and built temples to honour the gods.</a:t>
            </a:r>
          </a:p>
        </p:txBody>
      </p:sp>
      <p:pic>
        <p:nvPicPr>
          <p:cNvPr id="13316" name="Picture 7" descr="Ramesses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86000"/>
            <a:ext cx="17716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smtClean="0">
                <a:solidFill>
                  <a:srgbClr val="FF6600"/>
                </a:solidFill>
              </a:rPr>
              <a:t>Hieroglyphs</a:t>
            </a:r>
          </a:p>
        </p:txBody>
      </p:sp>
      <p:pic>
        <p:nvPicPr>
          <p:cNvPr id="14339" name="Picture 6" descr="intro_i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905000"/>
            <a:ext cx="4953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solidFill>
                  <a:srgbClr val="FF6600"/>
                </a:solidFill>
              </a:rPr>
              <a:t>Hieroglyphs</a:t>
            </a:r>
          </a:p>
        </p:txBody>
      </p:sp>
      <p:sp>
        <p:nvSpPr>
          <p:cNvPr id="15363" name="Rectangle 4"/>
          <p:cNvSpPr>
            <a:spLocks noGrp="1" noChangeArrowheads="1"/>
          </p:cNvSpPr>
          <p:nvPr>
            <p:ph type="body" sz="half" idx="1"/>
          </p:nvPr>
        </p:nvSpPr>
        <p:spPr>
          <a:xfrm>
            <a:off x="457200" y="1600200"/>
            <a:ext cx="4038600" cy="5438775"/>
          </a:xfrm>
          <a:noFill/>
        </p:spPr>
        <p:txBody>
          <a:bodyPr/>
          <a:lstStyle/>
          <a:p>
            <a:pPr eaLnBrk="1" hangingPunct="1">
              <a:lnSpc>
                <a:spcPct val="90000"/>
              </a:lnSpc>
            </a:pPr>
            <a:r>
              <a:rPr lang="en-US" sz="2400" smtClean="0">
                <a:solidFill>
                  <a:schemeClr val="bg1"/>
                </a:solidFill>
              </a:rPr>
              <a:t>The most famous of all ancient Egyptian scripts is hieroglyphic. However, throughout three thousand years of ancient Egyptian civilization, at least three other scripts were used for different purposes. Using these scripts, scribes were able to preserve the beliefs, history and ideas of ancient Egypt in temple and tomb walls and on papyrus scrolls </a:t>
            </a:r>
          </a:p>
        </p:txBody>
      </p:sp>
      <p:pic>
        <p:nvPicPr>
          <p:cNvPr id="15364" name="Picture 7" descr="Hieroglyphic writing">
            <a:hlinkClick r:id="" action="ppaction://noaction"/>
          </p:cNvPr>
          <p:cNvPicPr>
            <a:picLocks noChangeAspect="1" noChangeArrowheads="1"/>
          </p:cNvPicPr>
          <p:nvPr/>
        </p:nvPicPr>
        <p:blipFill>
          <a:blip r:embed="rId2">
            <a:lum contrast="2000"/>
            <a:extLst>
              <a:ext uri="{28A0092B-C50C-407E-A947-70E740481C1C}">
                <a14:useLocalDpi xmlns:a14="http://schemas.microsoft.com/office/drawing/2010/main" val="0"/>
              </a:ext>
            </a:extLst>
          </a:blip>
          <a:srcRect/>
          <a:stretch>
            <a:fillRect/>
          </a:stretch>
        </p:blipFill>
        <p:spPr bwMode="auto">
          <a:xfrm>
            <a:off x="5410200" y="1905000"/>
            <a:ext cx="28702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solidFill>
                  <a:srgbClr val="FF6600"/>
                </a:solidFill>
              </a:rPr>
              <a:t>The Rosetta Stone</a:t>
            </a:r>
          </a:p>
        </p:txBody>
      </p:sp>
      <p:sp>
        <p:nvSpPr>
          <p:cNvPr id="16387" name="Rectangle 3"/>
          <p:cNvSpPr>
            <a:spLocks noGrp="1" noChangeArrowheads="1"/>
          </p:cNvSpPr>
          <p:nvPr>
            <p:ph type="body" sz="half" idx="1"/>
          </p:nvPr>
        </p:nvSpPr>
        <p:spPr/>
        <p:txBody>
          <a:bodyPr/>
          <a:lstStyle/>
          <a:p>
            <a:pPr eaLnBrk="1" hangingPunct="1"/>
            <a:endParaRPr lang="en-US" smtClean="0">
              <a:solidFill>
                <a:schemeClr val="bg1"/>
              </a:solidFill>
            </a:endParaRPr>
          </a:p>
          <a:p>
            <a:pPr eaLnBrk="1" hangingPunct="1"/>
            <a:r>
              <a:rPr lang="en-US" smtClean="0">
                <a:solidFill>
                  <a:schemeClr val="bg1"/>
                </a:solidFill>
              </a:rPr>
              <a:t>The Rosetta Stone is a stone with writing on it in two languages (Egyptian and Greek), using three scripts (hieroglyphic, demotic and Greek).</a:t>
            </a:r>
          </a:p>
        </p:txBody>
      </p:sp>
      <p:pic>
        <p:nvPicPr>
          <p:cNvPr id="16388" name="Picture 5" descr="The Rosetta 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22574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body" idx="1"/>
          </p:nvPr>
        </p:nvSpPr>
        <p:spPr/>
        <p:txBody>
          <a:bodyPr/>
          <a:lstStyle/>
          <a:p>
            <a:pPr eaLnBrk="1" hangingPunct="1">
              <a:lnSpc>
                <a:spcPct val="90000"/>
              </a:lnSpc>
            </a:pPr>
            <a:r>
              <a:rPr lang="en-US" sz="2400" smtClean="0">
                <a:solidFill>
                  <a:schemeClr val="bg1"/>
                </a:solidFill>
              </a:rPr>
              <a:t>The Rosetta Stone is written in three scripts because when it was written, there were three scripts being used in Egypt. </a:t>
            </a:r>
          </a:p>
          <a:p>
            <a:pPr eaLnBrk="1" hangingPunct="1">
              <a:lnSpc>
                <a:spcPct val="90000"/>
              </a:lnSpc>
            </a:pPr>
            <a:r>
              <a:rPr lang="en-US" sz="2400" smtClean="0">
                <a:solidFill>
                  <a:schemeClr val="bg1"/>
                </a:solidFill>
              </a:rPr>
              <a:t>The first was hieroglyphic which was the script used for important or religious documents.</a:t>
            </a:r>
          </a:p>
          <a:p>
            <a:pPr eaLnBrk="1" hangingPunct="1">
              <a:lnSpc>
                <a:spcPct val="90000"/>
              </a:lnSpc>
            </a:pPr>
            <a:r>
              <a:rPr lang="en-US" sz="2400" smtClean="0">
                <a:solidFill>
                  <a:schemeClr val="bg1"/>
                </a:solidFill>
              </a:rPr>
              <a:t>The second was demotic which was the common script of Egypt. </a:t>
            </a:r>
          </a:p>
          <a:p>
            <a:pPr eaLnBrk="1" hangingPunct="1">
              <a:lnSpc>
                <a:spcPct val="90000"/>
              </a:lnSpc>
            </a:pPr>
            <a:r>
              <a:rPr lang="en-US" sz="2400" smtClean="0">
                <a:solidFill>
                  <a:schemeClr val="bg1"/>
                </a:solidFill>
              </a:rPr>
              <a:t>The third was Greek which was the language of the rulers of Egypt at that time. </a:t>
            </a:r>
          </a:p>
          <a:p>
            <a:pPr eaLnBrk="1" hangingPunct="1">
              <a:lnSpc>
                <a:spcPct val="90000"/>
              </a:lnSpc>
            </a:pPr>
            <a:r>
              <a:rPr lang="en-US" sz="2400" smtClean="0">
                <a:solidFill>
                  <a:schemeClr val="bg1"/>
                </a:solidFill>
              </a:rPr>
              <a:t>The Rosetta Stone was written in all three scripts so that the priests, government officials and rulers of Egypt could read what it said</a:t>
            </a:r>
          </a:p>
        </p:txBody>
      </p:sp>
      <p:pic>
        <p:nvPicPr>
          <p:cNvPr id="17411" name="Picture 16" descr="Detail of hieroglyphic and demotic script on the Rosetta 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52400"/>
            <a:ext cx="19812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smtClean="0">
                <a:solidFill>
                  <a:srgbClr val="FF6600"/>
                </a:solidFill>
              </a:rPr>
              <a:t>Pyramids</a:t>
            </a:r>
          </a:p>
        </p:txBody>
      </p:sp>
      <p:pic>
        <p:nvPicPr>
          <p:cNvPr id="18435" name="Picture 6" descr="intropy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09800"/>
            <a:ext cx="49625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p:txBody>
          <a:bodyPr/>
          <a:lstStyle/>
          <a:p>
            <a:pPr eaLnBrk="1" hangingPunct="1">
              <a:lnSpc>
                <a:spcPct val="90000"/>
              </a:lnSpc>
            </a:pPr>
            <a:r>
              <a:rPr lang="en-US" sz="2400" smtClean="0">
                <a:solidFill>
                  <a:schemeClr val="bg1"/>
                </a:solidFill>
              </a:rPr>
              <a:t> The ancient Egyptians built pyramids as tombs for the pharaohs and their queens. The pharaohs were buried in pyramids of many different shapes and sizes from before the beginning of the Old Kingdom to the end of the Middle Kingdom. </a:t>
            </a:r>
          </a:p>
          <a:p>
            <a:pPr eaLnBrk="1" hangingPunct="1">
              <a:lnSpc>
                <a:spcPct val="90000"/>
              </a:lnSpc>
              <a:buFontTx/>
              <a:buNone/>
            </a:pPr>
            <a:r>
              <a:rPr lang="en-US" sz="2400" smtClean="0">
                <a:solidFill>
                  <a:schemeClr val="bg1"/>
                </a:solidFill>
              </a:rPr>
              <a:t>  </a:t>
            </a:r>
          </a:p>
          <a:p>
            <a:pPr eaLnBrk="1" hangingPunct="1">
              <a:lnSpc>
                <a:spcPct val="90000"/>
              </a:lnSpc>
            </a:pPr>
            <a:r>
              <a:rPr lang="en-US" sz="2400" smtClean="0">
                <a:solidFill>
                  <a:schemeClr val="bg1"/>
                </a:solidFill>
              </a:rPr>
              <a:t>There are about eighty pyramids known today from ancient Egypt. The three largest and best-preserved of these were built at Giza at the beginning of the Old Kingdom. The most well-known of these pyramids was built for the pharaoh Khufu. It is known as the 'Great Pyramid'</a:t>
            </a:r>
          </a:p>
        </p:txBody>
      </p:sp>
      <p:pic>
        <p:nvPicPr>
          <p:cNvPr id="19459" name="Picture 5" descr="Pyramids of Gi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28575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smtClean="0">
                <a:solidFill>
                  <a:srgbClr val="FF6600"/>
                </a:solidFill>
              </a:rPr>
              <a:t>Temples</a:t>
            </a:r>
          </a:p>
        </p:txBody>
      </p:sp>
      <p:pic>
        <p:nvPicPr>
          <p:cNvPr id="20483" name="Picture 6" descr="intro_i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81200"/>
            <a:ext cx="4953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000" smtClean="0">
                <a:solidFill>
                  <a:srgbClr val="FF6600"/>
                </a:solidFill>
              </a:rPr>
              <a:t>Kingdoms in North Eastern Africa:</a:t>
            </a:r>
            <a:br>
              <a:rPr lang="en-US" sz="4000" smtClean="0">
                <a:solidFill>
                  <a:srgbClr val="FF6600"/>
                </a:solidFill>
              </a:rPr>
            </a:br>
            <a:r>
              <a:rPr lang="en-US" sz="4000" smtClean="0">
                <a:solidFill>
                  <a:srgbClr val="FF6600"/>
                </a:solidFill>
              </a:rPr>
              <a:t>The Nile River Valley</a:t>
            </a:r>
          </a:p>
        </p:txBody>
      </p:sp>
      <p:pic>
        <p:nvPicPr>
          <p:cNvPr id="3075" name="Picture 5" descr="nile_large_del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4762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mtClean="0">
                <a:solidFill>
                  <a:srgbClr val="FF6600"/>
                </a:solidFill>
              </a:rPr>
              <a:t>Temples</a:t>
            </a:r>
          </a:p>
        </p:txBody>
      </p:sp>
      <p:sp>
        <p:nvSpPr>
          <p:cNvPr id="21507" name="Rectangle 5"/>
          <p:cNvSpPr>
            <a:spLocks noGrp="1" noChangeArrowheads="1"/>
          </p:cNvSpPr>
          <p:nvPr>
            <p:ph type="body" sz="half" idx="1"/>
          </p:nvPr>
        </p:nvSpPr>
        <p:spPr/>
        <p:txBody>
          <a:bodyPr/>
          <a:lstStyle/>
          <a:p>
            <a:pPr eaLnBrk="1" hangingPunct="1"/>
            <a:r>
              <a:rPr lang="en-US" sz="2400" smtClean="0">
                <a:solidFill>
                  <a:schemeClr val="bg1"/>
                </a:solidFill>
              </a:rPr>
              <a:t>The ancient Egyptians believed that temples were the homes of the gods and goddesses. Every temple was dedicated to a god or goddess and he or she was worshipped there by the temple priests and the pharaoh. </a:t>
            </a:r>
          </a:p>
        </p:txBody>
      </p:sp>
      <p:pic>
        <p:nvPicPr>
          <p:cNvPr id="21508" name="Picture 8" descr="Temple of Luxor, 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28575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smtClean="0">
                <a:solidFill>
                  <a:srgbClr val="FF6600"/>
                </a:solidFill>
              </a:rPr>
              <a:t>Mummification</a:t>
            </a:r>
          </a:p>
        </p:txBody>
      </p:sp>
      <p:pic>
        <p:nvPicPr>
          <p:cNvPr id="22531" name="Picture 6" descr="intro_i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81200"/>
            <a:ext cx="4953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body" sz="half" idx="1"/>
          </p:nvPr>
        </p:nvSpPr>
        <p:spPr/>
        <p:txBody>
          <a:bodyPr/>
          <a:lstStyle/>
          <a:p>
            <a:pPr eaLnBrk="1" hangingPunct="1"/>
            <a:r>
              <a:rPr lang="en-US" sz="2800" smtClean="0">
                <a:solidFill>
                  <a:schemeClr val="bg1"/>
                </a:solidFill>
              </a:rPr>
              <a:t>The earliest ancient Egyptians buried their dead in small pits in the desert. The heat and dryness of the sand dehydrated the bodies quickly, creating lifelike and natural 'mummies'. </a:t>
            </a:r>
          </a:p>
        </p:txBody>
      </p:sp>
      <p:pic>
        <p:nvPicPr>
          <p:cNvPr id="23555" name="Picture 12" descr="g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038600"/>
            <a:ext cx="3619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body" sz="half" idx="1"/>
          </p:nvPr>
        </p:nvSpPr>
        <p:spPr/>
        <p:txBody>
          <a:bodyPr/>
          <a:lstStyle/>
          <a:p>
            <a:pPr eaLnBrk="1" hangingPunct="1"/>
            <a:r>
              <a:rPr lang="en-US" smtClean="0">
                <a:solidFill>
                  <a:schemeClr val="bg1"/>
                </a:solidFill>
              </a:rPr>
              <a:t>Over many centuries, the ancient Egyptians developed a method of preserving bodies so they would remain lifelike. The process included embalming the bodies and wrapping them in strips of linen </a:t>
            </a:r>
          </a:p>
        </p:txBody>
      </p:sp>
      <p:pic>
        <p:nvPicPr>
          <p:cNvPr id="24579" name="Picture 8" descr="mum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905000"/>
            <a:ext cx="1335088"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9"/>
          <p:cNvSpPr>
            <a:spLocks noChangeArrowheads="1"/>
          </p:cNvSpPr>
          <p:nvPr/>
        </p:nvSpPr>
        <p:spPr bwMode="auto">
          <a:xfrm>
            <a:off x="1524000" y="2286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FF6600"/>
                </a:solidFill>
              </a:rPr>
              <a:t>Mummification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smtClean="0">
                <a:solidFill>
                  <a:srgbClr val="FF6600"/>
                </a:solidFill>
              </a:rPr>
              <a:t>Gods &amp; Goddesses</a:t>
            </a:r>
          </a:p>
        </p:txBody>
      </p:sp>
      <p:pic>
        <p:nvPicPr>
          <p:cNvPr id="25603" name="Picture 6" descr="Gods and Goddess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133600"/>
            <a:ext cx="49625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p:txBody>
          <a:bodyPr/>
          <a:lstStyle/>
          <a:p>
            <a:pPr eaLnBrk="1" hangingPunct="1"/>
            <a:r>
              <a:rPr lang="en-US" sz="2800" smtClean="0">
                <a:solidFill>
                  <a:schemeClr val="bg1"/>
                </a:solidFill>
              </a:rPr>
              <a:t>The ancient Egyptians believed in many different gods and goddesses. Each one with their own role to play in maintaining peace and harmony across the land </a:t>
            </a:r>
          </a:p>
          <a:p>
            <a:pPr eaLnBrk="1" hangingPunct="1"/>
            <a:r>
              <a:rPr lang="en-US" sz="2800" smtClean="0">
                <a:solidFill>
                  <a:schemeClr val="bg1"/>
                </a:solidFill>
              </a:rPr>
              <a:t>Some gods and goddesses took part in creation, some brought the flood every year, some offered protection, and some took care of people after they died. Others were either local gods who represented towns, or minor gods who represented plants or animals. </a:t>
            </a:r>
          </a:p>
        </p:txBody>
      </p:sp>
      <p:pic>
        <p:nvPicPr>
          <p:cNvPr id="26627" name="Picture 10" descr="gods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523875"/>
            <a:ext cx="28575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457200" y="0"/>
            <a:ext cx="8229600" cy="914400"/>
          </a:xfrm>
        </p:spPr>
        <p:txBody>
          <a:bodyPr/>
          <a:lstStyle/>
          <a:p>
            <a:pPr eaLnBrk="1" hangingPunct="1"/>
            <a:r>
              <a:rPr lang="en-US" sz="4000" smtClean="0">
                <a:solidFill>
                  <a:srgbClr val="FF6600"/>
                </a:solidFill>
              </a:rPr>
              <a:t>Old Kingdom (Age of the Pyramids)</a:t>
            </a:r>
          </a:p>
        </p:txBody>
      </p:sp>
      <p:sp>
        <p:nvSpPr>
          <p:cNvPr id="27651" name="Rectangle 6"/>
          <p:cNvSpPr>
            <a:spLocks noGrp="1" noChangeArrowheads="1"/>
          </p:cNvSpPr>
          <p:nvPr>
            <p:ph type="body" idx="1"/>
          </p:nvPr>
        </p:nvSpPr>
        <p:spPr>
          <a:xfrm>
            <a:off x="457200" y="838200"/>
            <a:ext cx="8229600" cy="5867400"/>
          </a:xfrm>
        </p:spPr>
        <p:txBody>
          <a:bodyPr/>
          <a:lstStyle/>
          <a:p>
            <a:pPr eaLnBrk="1" hangingPunct="1">
              <a:lnSpc>
                <a:spcPct val="90000"/>
              </a:lnSpc>
              <a:buFontTx/>
              <a:buChar char="-"/>
            </a:pPr>
            <a:r>
              <a:rPr lang="en-CA" sz="2400" smtClean="0">
                <a:solidFill>
                  <a:schemeClr val="bg1"/>
                </a:solidFill>
              </a:rPr>
              <a:t>2780-2108 B.C.</a:t>
            </a:r>
          </a:p>
          <a:p>
            <a:pPr eaLnBrk="1" hangingPunct="1">
              <a:lnSpc>
                <a:spcPct val="90000"/>
              </a:lnSpc>
              <a:buFontTx/>
              <a:buChar char="-"/>
            </a:pPr>
            <a:r>
              <a:rPr lang="en-CA" sz="2400" smtClean="0">
                <a:solidFill>
                  <a:schemeClr val="bg1"/>
                </a:solidFill>
              </a:rPr>
              <a:t>Pharaohs had all political &amp; religious power</a:t>
            </a:r>
          </a:p>
          <a:p>
            <a:pPr eaLnBrk="1" hangingPunct="1">
              <a:lnSpc>
                <a:spcPct val="90000"/>
              </a:lnSpc>
              <a:buFontTx/>
              <a:buChar char="-"/>
            </a:pPr>
            <a:r>
              <a:rPr lang="en-CA" sz="2400" smtClean="0">
                <a:solidFill>
                  <a:schemeClr val="bg1"/>
                </a:solidFill>
              </a:rPr>
              <a:t>The Pharaoh was a landlord and rented out land to the nobles.</a:t>
            </a:r>
          </a:p>
          <a:p>
            <a:pPr eaLnBrk="1" hangingPunct="1">
              <a:lnSpc>
                <a:spcPct val="90000"/>
              </a:lnSpc>
              <a:buFontTx/>
              <a:buChar char="-"/>
            </a:pPr>
            <a:r>
              <a:rPr lang="en-CA" sz="2400" smtClean="0">
                <a:solidFill>
                  <a:schemeClr val="bg1"/>
                </a:solidFill>
              </a:rPr>
              <a:t>Pyramids were built to protect the dead.</a:t>
            </a:r>
          </a:p>
          <a:p>
            <a:pPr eaLnBrk="1" hangingPunct="1">
              <a:lnSpc>
                <a:spcPct val="90000"/>
              </a:lnSpc>
              <a:buFontTx/>
              <a:buChar char="-"/>
            </a:pPr>
            <a:r>
              <a:rPr lang="en-CA" sz="2400" smtClean="0">
                <a:solidFill>
                  <a:schemeClr val="bg1"/>
                </a:solidFill>
              </a:rPr>
              <a:t>Hieroglyphics told the Pharaoh’s story</a:t>
            </a:r>
          </a:p>
          <a:p>
            <a:pPr eaLnBrk="1" hangingPunct="1">
              <a:lnSpc>
                <a:spcPct val="90000"/>
              </a:lnSpc>
              <a:buFontTx/>
              <a:buChar char="-"/>
            </a:pPr>
            <a:r>
              <a:rPr lang="en-CA" sz="2400" smtClean="0">
                <a:solidFill>
                  <a:schemeClr val="bg1"/>
                </a:solidFill>
              </a:rPr>
              <a:t>Sphinx:  Monument that has a body of a lion and head of a man (pharaoh).  It represents the pharaoh as Ra, the sun god.</a:t>
            </a:r>
          </a:p>
          <a:p>
            <a:pPr eaLnBrk="1" hangingPunct="1">
              <a:lnSpc>
                <a:spcPct val="90000"/>
              </a:lnSpc>
              <a:buFontTx/>
              <a:buNone/>
            </a:pPr>
            <a:endParaRPr lang="en-CA" sz="2400" smtClean="0">
              <a:solidFill>
                <a:schemeClr val="bg1"/>
              </a:solidFill>
            </a:endParaRPr>
          </a:p>
          <a:p>
            <a:pPr eaLnBrk="1" hangingPunct="1">
              <a:lnSpc>
                <a:spcPct val="90000"/>
              </a:lnSpc>
              <a:buFontTx/>
              <a:buNone/>
            </a:pPr>
            <a:r>
              <a:rPr lang="en-CA" sz="2400" b="1" u="sng" smtClean="0">
                <a:solidFill>
                  <a:schemeClr val="accent1"/>
                </a:solidFill>
              </a:rPr>
              <a:t>Declined:</a:t>
            </a:r>
          </a:p>
          <a:p>
            <a:pPr eaLnBrk="1" hangingPunct="1">
              <a:lnSpc>
                <a:spcPct val="90000"/>
              </a:lnSpc>
              <a:buFontTx/>
              <a:buChar char="-"/>
            </a:pPr>
            <a:r>
              <a:rPr lang="en-CA" sz="2400" smtClean="0">
                <a:solidFill>
                  <a:schemeClr val="bg1"/>
                </a:solidFill>
              </a:rPr>
              <a:t>Collected taxes, but pyramids were still too costly</a:t>
            </a:r>
          </a:p>
          <a:p>
            <a:pPr eaLnBrk="1" hangingPunct="1">
              <a:lnSpc>
                <a:spcPct val="90000"/>
              </a:lnSpc>
              <a:buFontTx/>
              <a:buChar char="-"/>
            </a:pPr>
            <a:r>
              <a:rPr lang="en-CA" sz="2400" smtClean="0">
                <a:solidFill>
                  <a:schemeClr val="bg1"/>
                </a:solidFill>
              </a:rPr>
              <a:t>Pharaoh began to lose authority to nobles, who gained more authority over nomes (provinces)</a:t>
            </a:r>
          </a:p>
          <a:p>
            <a:pPr eaLnBrk="1" hangingPunct="1">
              <a:lnSpc>
                <a:spcPct val="90000"/>
              </a:lnSpc>
              <a:buFontTx/>
              <a:buChar char="-"/>
            </a:pPr>
            <a:r>
              <a:rPr lang="en-CA" sz="2400" smtClean="0">
                <a:solidFill>
                  <a:schemeClr val="bg1"/>
                </a:solidFill>
              </a:rPr>
              <a:t>Crops failed and people suffered.</a:t>
            </a:r>
            <a:endParaRPr lang="en-US" sz="2400" smtClean="0">
              <a:solidFill>
                <a:schemeClr val="bg1"/>
              </a:solidFill>
            </a:endParaRPr>
          </a:p>
          <a:p>
            <a:pPr eaLnBrk="1" hangingPunct="1">
              <a:lnSpc>
                <a:spcPct val="90000"/>
              </a:lnSpc>
              <a:buFontTx/>
              <a:buNone/>
            </a:pPr>
            <a:endParaRPr lang="en-US" sz="2400" smtClean="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smtClean="0">
                <a:solidFill>
                  <a:srgbClr val="FF6600"/>
                </a:solidFill>
              </a:rPr>
              <a:t>Middle Kingdom (Age of the Nobles)</a:t>
            </a:r>
          </a:p>
        </p:txBody>
      </p:sp>
      <p:sp>
        <p:nvSpPr>
          <p:cNvPr id="28675" name="Rectangle 3"/>
          <p:cNvSpPr>
            <a:spLocks noGrp="1" noChangeArrowheads="1"/>
          </p:cNvSpPr>
          <p:nvPr>
            <p:ph type="body" idx="1"/>
          </p:nvPr>
        </p:nvSpPr>
        <p:spPr>
          <a:xfrm>
            <a:off x="457200" y="1219200"/>
            <a:ext cx="8229600" cy="5638800"/>
          </a:xfrm>
        </p:spPr>
        <p:txBody>
          <a:bodyPr/>
          <a:lstStyle/>
          <a:p>
            <a:pPr eaLnBrk="1" hangingPunct="1">
              <a:lnSpc>
                <a:spcPct val="90000"/>
              </a:lnSpc>
            </a:pPr>
            <a:r>
              <a:rPr lang="en-CA" sz="2800" smtClean="0">
                <a:solidFill>
                  <a:schemeClr val="bg1"/>
                </a:solidFill>
              </a:rPr>
              <a:t>2100-1788 B.C.</a:t>
            </a:r>
          </a:p>
          <a:p>
            <a:pPr eaLnBrk="1" hangingPunct="1">
              <a:lnSpc>
                <a:spcPct val="90000"/>
              </a:lnSpc>
            </a:pPr>
            <a:r>
              <a:rPr lang="en-CA" sz="2800" smtClean="0">
                <a:solidFill>
                  <a:schemeClr val="bg1"/>
                </a:solidFill>
              </a:rPr>
              <a:t>A noble named Amenemhet I became pharaoh</a:t>
            </a:r>
          </a:p>
          <a:p>
            <a:pPr eaLnBrk="1" hangingPunct="1">
              <a:lnSpc>
                <a:spcPct val="90000"/>
              </a:lnSpc>
            </a:pPr>
            <a:r>
              <a:rPr lang="en-CA" sz="2800" smtClean="0">
                <a:solidFill>
                  <a:schemeClr val="bg1"/>
                </a:solidFill>
              </a:rPr>
              <a:t>He gave power back to the pharaoh</a:t>
            </a:r>
          </a:p>
          <a:p>
            <a:pPr eaLnBrk="1" hangingPunct="1">
              <a:lnSpc>
                <a:spcPct val="90000"/>
              </a:lnSpc>
            </a:pPr>
            <a:r>
              <a:rPr lang="en-CA" sz="2800" smtClean="0">
                <a:solidFill>
                  <a:schemeClr val="bg1"/>
                </a:solidFill>
              </a:rPr>
              <a:t>Moved capital to Thebes</a:t>
            </a:r>
          </a:p>
          <a:p>
            <a:pPr eaLnBrk="1" hangingPunct="1">
              <a:lnSpc>
                <a:spcPct val="90000"/>
              </a:lnSpc>
            </a:pPr>
            <a:r>
              <a:rPr lang="en-CA" sz="2800" smtClean="0">
                <a:solidFill>
                  <a:schemeClr val="bg1"/>
                </a:solidFill>
              </a:rPr>
              <a:t>Arts and literature flourished</a:t>
            </a:r>
          </a:p>
          <a:p>
            <a:pPr eaLnBrk="1" hangingPunct="1">
              <a:lnSpc>
                <a:spcPct val="90000"/>
              </a:lnSpc>
            </a:pPr>
            <a:r>
              <a:rPr lang="en-CA" sz="2800" smtClean="0">
                <a:solidFill>
                  <a:schemeClr val="bg1"/>
                </a:solidFill>
              </a:rPr>
              <a:t>Successful war against Nubia</a:t>
            </a:r>
          </a:p>
          <a:p>
            <a:pPr eaLnBrk="1" hangingPunct="1">
              <a:lnSpc>
                <a:spcPct val="90000"/>
              </a:lnSpc>
            </a:pPr>
            <a:r>
              <a:rPr lang="en-CA" sz="2800" smtClean="0">
                <a:solidFill>
                  <a:schemeClr val="bg1"/>
                </a:solidFill>
              </a:rPr>
              <a:t>Trade was successful</a:t>
            </a:r>
          </a:p>
          <a:p>
            <a:pPr eaLnBrk="1" hangingPunct="1">
              <a:lnSpc>
                <a:spcPct val="90000"/>
              </a:lnSpc>
              <a:buFontTx/>
              <a:buNone/>
            </a:pPr>
            <a:endParaRPr lang="en-CA" sz="2800" smtClean="0">
              <a:solidFill>
                <a:schemeClr val="bg1"/>
              </a:solidFill>
            </a:endParaRPr>
          </a:p>
          <a:p>
            <a:pPr eaLnBrk="1" hangingPunct="1">
              <a:lnSpc>
                <a:spcPct val="90000"/>
              </a:lnSpc>
            </a:pPr>
            <a:r>
              <a:rPr lang="en-CA" sz="2800" b="1" u="sng" smtClean="0">
                <a:solidFill>
                  <a:schemeClr val="accent1"/>
                </a:solidFill>
              </a:rPr>
              <a:t>Declined:</a:t>
            </a:r>
          </a:p>
          <a:p>
            <a:pPr eaLnBrk="1" hangingPunct="1">
              <a:lnSpc>
                <a:spcPct val="90000"/>
              </a:lnSpc>
            </a:pPr>
            <a:r>
              <a:rPr lang="en-CA" sz="2800" smtClean="0">
                <a:solidFill>
                  <a:schemeClr val="bg1"/>
                </a:solidFill>
              </a:rPr>
              <a:t>Weak dynasties</a:t>
            </a:r>
          </a:p>
          <a:p>
            <a:pPr eaLnBrk="1" hangingPunct="1">
              <a:lnSpc>
                <a:spcPct val="90000"/>
              </a:lnSpc>
            </a:pPr>
            <a:r>
              <a:rPr lang="en-CA" sz="2800" smtClean="0">
                <a:solidFill>
                  <a:schemeClr val="bg1"/>
                </a:solidFill>
              </a:rPr>
              <a:t>Hyksos warriors destroyed temples, and burned cities.</a:t>
            </a:r>
            <a:endParaRPr lang="en-US" sz="280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685800"/>
          </a:xfrm>
        </p:spPr>
        <p:txBody>
          <a:bodyPr/>
          <a:lstStyle/>
          <a:p>
            <a:pPr eaLnBrk="1" hangingPunct="1"/>
            <a:r>
              <a:rPr lang="en-US" sz="4000" smtClean="0">
                <a:solidFill>
                  <a:srgbClr val="FF6600"/>
                </a:solidFill>
              </a:rPr>
              <a:t>New Kingdom (Age of the Empire)</a:t>
            </a:r>
          </a:p>
        </p:txBody>
      </p:sp>
      <p:sp>
        <p:nvSpPr>
          <p:cNvPr id="29699" name="Rectangle 3"/>
          <p:cNvSpPr>
            <a:spLocks noGrp="1" noChangeArrowheads="1"/>
          </p:cNvSpPr>
          <p:nvPr>
            <p:ph type="body" idx="1"/>
          </p:nvPr>
        </p:nvSpPr>
        <p:spPr>
          <a:xfrm>
            <a:off x="457200" y="762000"/>
            <a:ext cx="8229600" cy="5867400"/>
          </a:xfrm>
        </p:spPr>
        <p:txBody>
          <a:bodyPr/>
          <a:lstStyle/>
          <a:p>
            <a:pPr eaLnBrk="1" hangingPunct="1"/>
            <a:r>
              <a:rPr lang="en-CA" smtClean="0">
                <a:solidFill>
                  <a:schemeClr val="bg1"/>
                </a:solidFill>
              </a:rPr>
              <a:t>1580-1090 B.C.</a:t>
            </a:r>
          </a:p>
          <a:p>
            <a:pPr eaLnBrk="1" hangingPunct="1"/>
            <a:r>
              <a:rPr lang="en-CA" smtClean="0">
                <a:solidFill>
                  <a:schemeClr val="bg1"/>
                </a:solidFill>
              </a:rPr>
              <a:t>Egyptian pharaohs drove out Hyksos warriors</a:t>
            </a:r>
          </a:p>
          <a:p>
            <a:pPr eaLnBrk="1" hangingPunct="1"/>
            <a:r>
              <a:rPr lang="en-CA" smtClean="0">
                <a:solidFill>
                  <a:schemeClr val="bg1"/>
                </a:solidFill>
              </a:rPr>
              <a:t>The Egyptians created a standing army of charioteers, bowman and foot soldiers</a:t>
            </a:r>
          </a:p>
          <a:p>
            <a:pPr eaLnBrk="1" hangingPunct="1"/>
            <a:r>
              <a:rPr lang="en-CA" b="1" u="sng" smtClean="0">
                <a:solidFill>
                  <a:schemeClr val="folHlink"/>
                </a:solidFill>
              </a:rPr>
              <a:t>Hatshepsut</a:t>
            </a:r>
            <a:r>
              <a:rPr lang="en-CA" smtClean="0">
                <a:solidFill>
                  <a:schemeClr val="bg1"/>
                </a:solidFill>
              </a:rPr>
              <a:t>: Was a powerful female pharaoh, who expanded trade; time of peace; built a pyramid in Valley of the Kings.  It is believed that her step-son (Thytmose) murdered her, and he led military campaigns that ended the peace.</a:t>
            </a:r>
            <a:endParaRPr lang="en-US"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CA" smtClean="0">
                <a:solidFill>
                  <a:srgbClr val="FF6600"/>
                </a:solidFill>
              </a:rPr>
              <a:t>Decline</a:t>
            </a:r>
            <a:endParaRPr lang="en-US" smtClean="0">
              <a:solidFill>
                <a:srgbClr val="FF6600"/>
              </a:solidFill>
            </a:endParaRPr>
          </a:p>
        </p:txBody>
      </p:sp>
      <p:sp>
        <p:nvSpPr>
          <p:cNvPr id="30723" name="Rectangle 3"/>
          <p:cNvSpPr>
            <a:spLocks noGrp="1" noChangeArrowheads="1"/>
          </p:cNvSpPr>
          <p:nvPr>
            <p:ph type="body" idx="1"/>
          </p:nvPr>
        </p:nvSpPr>
        <p:spPr/>
        <p:txBody>
          <a:bodyPr/>
          <a:lstStyle/>
          <a:p>
            <a:pPr eaLnBrk="1" hangingPunct="1">
              <a:lnSpc>
                <a:spcPct val="90000"/>
              </a:lnSpc>
            </a:pPr>
            <a:r>
              <a:rPr lang="en-CA" smtClean="0">
                <a:solidFill>
                  <a:schemeClr val="bg1"/>
                </a:solidFill>
              </a:rPr>
              <a:t>Small invasions</a:t>
            </a:r>
          </a:p>
          <a:p>
            <a:pPr eaLnBrk="1" hangingPunct="1">
              <a:lnSpc>
                <a:spcPct val="90000"/>
              </a:lnSpc>
            </a:pPr>
            <a:r>
              <a:rPr lang="en-CA" smtClean="0">
                <a:solidFill>
                  <a:schemeClr val="bg1"/>
                </a:solidFill>
              </a:rPr>
              <a:t>A peace treaty between the Hittites and Ramses II caused Egypt to lose some dominance</a:t>
            </a:r>
          </a:p>
          <a:p>
            <a:pPr eaLnBrk="1" hangingPunct="1">
              <a:lnSpc>
                <a:spcPct val="90000"/>
              </a:lnSpc>
            </a:pPr>
            <a:r>
              <a:rPr lang="en-CA" smtClean="0">
                <a:solidFill>
                  <a:schemeClr val="bg1"/>
                </a:solidFill>
              </a:rPr>
              <a:t>Fell under Persia</a:t>
            </a:r>
          </a:p>
          <a:p>
            <a:pPr eaLnBrk="1" hangingPunct="1">
              <a:lnSpc>
                <a:spcPct val="90000"/>
              </a:lnSpc>
            </a:pPr>
            <a:r>
              <a:rPr lang="en-CA" smtClean="0">
                <a:solidFill>
                  <a:schemeClr val="bg1"/>
                </a:solidFill>
              </a:rPr>
              <a:t>Alexander the Great occupied Egypt and Cleopatra became the last pharaoh</a:t>
            </a:r>
          </a:p>
          <a:p>
            <a:pPr eaLnBrk="1" hangingPunct="1">
              <a:lnSpc>
                <a:spcPct val="90000"/>
              </a:lnSpc>
            </a:pPr>
            <a:r>
              <a:rPr lang="en-CA" smtClean="0">
                <a:solidFill>
                  <a:schemeClr val="bg1"/>
                </a:solidFill>
              </a:rPr>
              <a:t>Defeated in a naval battle against Rome and became part of the Roman Empire</a:t>
            </a:r>
            <a:endParaRPr lang="en-US"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6000" b="1" smtClean="0">
                <a:solidFill>
                  <a:srgbClr val="FF6600"/>
                </a:solidFill>
              </a:rPr>
              <a:t>Ancient Egypt</a:t>
            </a:r>
          </a:p>
        </p:txBody>
      </p:sp>
      <p:pic>
        <p:nvPicPr>
          <p:cNvPr id="4099" name="Picture 5" descr="Egypt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3748088"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en-US" smtClean="0">
                <a:solidFill>
                  <a:srgbClr val="FF6600"/>
                </a:solidFill>
              </a:rPr>
              <a:t>Axum (Aksum)</a:t>
            </a:r>
          </a:p>
        </p:txBody>
      </p:sp>
      <p:pic>
        <p:nvPicPr>
          <p:cNvPr id="31747" name="Picture 6" descr="islam-aksum-map-0-700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8" y="1733550"/>
            <a:ext cx="340042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map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647825"/>
            <a:ext cx="31623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solidFill>
                  <a:srgbClr val="FF6600"/>
                </a:solidFill>
              </a:rPr>
              <a:t>Axum</a:t>
            </a:r>
          </a:p>
        </p:txBody>
      </p:sp>
      <p:sp>
        <p:nvSpPr>
          <p:cNvPr id="33795" name="Rectangle 3"/>
          <p:cNvSpPr>
            <a:spLocks noGrp="1" noChangeArrowheads="1"/>
          </p:cNvSpPr>
          <p:nvPr>
            <p:ph type="body" idx="1"/>
          </p:nvPr>
        </p:nvSpPr>
        <p:spPr/>
        <p:txBody>
          <a:bodyPr/>
          <a:lstStyle/>
          <a:p>
            <a:pPr eaLnBrk="1" hangingPunct="1">
              <a:lnSpc>
                <a:spcPct val="90000"/>
              </a:lnSpc>
              <a:buFontTx/>
              <a:buNone/>
            </a:pPr>
            <a:endParaRPr lang="en-US" smtClean="0">
              <a:solidFill>
                <a:schemeClr val="bg1"/>
              </a:solidFill>
            </a:endParaRPr>
          </a:p>
          <a:p>
            <a:pPr eaLnBrk="1" hangingPunct="1">
              <a:lnSpc>
                <a:spcPct val="90000"/>
              </a:lnSpc>
            </a:pPr>
            <a:r>
              <a:rPr lang="en-US" smtClean="0">
                <a:solidFill>
                  <a:schemeClr val="bg1"/>
                </a:solidFill>
              </a:rPr>
              <a:t>The Aksumites were a people formed from the mix of Kushitic speaking people in Ethiopia and Semitic speaking people in southern Arabia who settled the territory across the Red Sea around 500 BC. </a:t>
            </a:r>
          </a:p>
          <a:p>
            <a:pPr eaLnBrk="1" hangingPunct="1">
              <a:lnSpc>
                <a:spcPct val="90000"/>
              </a:lnSpc>
              <a:buFontTx/>
              <a:buNone/>
            </a:pPr>
            <a:endParaRPr lang="en-US" smtClean="0">
              <a:solidFill>
                <a:schemeClr val="bg1"/>
              </a:solidFill>
            </a:endParaRPr>
          </a:p>
          <a:p>
            <a:pPr eaLnBrk="1" hangingPunct="1">
              <a:lnSpc>
                <a:spcPct val="90000"/>
              </a:lnSpc>
            </a:pPr>
            <a:r>
              <a:rPr lang="en-US" smtClean="0">
                <a:solidFill>
                  <a:schemeClr val="bg1"/>
                </a:solidFill>
              </a:rPr>
              <a:t>They lived in the Ethiopian highlands near the Red Sea.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stela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38290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stelae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851150"/>
            <a:ext cx="465772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9" descr="stele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733800"/>
            <a:ext cx="2174875"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1" descr="stela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28600"/>
            <a:ext cx="42100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eaLnBrk="1" hangingPunct="1"/>
            <a:r>
              <a:rPr lang="en-US" smtClean="0">
                <a:solidFill>
                  <a:srgbClr val="FF6600"/>
                </a:solidFill>
              </a:rPr>
              <a:t>Axum</a:t>
            </a:r>
          </a:p>
        </p:txBody>
      </p:sp>
      <p:sp>
        <p:nvSpPr>
          <p:cNvPr id="35843" name="Rectangle 5"/>
          <p:cNvSpPr>
            <a:spLocks noGrp="1" noChangeArrowheads="1"/>
          </p:cNvSpPr>
          <p:nvPr>
            <p:ph type="body" sz="half" idx="1"/>
          </p:nvPr>
        </p:nvSpPr>
        <p:spPr/>
        <p:txBody>
          <a:bodyPr/>
          <a:lstStyle/>
          <a:p>
            <a:pPr eaLnBrk="1" hangingPunct="1">
              <a:lnSpc>
                <a:spcPct val="90000"/>
              </a:lnSpc>
            </a:pPr>
            <a:r>
              <a:rPr lang="en-US" smtClean="0">
                <a:solidFill>
                  <a:schemeClr val="bg1"/>
                </a:solidFill>
              </a:rPr>
              <a:t>The Aksumites controlled one of the most important trade routes in the world and occupied one of the most fertile regions in the world. </a:t>
            </a:r>
          </a:p>
          <a:p>
            <a:pPr eaLnBrk="1" hangingPunct="1">
              <a:lnSpc>
                <a:spcPct val="90000"/>
              </a:lnSpc>
            </a:pPr>
            <a:r>
              <a:rPr lang="en-US" smtClean="0">
                <a:solidFill>
                  <a:schemeClr val="bg1"/>
                </a:solidFill>
              </a:rPr>
              <a:t>Adulis was a trade center </a:t>
            </a:r>
          </a:p>
          <a:p>
            <a:pPr eaLnBrk="1" hangingPunct="1">
              <a:lnSpc>
                <a:spcPct val="90000"/>
              </a:lnSpc>
            </a:pPr>
            <a:r>
              <a:rPr lang="en-US" smtClean="0">
                <a:solidFill>
                  <a:schemeClr val="bg1"/>
                </a:solidFill>
              </a:rPr>
              <a:t>Trade in ivory and possibly slaves. </a:t>
            </a:r>
          </a:p>
        </p:txBody>
      </p:sp>
      <p:pic>
        <p:nvPicPr>
          <p:cNvPr id="35844" name="Picture 8" descr="Image:Ezana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86000"/>
            <a:ext cx="47625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pPr eaLnBrk="1" hangingPunct="1"/>
            <a:r>
              <a:rPr lang="en-US" smtClean="0">
                <a:solidFill>
                  <a:srgbClr val="FF6600"/>
                </a:solidFill>
              </a:rPr>
              <a:t>Axum</a:t>
            </a:r>
          </a:p>
        </p:txBody>
      </p:sp>
      <p:sp>
        <p:nvSpPr>
          <p:cNvPr id="36867" name="Rectangle 5"/>
          <p:cNvSpPr>
            <a:spLocks noGrp="1" noChangeArrowheads="1"/>
          </p:cNvSpPr>
          <p:nvPr>
            <p:ph type="body" sz="half" idx="1"/>
          </p:nvPr>
        </p:nvSpPr>
        <p:spPr/>
        <p:txBody>
          <a:bodyPr/>
          <a:lstStyle/>
          <a:p>
            <a:pPr eaLnBrk="1" hangingPunct="1">
              <a:lnSpc>
                <a:spcPct val="90000"/>
              </a:lnSpc>
            </a:pPr>
            <a:r>
              <a:rPr lang="en-US" smtClean="0">
                <a:solidFill>
                  <a:schemeClr val="bg1"/>
                </a:solidFill>
              </a:rPr>
              <a:t>Ezana, a ruler of Axum,  declared Axum to be a Christian state , thus making it the first Christian state in the history of the world, and began actively converting the population to Christianity </a:t>
            </a:r>
          </a:p>
        </p:txBody>
      </p:sp>
      <p:pic>
        <p:nvPicPr>
          <p:cNvPr id="36868" name="Picture 8" descr="axum_obel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47800"/>
            <a:ext cx="31718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r>
              <a:rPr lang="en-US" smtClean="0">
                <a:solidFill>
                  <a:srgbClr val="FF6600"/>
                </a:solidFill>
              </a:rPr>
              <a:t>Axum</a:t>
            </a:r>
          </a:p>
        </p:txBody>
      </p:sp>
      <p:sp>
        <p:nvSpPr>
          <p:cNvPr id="37891" name="Rectangle 5"/>
          <p:cNvSpPr>
            <a:spLocks noGrp="1" noChangeArrowheads="1"/>
          </p:cNvSpPr>
          <p:nvPr>
            <p:ph type="body" sz="half" idx="1"/>
          </p:nvPr>
        </p:nvSpPr>
        <p:spPr/>
        <p:txBody>
          <a:bodyPr/>
          <a:lstStyle/>
          <a:p>
            <a:pPr eaLnBrk="1" hangingPunct="1"/>
            <a:r>
              <a:rPr lang="en-US" smtClean="0">
                <a:solidFill>
                  <a:schemeClr val="bg1"/>
                </a:solidFill>
              </a:rPr>
              <a:t>Axum declined due to the rise of the new and expanding religion Islam.</a:t>
            </a:r>
          </a:p>
        </p:txBody>
      </p:sp>
      <p:pic>
        <p:nvPicPr>
          <p:cNvPr id="37892" name="Picture 8" descr="Image:NE 565a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505200"/>
            <a:ext cx="4706938"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pPr eaLnBrk="1" hangingPunct="1"/>
            <a:r>
              <a:rPr lang="en-US" smtClean="0">
                <a:solidFill>
                  <a:srgbClr val="FF6600"/>
                </a:solidFill>
              </a:rPr>
              <a:t>Kush (Nubia)</a:t>
            </a:r>
          </a:p>
        </p:txBody>
      </p:sp>
      <p:pic>
        <p:nvPicPr>
          <p:cNvPr id="38915" name="Picture 6" descr="Nubia_Africa-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4572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8" descr="nubia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28800"/>
            <a:ext cx="3300413"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563562"/>
          </a:xfrm>
        </p:spPr>
        <p:txBody>
          <a:bodyPr/>
          <a:lstStyle/>
          <a:p>
            <a:pPr eaLnBrk="1" hangingPunct="1"/>
            <a:r>
              <a:rPr lang="en-US" sz="4000" smtClean="0">
                <a:solidFill>
                  <a:srgbClr val="FF6600"/>
                </a:solidFill>
              </a:rPr>
              <a:t>Kush</a:t>
            </a:r>
          </a:p>
        </p:txBody>
      </p:sp>
      <p:sp>
        <p:nvSpPr>
          <p:cNvPr id="39939" name="Rectangle 3"/>
          <p:cNvSpPr>
            <a:spLocks noGrp="1" noChangeArrowheads="1"/>
          </p:cNvSpPr>
          <p:nvPr>
            <p:ph type="body" idx="1"/>
          </p:nvPr>
        </p:nvSpPr>
        <p:spPr>
          <a:xfrm>
            <a:off x="457200" y="1219200"/>
            <a:ext cx="8229600" cy="5410200"/>
          </a:xfrm>
        </p:spPr>
        <p:txBody>
          <a:bodyPr/>
          <a:lstStyle/>
          <a:p>
            <a:pPr eaLnBrk="1" hangingPunct="1">
              <a:lnSpc>
                <a:spcPct val="90000"/>
              </a:lnSpc>
            </a:pPr>
            <a:r>
              <a:rPr lang="en-CA" sz="2400" smtClean="0">
                <a:solidFill>
                  <a:schemeClr val="bg1"/>
                </a:solidFill>
              </a:rPr>
              <a:t>2000 B.C. to 350 A.D.</a:t>
            </a:r>
            <a:endParaRPr lang="en-US" sz="2400" smtClean="0">
              <a:solidFill>
                <a:schemeClr val="bg1"/>
              </a:solidFill>
            </a:endParaRPr>
          </a:p>
          <a:p>
            <a:pPr eaLnBrk="1" hangingPunct="1">
              <a:lnSpc>
                <a:spcPct val="90000"/>
              </a:lnSpc>
            </a:pPr>
            <a:r>
              <a:rPr lang="en-US" sz="2400" smtClean="0">
                <a:solidFill>
                  <a:schemeClr val="bg1"/>
                </a:solidFill>
              </a:rPr>
              <a:t>Centered in the region Nubia</a:t>
            </a:r>
          </a:p>
          <a:p>
            <a:pPr eaLnBrk="1" hangingPunct="1">
              <a:lnSpc>
                <a:spcPct val="90000"/>
              </a:lnSpc>
            </a:pPr>
            <a:r>
              <a:rPr lang="en-US" sz="2400" smtClean="0">
                <a:solidFill>
                  <a:schemeClr val="bg1"/>
                </a:solidFill>
              </a:rPr>
              <a:t>In the Northern Sudan Region</a:t>
            </a:r>
          </a:p>
          <a:p>
            <a:pPr eaLnBrk="1" hangingPunct="1">
              <a:lnSpc>
                <a:spcPct val="90000"/>
              </a:lnSpc>
            </a:pPr>
            <a:r>
              <a:rPr lang="en-US" sz="2400" smtClean="0">
                <a:solidFill>
                  <a:schemeClr val="bg1"/>
                </a:solidFill>
              </a:rPr>
              <a:t>The people are called Kushites</a:t>
            </a:r>
          </a:p>
          <a:p>
            <a:pPr eaLnBrk="1" hangingPunct="1">
              <a:lnSpc>
                <a:spcPct val="90000"/>
              </a:lnSpc>
            </a:pPr>
            <a:r>
              <a:rPr lang="en-US" sz="2400" smtClean="0">
                <a:solidFill>
                  <a:schemeClr val="bg1"/>
                </a:solidFill>
              </a:rPr>
              <a:t>Alara is said to be the founder.  He unified the Napta based kingdom.</a:t>
            </a:r>
          </a:p>
          <a:p>
            <a:pPr eaLnBrk="1" hangingPunct="1">
              <a:lnSpc>
                <a:spcPct val="90000"/>
              </a:lnSpc>
            </a:pPr>
            <a:r>
              <a:rPr lang="en-CA" sz="2400" smtClean="0">
                <a:solidFill>
                  <a:schemeClr val="bg1"/>
                </a:solidFill>
              </a:rPr>
              <a:t>The Egyptians enslaved some of them and took them back to Egypt and stole their metals, cattle and ivory.</a:t>
            </a:r>
            <a:endParaRPr lang="en-US" sz="2400" smtClean="0">
              <a:solidFill>
                <a:schemeClr val="bg1"/>
              </a:solidFill>
            </a:endParaRPr>
          </a:p>
          <a:p>
            <a:pPr eaLnBrk="1" hangingPunct="1">
              <a:lnSpc>
                <a:spcPct val="90000"/>
              </a:lnSpc>
            </a:pPr>
            <a:r>
              <a:rPr lang="en-US" sz="2400" smtClean="0">
                <a:solidFill>
                  <a:schemeClr val="bg1"/>
                </a:solidFill>
              </a:rPr>
              <a:t>Its power reached its climax when King Piye conquered all of Egypt.  They lost their power in Egypt to the Assyrians, who had iron weapons.</a:t>
            </a:r>
          </a:p>
          <a:p>
            <a:pPr eaLnBrk="1" hangingPunct="1">
              <a:lnSpc>
                <a:spcPct val="90000"/>
              </a:lnSpc>
            </a:pPr>
            <a:r>
              <a:rPr lang="en-US" sz="2400" smtClean="0">
                <a:solidFill>
                  <a:schemeClr val="bg1"/>
                </a:solidFill>
              </a:rPr>
              <a:t>Their culture was similar to that of Egypt.  Same beliefs and gods.</a:t>
            </a:r>
          </a:p>
          <a:p>
            <a:pPr eaLnBrk="1" hangingPunct="1">
              <a:lnSpc>
                <a:spcPct val="90000"/>
              </a:lnSpc>
            </a:pPr>
            <a:r>
              <a:rPr lang="en-CA" sz="2400" smtClean="0">
                <a:solidFill>
                  <a:schemeClr val="bg1"/>
                </a:solidFill>
              </a:rPr>
              <a:t>They were fishermen &amp; farmers</a:t>
            </a:r>
          </a:p>
          <a:p>
            <a:pPr eaLnBrk="1" hangingPunct="1">
              <a:lnSpc>
                <a:spcPct val="90000"/>
              </a:lnSpc>
            </a:pPr>
            <a:endParaRPr lang="en-US" sz="2400" smtClean="0">
              <a:solidFill>
                <a:schemeClr val="bg1"/>
              </a:solidFill>
            </a:endParaRPr>
          </a:p>
        </p:txBody>
      </p:sp>
      <p:pic>
        <p:nvPicPr>
          <p:cNvPr id="39940" name="Picture 5" descr="mentuemha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33400"/>
            <a:ext cx="19812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114952666-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138238"/>
            <a:ext cx="75819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smtClean="0">
                <a:solidFill>
                  <a:schemeClr val="bg1"/>
                </a:solidFill>
              </a:rPr>
              <a:t>Ancient Egypt</a:t>
            </a:r>
          </a:p>
        </p:txBody>
      </p:sp>
      <p:pic>
        <p:nvPicPr>
          <p:cNvPr id="5123" name="Picture 6" descr="ma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33600"/>
            <a:ext cx="4953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54248150-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85850"/>
            <a:ext cx="76200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0588"/>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solidFill>
                  <a:srgbClr val="FF6600"/>
                </a:solidFill>
              </a:rPr>
              <a:t>Kush</a:t>
            </a:r>
          </a:p>
        </p:txBody>
      </p:sp>
      <p:sp>
        <p:nvSpPr>
          <p:cNvPr id="44035" name="Rectangle 3"/>
          <p:cNvSpPr>
            <a:spLocks noGrp="1" noChangeArrowheads="1"/>
          </p:cNvSpPr>
          <p:nvPr>
            <p:ph type="body" idx="1"/>
          </p:nvPr>
        </p:nvSpPr>
        <p:spPr>
          <a:noFill/>
        </p:spPr>
        <p:txBody>
          <a:bodyPr/>
          <a:lstStyle/>
          <a:p>
            <a:pPr eaLnBrk="1" hangingPunct="1">
              <a:lnSpc>
                <a:spcPct val="80000"/>
              </a:lnSpc>
            </a:pPr>
            <a:r>
              <a:rPr lang="en-US" sz="1800" smtClean="0">
                <a:solidFill>
                  <a:schemeClr val="bg1"/>
                </a:solidFill>
              </a:rPr>
              <a:t>Alphabet Script = Merotic Language</a:t>
            </a:r>
          </a:p>
          <a:p>
            <a:pPr eaLnBrk="1" hangingPunct="1">
              <a:lnSpc>
                <a:spcPct val="80000"/>
              </a:lnSpc>
            </a:pPr>
            <a:endParaRPr lang="en-US" sz="1800" smtClean="0">
              <a:solidFill>
                <a:schemeClr val="bg1"/>
              </a:solidFill>
            </a:endParaRPr>
          </a:p>
          <a:p>
            <a:pPr eaLnBrk="1" hangingPunct="1">
              <a:lnSpc>
                <a:spcPct val="80000"/>
              </a:lnSpc>
            </a:pPr>
            <a:r>
              <a:rPr lang="en-US" sz="1800" smtClean="0">
                <a:solidFill>
                  <a:schemeClr val="bg1"/>
                </a:solidFill>
              </a:rPr>
              <a:t>Men and women held power jointly.  A lot of</a:t>
            </a:r>
          </a:p>
          <a:p>
            <a:pPr eaLnBrk="1" hangingPunct="1">
              <a:lnSpc>
                <a:spcPct val="80000"/>
              </a:lnSpc>
              <a:buFontTx/>
              <a:buNone/>
            </a:pPr>
            <a:r>
              <a:rPr lang="en-US" sz="1800" smtClean="0">
                <a:solidFill>
                  <a:schemeClr val="bg1"/>
                </a:solidFill>
              </a:rPr>
              <a:t>	art work depicts women giving birth to gods.</a:t>
            </a:r>
          </a:p>
          <a:p>
            <a:pPr eaLnBrk="1" hangingPunct="1">
              <a:lnSpc>
                <a:spcPct val="80000"/>
              </a:lnSpc>
              <a:buFontTx/>
              <a:buNone/>
            </a:pPr>
            <a:endParaRPr lang="en-US" sz="1800" smtClean="0">
              <a:solidFill>
                <a:schemeClr val="bg1"/>
              </a:solidFill>
            </a:endParaRPr>
          </a:p>
          <a:p>
            <a:pPr eaLnBrk="1" hangingPunct="1">
              <a:lnSpc>
                <a:spcPct val="80000"/>
              </a:lnSpc>
            </a:pPr>
            <a:r>
              <a:rPr lang="en-US" sz="1800" smtClean="0">
                <a:solidFill>
                  <a:schemeClr val="bg1"/>
                </a:solidFill>
              </a:rPr>
              <a:t>They traded along the Nile River and eventually with the Greeks.</a:t>
            </a:r>
          </a:p>
          <a:p>
            <a:pPr eaLnBrk="1" hangingPunct="1">
              <a:lnSpc>
                <a:spcPct val="80000"/>
              </a:lnSpc>
              <a:buFontTx/>
              <a:buNone/>
            </a:pPr>
            <a:endParaRPr lang="en-US" sz="1800" smtClean="0">
              <a:solidFill>
                <a:schemeClr val="bg1"/>
              </a:solidFill>
            </a:endParaRPr>
          </a:p>
          <a:p>
            <a:pPr eaLnBrk="1" hangingPunct="1">
              <a:lnSpc>
                <a:spcPct val="80000"/>
              </a:lnSpc>
            </a:pPr>
            <a:r>
              <a:rPr lang="en-US" sz="1800" smtClean="0">
                <a:solidFill>
                  <a:schemeClr val="bg1"/>
                </a:solidFill>
              </a:rPr>
              <a:t>Resources:  Gold, ivory, copper, ebony and also traded pottery</a:t>
            </a:r>
          </a:p>
          <a:p>
            <a:pPr eaLnBrk="1" hangingPunct="1">
              <a:lnSpc>
                <a:spcPct val="80000"/>
              </a:lnSpc>
            </a:pPr>
            <a:endParaRPr lang="en-US" sz="1800" smtClean="0">
              <a:solidFill>
                <a:schemeClr val="bg1"/>
              </a:solidFill>
            </a:endParaRPr>
          </a:p>
          <a:p>
            <a:pPr eaLnBrk="1" hangingPunct="1">
              <a:lnSpc>
                <a:spcPct val="80000"/>
              </a:lnSpc>
            </a:pPr>
            <a:r>
              <a:rPr lang="en-US" sz="1800" smtClean="0">
                <a:solidFill>
                  <a:schemeClr val="bg1"/>
                </a:solidFill>
              </a:rPr>
              <a:t>Nubia had more pyramids than Egypt</a:t>
            </a:r>
          </a:p>
          <a:p>
            <a:pPr eaLnBrk="1" hangingPunct="1">
              <a:lnSpc>
                <a:spcPct val="80000"/>
              </a:lnSpc>
            </a:pPr>
            <a:endParaRPr lang="en-US" sz="1800" smtClean="0">
              <a:solidFill>
                <a:schemeClr val="bg1"/>
              </a:solidFill>
            </a:endParaRPr>
          </a:p>
          <a:p>
            <a:pPr eaLnBrk="1" hangingPunct="1">
              <a:lnSpc>
                <a:spcPct val="80000"/>
              </a:lnSpc>
            </a:pPr>
            <a:r>
              <a:rPr lang="en-US" sz="1800" smtClean="0">
                <a:solidFill>
                  <a:schemeClr val="bg1"/>
                </a:solidFill>
              </a:rPr>
              <a:t>In 2003, Charles Bonnet discovered 7 large stone statues of Nubian Kings along the 3 rd cataract of the Nile River.</a:t>
            </a:r>
          </a:p>
          <a:p>
            <a:pPr eaLnBrk="1" hangingPunct="1">
              <a:lnSpc>
                <a:spcPct val="80000"/>
              </a:lnSpc>
            </a:pPr>
            <a:endParaRPr lang="en-US" sz="1800" smtClean="0">
              <a:solidFill>
                <a:schemeClr val="bg1"/>
              </a:solidFill>
            </a:endParaRPr>
          </a:p>
          <a:p>
            <a:pPr eaLnBrk="1" hangingPunct="1">
              <a:lnSpc>
                <a:spcPct val="80000"/>
              </a:lnSpc>
            </a:pPr>
            <a:r>
              <a:rPr lang="en-US" sz="1800" smtClean="0">
                <a:solidFill>
                  <a:schemeClr val="bg1"/>
                </a:solidFill>
              </a:rPr>
              <a:t>The Sudanese government are building the Merowe Dam, which will flood the terrain where the Nubian Civilization flourished, which will make it  impossible to find any new information on this kingdom.  </a:t>
            </a:r>
          </a:p>
          <a:p>
            <a:pPr eaLnBrk="1" hangingPunct="1">
              <a:lnSpc>
                <a:spcPct val="80000"/>
              </a:lnSpc>
              <a:buFontTx/>
              <a:buNone/>
            </a:pPr>
            <a:endParaRPr lang="en-US" sz="1800" smtClean="0">
              <a:solidFill>
                <a:schemeClr val="bg1"/>
              </a:solidFill>
            </a:endParaRPr>
          </a:p>
          <a:p>
            <a:pPr eaLnBrk="1" hangingPunct="1">
              <a:lnSpc>
                <a:spcPct val="80000"/>
              </a:lnSpc>
              <a:buFontTx/>
              <a:buNone/>
            </a:pPr>
            <a:r>
              <a:rPr lang="en-US" sz="1800" smtClean="0">
                <a:solidFill>
                  <a:schemeClr val="bg1"/>
                </a:solidFill>
              </a:rPr>
              <a:t> </a:t>
            </a:r>
          </a:p>
        </p:txBody>
      </p:sp>
      <p:pic>
        <p:nvPicPr>
          <p:cNvPr id="44036" name="Picture 5" descr="239-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57200"/>
            <a:ext cx="15541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solidFill>
                  <a:srgbClr val="FF6600"/>
                </a:solidFill>
              </a:rPr>
              <a:t>The Black Pharaohs</a:t>
            </a:r>
          </a:p>
        </p:txBody>
      </p:sp>
      <p:sp>
        <p:nvSpPr>
          <p:cNvPr id="45059" name="Rectangle 3"/>
          <p:cNvSpPr>
            <a:spLocks noGrp="1" noChangeArrowheads="1"/>
          </p:cNvSpPr>
          <p:nvPr>
            <p:ph type="body" idx="1"/>
          </p:nvPr>
        </p:nvSpPr>
        <p:spPr/>
        <p:txBody>
          <a:bodyPr/>
          <a:lstStyle/>
          <a:p>
            <a:pPr eaLnBrk="1" hangingPunct="1">
              <a:lnSpc>
                <a:spcPct val="80000"/>
              </a:lnSpc>
              <a:buFontTx/>
              <a:buNone/>
            </a:pPr>
            <a:r>
              <a:rPr lang="en-CA" sz="2000" b="1" u="sng" smtClean="0">
                <a:solidFill>
                  <a:schemeClr val="bg1"/>
                </a:solidFill>
              </a:rPr>
              <a:t>The Black Pharaohs:  Conquerors of Ancient Egypt</a:t>
            </a:r>
          </a:p>
          <a:p>
            <a:pPr eaLnBrk="1" hangingPunct="1">
              <a:lnSpc>
                <a:spcPct val="80000"/>
              </a:lnSpc>
              <a:buFontTx/>
              <a:buNone/>
            </a:pPr>
            <a:r>
              <a:rPr lang="en-US" sz="2000" b="1" u="sng" smtClean="0">
                <a:solidFill>
                  <a:schemeClr val="bg1"/>
                </a:solidFill>
              </a:rPr>
              <a:t>1.  Piye</a:t>
            </a:r>
          </a:p>
          <a:p>
            <a:pPr lvl="1" eaLnBrk="1" hangingPunct="1">
              <a:lnSpc>
                <a:spcPct val="80000"/>
              </a:lnSpc>
            </a:pPr>
            <a:r>
              <a:rPr lang="en-US" sz="2000" smtClean="0">
                <a:solidFill>
                  <a:schemeClr val="bg1"/>
                </a:solidFill>
              </a:rPr>
              <a:t>Kush’s power reached its climax when King Piye conquered all of Egypt in 730BC</a:t>
            </a:r>
          </a:p>
          <a:p>
            <a:pPr lvl="1" eaLnBrk="1" hangingPunct="1">
              <a:lnSpc>
                <a:spcPct val="80000"/>
              </a:lnSpc>
            </a:pPr>
            <a:r>
              <a:rPr lang="en-US" sz="2000" smtClean="0">
                <a:solidFill>
                  <a:schemeClr val="bg1"/>
                </a:solidFill>
              </a:rPr>
              <a:t>It was a year long battle and when he won, he returned to Nubia with his treasurers</a:t>
            </a:r>
            <a:r>
              <a:rPr lang="en-US" sz="2000" b="1" smtClean="0">
                <a:solidFill>
                  <a:schemeClr val="bg1"/>
                </a:solidFill>
              </a:rPr>
              <a:t>.</a:t>
            </a:r>
          </a:p>
          <a:p>
            <a:pPr eaLnBrk="1" hangingPunct="1">
              <a:lnSpc>
                <a:spcPct val="80000"/>
              </a:lnSpc>
              <a:buFontTx/>
              <a:buNone/>
            </a:pPr>
            <a:endParaRPr lang="en-US" sz="2000" b="1" smtClean="0">
              <a:solidFill>
                <a:schemeClr val="bg1"/>
              </a:solidFill>
            </a:endParaRPr>
          </a:p>
          <a:p>
            <a:pPr eaLnBrk="1" hangingPunct="1">
              <a:lnSpc>
                <a:spcPct val="80000"/>
              </a:lnSpc>
              <a:buFontTx/>
              <a:buNone/>
            </a:pPr>
            <a:r>
              <a:rPr lang="en-US" sz="2000" b="1" u="sng" smtClean="0">
                <a:solidFill>
                  <a:schemeClr val="bg1"/>
                </a:solidFill>
              </a:rPr>
              <a:t>2.  Shabaka</a:t>
            </a:r>
          </a:p>
          <a:p>
            <a:pPr eaLnBrk="1" hangingPunct="1">
              <a:lnSpc>
                <a:spcPct val="80000"/>
              </a:lnSpc>
              <a:buFontTx/>
              <a:buNone/>
            </a:pPr>
            <a:r>
              <a:rPr lang="en-US" sz="2000" b="1" smtClean="0">
                <a:solidFill>
                  <a:schemeClr val="bg1"/>
                </a:solidFill>
              </a:rPr>
              <a:t>	●  </a:t>
            </a:r>
            <a:r>
              <a:rPr lang="en-US" sz="2000" smtClean="0">
                <a:solidFill>
                  <a:schemeClr val="bg1"/>
                </a:solidFill>
              </a:rPr>
              <a:t>He came into power when his brother Piye died in 715 B.C.</a:t>
            </a:r>
            <a:endParaRPr lang="en-US" sz="2000" b="1" smtClean="0">
              <a:solidFill>
                <a:schemeClr val="bg1"/>
              </a:solidFill>
            </a:endParaRPr>
          </a:p>
          <a:p>
            <a:pPr eaLnBrk="1" hangingPunct="1">
              <a:lnSpc>
                <a:spcPct val="80000"/>
              </a:lnSpc>
              <a:buFontTx/>
              <a:buNone/>
            </a:pPr>
            <a:r>
              <a:rPr lang="en-US" sz="2000" b="1" smtClean="0">
                <a:solidFill>
                  <a:schemeClr val="bg1"/>
                </a:solidFill>
              </a:rPr>
              <a:t>	●</a:t>
            </a:r>
            <a:r>
              <a:rPr lang="en-US" sz="2000" smtClean="0">
                <a:solidFill>
                  <a:schemeClr val="bg1"/>
                </a:solidFill>
              </a:rPr>
              <a:t>  He took up residence in Memphis, the capital of Egypt at the time</a:t>
            </a:r>
            <a:endParaRPr lang="en-US" sz="2000" b="1" smtClean="0">
              <a:solidFill>
                <a:schemeClr val="bg1"/>
              </a:solidFill>
            </a:endParaRPr>
          </a:p>
          <a:p>
            <a:pPr eaLnBrk="1" hangingPunct="1">
              <a:lnSpc>
                <a:spcPct val="80000"/>
              </a:lnSpc>
              <a:buFontTx/>
              <a:buNone/>
            </a:pPr>
            <a:r>
              <a:rPr lang="en-US" sz="2000" b="1" smtClean="0">
                <a:solidFill>
                  <a:schemeClr val="bg1"/>
                </a:solidFill>
              </a:rPr>
              <a:t>	●</a:t>
            </a:r>
            <a:r>
              <a:rPr lang="en-US" sz="2000" smtClean="0">
                <a:solidFill>
                  <a:schemeClr val="bg1"/>
                </a:solidFill>
              </a:rPr>
              <a:t> He built dykes to seal off Egyptian villages from Nile floods.</a:t>
            </a:r>
            <a:endParaRPr lang="en-US" sz="2000" b="1" smtClean="0">
              <a:solidFill>
                <a:schemeClr val="bg1"/>
              </a:solidFill>
            </a:endParaRPr>
          </a:p>
          <a:p>
            <a:pPr eaLnBrk="1" hangingPunct="1">
              <a:lnSpc>
                <a:spcPct val="80000"/>
              </a:lnSpc>
              <a:buFontTx/>
              <a:buNone/>
            </a:pPr>
            <a:r>
              <a:rPr lang="en-US" sz="2000" b="1" smtClean="0">
                <a:solidFill>
                  <a:schemeClr val="bg1"/>
                </a:solidFill>
              </a:rPr>
              <a:t>	● </a:t>
            </a:r>
            <a:r>
              <a:rPr lang="en-US" sz="2000" smtClean="0">
                <a:solidFill>
                  <a:schemeClr val="bg1"/>
                </a:solidFill>
              </a:rPr>
              <a:t>He added buildings and statues in Thebes and the Temple of Luxor</a:t>
            </a:r>
            <a:endParaRPr lang="en-US" sz="2000" b="1" smtClean="0">
              <a:solidFill>
                <a:schemeClr val="bg1"/>
              </a:solidFill>
            </a:endParaRPr>
          </a:p>
          <a:p>
            <a:pPr eaLnBrk="1" hangingPunct="1">
              <a:lnSpc>
                <a:spcPct val="80000"/>
              </a:lnSpc>
              <a:buFontTx/>
              <a:buNone/>
            </a:pPr>
            <a:r>
              <a:rPr lang="en-US" sz="2000" b="1" smtClean="0">
                <a:solidFill>
                  <a:schemeClr val="bg1"/>
                </a:solidFill>
              </a:rPr>
              <a:t>	● </a:t>
            </a:r>
            <a:r>
              <a:rPr lang="en-US" sz="2000" smtClean="0">
                <a:solidFill>
                  <a:schemeClr val="bg1"/>
                </a:solidFill>
              </a:rPr>
              <a:t>There is a statue of him wearing the Kushite crown, the double uraeus, that has 2 cobras signifying the legitimacy as the Lord of the 2 lands.</a:t>
            </a:r>
          </a:p>
          <a:p>
            <a:pPr eaLnBrk="1" hangingPunct="1">
              <a:lnSpc>
                <a:spcPct val="80000"/>
              </a:lnSpc>
              <a:buFontTx/>
              <a:buNone/>
            </a:pPr>
            <a:endParaRPr lang="en-US" sz="2000" smtClean="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solidFill>
                  <a:srgbClr val="FF6600"/>
                </a:solidFill>
              </a:rPr>
              <a:t>The Black Pharaohs</a:t>
            </a:r>
          </a:p>
        </p:txBody>
      </p:sp>
      <p:sp>
        <p:nvSpPr>
          <p:cNvPr id="46083" name="Rectangle 3"/>
          <p:cNvSpPr>
            <a:spLocks noGrp="1" noChangeArrowheads="1"/>
          </p:cNvSpPr>
          <p:nvPr>
            <p:ph type="body" idx="1"/>
          </p:nvPr>
        </p:nvSpPr>
        <p:spPr/>
        <p:txBody>
          <a:bodyPr/>
          <a:lstStyle/>
          <a:p>
            <a:pPr eaLnBrk="1" hangingPunct="1">
              <a:lnSpc>
                <a:spcPct val="80000"/>
              </a:lnSpc>
              <a:buFontTx/>
              <a:buNone/>
            </a:pPr>
            <a:r>
              <a:rPr lang="en-US" sz="2000" b="1" u="sng" smtClean="0">
                <a:solidFill>
                  <a:schemeClr val="bg1"/>
                </a:solidFill>
              </a:rPr>
              <a:t>3.  Taharqa</a:t>
            </a:r>
            <a:endParaRPr lang="en-US" sz="2000" smtClean="0">
              <a:solidFill>
                <a:schemeClr val="bg1"/>
              </a:solidFill>
            </a:endParaRPr>
          </a:p>
          <a:p>
            <a:pPr eaLnBrk="1" hangingPunct="1">
              <a:lnSpc>
                <a:spcPct val="80000"/>
              </a:lnSpc>
              <a:buFontTx/>
              <a:buNone/>
            </a:pPr>
            <a:r>
              <a:rPr lang="en-US" sz="2000" smtClean="0">
                <a:solidFill>
                  <a:schemeClr val="bg1"/>
                </a:solidFill>
              </a:rPr>
              <a:t>	●  Ruled in 690 B.C.</a:t>
            </a:r>
          </a:p>
          <a:p>
            <a:pPr eaLnBrk="1" hangingPunct="1">
              <a:lnSpc>
                <a:spcPct val="80000"/>
              </a:lnSpc>
              <a:buFontTx/>
              <a:buNone/>
            </a:pPr>
            <a:r>
              <a:rPr lang="en-US" sz="2000" smtClean="0">
                <a:solidFill>
                  <a:schemeClr val="bg1"/>
                </a:solidFill>
              </a:rPr>
              <a:t>	●  He was the son on Piye</a:t>
            </a:r>
          </a:p>
          <a:p>
            <a:pPr eaLnBrk="1" hangingPunct="1">
              <a:lnSpc>
                <a:spcPct val="80000"/>
              </a:lnSpc>
              <a:buFontTx/>
              <a:buNone/>
            </a:pPr>
            <a:r>
              <a:rPr lang="en-US" sz="2000" smtClean="0">
                <a:solidFill>
                  <a:schemeClr val="bg1"/>
                </a:solidFill>
              </a:rPr>
              <a:t>	●  When he was a prince, he survived an Assyrian attack</a:t>
            </a:r>
          </a:p>
          <a:p>
            <a:pPr eaLnBrk="1" hangingPunct="1">
              <a:lnSpc>
                <a:spcPct val="80000"/>
              </a:lnSpc>
              <a:buFontTx/>
              <a:buNone/>
            </a:pPr>
            <a:r>
              <a:rPr lang="en-US" sz="2000" smtClean="0">
                <a:solidFill>
                  <a:schemeClr val="bg1"/>
                </a:solidFill>
              </a:rPr>
              <a:t>	●  He built monuments, statues and cartouches bearing his image and name throughout </a:t>
            </a:r>
          </a:p>
          <a:p>
            <a:pPr eaLnBrk="1" hangingPunct="1">
              <a:lnSpc>
                <a:spcPct val="80000"/>
              </a:lnSpc>
              <a:buFontTx/>
              <a:buNone/>
            </a:pPr>
            <a:r>
              <a:rPr lang="en-US" sz="2000" smtClean="0">
                <a:solidFill>
                  <a:schemeClr val="bg1"/>
                </a:solidFill>
              </a:rPr>
              <a:t>	Egypt.</a:t>
            </a:r>
          </a:p>
          <a:p>
            <a:pPr eaLnBrk="1" hangingPunct="1">
              <a:lnSpc>
                <a:spcPct val="80000"/>
              </a:lnSpc>
              <a:buFontTx/>
              <a:buNone/>
            </a:pPr>
            <a:r>
              <a:rPr lang="en-US" sz="2000" smtClean="0">
                <a:solidFill>
                  <a:schemeClr val="bg1"/>
                </a:solidFill>
              </a:rPr>
              <a:t>	●  During his reign, there were great harvests</a:t>
            </a:r>
          </a:p>
          <a:p>
            <a:pPr eaLnBrk="1" hangingPunct="1">
              <a:lnSpc>
                <a:spcPct val="80000"/>
              </a:lnSpc>
              <a:buFontTx/>
              <a:buNone/>
            </a:pPr>
            <a:r>
              <a:rPr lang="en-US" sz="2000" smtClean="0">
                <a:solidFill>
                  <a:schemeClr val="bg1"/>
                </a:solidFill>
              </a:rPr>
              <a:t>	●  He launched a massive building campaign in Thebes and in Napata</a:t>
            </a:r>
          </a:p>
          <a:p>
            <a:pPr eaLnBrk="1" hangingPunct="1">
              <a:lnSpc>
                <a:spcPct val="80000"/>
              </a:lnSpc>
              <a:buFontTx/>
              <a:buNone/>
            </a:pPr>
            <a:r>
              <a:rPr lang="en-US" sz="2000" smtClean="0">
                <a:solidFill>
                  <a:schemeClr val="bg1"/>
                </a:solidFill>
              </a:rPr>
              <a:t>	●  He battled with the Assyrian king Esarhaddon</a:t>
            </a:r>
          </a:p>
          <a:p>
            <a:pPr eaLnBrk="1" hangingPunct="1">
              <a:lnSpc>
                <a:spcPct val="80000"/>
              </a:lnSpc>
              <a:buFontTx/>
              <a:buNone/>
            </a:pPr>
            <a:r>
              <a:rPr lang="en-US" sz="2000" smtClean="0">
                <a:solidFill>
                  <a:schemeClr val="bg1"/>
                </a:solidFill>
              </a:rPr>
              <a:t>	●  After a 15 day-long battle with the Assyrains, the Nubians were pushed back to Memphis and eventually, Taharqa (after being wounded 5 times) escaped and left </a:t>
            </a:r>
          </a:p>
          <a:p>
            <a:pPr eaLnBrk="1" hangingPunct="1">
              <a:lnSpc>
                <a:spcPct val="80000"/>
              </a:lnSpc>
              <a:buFontTx/>
              <a:buNone/>
            </a:pPr>
            <a:r>
              <a:rPr lang="en-US" sz="2000" smtClean="0">
                <a:solidFill>
                  <a:schemeClr val="bg1"/>
                </a:solidFill>
              </a:rPr>
              <a:t>	●  The Assyrians slaughtered the villagers and made piles of their heads</a:t>
            </a:r>
          </a:p>
          <a:p>
            <a:pPr eaLnBrk="1" hangingPunct="1">
              <a:lnSpc>
                <a:spcPct val="80000"/>
              </a:lnSpc>
              <a:buFontTx/>
              <a:buNone/>
            </a:pPr>
            <a:r>
              <a:rPr lang="en-US" sz="2000" smtClean="0">
                <a:solidFill>
                  <a:schemeClr val="bg1"/>
                </a:solidFill>
              </a:rPr>
              <a:t>	●  In 669, he recaptured Memphis, but a new Assyrian king attacked and Taharqa fled to never see Egypt again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pPr eaLnBrk="1" hangingPunct="1"/>
            <a:r>
              <a:rPr lang="en-US" smtClean="0">
                <a:solidFill>
                  <a:srgbClr val="FF6600"/>
                </a:solidFill>
              </a:rPr>
              <a:t>The Black Pharaohs</a:t>
            </a:r>
          </a:p>
        </p:txBody>
      </p:sp>
      <p:pic>
        <p:nvPicPr>
          <p:cNvPr id="47107" name="Picture 6" descr="tantam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25146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8" descr="shab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105400"/>
            <a:ext cx="19335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0" descr="tah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05000"/>
            <a:ext cx="360045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501288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36195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7" descr="180px-SphinxOfTahar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1000"/>
            <a:ext cx="171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9" descr="b0525-shawabtis-tahar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95600"/>
            <a:ext cx="3838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200" smtClean="0">
                <a:solidFill>
                  <a:srgbClr val="FF6600"/>
                </a:solidFill>
              </a:rPr>
              <a:t>Meroe became a powerful trade &amp; military center.</a:t>
            </a:r>
            <a:br>
              <a:rPr lang="en-US" sz="3200" smtClean="0">
                <a:solidFill>
                  <a:srgbClr val="FF6600"/>
                </a:solidFill>
              </a:rPr>
            </a:br>
            <a:endParaRPr lang="en-US" sz="3200" smtClean="0">
              <a:solidFill>
                <a:srgbClr val="FF6600"/>
              </a:solidFill>
            </a:endParaRPr>
          </a:p>
        </p:txBody>
      </p:sp>
      <p:pic>
        <p:nvPicPr>
          <p:cNvPr id="49155" name="Picture 5" descr="merotic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44100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descr="800px-Sudan_Meroe_Pyramids_Ornament_30sep2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257550"/>
            <a:ext cx="4430713"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9" descr="suda----meroe2xx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990600"/>
            <a:ext cx="2349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1" descr="rg_717079_m6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572000"/>
            <a:ext cx="23034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4000" smtClean="0">
                <a:solidFill>
                  <a:srgbClr val="FF6600"/>
                </a:solidFill>
              </a:rPr>
              <a:t>They trained elephants in warfare and used them for transportation &amp; Trade.</a:t>
            </a:r>
          </a:p>
        </p:txBody>
      </p:sp>
      <p:pic>
        <p:nvPicPr>
          <p:cNvPr id="50179" name="Picture 5" descr="Elef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14600"/>
            <a:ext cx="54006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11" descr="elephant_narrowweb__300x427,0"/>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324600" y="1752600"/>
            <a:ext cx="2646363" cy="4525963"/>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4000" smtClean="0">
                <a:solidFill>
                  <a:srgbClr val="FF6600"/>
                </a:solidFill>
              </a:rPr>
              <a:t>Wrestling was a very popular sport.</a:t>
            </a:r>
          </a:p>
        </p:txBody>
      </p:sp>
      <p:pic>
        <p:nvPicPr>
          <p:cNvPr id="51203" name="Picture 5" descr="w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09788"/>
            <a:ext cx="35052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smtClean="0">
                <a:solidFill>
                  <a:srgbClr val="FF6600"/>
                </a:solidFill>
              </a:rPr>
              <a:t>Ancient Egypt</a:t>
            </a:r>
          </a:p>
        </p:txBody>
      </p:sp>
      <p:sp>
        <p:nvSpPr>
          <p:cNvPr id="6147" name="Rectangle 5"/>
          <p:cNvSpPr>
            <a:spLocks noGrp="1" noChangeArrowheads="1"/>
          </p:cNvSpPr>
          <p:nvPr>
            <p:ph type="body" sz="half" idx="1"/>
          </p:nvPr>
        </p:nvSpPr>
        <p:spPr>
          <a:xfrm>
            <a:off x="457200" y="1600200"/>
            <a:ext cx="4038600" cy="5256213"/>
          </a:xfrm>
          <a:noFill/>
        </p:spPr>
        <p:txBody>
          <a:bodyPr/>
          <a:lstStyle/>
          <a:p>
            <a:pPr eaLnBrk="1" hangingPunct="1">
              <a:lnSpc>
                <a:spcPct val="80000"/>
              </a:lnSpc>
            </a:pPr>
            <a:r>
              <a:rPr lang="en-US" sz="2400" smtClean="0">
                <a:solidFill>
                  <a:schemeClr val="bg1"/>
                </a:solidFill>
              </a:rPr>
              <a:t>In the Nile River Valley, kingdoms arose because of agricultural growth, urbanization and the creation of large-scale political units. (5000-4000 B.C.E.) </a:t>
            </a:r>
          </a:p>
          <a:p>
            <a:pPr eaLnBrk="1" hangingPunct="1">
              <a:lnSpc>
                <a:spcPct val="80000"/>
              </a:lnSpc>
              <a:buFontTx/>
              <a:buNone/>
            </a:pPr>
            <a:endParaRPr lang="en-US" sz="2400" smtClean="0">
              <a:solidFill>
                <a:schemeClr val="bg1"/>
              </a:solidFill>
            </a:endParaRPr>
          </a:p>
          <a:p>
            <a:pPr eaLnBrk="1" hangingPunct="1">
              <a:lnSpc>
                <a:spcPct val="80000"/>
              </a:lnSpc>
            </a:pPr>
            <a:r>
              <a:rPr lang="en-US" sz="2400" smtClean="0">
                <a:solidFill>
                  <a:schemeClr val="bg1"/>
                </a:solidFill>
              </a:rPr>
              <a:t>Permanent settlements grew into regional states. </a:t>
            </a:r>
          </a:p>
          <a:p>
            <a:pPr eaLnBrk="1" hangingPunct="1">
              <a:lnSpc>
                <a:spcPct val="80000"/>
              </a:lnSpc>
              <a:buFontTx/>
              <a:buNone/>
            </a:pPr>
            <a:endParaRPr lang="en-US" sz="2400" smtClean="0">
              <a:solidFill>
                <a:schemeClr val="bg1"/>
              </a:solidFill>
            </a:endParaRPr>
          </a:p>
          <a:p>
            <a:pPr eaLnBrk="1" hangingPunct="1">
              <a:lnSpc>
                <a:spcPct val="80000"/>
              </a:lnSpc>
            </a:pPr>
            <a:r>
              <a:rPr lang="en-US" sz="2400" smtClean="0">
                <a:solidFill>
                  <a:schemeClr val="bg1"/>
                </a:solidFill>
              </a:rPr>
              <a:t>Some of these states united into two states and became known as Upper and Lower Egypt . (3500 B.C.E.)</a:t>
            </a:r>
          </a:p>
        </p:txBody>
      </p:sp>
      <p:pic>
        <p:nvPicPr>
          <p:cNvPr id="6148" name="Picture 10" descr="EgyptMap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1295400"/>
            <a:ext cx="3125788"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solidFill>
                  <a:srgbClr val="FF6600"/>
                </a:solidFill>
              </a:rPr>
              <a:t>Decline</a:t>
            </a:r>
          </a:p>
        </p:txBody>
      </p:sp>
      <p:sp>
        <p:nvSpPr>
          <p:cNvPr id="52227" name="Rectangle 3"/>
          <p:cNvSpPr>
            <a:spLocks noGrp="1" noChangeArrowheads="1"/>
          </p:cNvSpPr>
          <p:nvPr>
            <p:ph type="body" idx="1"/>
          </p:nvPr>
        </p:nvSpPr>
        <p:spPr/>
        <p:txBody>
          <a:bodyPr/>
          <a:lstStyle/>
          <a:p>
            <a:pPr eaLnBrk="1" hangingPunct="1"/>
            <a:r>
              <a:rPr lang="en-US" smtClean="0">
                <a:solidFill>
                  <a:schemeClr val="bg1"/>
                </a:solidFill>
              </a:rPr>
              <a:t>Kush declined in 300 CE due to the growth of the population and industry, which had a devastating impact on the environment. They were defeated by an Axum army.</a:t>
            </a:r>
          </a:p>
        </p:txBody>
      </p:sp>
      <p:pic>
        <p:nvPicPr>
          <p:cNvPr id="52228" name="Picture 5" descr="nubianpri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124325"/>
            <a:ext cx="50863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US" sz="3200" smtClean="0">
                <a:solidFill>
                  <a:srgbClr val="FF6600"/>
                </a:solidFill>
              </a:rPr>
              <a:t>The Ancient Egyptians thought of Egypt as being divided into two types of land: </a:t>
            </a:r>
          </a:p>
        </p:txBody>
      </p:sp>
      <p:sp>
        <p:nvSpPr>
          <p:cNvPr id="7171" name="Rectangle 5"/>
          <p:cNvSpPr>
            <a:spLocks noGrp="1" noChangeArrowheads="1"/>
          </p:cNvSpPr>
          <p:nvPr>
            <p:ph type="body" sz="half" idx="4294967295"/>
          </p:nvPr>
        </p:nvSpPr>
        <p:spPr>
          <a:xfrm>
            <a:off x="5105400" y="1600200"/>
            <a:ext cx="4038600" cy="4525963"/>
          </a:xfrm>
          <a:noFill/>
        </p:spPr>
        <p:txBody>
          <a:bodyPr/>
          <a:lstStyle/>
          <a:p>
            <a:pPr eaLnBrk="1" hangingPunct="1">
              <a:buFontTx/>
              <a:buNone/>
            </a:pPr>
            <a:r>
              <a:rPr lang="en-US" sz="2400" smtClean="0">
                <a:solidFill>
                  <a:schemeClr val="bg1"/>
                </a:solidFill>
              </a:rPr>
              <a:t> The 'black land' was the fertile land on the banks of the Nile. The ancient Egyptians used this land for growing their crops. This was the only land in ancient Egypt that could be farmed because a layer of rich, black silt was deposited there every year after the Nile flooded. </a:t>
            </a:r>
          </a:p>
        </p:txBody>
      </p:sp>
      <p:pic>
        <p:nvPicPr>
          <p:cNvPr id="7172" name="Picture 14" descr="River Nile"/>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0" y="2286000"/>
            <a:ext cx="4195763" cy="278923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US" sz="3200" smtClean="0">
                <a:solidFill>
                  <a:srgbClr val="FF6600"/>
                </a:solidFill>
              </a:rPr>
              <a:t>The Ancient Egyptians thought of Egypt as being divided into two types of land:</a:t>
            </a:r>
          </a:p>
        </p:txBody>
      </p:sp>
      <p:sp>
        <p:nvSpPr>
          <p:cNvPr id="8195" name="Rectangle 5"/>
          <p:cNvSpPr>
            <a:spLocks noGrp="1" noChangeArrowheads="1"/>
          </p:cNvSpPr>
          <p:nvPr>
            <p:ph type="body" sz="half" idx="1"/>
          </p:nvPr>
        </p:nvSpPr>
        <p:spPr>
          <a:xfrm>
            <a:off x="457200" y="1600200"/>
            <a:ext cx="4038600" cy="5073650"/>
          </a:xfrm>
          <a:noFill/>
        </p:spPr>
        <p:txBody>
          <a:bodyPr/>
          <a:lstStyle/>
          <a:p>
            <a:pPr eaLnBrk="1" hangingPunct="1"/>
            <a:r>
              <a:rPr lang="en-US" sz="2400" smtClean="0">
                <a:solidFill>
                  <a:schemeClr val="bg1"/>
                </a:solidFill>
              </a:rPr>
              <a:t>The 'red land' was the barren desert that protected Egypt on two sides. These deserts separated ancient Egypt from neighbouring countries and invading armies. They also provided the Ancient Egyptians with a source for precious metals and semi-precious stones. </a:t>
            </a:r>
            <a:br>
              <a:rPr lang="en-US" sz="2400" smtClean="0">
                <a:solidFill>
                  <a:schemeClr val="bg1"/>
                </a:solidFill>
              </a:rPr>
            </a:br>
            <a:endParaRPr lang="en-US" sz="2400" smtClean="0">
              <a:solidFill>
                <a:schemeClr val="bg1"/>
              </a:solidFill>
            </a:endParaRPr>
          </a:p>
        </p:txBody>
      </p:sp>
      <p:pic>
        <p:nvPicPr>
          <p:cNvPr id="8196" name="Picture 12" descr="Des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57400"/>
            <a:ext cx="4195763"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chemeClr val="bg1"/>
                </a:solidFill>
              </a:rPr>
              <a:t>Early Life of Egyptians</a:t>
            </a:r>
          </a:p>
        </p:txBody>
      </p:sp>
      <p:pic>
        <p:nvPicPr>
          <p:cNvPr id="9219" name="Picture 5" descr="intro_i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1295400"/>
            <a:ext cx="49625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304800"/>
            <a:ext cx="8229600" cy="1143000"/>
          </a:xfrm>
        </p:spPr>
        <p:txBody>
          <a:bodyPr/>
          <a:lstStyle/>
          <a:p>
            <a:pPr eaLnBrk="1" hangingPunct="1"/>
            <a:r>
              <a:rPr lang="en-US" smtClean="0">
                <a:solidFill>
                  <a:srgbClr val="FF6600"/>
                </a:solidFill>
              </a:rPr>
              <a:t>Early Life</a:t>
            </a:r>
          </a:p>
        </p:txBody>
      </p:sp>
      <p:sp>
        <p:nvSpPr>
          <p:cNvPr id="10243" name="Rectangle 5"/>
          <p:cNvSpPr>
            <a:spLocks noGrp="1" noChangeArrowheads="1"/>
          </p:cNvSpPr>
          <p:nvPr>
            <p:ph type="body" sz="half" idx="1"/>
          </p:nvPr>
        </p:nvSpPr>
        <p:spPr>
          <a:noFill/>
        </p:spPr>
        <p:txBody>
          <a:bodyPr/>
          <a:lstStyle/>
          <a:p>
            <a:pPr eaLnBrk="1" hangingPunct="1">
              <a:lnSpc>
                <a:spcPct val="90000"/>
              </a:lnSpc>
            </a:pPr>
            <a:r>
              <a:rPr lang="en-US" smtClean="0">
                <a:solidFill>
                  <a:schemeClr val="bg1"/>
                </a:solidFill>
              </a:rPr>
              <a:t>Most ancient Egyptians worked as field hands, farmers, craftsmen and scribes. A small group of people were nobles. Together, these different groups of people made up the population of ancient Egypt </a:t>
            </a:r>
          </a:p>
        </p:txBody>
      </p:sp>
      <p:sp>
        <p:nvSpPr>
          <p:cNvPr id="10244" name="Rectangle 6"/>
          <p:cNvSpPr>
            <a:spLocks noGrp="1" noChangeArrowheads="1"/>
          </p:cNvSpPr>
          <p:nvPr>
            <p:ph type="body" sz="half" idx="2"/>
          </p:nvPr>
        </p:nvSpPr>
        <p:spPr>
          <a:xfrm>
            <a:off x="4648200" y="1600200"/>
            <a:ext cx="4038600" cy="5105400"/>
          </a:xfrm>
          <a:noFill/>
        </p:spPr>
        <p:txBody>
          <a:bodyPr/>
          <a:lstStyle/>
          <a:p>
            <a:pPr eaLnBrk="1" hangingPunct="1">
              <a:lnSpc>
                <a:spcPct val="90000"/>
              </a:lnSpc>
            </a:pPr>
            <a:r>
              <a:rPr lang="en-US" smtClean="0">
                <a:solidFill>
                  <a:schemeClr val="bg1"/>
                </a:solidFill>
              </a:rPr>
              <a:t> The people of ancient Egypt built mudbrick homes in villages and in the country. They grew some of their own food and traded in the villages for the food and goods they could not produce. </a:t>
            </a:r>
            <a:br>
              <a:rPr lang="en-US" smtClean="0">
                <a:solidFill>
                  <a:schemeClr val="bg1"/>
                </a:solidFill>
              </a:rPr>
            </a:br>
            <a:endParaRPr lang="en-US" smtClean="0">
              <a:solidFill>
                <a:schemeClr val="bg1"/>
              </a:solidFill>
            </a:endParaRPr>
          </a:p>
        </p:txBody>
      </p:sp>
      <p:pic>
        <p:nvPicPr>
          <p:cNvPr id="10245" name="Picture 14" descr="Making mudbri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
            <a:ext cx="1905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6" descr="Cows grazing on the banks of the N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905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366</TotalTime>
  <Words>1495</Words>
  <Application>Microsoft Office PowerPoint</Application>
  <PresentationFormat>On-screen Show (4:3)</PresentationFormat>
  <Paragraphs>163</Paragraphs>
  <Slides>50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Default Design</vt:lpstr>
      <vt:lpstr>Ancient Africa</vt:lpstr>
      <vt:lpstr>Kingdoms in North Eastern Africa: The Nile River Valley</vt:lpstr>
      <vt:lpstr>Ancient Egypt</vt:lpstr>
      <vt:lpstr>Ancient Egypt</vt:lpstr>
      <vt:lpstr>Ancient Egypt</vt:lpstr>
      <vt:lpstr>The Ancient Egyptians thought of Egypt as being divided into two types of land: </vt:lpstr>
      <vt:lpstr>The Ancient Egyptians thought of Egypt as being divided into two types of land:</vt:lpstr>
      <vt:lpstr>Early Life of Egyptians</vt:lpstr>
      <vt:lpstr>Early Life</vt:lpstr>
      <vt:lpstr>Pharaoh:  Lord of the 2 Lands</vt:lpstr>
      <vt:lpstr>The Pharaoh</vt:lpstr>
      <vt:lpstr>The Pharaoh</vt:lpstr>
      <vt:lpstr>Hieroglyphs</vt:lpstr>
      <vt:lpstr>Hieroglyphs</vt:lpstr>
      <vt:lpstr>The Rosetta Stone</vt:lpstr>
      <vt:lpstr>PowerPoint Presentation</vt:lpstr>
      <vt:lpstr>Pyramids</vt:lpstr>
      <vt:lpstr>PowerPoint Presentation</vt:lpstr>
      <vt:lpstr>Temples</vt:lpstr>
      <vt:lpstr>Temples</vt:lpstr>
      <vt:lpstr>Mummification</vt:lpstr>
      <vt:lpstr>PowerPoint Presentation</vt:lpstr>
      <vt:lpstr>PowerPoint Presentation</vt:lpstr>
      <vt:lpstr>Gods &amp; Goddesses</vt:lpstr>
      <vt:lpstr>PowerPoint Presentation</vt:lpstr>
      <vt:lpstr>Old Kingdom (Age of the Pyramids)</vt:lpstr>
      <vt:lpstr>Middle Kingdom (Age of the Nobles)</vt:lpstr>
      <vt:lpstr>New Kingdom (Age of the Empire)</vt:lpstr>
      <vt:lpstr>Decline</vt:lpstr>
      <vt:lpstr>Axum (Aksum)</vt:lpstr>
      <vt:lpstr>PowerPoint Presentation</vt:lpstr>
      <vt:lpstr>Axum</vt:lpstr>
      <vt:lpstr>PowerPoint Presentation</vt:lpstr>
      <vt:lpstr>Axum</vt:lpstr>
      <vt:lpstr>Axum</vt:lpstr>
      <vt:lpstr>Axum</vt:lpstr>
      <vt:lpstr>Kush (Nubia)</vt:lpstr>
      <vt:lpstr>Kush</vt:lpstr>
      <vt:lpstr>PowerPoint Presentation</vt:lpstr>
      <vt:lpstr>PowerPoint Presentation</vt:lpstr>
      <vt:lpstr>PowerPoint Presentation</vt:lpstr>
      <vt:lpstr>Kush</vt:lpstr>
      <vt:lpstr>The Black Pharaohs</vt:lpstr>
      <vt:lpstr>The Black Pharaohs</vt:lpstr>
      <vt:lpstr>The Black Pharaohs</vt:lpstr>
      <vt:lpstr>PowerPoint Presentation</vt:lpstr>
      <vt:lpstr>Meroe became a powerful trade &amp; military center. </vt:lpstr>
      <vt:lpstr>They trained elephants in warfare and used them for transportation &amp; Trade.</vt:lpstr>
      <vt:lpstr>Wrestling was a very popular sport.</vt:lpstr>
      <vt:lpstr>Decline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Africa</dc:title>
  <dc:creator>WINXP</dc:creator>
  <cp:lastModifiedBy>Teacher E-Solutions</cp:lastModifiedBy>
  <cp:revision>88</cp:revision>
  <dcterms:created xsi:type="dcterms:W3CDTF">2008-01-28T16:14:50Z</dcterms:created>
  <dcterms:modified xsi:type="dcterms:W3CDTF">2019-01-18T16:59:05Z</dcterms:modified>
</cp:coreProperties>
</file>