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handoutMasterIdLst>
    <p:handoutMasterId r:id="rId97"/>
  </p:handoutMasterIdLst>
  <p:sldIdLst>
    <p:sldId id="291" r:id="rId2"/>
    <p:sldId id="292" r:id="rId3"/>
    <p:sldId id="293" r:id="rId4"/>
    <p:sldId id="285" r:id="rId5"/>
    <p:sldId id="294" r:id="rId6"/>
    <p:sldId id="295" r:id="rId7"/>
    <p:sldId id="296" r:id="rId8"/>
    <p:sldId id="301" r:id="rId9"/>
    <p:sldId id="297" r:id="rId10"/>
    <p:sldId id="298" r:id="rId11"/>
    <p:sldId id="299" r:id="rId12"/>
    <p:sldId id="300"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78" r:id="rId47"/>
    <p:sldId id="335" r:id="rId48"/>
    <p:sldId id="336" r:id="rId49"/>
    <p:sldId id="337" r:id="rId50"/>
    <p:sldId id="381" r:id="rId51"/>
    <p:sldId id="374" r:id="rId52"/>
    <p:sldId id="375" r:id="rId53"/>
    <p:sldId id="376" r:id="rId54"/>
    <p:sldId id="377" r:id="rId55"/>
    <p:sldId id="338" r:id="rId56"/>
    <p:sldId id="339" r:id="rId57"/>
    <p:sldId id="340" r:id="rId58"/>
    <p:sldId id="341" r:id="rId59"/>
    <p:sldId id="342" r:id="rId60"/>
    <p:sldId id="343" r:id="rId61"/>
    <p:sldId id="344" r:id="rId62"/>
    <p:sldId id="384" r:id="rId63"/>
    <p:sldId id="385" r:id="rId64"/>
    <p:sldId id="345" r:id="rId65"/>
    <p:sldId id="346" r:id="rId66"/>
    <p:sldId id="347" r:id="rId67"/>
    <p:sldId id="348" r:id="rId68"/>
    <p:sldId id="349" r:id="rId69"/>
    <p:sldId id="350" r:id="rId70"/>
    <p:sldId id="351" r:id="rId71"/>
    <p:sldId id="352" r:id="rId72"/>
    <p:sldId id="353" r:id="rId73"/>
    <p:sldId id="354" r:id="rId74"/>
    <p:sldId id="355" r:id="rId75"/>
    <p:sldId id="356" r:id="rId76"/>
    <p:sldId id="357" r:id="rId77"/>
    <p:sldId id="358" r:id="rId78"/>
    <p:sldId id="359" r:id="rId79"/>
    <p:sldId id="360" r:id="rId80"/>
    <p:sldId id="361" r:id="rId81"/>
    <p:sldId id="362" r:id="rId82"/>
    <p:sldId id="363" r:id="rId83"/>
    <p:sldId id="364" r:id="rId84"/>
    <p:sldId id="365" r:id="rId85"/>
    <p:sldId id="366" r:id="rId86"/>
    <p:sldId id="367" r:id="rId87"/>
    <p:sldId id="368" r:id="rId88"/>
    <p:sldId id="369" r:id="rId89"/>
    <p:sldId id="379" r:id="rId90"/>
    <p:sldId id="370" r:id="rId91"/>
    <p:sldId id="371" r:id="rId92"/>
    <p:sldId id="372" r:id="rId93"/>
    <p:sldId id="373" r:id="rId94"/>
    <p:sldId id="380" r:id="rId95"/>
  </p:sldIdLst>
  <p:sldSz cx="9144000" cy="6858000" type="screen4x3"/>
  <p:notesSz cx="6997700" cy="9271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00"/>
    <a:srgbClr val="FFFF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7" autoAdjust="0"/>
    <p:restoredTop sz="94660"/>
  </p:normalViewPr>
  <p:slideViewPr>
    <p:cSldViewPr>
      <p:cViewPr>
        <p:scale>
          <a:sx n="66" d="100"/>
          <a:sy n="66" d="100"/>
        </p:scale>
        <p:origin x="-5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764" y="-78"/>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vl1pPr>
          </a:lstStyle>
          <a:p>
            <a:pPr>
              <a:defRPr/>
            </a:pPr>
            <a:endParaRPr lang="en-US"/>
          </a:p>
        </p:txBody>
      </p:sp>
      <p:sp>
        <p:nvSpPr>
          <p:cNvPr id="4099"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vl1pPr>
          </a:lstStyle>
          <a:p>
            <a:pPr>
              <a:defRPr/>
            </a:pPr>
            <a:endParaRPr lang="en-US"/>
          </a:p>
        </p:txBody>
      </p:sp>
      <p:sp>
        <p:nvSpPr>
          <p:cNvPr id="4100" name="Rectangle 4"/>
          <p:cNvSpPr>
            <a:spLocks noGrp="1" noChangeArrowheads="1"/>
          </p:cNvSpPr>
          <p:nvPr>
            <p:ph type="ftr" sz="quarter" idx="2"/>
          </p:nvPr>
        </p:nvSpPr>
        <p:spPr bwMode="auto">
          <a:xfrm>
            <a:off x="0"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lvl1pPr>
          </a:lstStyle>
          <a:p>
            <a:pPr>
              <a:defRPr/>
            </a:pPr>
            <a:endParaRPr lang="en-US"/>
          </a:p>
        </p:txBody>
      </p:sp>
      <p:sp>
        <p:nvSpPr>
          <p:cNvPr id="4101" name="Rectangle 5"/>
          <p:cNvSpPr>
            <a:spLocks noGrp="1" noChangeArrowheads="1"/>
          </p:cNvSpPr>
          <p:nvPr>
            <p:ph type="sldNum" sz="quarter" idx="3"/>
          </p:nvPr>
        </p:nvSpPr>
        <p:spPr bwMode="auto">
          <a:xfrm>
            <a:off x="3965575"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vl1pPr>
          </a:lstStyle>
          <a:p>
            <a:pPr>
              <a:defRPr/>
            </a:pPr>
            <a:fld id="{DAF666A1-04CE-4881-8E81-5CCEBD1CDD23}" type="slidenum">
              <a:rPr lang="en-US"/>
              <a:pPr>
                <a:defRPr/>
              </a:pPr>
              <a:t>‹#›</a:t>
            </a:fld>
            <a:endParaRPr lang="en-US"/>
          </a:p>
        </p:txBody>
      </p:sp>
    </p:spTree>
    <p:extLst>
      <p:ext uri="{BB962C8B-B14F-4D97-AF65-F5344CB8AC3E}">
        <p14:creationId xmlns:p14="http://schemas.microsoft.com/office/powerpoint/2010/main" val="2336976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vl1pPr>
          </a:lstStyle>
          <a:p>
            <a:pPr>
              <a:defRPr/>
            </a:pPr>
            <a:endParaRPr lang="en-US"/>
          </a:p>
        </p:txBody>
      </p:sp>
      <p:sp>
        <p:nvSpPr>
          <p:cNvPr id="3075"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vl1pPr>
          </a:lstStyle>
          <a:p>
            <a:pPr>
              <a:defRPr/>
            </a:pPr>
            <a:endParaRPr lang="en-US"/>
          </a:p>
        </p:txBody>
      </p:sp>
      <p:sp>
        <p:nvSpPr>
          <p:cNvPr id="98308" name="Rectangle 4"/>
          <p:cNvSpPr>
            <a:spLocks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lvl1pPr>
          </a:lstStyle>
          <a:p>
            <a:pPr>
              <a:defRPr/>
            </a:pPr>
            <a:endParaRPr lang="en-US"/>
          </a:p>
        </p:txBody>
      </p:sp>
      <p:sp>
        <p:nvSpPr>
          <p:cNvPr id="3079" name="Rectangle 7"/>
          <p:cNvSpPr>
            <a:spLocks noGrp="1" noChangeArrowheads="1"/>
          </p:cNvSpPr>
          <p:nvPr>
            <p:ph type="sldNum" sz="quarter" idx="5"/>
          </p:nvPr>
        </p:nvSpPr>
        <p:spPr bwMode="auto">
          <a:xfrm>
            <a:off x="3965575"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vl1pPr>
          </a:lstStyle>
          <a:p>
            <a:pPr>
              <a:defRPr/>
            </a:pPr>
            <a:fld id="{9A53CFD6-4EA1-4B73-A7FC-10DB0A47A993}" type="slidenum">
              <a:rPr lang="en-US"/>
              <a:pPr>
                <a:defRPr/>
              </a:pPr>
              <a:t>‹#›</a:t>
            </a:fld>
            <a:endParaRPr lang="en-US"/>
          </a:p>
        </p:txBody>
      </p:sp>
    </p:spTree>
    <p:extLst>
      <p:ext uri="{BB962C8B-B14F-4D97-AF65-F5344CB8AC3E}">
        <p14:creationId xmlns:p14="http://schemas.microsoft.com/office/powerpoint/2010/main" val="1370029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8774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003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28600"/>
            <a:ext cx="22860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28600"/>
            <a:ext cx="67056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0440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4687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1994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767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95400"/>
            <a:ext cx="40767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499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2588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6768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00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20580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11160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accent2">
                <a:gamma/>
                <a:tint val="19608"/>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95400"/>
            <a:ext cx="830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7" descr="IEEE logo blue transpare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86600" y="6096000"/>
            <a:ext cx="17335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8"/>
          <p:cNvSpPr>
            <a:spLocks noChangeShapeType="1"/>
          </p:cNvSpPr>
          <p:nvPr/>
        </p:nvSpPr>
        <p:spPr bwMode="auto">
          <a:xfrm flipV="1">
            <a:off x="533400" y="6394450"/>
            <a:ext cx="6400800" cy="6350"/>
          </a:xfrm>
          <a:prstGeom prst="line">
            <a:avLst/>
          </a:prstGeom>
          <a:noFill/>
          <a:ln w="50800">
            <a:solidFill>
              <a:srgbClr val="0033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rgbClr val="FFFC00"/>
          </a:solidFill>
          <a:latin typeface="+mj-lt"/>
          <a:ea typeface="+mj-ea"/>
          <a:cs typeface="+mj-cs"/>
        </a:defRPr>
      </a:lvl1pPr>
      <a:lvl2pPr algn="ctr" rtl="0" eaLnBrk="0" fontAlgn="base" hangingPunct="0">
        <a:spcBef>
          <a:spcPct val="0"/>
        </a:spcBef>
        <a:spcAft>
          <a:spcPct val="0"/>
        </a:spcAft>
        <a:defRPr sz="4400">
          <a:solidFill>
            <a:srgbClr val="FFFC00"/>
          </a:solidFill>
          <a:latin typeface="Comic Sans MS" pitchFamily="66" charset="0"/>
        </a:defRPr>
      </a:lvl2pPr>
      <a:lvl3pPr algn="ctr" rtl="0" eaLnBrk="0" fontAlgn="base" hangingPunct="0">
        <a:spcBef>
          <a:spcPct val="0"/>
        </a:spcBef>
        <a:spcAft>
          <a:spcPct val="0"/>
        </a:spcAft>
        <a:defRPr sz="4400">
          <a:solidFill>
            <a:srgbClr val="FFFC00"/>
          </a:solidFill>
          <a:latin typeface="Comic Sans MS" pitchFamily="66" charset="0"/>
        </a:defRPr>
      </a:lvl3pPr>
      <a:lvl4pPr algn="ctr" rtl="0" eaLnBrk="0" fontAlgn="base" hangingPunct="0">
        <a:spcBef>
          <a:spcPct val="0"/>
        </a:spcBef>
        <a:spcAft>
          <a:spcPct val="0"/>
        </a:spcAft>
        <a:defRPr sz="4400">
          <a:solidFill>
            <a:srgbClr val="FFFC00"/>
          </a:solidFill>
          <a:latin typeface="Comic Sans MS" pitchFamily="66" charset="0"/>
        </a:defRPr>
      </a:lvl4pPr>
      <a:lvl5pPr algn="ctr" rtl="0" eaLnBrk="0" fontAlgn="base" hangingPunct="0">
        <a:spcBef>
          <a:spcPct val="0"/>
        </a:spcBef>
        <a:spcAft>
          <a:spcPct val="0"/>
        </a:spcAft>
        <a:defRPr sz="4400">
          <a:solidFill>
            <a:srgbClr val="FFFC00"/>
          </a:solidFill>
          <a:latin typeface="Comic Sans MS" pitchFamily="66" charset="0"/>
        </a:defRPr>
      </a:lvl5pPr>
      <a:lvl6pPr marL="457200" algn="ctr" rtl="0" fontAlgn="base">
        <a:spcBef>
          <a:spcPct val="0"/>
        </a:spcBef>
        <a:spcAft>
          <a:spcPct val="0"/>
        </a:spcAft>
        <a:defRPr sz="4400">
          <a:solidFill>
            <a:srgbClr val="FFFC00"/>
          </a:solidFill>
          <a:latin typeface="Comic Sans MS" pitchFamily="66" charset="0"/>
        </a:defRPr>
      </a:lvl6pPr>
      <a:lvl7pPr marL="914400" algn="ctr" rtl="0" fontAlgn="base">
        <a:spcBef>
          <a:spcPct val="0"/>
        </a:spcBef>
        <a:spcAft>
          <a:spcPct val="0"/>
        </a:spcAft>
        <a:defRPr sz="4400">
          <a:solidFill>
            <a:srgbClr val="FFFC00"/>
          </a:solidFill>
          <a:latin typeface="Comic Sans MS" pitchFamily="66" charset="0"/>
        </a:defRPr>
      </a:lvl7pPr>
      <a:lvl8pPr marL="1371600" algn="ctr" rtl="0" fontAlgn="base">
        <a:spcBef>
          <a:spcPct val="0"/>
        </a:spcBef>
        <a:spcAft>
          <a:spcPct val="0"/>
        </a:spcAft>
        <a:defRPr sz="4400">
          <a:solidFill>
            <a:srgbClr val="FFFC00"/>
          </a:solidFill>
          <a:latin typeface="Comic Sans MS" pitchFamily="66" charset="0"/>
        </a:defRPr>
      </a:lvl8pPr>
      <a:lvl9pPr marL="1828800" algn="ctr" rtl="0" fontAlgn="base">
        <a:spcBef>
          <a:spcPct val="0"/>
        </a:spcBef>
        <a:spcAft>
          <a:spcPct val="0"/>
        </a:spcAft>
        <a:defRPr sz="4400">
          <a:solidFill>
            <a:srgbClr val="FFFC00"/>
          </a:solidFill>
          <a:latin typeface="Comic Sans MS" pitchFamily="66"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276600"/>
            <a:ext cx="7772400" cy="1143000"/>
          </a:xfrm>
        </p:spPr>
        <p:txBody>
          <a:bodyPr/>
          <a:lstStyle/>
          <a:p>
            <a:pPr eaLnBrk="1" hangingPunct="1"/>
            <a:r>
              <a:rPr lang="en-US" sz="4000" smtClean="0"/>
              <a:t>Some Thoughts on Leadership</a:t>
            </a:r>
            <a:r>
              <a:rPr lang="en-US" sz="2800" b="1" i="1" smtClean="0"/>
              <a:t/>
            </a:r>
            <a:br>
              <a:rPr lang="en-US" sz="2800" b="1" i="1" smtClean="0"/>
            </a:br>
            <a:r>
              <a:rPr lang="en-US" sz="2800" b="1" i="1" smtClean="0"/>
              <a:t/>
            </a:r>
            <a:br>
              <a:rPr lang="en-US" sz="2800" b="1" i="1" smtClean="0"/>
            </a:br>
            <a:r>
              <a:rPr lang="en-US" sz="2400" smtClean="0">
                <a:solidFill>
                  <a:schemeClr val="tx1"/>
                </a:solidFill>
              </a:rPr>
              <a:t>by</a:t>
            </a:r>
            <a:r>
              <a:rPr lang="en-US" sz="2800" smtClean="0">
                <a:solidFill>
                  <a:schemeClr val="tx1"/>
                </a:solidFill>
              </a:rPr>
              <a:t/>
            </a:r>
            <a:br>
              <a:rPr lang="en-US" sz="2800" smtClean="0">
                <a:solidFill>
                  <a:schemeClr val="tx1"/>
                </a:solidFill>
              </a:rPr>
            </a:br>
            <a:r>
              <a:rPr lang="en-US" sz="2800" smtClean="0">
                <a:solidFill>
                  <a:schemeClr val="tx1"/>
                </a:solidFill>
              </a:rPr>
              <a:t/>
            </a:r>
            <a:br>
              <a:rPr lang="en-US" sz="2800" smtClean="0">
                <a:solidFill>
                  <a:schemeClr val="tx1"/>
                </a:solidFill>
              </a:rPr>
            </a:br>
            <a:r>
              <a:rPr lang="en-US" sz="3200" smtClean="0">
                <a:solidFill>
                  <a:schemeClr val="tx1"/>
                </a:solidFill>
              </a:rPr>
              <a:t>Don C. Bramlett, PE, SMIEEE</a:t>
            </a:r>
            <a:br>
              <a:rPr lang="en-US" sz="3200" smtClean="0">
                <a:solidFill>
                  <a:schemeClr val="tx1"/>
                </a:solidFill>
              </a:rPr>
            </a:br>
            <a:r>
              <a:rPr lang="en-US" sz="3200" smtClean="0">
                <a:solidFill>
                  <a:schemeClr val="tx1"/>
                </a:solidFill>
              </a:rPr>
              <a:t>IEEE Region 4 Director 2009-2010</a:t>
            </a:r>
            <a:br>
              <a:rPr lang="en-US" sz="3200" smtClean="0">
                <a:solidFill>
                  <a:schemeClr val="tx1"/>
                </a:solidFill>
              </a:rPr>
            </a:br>
            <a:r>
              <a:rPr lang="en-US" sz="3200" smtClean="0">
                <a:solidFill>
                  <a:schemeClr val="tx1"/>
                </a:solidFill>
              </a:rPr>
              <a:t>Southeastern Michigan Section</a:t>
            </a:r>
            <a:br>
              <a:rPr lang="en-US" sz="3200" smtClean="0">
                <a:solidFill>
                  <a:schemeClr val="tx1"/>
                </a:solidFill>
              </a:rPr>
            </a:br>
            <a:r>
              <a:rPr lang="en-US" sz="3200" smtClean="0">
                <a:solidFill>
                  <a:schemeClr val="tx1"/>
                </a:solidFill>
              </a:rPr>
              <a:t>DTE Energy – Project Engineer</a:t>
            </a:r>
            <a:br>
              <a:rPr lang="en-US" sz="3200" smtClean="0">
                <a:solidFill>
                  <a:schemeClr val="tx1"/>
                </a:solidFill>
              </a:rPr>
            </a:br>
            <a:endParaRPr lang="en-US" b="1" i="1"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Ability</a:t>
            </a:r>
          </a:p>
        </p:txBody>
      </p:sp>
      <p:sp>
        <p:nvSpPr>
          <p:cNvPr id="11267" name="Rectangle 3"/>
          <p:cNvSpPr>
            <a:spLocks noGrp="1" noChangeArrowheads="1"/>
          </p:cNvSpPr>
          <p:nvPr>
            <p:ph type="body" idx="1"/>
          </p:nvPr>
        </p:nvSpPr>
        <p:spPr>
          <a:xfrm>
            <a:off x="533400" y="1295400"/>
            <a:ext cx="8305800" cy="4876800"/>
          </a:xfrm>
        </p:spPr>
        <p:txBody>
          <a:bodyPr/>
          <a:lstStyle/>
          <a:p>
            <a:pPr eaLnBrk="1" hangingPunct="1">
              <a:buFontTx/>
              <a:buNone/>
            </a:pPr>
            <a:r>
              <a:rPr lang="en-US" sz="2800" smtClean="0"/>
              <a:t>Ability to learn and understand technical issues is the basis of our careers.</a:t>
            </a:r>
          </a:p>
          <a:p>
            <a:pPr eaLnBrk="1" hangingPunct="1">
              <a:buFontTx/>
              <a:buNone/>
            </a:pPr>
            <a:r>
              <a:rPr lang="en-US" sz="2800" smtClean="0"/>
              <a:t>Ability to lead is a function of influence:</a:t>
            </a:r>
          </a:p>
          <a:p>
            <a:pPr eaLnBrk="1" hangingPunct="1"/>
            <a:r>
              <a:rPr lang="en-US" sz="2800" smtClean="0"/>
              <a:t>Ability to communicate</a:t>
            </a:r>
          </a:p>
          <a:p>
            <a:pPr eaLnBrk="1" hangingPunct="1"/>
            <a:r>
              <a:rPr lang="en-US" sz="2800" smtClean="0"/>
              <a:t>Ability to resolve conflicts</a:t>
            </a:r>
          </a:p>
          <a:p>
            <a:pPr eaLnBrk="1" hangingPunct="1"/>
            <a:r>
              <a:rPr lang="en-US" sz="2800" smtClean="0"/>
              <a:t>Ability to solve problems and make decisions</a:t>
            </a:r>
          </a:p>
          <a:p>
            <a:pPr eaLnBrk="1" hangingPunct="1">
              <a:buFontTx/>
              <a:buNone/>
            </a:pPr>
            <a:r>
              <a:rPr lang="en-US" sz="2800" smtClean="0"/>
              <a:t>As a member of a team, we influence others in a collaborative effort to find better ideas or solve problems.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Commitment</a:t>
            </a:r>
          </a:p>
        </p:txBody>
      </p:sp>
      <p:sp>
        <p:nvSpPr>
          <p:cNvPr id="12291" name="Rectangle 3"/>
          <p:cNvSpPr>
            <a:spLocks noGrp="1" noChangeArrowheads="1"/>
          </p:cNvSpPr>
          <p:nvPr>
            <p:ph type="body" idx="1"/>
          </p:nvPr>
        </p:nvSpPr>
        <p:spPr>
          <a:xfrm>
            <a:off x="533400" y="1295400"/>
            <a:ext cx="8305800" cy="4876800"/>
          </a:xfrm>
        </p:spPr>
        <p:txBody>
          <a:bodyPr/>
          <a:lstStyle/>
          <a:p>
            <a:pPr eaLnBrk="1" hangingPunct="1">
              <a:lnSpc>
                <a:spcPct val="90000"/>
              </a:lnSpc>
              <a:buFontTx/>
              <a:buNone/>
            </a:pPr>
            <a:r>
              <a:rPr lang="en-US" smtClean="0"/>
              <a:t>For leaders, the “one thing” that leads to maturity is the fully aware recognition that one’s decisions make a difference, both positively and negatively, in the lives of others, and that any attempt to solve a problem might have a decided negative impact on some, while helping others.</a:t>
            </a:r>
          </a:p>
          <a:p>
            <a:pPr eaLnBrk="1" hangingPunct="1">
              <a:lnSpc>
                <a:spcPct val="90000"/>
              </a:lnSpc>
              <a:buFontTx/>
              <a:buNone/>
            </a:pPr>
            <a:r>
              <a:rPr lang="en-US" smtClean="0"/>
              <a:t>In no-win scenarios, one must still make a hard decision.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Commitment</a:t>
            </a:r>
          </a:p>
        </p:txBody>
      </p:sp>
      <p:sp>
        <p:nvSpPr>
          <p:cNvPr id="13315" name="Rectangle 3"/>
          <p:cNvSpPr>
            <a:spLocks noGrp="1" noChangeArrowheads="1"/>
          </p:cNvSpPr>
          <p:nvPr>
            <p:ph type="body" idx="1"/>
          </p:nvPr>
        </p:nvSpPr>
        <p:spPr>
          <a:xfrm>
            <a:off x="533400" y="1295400"/>
            <a:ext cx="8305800" cy="4876800"/>
          </a:xfrm>
        </p:spPr>
        <p:txBody>
          <a:bodyPr/>
          <a:lstStyle/>
          <a:p>
            <a:pPr eaLnBrk="1" hangingPunct="1">
              <a:lnSpc>
                <a:spcPct val="80000"/>
              </a:lnSpc>
              <a:buFontTx/>
              <a:buNone/>
            </a:pPr>
            <a:r>
              <a:rPr lang="en-US" sz="2800" smtClean="0"/>
              <a:t>Movie example – Untouchables</a:t>
            </a:r>
          </a:p>
          <a:p>
            <a:pPr eaLnBrk="1" hangingPunct="1">
              <a:lnSpc>
                <a:spcPct val="80000"/>
              </a:lnSpc>
              <a:buFontTx/>
              <a:buNone/>
            </a:pPr>
            <a:r>
              <a:rPr lang="en-US" sz="2800" smtClean="0"/>
              <a:t>Moment of truth for Elliott Ness</a:t>
            </a:r>
          </a:p>
          <a:p>
            <a:pPr eaLnBrk="1" hangingPunct="1">
              <a:lnSpc>
                <a:spcPct val="80000"/>
              </a:lnSpc>
              <a:buFontTx/>
              <a:buNone/>
            </a:pPr>
            <a:r>
              <a:rPr lang="en-US" sz="2800" smtClean="0"/>
              <a:t>Jimmy O’Neil asks</a:t>
            </a:r>
          </a:p>
          <a:p>
            <a:pPr eaLnBrk="1" hangingPunct="1">
              <a:lnSpc>
                <a:spcPct val="80000"/>
              </a:lnSpc>
              <a:buFontTx/>
              <a:buNone/>
            </a:pPr>
            <a:r>
              <a:rPr lang="en-US" sz="2800" smtClean="0"/>
              <a:t>“What are you prepared to do?”</a:t>
            </a:r>
          </a:p>
          <a:p>
            <a:pPr eaLnBrk="1" hangingPunct="1">
              <a:lnSpc>
                <a:spcPct val="80000"/>
              </a:lnSpc>
              <a:buFontTx/>
              <a:buNone/>
            </a:pPr>
            <a:r>
              <a:rPr lang="en-US" sz="2800" smtClean="0"/>
              <a:t>Ness replies</a:t>
            </a:r>
          </a:p>
          <a:p>
            <a:pPr eaLnBrk="1" hangingPunct="1">
              <a:lnSpc>
                <a:spcPct val="80000"/>
              </a:lnSpc>
              <a:buFontTx/>
              <a:buNone/>
            </a:pPr>
            <a:r>
              <a:rPr lang="en-US" sz="2800" smtClean="0"/>
              <a:t>“Anything I have to do to make this thing right.”</a:t>
            </a:r>
          </a:p>
          <a:p>
            <a:pPr eaLnBrk="1" hangingPunct="1">
              <a:lnSpc>
                <a:spcPct val="80000"/>
              </a:lnSpc>
              <a:buFontTx/>
              <a:buNone/>
            </a:pPr>
            <a:r>
              <a:rPr lang="en-US" sz="2800" smtClean="0"/>
              <a:t>O’Neil says</a:t>
            </a:r>
          </a:p>
          <a:p>
            <a:pPr eaLnBrk="1" hangingPunct="1">
              <a:lnSpc>
                <a:spcPct val="80000"/>
              </a:lnSpc>
              <a:buFontTx/>
              <a:buNone/>
            </a:pPr>
            <a:r>
              <a:rPr lang="en-US" sz="2800" smtClean="0"/>
              <a:t>“Everyone knows where the problems are, but no one is willing to do anything.  You said you would do anything you had to, to make it right.  Now, I’m willing to help you. You made the commitment.”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Attributes of a Leader</a:t>
            </a:r>
          </a:p>
        </p:txBody>
      </p:sp>
      <p:sp>
        <p:nvSpPr>
          <p:cNvPr id="14339" name="Rectangle 3"/>
          <p:cNvSpPr>
            <a:spLocks noGrp="1" noChangeArrowheads="1"/>
          </p:cNvSpPr>
          <p:nvPr>
            <p:ph type="body" idx="1"/>
          </p:nvPr>
        </p:nvSpPr>
        <p:spPr>
          <a:xfrm>
            <a:off x="533400" y="1295400"/>
            <a:ext cx="8305800" cy="4876800"/>
          </a:xfrm>
        </p:spPr>
        <p:txBody>
          <a:bodyPr/>
          <a:lstStyle/>
          <a:p>
            <a:pPr eaLnBrk="1" hangingPunct="1"/>
            <a:r>
              <a:rPr lang="en-US" b="0" i="1" smtClean="0"/>
              <a:t>Guiding vision: Effective leaders know what they want to do, and have the strength of character to pursue their objectives in the face of opposition and in spite of failures.  The effective leader establishes achievable goals.</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Attributes of a Leader</a:t>
            </a:r>
          </a:p>
        </p:txBody>
      </p:sp>
      <p:sp>
        <p:nvSpPr>
          <p:cNvPr id="15363" name="Rectangle 3"/>
          <p:cNvSpPr>
            <a:spLocks noGrp="1" noChangeArrowheads="1"/>
          </p:cNvSpPr>
          <p:nvPr>
            <p:ph type="body" idx="1"/>
          </p:nvPr>
        </p:nvSpPr>
        <p:spPr>
          <a:xfrm>
            <a:off x="533400" y="1295400"/>
            <a:ext cx="8305800" cy="4876800"/>
          </a:xfrm>
        </p:spPr>
        <p:txBody>
          <a:bodyPr/>
          <a:lstStyle/>
          <a:p>
            <a:pPr eaLnBrk="1" hangingPunct="1">
              <a:buFontTx/>
              <a:buNone/>
            </a:pPr>
            <a:r>
              <a:rPr lang="en-US" b="0" i="1" smtClean="0"/>
              <a:t>Passion: Effective leaders believe passionately in their goals. They have a positive outlook on who they are, and they love what they do. Their passion for life is a guiding star for others to follow, because they radiate promise!</a:t>
            </a:r>
            <a:br>
              <a:rPr lang="en-US" b="0" i="1" smtClean="0"/>
            </a:br>
            <a:endParaRPr lang="en-US" b="0" i="1"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Attributes of a Leader</a:t>
            </a:r>
          </a:p>
        </p:txBody>
      </p:sp>
      <p:sp>
        <p:nvSpPr>
          <p:cNvPr id="16387" name="Rectangle 3"/>
          <p:cNvSpPr>
            <a:spLocks noGrp="1" noChangeArrowheads="1"/>
          </p:cNvSpPr>
          <p:nvPr>
            <p:ph type="body" idx="1"/>
          </p:nvPr>
        </p:nvSpPr>
        <p:spPr>
          <a:xfrm>
            <a:off x="533400" y="1295400"/>
            <a:ext cx="8305800" cy="4876800"/>
          </a:xfrm>
        </p:spPr>
        <p:txBody>
          <a:bodyPr/>
          <a:lstStyle/>
          <a:p>
            <a:pPr eaLnBrk="1" hangingPunct="1">
              <a:lnSpc>
                <a:spcPct val="90000"/>
              </a:lnSpc>
            </a:pPr>
            <a:r>
              <a:rPr lang="en-US" b="0" i="1" smtClean="0"/>
              <a:t>Integrity: Because they know who they are, effective leaders are also aware of their weaknesses. They only make promises they can follow through on.</a:t>
            </a:r>
          </a:p>
          <a:p>
            <a:pPr eaLnBrk="1" hangingPunct="1">
              <a:lnSpc>
                <a:spcPct val="90000"/>
              </a:lnSpc>
            </a:pPr>
            <a:r>
              <a:rPr lang="en-US" b="0" i="1" smtClean="0"/>
              <a:t>Honesty: Leaders convey an aura of honesty in both their professional and their personal lives. </a:t>
            </a:r>
          </a:p>
          <a:p>
            <a:pPr eaLnBrk="1" hangingPunct="1">
              <a:lnSpc>
                <a:spcPct val="90000"/>
              </a:lnSpc>
            </a:pPr>
            <a:r>
              <a:rPr lang="en-US" b="0" i="1" smtClean="0"/>
              <a:t>Trust:  Effective leaders earn the trust of their followers and act on behalf of their followers.</a:t>
            </a:r>
          </a:p>
          <a:p>
            <a:pPr eaLnBrk="1" hangingPunct="1">
              <a:lnSpc>
                <a:spcPct val="90000"/>
              </a:lnSpc>
              <a:buFontTx/>
              <a:buNone/>
            </a:pPr>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Attributes of a Leader</a:t>
            </a:r>
          </a:p>
        </p:txBody>
      </p:sp>
      <p:sp>
        <p:nvSpPr>
          <p:cNvPr id="17411" name="Rectangle 3"/>
          <p:cNvSpPr>
            <a:spLocks noGrp="1" noChangeArrowheads="1"/>
          </p:cNvSpPr>
          <p:nvPr>
            <p:ph type="body" idx="1"/>
          </p:nvPr>
        </p:nvSpPr>
        <p:spPr>
          <a:xfrm>
            <a:off x="533400" y="1295400"/>
            <a:ext cx="8305800" cy="4876800"/>
          </a:xfrm>
        </p:spPr>
        <p:txBody>
          <a:bodyPr/>
          <a:lstStyle/>
          <a:p>
            <a:pPr eaLnBrk="1" hangingPunct="1"/>
            <a:r>
              <a:rPr lang="en-US" sz="2800" b="0" i="1" smtClean="0"/>
              <a:t>Curiosity: Leaders are learners. They wonder about every aspect of their charge. They find out what they need to know in order to pursue their goals.</a:t>
            </a:r>
          </a:p>
          <a:p>
            <a:pPr eaLnBrk="1" hangingPunct="1"/>
            <a:endParaRPr lang="en-US" sz="2800" b="0" i="1" smtClean="0"/>
          </a:p>
          <a:p>
            <a:pPr eaLnBrk="1" hangingPunct="1"/>
            <a:r>
              <a:rPr lang="en-US" sz="2800" b="0" i="1" smtClean="0"/>
              <a:t>Risk: Effective leaders take calculated risks when necessary to achieve their objectives. If a mistake is made, the effective leader will learn from the mistake and use it as an opportunity to explore other avenues.</a:t>
            </a:r>
            <a:endParaRPr lang="en-US" b="0" i="1" smtClean="0"/>
          </a:p>
          <a:p>
            <a:pPr eaLnBrk="1" hangingPunct="1">
              <a:buFontTx/>
              <a:buNone/>
            </a:pPr>
            <a:endParaRPr lang="en-US" sz="28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Attributes of a Leader</a:t>
            </a:r>
          </a:p>
        </p:txBody>
      </p:sp>
      <p:sp>
        <p:nvSpPr>
          <p:cNvPr id="18435" name="Rectangle 3"/>
          <p:cNvSpPr>
            <a:spLocks noGrp="1" noChangeArrowheads="1"/>
          </p:cNvSpPr>
          <p:nvPr>
            <p:ph type="body" idx="1"/>
          </p:nvPr>
        </p:nvSpPr>
        <p:spPr>
          <a:xfrm>
            <a:off x="533400" y="1295400"/>
            <a:ext cx="8305800" cy="4876800"/>
          </a:xfrm>
        </p:spPr>
        <p:txBody>
          <a:bodyPr/>
          <a:lstStyle/>
          <a:p>
            <a:pPr eaLnBrk="1" hangingPunct="1"/>
            <a:r>
              <a:rPr lang="en-US" b="0" i="1" smtClean="0"/>
              <a:t>Dedication: The effective leader is dedicated to his or her charge, and will work assiduously on behalf of those following. The leader gives himself or herself entirely to the task when it is necessary.</a:t>
            </a:r>
          </a:p>
          <a:p>
            <a:pPr eaLnBrk="1" hangingPunct="1"/>
            <a:endParaRPr lang="en-US" b="0" i="1" smtClean="0"/>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Attributes of a Leader</a:t>
            </a:r>
          </a:p>
        </p:txBody>
      </p:sp>
      <p:sp>
        <p:nvSpPr>
          <p:cNvPr id="19459" name="Rectangle 3"/>
          <p:cNvSpPr>
            <a:spLocks noGrp="1" noChangeArrowheads="1"/>
          </p:cNvSpPr>
          <p:nvPr>
            <p:ph type="body" idx="1"/>
          </p:nvPr>
        </p:nvSpPr>
        <p:spPr>
          <a:xfrm>
            <a:off x="533400" y="1295400"/>
            <a:ext cx="8305800" cy="4876800"/>
          </a:xfrm>
        </p:spPr>
        <p:txBody>
          <a:bodyPr/>
          <a:lstStyle/>
          <a:p>
            <a:pPr eaLnBrk="1" hangingPunct="1"/>
            <a:r>
              <a:rPr lang="en-US" sz="2800" b="0" i="1" smtClean="0"/>
              <a:t>Charisma: This may be the one attribute that is the most difficult to cultivate. It conveys maturity, respect for your followers, compassion, a fine sense of humor, and a love of humanity. The result is that leaders have the capability to motivate people to excel.</a:t>
            </a:r>
          </a:p>
          <a:p>
            <a:pPr eaLnBrk="1" hangingPunct="1"/>
            <a:endParaRPr lang="en-US" sz="2800" b="0" i="1" smtClean="0"/>
          </a:p>
          <a:p>
            <a:pPr eaLnBrk="1" hangingPunct="1"/>
            <a:r>
              <a:rPr lang="en-US" sz="2800" b="0" i="1" smtClean="0"/>
              <a:t>Listening: Leaders Listen! This is the most important attribute of all, listen to your followers.</a:t>
            </a:r>
            <a:br>
              <a:rPr lang="en-US" sz="2800" b="0" i="1" smtClean="0"/>
            </a:br>
            <a:endParaRPr lang="en-US" sz="2800" b="0" i="1"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Leader vs Manager</a:t>
            </a:r>
          </a:p>
        </p:txBody>
      </p:sp>
      <p:sp>
        <p:nvSpPr>
          <p:cNvPr id="20483" name="Rectangle 3"/>
          <p:cNvSpPr>
            <a:spLocks noGrp="1" noChangeArrowheads="1"/>
          </p:cNvSpPr>
          <p:nvPr>
            <p:ph type="body" idx="1"/>
          </p:nvPr>
        </p:nvSpPr>
        <p:spPr>
          <a:xfrm>
            <a:off x="533400" y="1295400"/>
            <a:ext cx="8305800" cy="4876800"/>
          </a:xfrm>
        </p:spPr>
        <p:txBody>
          <a:bodyPr/>
          <a:lstStyle/>
          <a:p>
            <a:pPr eaLnBrk="1" hangingPunct="1">
              <a:buFontTx/>
              <a:buNone/>
            </a:pPr>
            <a:r>
              <a:rPr lang="en-US" b="0" i="1" smtClean="0"/>
              <a:t>Leader n, 1. A person who is followed by others. </a:t>
            </a:r>
          </a:p>
          <a:p>
            <a:pPr eaLnBrk="1" hangingPunct="1">
              <a:buFontTx/>
              <a:buNone/>
            </a:pPr>
            <a:endParaRPr lang="en-US" b="0" i="1" smtClean="0"/>
          </a:p>
          <a:p>
            <a:pPr eaLnBrk="1" hangingPunct="1">
              <a:buFontTx/>
              <a:buNone/>
            </a:pPr>
            <a:r>
              <a:rPr lang="en-US" b="0" i="1" smtClean="0"/>
              <a:t>Manager n, 1. A person controlling or administering a business or a part of a business. 2. A person regarded in</a:t>
            </a:r>
            <a:br>
              <a:rPr lang="en-US" b="0" i="1" smtClean="0"/>
            </a:br>
            <a:r>
              <a:rPr lang="en-US" b="0" i="1" smtClean="0"/>
              <a:t>terms of skill in household or financial or other management.</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title"/>
          </p:nvPr>
        </p:nvSpPr>
        <p:spPr>
          <a:xfrm>
            <a:off x="685800" y="152400"/>
            <a:ext cx="7772400" cy="914400"/>
          </a:xfrm>
        </p:spPr>
        <p:txBody>
          <a:bodyPr/>
          <a:lstStyle/>
          <a:p>
            <a:pPr eaLnBrk="1" hangingPunct="1"/>
            <a:r>
              <a:rPr lang="en-US" smtClean="0"/>
              <a:t>Workshop Content</a:t>
            </a:r>
          </a:p>
        </p:txBody>
      </p:sp>
      <p:sp>
        <p:nvSpPr>
          <p:cNvPr id="3075" name="Rectangle 1027"/>
          <p:cNvSpPr>
            <a:spLocks noGrp="1" noChangeArrowheads="1"/>
          </p:cNvSpPr>
          <p:nvPr>
            <p:ph type="body" idx="1"/>
          </p:nvPr>
        </p:nvSpPr>
        <p:spPr>
          <a:xfrm>
            <a:off x="685800" y="1066800"/>
            <a:ext cx="7772400" cy="4114800"/>
          </a:xfrm>
        </p:spPr>
        <p:txBody>
          <a:bodyPr/>
          <a:lstStyle/>
          <a:p>
            <a:pPr eaLnBrk="1" hangingPunct="1">
              <a:lnSpc>
                <a:spcPct val="90000"/>
              </a:lnSpc>
              <a:buFontTx/>
              <a:buNone/>
            </a:pPr>
            <a:r>
              <a:rPr lang="en-US" sz="2800" smtClean="0"/>
              <a:t>Introduction</a:t>
            </a:r>
          </a:p>
          <a:p>
            <a:pPr eaLnBrk="1" hangingPunct="1">
              <a:lnSpc>
                <a:spcPct val="90000"/>
              </a:lnSpc>
            </a:pPr>
            <a:r>
              <a:rPr lang="en-US" sz="2800" smtClean="0"/>
              <a:t>Definition of Leadership</a:t>
            </a:r>
          </a:p>
          <a:p>
            <a:pPr eaLnBrk="1" hangingPunct="1">
              <a:lnSpc>
                <a:spcPct val="90000"/>
              </a:lnSpc>
            </a:pPr>
            <a:r>
              <a:rPr lang="en-US" sz="2800" smtClean="0"/>
              <a:t>Interpersonal Effectiveness</a:t>
            </a:r>
          </a:p>
          <a:p>
            <a:pPr eaLnBrk="1" hangingPunct="1">
              <a:lnSpc>
                <a:spcPct val="90000"/>
              </a:lnSpc>
              <a:buFontTx/>
              <a:buNone/>
            </a:pPr>
            <a:endParaRPr lang="en-US" sz="2800" smtClean="0"/>
          </a:p>
          <a:p>
            <a:pPr eaLnBrk="1" hangingPunct="1">
              <a:lnSpc>
                <a:spcPct val="90000"/>
              </a:lnSpc>
              <a:buFontTx/>
              <a:buNone/>
            </a:pPr>
            <a:r>
              <a:rPr lang="en-US" sz="2800" smtClean="0"/>
              <a:t>Leadership</a:t>
            </a:r>
          </a:p>
          <a:p>
            <a:pPr eaLnBrk="1" hangingPunct="1">
              <a:lnSpc>
                <a:spcPct val="90000"/>
              </a:lnSpc>
            </a:pPr>
            <a:r>
              <a:rPr lang="en-US" sz="2800" smtClean="0"/>
              <a:t>Attributes of a Leader</a:t>
            </a:r>
          </a:p>
          <a:p>
            <a:pPr eaLnBrk="1" hangingPunct="1">
              <a:lnSpc>
                <a:spcPct val="90000"/>
              </a:lnSpc>
            </a:pPr>
            <a:r>
              <a:rPr lang="en-US" sz="2800" smtClean="0"/>
              <a:t>Differences between management skills and leadership skills</a:t>
            </a:r>
          </a:p>
          <a:p>
            <a:pPr eaLnBrk="1" hangingPunct="1">
              <a:lnSpc>
                <a:spcPct val="90000"/>
              </a:lnSpc>
            </a:pPr>
            <a:r>
              <a:rPr lang="en-US" sz="2800" smtClean="0"/>
              <a:t>Being a Leader</a:t>
            </a:r>
          </a:p>
          <a:p>
            <a:pPr eaLnBrk="1" hangingPunct="1">
              <a:lnSpc>
                <a:spcPct val="90000"/>
              </a:lnSpc>
            </a:pPr>
            <a:r>
              <a:rPr lang="en-US" sz="2800" smtClean="0"/>
              <a:t>Holistic Communications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Leadership</a:t>
            </a:r>
          </a:p>
        </p:txBody>
      </p:sp>
      <p:sp>
        <p:nvSpPr>
          <p:cNvPr id="21507" name="Rectangle 3"/>
          <p:cNvSpPr>
            <a:spLocks noGrp="1" noChangeArrowheads="1"/>
          </p:cNvSpPr>
          <p:nvPr>
            <p:ph type="body" idx="1"/>
          </p:nvPr>
        </p:nvSpPr>
        <p:spPr>
          <a:xfrm>
            <a:off x="533400" y="1295400"/>
            <a:ext cx="8305800" cy="4876800"/>
          </a:xfrm>
        </p:spPr>
        <p:txBody>
          <a:bodyPr/>
          <a:lstStyle/>
          <a:p>
            <a:pPr eaLnBrk="1" hangingPunct="1">
              <a:lnSpc>
                <a:spcPct val="90000"/>
              </a:lnSpc>
            </a:pPr>
            <a:r>
              <a:rPr lang="en-US" sz="5400" smtClean="0"/>
              <a:t>Leadership is the ability to develop a vision that motivates others to move with a passion toward a common goal</a:t>
            </a:r>
          </a:p>
          <a:p>
            <a:pPr eaLnBrk="1" hangingPunct="1">
              <a:lnSpc>
                <a:spcPct val="90000"/>
              </a:lnSpc>
              <a:buFontTx/>
              <a:buNone/>
            </a:pPr>
            <a:endParaRPr lang="en-US" sz="28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Management</a:t>
            </a:r>
          </a:p>
        </p:txBody>
      </p:sp>
      <p:sp>
        <p:nvSpPr>
          <p:cNvPr id="22531" name="Rectangle 3"/>
          <p:cNvSpPr>
            <a:spLocks noGrp="1" noChangeArrowheads="1"/>
          </p:cNvSpPr>
          <p:nvPr>
            <p:ph type="body" idx="1"/>
          </p:nvPr>
        </p:nvSpPr>
        <p:spPr>
          <a:xfrm>
            <a:off x="533400" y="1295400"/>
            <a:ext cx="8305800" cy="4876800"/>
          </a:xfrm>
        </p:spPr>
        <p:txBody>
          <a:bodyPr/>
          <a:lstStyle/>
          <a:p>
            <a:pPr eaLnBrk="1" hangingPunct="1"/>
            <a:r>
              <a:rPr lang="en-US" sz="4800" smtClean="0"/>
              <a:t>Management is the ability to organize resources and coordinate the execution of tasks necessary to reach a goal in a timely and cost effective manner</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Leadership vs Management</a:t>
            </a:r>
          </a:p>
        </p:txBody>
      </p:sp>
      <p:sp>
        <p:nvSpPr>
          <p:cNvPr id="23555" name="Rectangle 3"/>
          <p:cNvSpPr>
            <a:spLocks noGrp="1" noChangeArrowheads="1"/>
          </p:cNvSpPr>
          <p:nvPr>
            <p:ph type="body" idx="1"/>
          </p:nvPr>
        </p:nvSpPr>
        <p:spPr>
          <a:xfrm>
            <a:off x="533400" y="1295400"/>
            <a:ext cx="8305800" cy="4876800"/>
          </a:xfrm>
        </p:spPr>
        <p:txBody>
          <a:bodyPr/>
          <a:lstStyle/>
          <a:p>
            <a:pPr eaLnBrk="1" hangingPunct="1"/>
            <a:r>
              <a:rPr lang="en-US" smtClean="0"/>
              <a:t>Management seeks stability &amp; predictability</a:t>
            </a:r>
          </a:p>
          <a:p>
            <a:pPr lvl="1" eaLnBrk="1" hangingPunct="1"/>
            <a:r>
              <a:rPr lang="en-US" sz="3200" i="1" smtClean="0"/>
              <a:t>(order)</a:t>
            </a:r>
            <a:endParaRPr lang="en-US" sz="3200" smtClean="0"/>
          </a:p>
          <a:p>
            <a:pPr eaLnBrk="1" hangingPunct="1"/>
            <a:endParaRPr lang="en-US" smtClean="0"/>
          </a:p>
          <a:p>
            <a:pPr eaLnBrk="1" hangingPunct="1"/>
            <a:r>
              <a:rPr lang="en-US" smtClean="0"/>
              <a:t>Leadership seeks improvement through change</a:t>
            </a:r>
          </a:p>
          <a:p>
            <a:pPr lvl="1" eaLnBrk="1" hangingPunct="1"/>
            <a:r>
              <a:rPr lang="en-US" sz="3200" i="1" smtClean="0"/>
              <a:t>(disorder)</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Leader vs Manager</a:t>
            </a:r>
          </a:p>
        </p:txBody>
      </p:sp>
      <p:sp>
        <p:nvSpPr>
          <p:cNvPr id="24579" name="Rectangle 3"/>
          <p:cNvSpPr>
            <a:spLocks noGrp="1" noChangeArrowheads="1"/>
          </p:cNvSpPr>
          <p:nvPr>
            <p:ph type="body" idx="1"/>
          </p:nvPr>
        </p:nvSpPr>
        <p:spPr>
          <a:xfrm>
            <a:off x="533400" y="1295400"/>
            <a:ext cx="8305800" cy="4876800"/>
          </a:xfrm>
        </p:spPr>
        <p:txBody>
          <a:bodyPr/>
          <a:lstStyle/>
          <a:p>
            <a:pPr eaLnBrk="1" hangingPunct="1">
              <a:buFontTx/>
              <a:buNone/>
            </a:pPr>
            <a:r>
              <a:rPr lang="en-US" sz="4400" smtClean="0"/>
              <a:t>Leaders:</a:t>
            </a:r>
          </a:p>
          <a:p>
            <a:pPr eaLnBrk="1" hangingPunct="1">
              <a:buFontTx/>
              <a:buNone/>
            </a:pPr>
            <a:r>
              <a:rPr lang="en-US" sz="4400" smtClean="0"/>
              <a:t>Do the right thing</a:t>
            </a:r>
          </a:p>
          <a:p>
            <a:pPr eaLnBrk="1" hangingPunct="1">
              <a:buFontTx/>
              <a:buNone/>
            </a:pPr>
            <a:endParaRPr lang="en-US" sz="4400" smtClean="0"/>
          </a:p>
          <a:p>
            <a:pPr eaLnBrk="1" hangingPunct="1">
              <a:buFontTx/>
              <a:buNone/>
            </a:pPr>
            <a:r>
              <a:rPr lang="en-US" sz="4400" smtClean="0"/>
              <a:t>Manager:</a:t>
            </a:r>
          </a:p>
          <a:p>
            <a:pPr eaLnBrk="1" hangingPunct="1">
              <a:buFontTx/>
              <a:buNone/>
            </a:pPr>
            <a:r>
              <a:rPr lang="en-US" sz="4400" smtClean="0"/>
              <a:t>Do things right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Leadership &amp; Management Skills</a:t>
            </a:r>
          </a:p>
        </p:txBody>
      </p:sp>
      <p:sp>
        <p:nvSpPr>
          <p:cNvPr id="25603" name="Rectangle 3"/>
          <p:cNvSpPr>
            <a:spLocks noGrp="1" noChangeArrowheads="1"/>
          </p:cNvSpPr>
          <p:nvPr>
            <p:ph type="body" idx="1"/>
          </p:nvPr>
        </p:nvSpPr>
        <p:spPr>
          <a:xfrm>
            <a:off x="533400" y="1295400"/>
            <a:ext cx="8305800" cy="4876800"/>
          </a:xfrm>
        </p:spPr>
        <p:txBody>
          <a:bodyPr/>
          <a:lstStyle/>
          <a:p>
            <a:pPr eaLnBrk="1" hangingPunct="1">
              <a:lnSpc>
                <a:spcPct val="80000"/>
              </a:lnSpc>
              <a:buFontTx/>
              <a:buNone/>
            </a:pPr>
            <a:r>
              <a:rPr lang="en-US" sz="2800" smtClean="0"/>
              <a:t>Leadership – soft skills</a:t>
            </a:r>
          </a:p>
          <a:p>
            <a:pPr eaLnBrk="1" hangingPunct="1">
              <a:lnSpc>
                <a:spcPct val="80000"/>
              </a:lnSpc>
            </a:pPr>
            <a:r>
              <a:rPr lang="en-US" sz="2800" smtClean="0"/>
              <a:t>Communications</a:t>
            </a:r>
          </a:p>
          <a:p>
            <a:pPr eaLnBrk="1" hangingPunct="1">
              <a:lnSpc>
                <a:spcPct val="80000"/>
              </a:lnSpc>
            </a:pPr>
            <a:r>
              <a:rPr lang="en-US" sz="2800" smtClean="0"/>
              <a:t>Motivation</a:t>
            </a:r>
          </a:p>
          <a:p>
            <a:pPr eaLnBrk="1" hangingPunct="1">
              <a:lnSpc>
                <a:spcPct val="80000"/>
              </a:lnSpc>
            </a:pPr>
            <a:r>
              <a:rPr lang="en-US" sz="2800" smtClean="0"/>
              <a:t>Stress Management</a:t>
            </a:r>
          </a:p>
          <a:p>
            <a:pPr eaLnBrk="1" hangingPunct="1">
              <a:lnSpc>
                <a:spcPct val="80000"/>
              </a:lnSpc>
            </a:pPr>
            <a:r>
              <a:rPr lang="en-US" sz="2800" smtClean="0"/>
              <a:t>Team Building</a:t>
            </a:r>
          </a:p>
          <a:p>
            <a:pPr eaLnBrk="1" hangingPunct="1">
              <a:lnSpc>
                <a:spcPct val="80000"/>
              </a:lnSpc>
            </a:pPr>
            <a:r>
              <a:rPr lang="en-US" sz="2800" smtClean="0"/>
              <a:t>Change Management</a:t>
            </a:r>
          </a:p>
          <a:p>
            <a:pPr eaLnBrk="1" hangingPunct="1">
              <a:lnSpc>
                <a:spcPct val="80000"/>
              </a:lnSpc>
              <a:buFontTx/>
              <a:buNone/>
            </a:pPr>
            <a:r>
              <a:rPr lang="en-US" sz="2800" smtClean="0"/>
              <a:t>Management – hard skills</a:t>
            </a:r>
          </a:p>
          <a:p>
            <a:pPr eaLnBrk="1" hangingPunct="1">
              <a:lnSpc>
                <a:spcPct val="80000"/>
              </a:lnSpc>
            </a:pPr>
            <a:r>
              <a:rPr lang="en-US" sz="2800" smtClean="0"/>
              <a:t>Scheduling</a:t>
            </a:r>
          </a:p>
          <a:p>
            <a:pPr eaLnBrk="1" hangingPunct="1">
              <a:lnSpc>
                <a:spcPct val="80000"/>
              </a:lnSpc>
            </a:pPr>
            <a:r>
              <a:rPr lang="en-US" sz="2800" smtClean="0"/>
              <a:t>Staffing</a:t>
            </a:r>
          </a:p>
          <a:p>
            <a:pPr eaLnBrk="1" hangingPunct="1">
              <a:lnSpc>
                <a:spcPct val="80000"/>
              </a:lnSpc>
            </a:pPr>
            <a:r>
              <a:rPr lang="en-US" sz="2800" smtClean="0"/>
              <a:t>Activity Analysis</a:t>
            </a:r>
          </a:p>
          <a:p>
            <a:pPr eaLnBrk="1" hangingPunct="1">
              <a:lnSpc>
                <a:spcPct val="80000"/>
              </a:lnSpc>
            </a:pPr>
            <a:r>
              <a:rPr lang="en-US" sz="2800" smtClean="0"/>
              <a:t>Project Controls</a:t>
            </a:r>
          </a:p>
          <a:p>
            <a:pPr eaLnBrk="1" hangingPunct="1">
              <a:lnSpc>
                <a:spcPct val="80000"/>
              </a:lnSpc>
              <a:buFontTx/>
              <a:buNone/>
            </a:pPr>
            <a:endParaRPr lang="en-US" sz="28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200" smtClean="0"/>
              <a:t>Managers have the following attributes , they</a:t>
            </a:r>
          </a:p>
        </p:txBody>
      </p:sp>
      <p:sp>
        <p:nvSpPr>
          <p:cNvPr id="26627" name="Rectangle 3"/>
          <p:cNvSpPr>
            <a:spLocks noGrp="1" noChangeArrowheads="1"/>
          </p:cNvSpPr>
          <p:nvPr>
            <p:ph type="body" idx="1"/>
          </p:nvPr>
        </p:nvSpPr>
        <p:spPr>
          <a:xfrm>
            <a:off x="533400" y="1295400"/>
            <a:ext cx="8305800" cy="4876800"/>
          </a:xfrm>
        </p:spPr>
        <p:txBody>
          <a:bodyPr/>
          <a:lstStyle/>
          <a:p>
            <a:pPr lvl="1" eaLnBrk="1" hangingPunct="1">
              <a:lnSpc>
                <a:spcPct val="80000"/>
              </a:lnSpc>
            </a:pPr>
            <a:r>
              <a:rPr lang="en-US" i="1" smtClean="0"/>
              <a:t>Consider alternatives to design</a:t>
            </a:r>
          </a:p>
          <a:p>
            <a:pPr lvl="1" eaLnBrk="1" hangingPunct="1">
              <a:lnSpc>
                <a:spcPct val="80000"/>
              </a:lnSpc>
            </a:pPr>
            <a:r>
              <a:rPr lang="en-US" i="1" smtClean="0"/>
              <a:t>Estimate costs involved</a:t>
            </a:r>
          </a:p>
          <a:p>
            <a:pPr lvl="1" eaLnBrk="1" hangingPunct="1">
              <a:lnSpc>
                <a:spcPct val="80000"/>
              </a:lnSpc>
            </a:pPr>
            <a:r>
              <a:rPr lang="en-US" i="1" smtClean="0"/>
              <a:t>Establish risks to the organization</a:t>
            </a:r>
          </a:p>
          <a:p>
            <a:pPr lvl="1" eaLnBrk="1" hangingPunct="1">
              <a:lnSpc>
                <a:spcPct val="80000"/>
              </a:lnSpc>
            </a:pPr>
            <a:r>
              <a:rPr lang="en-US" i="1" smtClean="0"/>
              <a:t>Develop a schedule for the project</a:t>
            </a:r>
          </a:p>
          <a:p>
            <a:pPr lvl="1" eaLnBrk="1" hangingPunct="1">
              <a:lnSpc>
                <a:spcPct val="80000"/>
              </a:lnSpc>
            </a:pPr>
            <a:r>
              <a:rPr lang="en-US" i="1" smtClean="0"/>
              <a:t>Include decision steps</a:t>
            </a:r>
          </a:p>
          <a:p>
            <a:pPr lvl="1" eaLnBrk="1" hangingPunct="1">
              <a:lnSpc>
                <a:spcPct val="80000"/>
              </a:lnSpc>
            </a:pPr>
            <a:r>
              <a:rPr lang="en-US" i="1" smtClean="0"/>
              <a:t>Manage change in an orderly fashion</a:t>
            </a:r>
          </a:p>
          <a:p>
            <a:pPr lvl="1" eaLnBrk="1" hangingPunct="1">
              <a:lnSpc>
                <a:spcPct val="80000"/>
              </a:lnSpc>
            </a:pPr>
            <a:r>
              <a:rPr lang="en-US" i="1" smtClean="0"/>
              <a:t>Keep the team motivated and informed</a:t>
            </a:r>
          </a:p>
          <a:p>
            <a:pPr lvl="1" eaLnBrk="1" hangingPunct="1">
              <a:lnSpc>
                <a:spcPct val="80000"/>
              </a:lnSpc>
            </a:pPr>
            <a:r>
              <a:rPr lang="en-US" i="1" smtClean="0"/>
              <a:t>Review responsibilities and goals with each team player</a:t>
            </a:r>
          </a:p>
          <a:p>
            <a:pPr lvl="1" eaLnBrk="1" hangingPunct="1">
              <a:lnSpc>
                <a:spcPct val="80000"/>
              </a:lnSpc>
            </a:pPr>
            <a:r>
              <a:rPr lang="en-US" i="1" smtClean="0"/>
              <a:t>State clearly the basis for evaluation and where each person fits into the organization</a:t>
            </a:r>
          </a:p>
          <a:p>
            <a:pPr eaLnBrk="1" hangingPunct="1">
              <a:lnSpc>
                <a:spcPct val="80000"/>
              </a:lnSpc>
              <a:buFontTx/>
              <a:buNone/>
            </a:pPr>
            <a:endParaRPr lang="en-US" sz="28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3200" smtClean="0"/>
              <a:t>Managers have the following attributes , they</a:t>
            </a:r>
          </a:p>
        </p:txBody>
      </p:sp>
      <p:sp>
        <p:nvSpPr>
          <p:cNvPr id="27651" name="Rectangle 3"/>
          <p:cNvSpPr>
            <a:spLocks noGrp="1" noChangeArrowheads="1"/>
          </p:cNvSpPr>
          <p:nvPr>
            <p:ph type="body" idx="1"/>
          </p:nvPr>
        </p:nvSpPr>
        <p:spPr>
          <a:xfrm>
            <a:off x="533400" y="1295400"/>
            <a:ext cx="8305800" cy="4876800"/>
          </a:xfrm>
        </p:spPr>
        <p:txBody>
          <a:bodyPr/>
          <a:lstStyle/>
          <a:p>
            <a:pPr lvl="1" eaLnBrk="1" hangingPunct="1"/>
            <a:r>
              <a:rPr lang="en-US" i="1" smtClean="0"/>
              <a:t>Monitor progress</a:t>
            </a:r>
          </a:p>
          <a:p>
            <a:pPr lvl="1" eaLnBrk="1" hangingPunct="1"/>
            <a:r>
              <a:rPr lang="en-US" i="1" smtClean="0"/>
              <a:t>Set directions; set expected achievements for each individual within the next work period.  Show the team members where they fit in achieving unit goals.</a:t>
            </a:r>
            <a:endParaRPr lang="en-US" sz="2400" smtClean="0"/>
          </a:p>
          <a:p>
            <a:pPr lvl="1" eaLnBrk="1" hangingPunct="1"/>
            <a:r>
              <a:rPr lang="en-US" i="1" smtClean="0"/>
              <a:t>Perform administrative tasks</a:t>
            </a:r>
          </a:p>
          <a:p>
            <a:pPr lvl="1" eaLnBrk="1" hangingPunct="1"/>
            <a:r>
              <a:rPr lang="en-US" i="1" smtClean="0"/>
              <a:t>Report to senior management</a:t>
            </a:r>
          </a:p>
          <a:p>
            <a:pPr lvl="1" eaLnBrk="1" hangingPunct="1"/>
            <a:r>
              <a:rPr lang="en-US" i="1" smtClean="0"/>
              <a:t>Money and job security play a major role in management effectiveness.  They act as deficiency motivators.</a:t>
            </a:r>
            <a:endParaRPr lang="en-US" sz="2400" smtClean="0"/>
          </a:p>
          <a:p>
            <a:pPr eaLnBrk="1" hangingPunct="1">
              <a:buFontTx/>
              <a:buNone/>
            </a:pPr>
            <a:endParaRPr lang="en-US" sz="28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Being a Leader</a:t>
            </a:r>
          </a:p>
        </p:txBody>
      </p:sp>
      <p:sp>
        <p:nvSpPr>
          <p:cNvPr id="28675" name="Rectangle 3"/>
          <p:cNvSpPr>
            <a:spLocks noGrp="1" noChangeArrowheads="1"/>
          </p:cNvSpPr>
          <p:nvPr>
            <p:ph type="body" idx="1"/>
          </p:nvPr>
        </p:nvSpPr>
        <p:spPr>
          <a:xfrm>
            <a:off x="533400" y="1295400"/>
            <a:ext cx="8305800" cy="4876800"/>
          </a:xfrm>
        </p:spPr>
        <p:txBody>
          <a:bodyPr/>
          <a:lstStyle/>
          <a:p>
            <a:pPr eaLnBrk="1" hangingPunct="1">
              <a:lnSpc>
                <a:spcPct val="80000"/>
              </a:lnSpc>
            </a:pPr>
            <a:r>
              <a:rPr lang="en-US" sz="2800" smtClean="0"/>
              <a:t>If you want to get ahead, be a leader, you must assume:</a:t>
            </a:r>
          </a:p>
          <a:p>
            <a:pPr lvl="1" eaLnBrk="1" hangingPunct="1">
              <a:lnSpc>
                <a:spcPct val="80000"/>
              </a:lnSpc>
            </a:pPr>
            <a:r>
              <a:rPr lang="en-US" i="1" smtClean="0"/>
              <a:t>That everything that happens to you results in a situation that is in your control</a:t>
            </a:r>
          </a:p>
          <a:p>
            <a:pPr lvl="1" eaLnBrk="1" hangingPunct="1">
              <a:lnSpc>
                <a:spcPct val="80000"/>
              </a:lnSpc>
            </a:pPr>
            <a:r>
              <a:rPr lang="en-US" i="1" smtClean="0"/>
              <a:t>That the attitude you convey is what you are judged on</a:t>
            </a:r>
          </a:p>
          <a:p>
            <a:pPr lvl="1" eaLnBrk="1" hangingPunct="1">
              <a:lnSpc>
                <a:spcPct val="80000"/>
              </a:lnSpc>
            </a:pPr>
            <a:r>
              <a:rPr lang="en-US" i="1" smtClean="0"/>
              <a:t>That what you think and do in your private life is what you will reap in your public or corporate life</a:t>
            </a:r>
          </a:p>
          <a:p>
            <a:pPr lvl="1" eaLnBrk="1" hangingPunct="1">
              <a:lnSpc>
                <a:spcPct val="80000"/>
              </a:lnSpc>
            </a:pPr>
            <a:r>
              <a:rPr lang="en-US" i="1" smtClean="0"/>
              <a:t>You are what you think and believe</a:t>
            </a:r>
          </a:p>
          <a:p>
            <a:pPr lvl="1" eaLnBrk="1" hangingPunct="1">
              <a:lnSpc>
                <a:spcPct val="80000"/>
              </a:lnSpc>
            </a:pPr>
            <a:r>
              <a:rPr lang="en-US" i="1" smtClean="0"/>
              <a:t>If you never meet a challenge you will never find out what you are worth</a:t>
            </a:r>
          </a:p>
          <a:p>
            <a:pPr eaLnBrk="1" hangingPunct="1">
              <a:lnSpc>
                <a:spcPct val="80000"/>
              </a:lnSpc>
              <a:buFontTx/>
              <a:buNone/>
            </a:pPr>
            <a:endParaRPr lang="en-US" sz="28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Recipe for being a Leader</a:t>
            </a:r>
          </a:p>
        </p:txBody>
      </p:sp>
      <p:sp>
        <p:nvSpPr>
          <p:cNvPr id="29699" name="Rectangle 3"/>
          <p:cNvSpPr>
            <a:spLocks noGrp="1" noChangeArrowheads="1"/>
          </p:cNvSpPr>
          <p:nvPr>
            <p:ph type="body" idx="1"/>
          </p:nvPr>
        </p:nvSpPr>
        <p:spPr>
          <a:xfrm>
            <a:off x="533400" y="1295400"/>
            <a:ext cx="8305800" cy="4876800"/>
          </a:xfrm>
        </p:spPr>
        <p:txBody>
          <a:bodyPr/>
          <a:lstStyle/>
          <a:p>
            <a:pPr eaLnBrk="1" hangingPunct="1"/>
            <a:r>
              <a:rPr lang="en-US" sz="2800" smtClean="0"/>
              <a:t>Take control of your life</a:t>
            </a:r>
          </a:p>
          <a:p>
            <a:pPr eaLnBrk="1" hangingPunct="1"/>
            <a:r>
              <a:rPr lang="en-US" sz="2800" smtClean="0"/>
              <a:t>Assume responsibility for who you are</a:t>
            </a:r>
          </a:p>
          <a:p>
            <a:pPr eaLnBrk="1" hangingPunct="1"/>
            <a:r>
              <a:rPr lang="en-US" sz="2800" smtClean="0"/>
              <a:t>Convey a positive and dynamic attitude in everything you do</a:t>
            </a:r>
          </a:p>
          <a:p>
            <a:pPr eaLnBrk="1" hangingPunct="1"/>
            <a:r>
              <a:rPr lang="en-US" sz="2800" smtClean="0"/>
              <a:t>Accept blame: learn from your own mistakes as well as those of others.  Take blame for everything that happens in your unit</a:t>
            </a:r>
          </a:p>
          <a:p>
            <a:pPr eaLnBrk="1" hangingPunct="1"/>
            <a:r>
              <a:rPr lang="en-US" sz="2800" smtClean="0"/>
              <a:t>Give credit wherever it is due</a:t>
            </a:r>
          </a:p>
          <a:p>
            <a:pPr eaLnBrk="1" hangingPunct="1"/>
            <a:r>
              <a:rPr lang="en-US" sz="2800" smtClean="0"/>
              <a:t>Be compassionate when you review your team members' progress or lack thereof</a:t>
            </a:r>
          </a:p>
          <a:p>
            <a:pPr eaLnBrk="1" hangingPunct="1">
              <a:buFontTx/>
              <a:buNone/>
            </a:pPr>
            <a:endParaRPr lang="en-US" sz="28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Recipe for Being a Leader</a:t>
            </a:r>
          </a:p>
        </p:txBody>
      </p:sp>
      <p:sp>
        <p:nvSpPr>
          <p:cNvPr id="30723" name="Rectangle 3"/>
          <p:cNvSpPr>
            <a:spLocks noGrp="1" noChangeArrowheads="1"/>
          </p:cNvSpPr>
          <p:nvPr>
            <p:ph type="body" idx="1"/>
          </p:nvPr>
        </p:nvSpPr>
        <p:spPr>
          <a:xfrm>
            <a:off x="533400" y="1295400"/>
            <a:ext cx="8305800" cy="4876800"/>
          </a:xfrm>
        </p:spPr>
        <p:txBody>
          <a:bodyPr/>
          <a:lstStyle/>
          <a:p>
            <a:pPr eaLnBrk="1" hangingPunct="1"/>
            <a:r>
              <a:rPr lang="en-US" sz="2800" smtClean="0"/>
              <a:t>Think great thoughts.  Small thinking is why companies go broke</a:t>
            </a:r>
          </a:p>
          <a:p>
            <a:pPr eaLnBrk="1" hangingPunct="1"/>
            <a:r>
              <a:rPr lang="en-US" sz="2800" smtClean="0"/>
              <a:t>Turn disasters into opportunities. Turn every obstacle into a personal triumph</a:t>
            </a:r>
          </a:p>
          <a:p>
            <a:pPr eaLnBrk="1" hangingPunct="1"/>
            <a:r>
              <a:rPr lang="en-US" sz="2800" smtClean="0"/>
              <a:t>Determine your "real" goals then strive to achieve them</a:t>
            </a:r>
          </a:p>
          <a:p>
            <a:pPr eaLnBrk="1" hangingPunct="1"/>
            <a:r>
              <a:rPr lang="en-US" sz="2800" smtClean="0"/>
              <a:t>When you want to tell someone something important, do it personally</a:t>
            </a:r>
          </a:p>
          <a:p>
            <a:pPr eaLnBrk="1" hangingPunct="1"/>
            <a:r>
              <a:rPr lang="en-US" sz="2800" smtClean="0"/>
              <a:t>Don’t be afraid to get your hands dirty doing what you ask others to do.  Make coffee</a:t>
            </a:r>
          </a:p>
          <a:p>
            <a:pPr eaLnBrk="1" hangingPunct="1">
              <a:buFontTx/>
              <a:buNone/>
            </a:pPr>
            <a:endParaRPr lang="en-US" sz="28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1066800"/>
          </a:xfrm>
        </p:spPr>
        <p:txBody>
          <a:bodyPr/>
          <a:lstStyle/>
          <a:p>
            <a:pPr eaLnBrk="1" hangingPunct="1"/>
            <a:r>
              <a:rPr lang="en-US" smtClean="0"/>
              <a:t>Workshop Content</a:t>
            </a:r>
          </a:p>
        </p:txBody>
      </p:sp>
      <p:sp>
        <p:nvSpPr>
          <p:cNvPr id="4099" name="Rectangle 3"/>
          <p:cNvSpPr>
            <a:spLocks noGrp="1" noChangeArrowheads="1"/>
          </p:cNvSpPr>
          <p:nvPr>
            <p:ph type="body" idx="1"/>
          </p:nvPr>
        </p:nvSpPr>
        <p:spPr>
          <a:xfrm>
            <a:off x="685800" y="1295400"/>
            <a:ext cx="7772400" cy="5029200"/>
          </a:xfrm>
        </p:spPr>
        <p:txBody>
          <a:bodyPr/>
          <a:lstStyle/>
          <a:p>
            <a:pPr eaLnBrk="1" hangingPunct="1">
              <a:buFontTx/>
              <a:buNone/>
            </a:pPr>
            <a:r>
              <a:rPr lang="en-US" smtClean="0"/>
              <a:t>Interpersonal Communications</a:t>
            </a:r>
          </a:p>
          <a:p>
            <a:pPr eaLnBrk="1" hangingPunct="1"/>
            <a:r>
              <a:rPr lang="en-US" smtClean="0"/>
              <a:t>Personal Interactive Skills</a:t>
            </a:r>
          </a:p>
          <a:p>
            <a:pPr eaLnBrk="1" hangingPunct="1"/>
            <a:r>
              <a:rPr lang="en-US" smtClean="0"/>
              <a:t>Jungian type personality indicators</a:t>
            </a:r>
          </a:p>
          <a:p>
            <a:pPr eaLnBrk="1" hangingPunct="1"/>
            <a:r>
              <a:rPr lang="en-US" smtClean="0"/>
              <a:t>Self Evaluation</a:t>
            </a:r>
          </a:p>
          <a:p>
            <a:pPr eaLnBrk="1" hangingPunct="1"/>
            <a:r>
              <a:rPr lang="en-US" smtClean="0"/>
              <a:t>Motivating</a:t>
            </a:r>
          </a:p>
          <a:p>
            <a:pPr eaLnBrk="1" hangingPunct="1"/>
            <a:r>
              <a:rPr lang="en-US" smtClean="0"/>
              <a:t>Maslow’s Hierarchy of Needs</a:t>
            </a:r>
          </a:p>
          <a:p>
            <a:pPr eaLnBrk="1" hangingPunct="1"/>
            <a:r>
              <a:rPr lang="en-US" smtClean="0"/>
              <a:t>Team building</a:t>
            </a:r>
          </a:p>
          <a:p>
            <a:pPr eaLnBrk="1" hangingPunct="1"/>
            <a:r>
              <a:rPr lang="en-US" smtClean="0"/>
              <a:t>Coaching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Recipe for Being a Leader</a:t>
            </a:r>
          </a:p>
        </p:txBody>
      </p:sp>
      <p:sp>
        <p:nvSpPr>
          <p:cNvPr id="31747" name="Rectangle 3"/>
          <p:cNvSpPr>
            <a:spLocks noGrp="1" noChangeArrowheads="1"/>
          </p:cNvSpPr>
          <p:nvPr>
            <p:ph type="body" idx="1"/>
          </p:nvPr>
        </p:nvSpPr>
        <p:spPr>
          <a:xfrm>
            <a:off x="533400" y="1295400"/>
            <a:ext cx="8305800" cy="4876800"/>
          </a:xfrm>
        </p:spPr>
        <p:txBody>
          <a:bodyPr/>
          <a:lstStyle/>
          <a:p>
            <a:pPr eaLnBrk="1" hangingPunct="1">
              <a:lnSpc>
                <a:spcPct val="90000"/>
              </a:lnSpc>
            </a:pPr>
            <a:r>
              <a:rPr lang="en-US" sz="2800" smtClean="0"/>
              <a:t>Listen effectively</a:t>
            </a:r>
          </a:p>
          <a:p>
            <a:pPr eaLnBrk="1" hangingPunct="1">
              <a:lnSpc>
                <a:spcPct val="90000"/>
              </a:lnSpc>
            </a:pPr>
            <a:r>
              <a:rPr lang="en-US" sz="2800" smtClean="0"/>
              <a:t>Encourage teamwork and participation</a:t>
            </a:r>
          </a:p>
          <a:p>
            <a:pPr eaLnBrk="1" hangingPunct="1">
              <a:lnSpc>
                <a:spcPct val="90000"/>
              </a:lnSpc>
            </a:pPr>
            <a:r>
              <a:rPr lang="en-US" sz="2800" smtClean="0"/>
              <a:t>Empower team members</a:t>
            </a:r>
          </a:p>
          <a:p>
            <a:pPr eaLnBrk="1" hangingPunct="1">
              <a:lnSpc>
                <a:spcPct val="90000"/>
              </a:lnSpc>
            </a:pPr>
            <a:r>
              <a:rPr lang="en-US" sz="2800" smtClean="0"/>
              <a:t>Communicate effectively</a:t>
            </a:r>
          </a:p>
          <a:p>
            <a:pPr eaLnBrk="1" hangingPunct="1">
              <a:lnSpc>
                <a:spcPct val="90000"/>
              </a:lnSpc>
            </a:pPr>
            <a:r>
              <a:rPr lang="en-US" sz="2800" smtClean="0"/>
              <a:t>Emphasize long-term productivity</a:t>
            </a:r>
          </a:p>
          <a:p>
            <a:pPr eaLnBrk="1" hangingPunct="1">
              <a:lnSpc>
                <a:spcPct val="90000"/>
              </a:lnSpc>
            </a:pPr>
            <a:r>
              <a:rPr lang="en-US" sz="2800" smtClean="0"/>
              <a:t>Make sound and timely decisions</a:t>
            </a:r>
          </a:p>
          <a:p>
            <a:pPr eaLnBrk="1" hangingPunct="1">
              <a:lnSpc>
                <a:spcPct val="90000"/>
              </a:lnSpc>
            </a:pPr>
            <a:r>
              <a:rPr lang="en-US" sz="2800" smtClean="0"/>
              <a:t>Treat each person as an individual</a:t>
            </a:r>
          </a:p>
          <a:p>
            <a:pPr eaLnBrk="1" hangingPunct="1">
              <a:lnSpc>
                <a:spcPct val="90000"/>
              </a:lnSpc>
            </a:pPr>
            <a:r>
              <a:rPr lang="en-US" sz="2800" smtClean="0"/>
              <a:t>Know yourself and your team</a:t>
            </a:r>
          </a:p>
          <a:p>
            <a:pPr eaLnBrk="1" hangingPunct="1">
              <a:lnSpc>
                <a:spcPct val="90000"/>
              </a:lnSpc>
            </a:pPr>
            <a:r>
              <a:rPr lang="en-US" sz="2800" smtClean="0"/>
              <a:t>Protect your team</a:t>
            </a:r>
          </a:p>
          <a:p>
            <a:pPr eaLnBrk="1" hangingPunct="1">
              <a:lnSpc>
                <a:spcPct val="90000"/>
              </a:lnSpc>
            </a:pPr>
            <a:r>
              <a:rPr lang="en-US" sz="2800" smtClean="0"/>
              <a:t>Have vision, courage and commitment</a:t>
            </a:r>
          </a:p>
          <a:p>
            <a:pPr eaLnBrk="1" hangingPunct="1">
              <a:lnSpc>
                <a:spcPct val="90000"/>
              </a:lnSpc>
            </a:pPr>
            <a:endParaRPr lang="en-US" sz="2800" smtClean="0"/>
          </a:p>
          <a:p>
            <a:pPr eaLnBrk="1" hangingPunct="1">
              <a:lnSpc>
                <a:spcPct val="90000"/>
              </a:lnSpc>
              <a:buFontTx/>
              <a:buNone/>
            </a:pPr>
            <a:endParaRPr lang="en-US" sz="28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Holistic Communications</a:t>
            </a:r>
          </a:p>
        </p:txBody>
      </p:sp>
      <p:sp>
        <p:nvSpPr>
          <p:cNvPr id="32771" name="Rectangle 3"/>
          <p:cNvSpPr>
            <a:spLocks noGrp="1" noChangeArrowheads="1"/>
          </p:cNvSpPr>
          <p:nvPr>
            <p:ph type="body" idx="1"/>
          </p:nvPr>
        </p:nvSpPr>
        <p:spPr>
          <a:xfrm>
            <a:off x="533400" y="1295400"/>
            <a:ext cx="8305800" cy="4876800"/>
          </a:xfrm>
        </p:spPr>
        <p:txBody>
          <a:bodyPr/>
          <a:lstStyle/>
          <a:p>
            <a:pPr eaLnBrk="1" hangingPunct="1">
              <a:lnSpc>
                <a:spcPct val="80000"/>
              </a:lnSpc>
              <a:buFontTx/>
              <a:buNone/>
            </a:pPr>
            <a:r>
              <a:rPr lang="en-US" sz="2800" smtClean="0"/>
              <a:t>image (noun) 	</a:t>
            </a:r>
          </a:p>
          <a:p>
            <a:pPr eaLnBrk="1" hangingPunct="1">
              <a:lnSpc>
                <a:spcPct val="80000"/>
              </a:lnSpc>
              <a:buFontTx/>
              <a:buNone/>
            </a:pPr>
            <a:r>
              <a:rPr lang="en-US" sz="2800" smtClean="0"/>
              <a:t>1. Form, semblance; counterpart as regards appearance (That person is the image of an engineer.)</a:t>
            </a:r>
          </a:p>
          <a:p>
            <a:pPr eaLnBrk="1" hangingPunct="1">
              <a:lnSpc>
                <a:spcPct val="80000"/>
              </a:lnSpc>
              <a:buFontTx/>
              <a:buNone/>
            </a:pPr>
            <a:r>
              <a:rPr lang="en-US" sz="2800" smtClean="0"/>
              <a:t>2.simile, metaphor; mental representation; idea, conception; character of thing or person as perceived by the public.</a:t>
            </a:r>
          </a:p>
          <a:p>
            <a:pPr eaLnBrk="1" hangingPunct="1">
              <a:lnSpc>
                <a:spcPct val="80000"/>
              </a:lnSpc>
              <a:buFontTx/>
              <a:buNone/>
            </a:pPr>
            <a:endParaRPr lang="en-US" sz="2800" smtClean="0"/>
          </a:p>
          <a:p>
            <a:pPr algn="ctr" eaLnBrk="1" hangingPunct="1">
              <a:lnSpc>
                <a:spcPct val="80000"/>
              </a:lnSpc>
              <a:buFontTx/>
              <a:buNone/>
            </a:pPr>
            <a:r>
              <a:rPr lang="en-US" sz="2800" smtClean="0"/>
              <a:t>Image includes everything: the way you talk and dress, the way you act, your attitude to others </a:t>
            </a:r>
            <a:br>
              <a:rPr lang="en-US" sz="2800" smtClean="0"/>
            </a:br>
            <a:r>
              <a:rPr lang="en-US" sz="2800" smtClean="0"/>
              <a:t>at work and play.</a:t>
            </a:r>
          </a:p>
          <a:p>
            <a:pPr eaLnBrk="1" hangingPunct="1">
              <a:lnSpc>
                <a:spcPct val="80000"/>
              </a:lnSpc>
              <a:buFontTx/>
              <a:buNone/>
            </a:pPr>
            <a:endParaRPr lang="en-US" sz="28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Holistic Communications</a:t>
            </a:r>
          </a:p>
        </p:txBody>
      </p:sp>
      <p:sp>
        <p:nvSpPr>
          <p:cNvPr id="33795" name="Rectangle 3"/>
          <p:cNvSpPr>
            <a:spLocks noGrp="1" noChangeArrowheads="1"/>
          </p:cNvSpPr>
          <p:nvPr>
            <p:ph type="body" idx="1"/>
          </p:nvPr>
        </p:nvSpPr>
        <p:spPr>
          <a:xfrm>
            <a:off x="533400" y="1295400"/>
            <a:ext cx="8305800" cy="4876800"/>
          </a:xfrm>
        </p:spPr>
        <p:txBody>
          <a:bodyPr/>
          <a:lstStyle/>
          <a:p>
            <a:pPr eaLnBrk="1" hangingPunct="1">
              <a:lnSpc>
                <a:spcPct val="80000"/>
              </a:lnSpc>
            </a:pPr>
            <a:r>
              <a:rPr lang="en-US" sz="2400" smtClean="0"/>
              <a:t>Do you give warm fuzzies? Do you smile a lot? Do you feel dynamic and energized, and show it? Do you feel comfortable in a group?</a:t>
            </a:r>
          </a:p>
          <a:p>
            <a:pPr eaLnBrk="1" hangingPunct="1">
              <a:lnSpc>
                <a:spcPct val="80000"/>
              </a:lnSpc>
            </a:pPr>
            <a:r>
              <a:rPr lang="en-US" sz="2400" smtClean="0"/>
              <a:t>Or: do you hand out cold pricklies? Do you frown a lot? Do you feel tired and drained of energy, and show it? Do you feel uncomfortable in a group?</a:t>
            </a:r>
          </a:p>
          <a:p>
            <a:pPr eaLnBrk="1" hangingPunct="1">
              <a:lnSpc>
                <a:spcPct val="80000"/>
              </a:lnSpc>
            </a:pPr>
            <a:r>
              <a:rPr lang="en-US" sz="2400" smtClean="0"/>
              <a:t>When people think about you, do they equate your image with a dynamic, interested, competent person? Are you the sort of a person who makes things happen, at home, at work, or at play?</a:t>
            </a:r>
          </a:p>
          <a:p>
            <a:pPr eaLnBrk="1" hangingPunct="1">
              <a:lnSpc>
                <a:spcPct val="80000"/>
              </a:lnSpc>
            </a:pPr>
            <a:r>
              <a:rPr lang="en-US" sz="2400" smtClean="0"/>
              <a:t>Or: do people think you are merely occupying a spot in the universe? That you are waiting for the next millennium? Are you the sort of person who waits for someone else to make things happen?</a:t>
            </a:r>
          </a:p>
          <a:p>
            <a:pPr eaLnBrk="1" hangingPunct="1">
              <a:lnSpc>
                <a:spcPct val="80000"/>
              </a:lnSpc>
              <a:buFontTx/>
              <a:buNone/>
            </a:pPr>
            <a:endParaRPr lang="en-US" sz="24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Holistic Communications</a:t>
            </a:r>
          </a:p>
        </p:txBody>
      </p:sp>
      <p:sp>
        <p:nvSpPr>
          <p:cNvPr id="34819" name="Rectangle 3"/>
          <p:cNvSpPr>
            <a:spLocks noGrp="1" noChangeArrowheads="1"/>
          </p:cNvSpPr>
          <p:nvPr>
            <p:ph type="body" idx="1"/>
          </p:nvPr>
        </p:nvSpPr>
        <p:spPr>
          <a:xfrm>
            <a:off x="533400" y="1295400"/>
            <a:ext cx="8305800" cy="4876800"/>
          </a:xfrm>
        </p:spPr>
        <p:txBody>
          <a:bodyPr/>
          <a:lstStyle/>
          <a:p>
            <a:pPr eaLnBrk="1" hangingPunct="1">
              <a:lnSpc>
                <a:spcPct val="90000"/>
              </a:lnSpc>
              <a:buFontTx/>
              <a:buNone/>
            </a:pPr>
            <a:r>
              <a:rPr lang="en-US" sz="2800" smtClean="0"/>
              <a:t>What are your personal career objectives?</a:t>
            </a:r>
          </a:p>
          <a:p>
            <a:pPr eaLnBrk="1" hangingPunct="1">
              <a:lnSpc>
                <a:spcPct val="90000"/>
              </a:lnSpc>
              <a:buFontTx/>
              <a:buNone/>
            </a:pPr>
            <a:r>
              <a:rPr lang="en-US" sz="2800" smtClean="0"/>
              <a:t>1.	to identify problems and create winning solutions to solve them?</a:t>
            </a:r>
          </a:p>
          <a:p>
            <a:pPr eaLnBrk="1" hangingPunct="1">
              <a:lnSpc>
                <a:spcPct val="90000"/>
              </a:lnSpc>
              <a:buFontTx/>
              <a:buNone/>
            </a:pPr>
            <a:r>
              <a:rPr lang="en-US" sz="2800" smtClean="0"/>
              <a:t>2. to lead effectively, with inspiration; to motivate?</a:t>
            </a:r>
          </a:p>
          <a:p>
            <a:pPr eaLnBrk="1" hangingPunct="1">
              <a:lnSpc>
                <a:spcPct val="90000"/>
              </a:lnSpc>
              <a:buFontTx/>
              <a:buNone/>
            </a:pPr>
            <a:r>
              <a:rPr lang="en-US" sz="2800" smtClean="0"/>
              <a:t>3.	to be in control of your world; to make things happen for you?</a:t>
            </a:r>
          </a:p>
          <a:p>
            <a:pPr eaLnBrk="1" hangingPunct="1">
              <a:lnSpc>
                <a:spcPct val="90000"/>
              </a:lnSpc>
              <a:buFontTx/>
              <a:buNone/>
            </a:pPr>
            <a:r>
              <a:rPr lang="en-US" sz="2800" smtClean="0"/>
              <a:t>4. to manage your personal resources effectively?</a:t>
            </a:r>
          </a:p>
          <a:p>
            <a:pPr eaLnBrk="1" hangingPunct="1">
              <a:lnSpc>
                <a:spcPct val="90000"/>
              </a:lnSpc>
              <a:buFontTx/>
              <a:buNone/>
            </a:pPr>
            <a:r>
              <a:rPr lang="en-US" sz="2800" smtClean="0"/>
              <a:t>5. to be president of your own company?</a:t>
            </a:r>
          </a:p>
          <a:p>
            <a:pPr eaLnBrk="1" hangingPunct="1">
              <a:lnSpc>
                <a:spcPct val="90000"/>
              </a:lnSpc>
              <a:buFontTx/>
              <a:buNone/>
            </a:pPr>
            <a:r>
              <a:rPr lang="en-US" sz="2800" smtClean="0"/>
              <a:t>6. to be a millionaire, if you aren't already?</a:t>
            </a:r>
          </a:p>
          <a:p>
            <a:pPr eaLnBrk="1" hangingPunct="1">
              <a:lnSpc>
                <a:spcPct val="90000"/>
              </a:lnSpc>
              <a:buFontTx/>
              <a:buNone/>
            </a:pPr>
            <a:endParaRPr lang="en-US" sz="28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The way you stand or sit</a:t>
            </a:r>
          </a:p>
        </p:txBody>
      </p:sp>
      <p:sp>
        <p:nvSpPr>
          <p:cNvPr id="35843" name="Rectangle 3"/>
          <p:cNvSpPr>
            <a:spLocks noGrp="1" noChangeArrowheads="1"/>
          </p:cNvSpPr>
          <p:nvPr>
            <p:ph type="body" idx="1"/>
          </p:nvPr>
        </p:nvSpPr>
        <p:spPr>
          <a:xfrm>
            <a:off x="533400" y="1295400"/>
            <a:ext cx="8305800" cy="4876800"/>
          </a:xfrm>
        </p:spPr>
        <p:txBody>
          <a:bodyPr/>
          <a:lstStyle/>
          <a:p>
            <a:pPr eaLnBrk="1" hangingPunct="1"/>
            <a:r>
              <a:rPr lang="en-US" sz="2800" smtClean="0"/>
              <a:t>indicates whether you are an open person, easily approachable</a:t>
            </a:r>
          </a:p>
          <a:p>
            <a:pPr eaLnBrk="1" hangingPunct="1"/>
            <a:r>
              <a:rPr lang="en-US" sz="2800" smtClean="0"/>
              <a:t>says whether you are friendly</a:t>
            </a:r>
          </a:p>
          <a:p>
            <a:pPr eaLnBrk="1" hangingPunct="1"/>
            <a:r>
              <a:rPr lang="en-US" sz="2800" smtClean="0"/>
              <a:t>tells others whether you could be a good team player</a:t>
            </a:r>
          </a:p>
          <a:p>
            <a:pPr eaLnBrk="1" hangingPunct="1"/>
            <a:r>
              <a:rPr lang="en-US" sz="2800" smtClean="0"/>
              <a:t>suggests that you are frank and honest</a:t>
            </a:r>
          </a:p>
          <a:p>
            <a:pPr eaLnBrk="1" hangingPunct="1"/>
            <a:r>
              <a:rPr lang="en-US" sz="2800" smtClean="0"/>
              <a:t>tells others what you really think of them</a:t>
            </a:r>
          </a:p>
          <a:p>
            <a:pPr eaLnBrk="1" hangingPunct="1"/>
            <a:r>
              <a:rPr lang="en-US" sz="2800" smtClean="0"/>
              <a:t>shows whether you are a part of the team</a:t>
            </a:r>
          </a:p>
          <a:p>
            <a:pPr eaLnBrk="1" hangingPunct="1">
              <a:buFontTx/>
              <a:buNone/>
            </a:pPr>
            <a:endParaRPr lang="en-US" sz="28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The way you dress</a:t>
            </a:r>
          </a:p>
        </p:txBody>
      </p:sp>
      <p:sp>
        <p:nvSpPr>
          <p:cNvPr id="36867" name="Rectangle 3"/>
          <p:cNvSpPr>
            <a:spLocks noGrp="1" noChangeArrowheads="1"/>
          </p:cNvSpPr>
          <p:nvPr>
            <p:ph type="body" idx="1"/>
          </p:nvPr>
        </p:nvSpPr>
        <p:spPr>
          <a:xfrm>
            <a:off x="533400" y="1295400"/>
            <a:ext cx="8305800" cy="4876800"/>
          </a:xfrm>
        </p:spPr>
        <p:txBody>
          <a:bodyPr/>
          <a:lstStyle/>
          <a:p>
            <a:pPr eaLnBrk="1" hangingPunct="1"/>
            <a:r>
              <a:rPr lang="en-US" sz="2800" smtClean="0"/>
              <a:t>indicates whether you have conventional ideas or whether you are a radical</a:t>
            </a:r>
          </a:p>
          <a:p>
            <a:pPr eaLnBrk="1" hangingPunct="1"/>
            <a:r>
              <a:rPr lang="en-US" sz="2800" smtClean="0"/>
              <a:t>shows how neat you are</a:t>
            </a:r>
          </a:p>
          <a:p>
            <a:pPr eaLnBrk="1" hangingPunct="1"/>
            <a:r>
              <a:rPr lang="en-US" sz="2800" smtClean="0"/>
              <a:t>suggests whether you will fit in with the company's image</a:t>
            </a:r>
          </a:p>
          <a:p>
            <a:pPr eaLnBrk="1" hangingPunct="1"/>
            <a:r>
              <a:rPr lang="en-US" sz="2800" smtClean="0"/>
              <a:t>makes a statement about whether or not you care enough to find out about the company, its image and its objectives</a:t>
            </a:r>
          </a:p>
          <a:p>
            <a:pPr eaLnBrk="1" hangingPunct="1"/>
            <a:r>
              <a:rPr lang="en-US" sz="2800" smtClean="0"/>
              <a:t>shows indirectly whether you are confident, whether or not you believe in yourself.</a:t>
            </a:r>
          </a:p>
          <a:p>
            <a:pPr eaLnBrk="1" hangingPunct="1">
              <a:buFontTx/>
              <a:buNone/>
            </a:pPr>
            <a:endParaRPr lang="en-US" sz="28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The way you write</a:t>
            </a:r>
          </a:p>
        </p:txBody>
      </p:sp>
      <p:sp>
        <p:nvSpPr>
          <p:cNvPr id="37891" name="Rectangle 3"/>
          <p:cNvSpPr>
            <a:spLocks noGrp="1" noChangeArrowheads="1"/>
          </p:cNvSpPr>
          <p:nvPr>
            <p:ph type="body" idx="1"/>
          </p:nvPr>
        </p:nvSpPr>
        <p:spPr>
          <a:xfrm>
            <a:off x="533400" y="1295400"/>
            <a:ext cx="8305800" cy="4876800"/>
          </a:xfrm>
        </p:spPr>
        <p:txBody>
          <a:bodyPr/>
          <a:lstStyle/>
          <a:p>
            <a:pPr eaLnBrk="1" hangingPunct="1">
              <a:lnSpc>
                <a:spcPct val="90000"/>
              </a:lnSpc>
            </a:pPr>
            <a:r>
              <a:rPr lang="en-US" sz="2400" smtClean="0"/>
              <a:t>Conveys whether you are warm and friendly or appear cool and reserved</a:t>
            </a:r>
          </a:p>
          <a:p>
            <a:pPr eaLnBrk="1" hangingPunct="1">
              <a:lnSpc>
                <a:spcPct val="90000"/>
              </a:lnSpc>
            </a:pPr>
            <a:r>
              <a:rPr lang="en-US" sz="2400" smtClean="0"/>
              <a:t>Tells whether you are dynamic and energetic or whether you are lethargic and procrastinate</a:t>
            </a:r>
          </a:p>
          <a:p>
            <a:pPr eaLnBrk="1" hangingPunct="1">
              <a:lnSpc>
                <a:spcPct val="90000"/>
              </a:lnSpc>
            </a:pPr>
            <a:r>
              <a:rPr lang="en-US" sz="2400" smtClean="0"/>
              <a:t>Conveys an image of you as either intuitive in solving problems, or logical, solving problems step by step</a:t>
            </a:r>
          </a:p>
          <a:p>
            <a:pPr eaLnBrk="1" hangingPunct="1">
              <a:lnSpc>
                <a:spcPct val="90000"/>
              </a:lnSpc>
            </a:pPr>
            <a:r>
              <a:rPr lang="en-US" sz="2400" smtClean="0"/>
              <a:t>Says whether you want to communicate with others or not</a:t>
            </a:r>
          </a:p>
          <a:p>
            <a:pPr eaLnBrk="1" hangingPunct="1">
              <a:lnSpc>
                <a:spcPct val="90000"/>
              </a:lnSpc>
            </a:pPr>
            <a:r>
              <a:rPr lang="en-US" sz="2400" smtClean="0"/>
              <a:t>Says whether you try to avoid conflict or seek it</a:t>
            </a:r>
          </a:p>
          <a:p>
            <a:pPr eaLnBrk="1" hangingPunct="1">
              <a:lnSpc>
                <a:spcPct val="90000"/>
              </a:lnSpc>
            </a:pPr>
            <a:r>
              <a:rPr lang="en-US" sz="2400" smtClean="0"/>
              <a:t>Says whether you are materialistic or idealistic</a:t>
            </a:r>
          </a:p>
          <a:p>
            <a:pPr eaLnBrk="1" hangingPunct="1">
              <a:lnSpc>
                <a:spcPct val="90000"/>
              </a:lnSpc>
              <a:buFontTx/>
              <a:buNone/>
            </a:pPr>
            <a:endParaRPr lang="en-US" sz="24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Holistic Communications</a:t>
            </a:r>
          </a:p>
        </p:txBody>
      </p:sp>
      <p:sp>
        <p:nvSpPr>
          <p:cNvPr id="38915" name="Rectangle 3"/>
          <p:cNvSpPr>
            <a:spLocks noGrp="1" noChangeArrowheads="1"/>
          </p:cNvSpPr>
          <p:nvPr>
            <p:ph type="body" idx="1"/>
          </p:nvPr>
        </p:nvSpPr>
        <p:spPr>
          <a:xfrm>
            <a:off x="533400" y="1295400"/>
            <a:ext cx="8305800" cy="4876800"/>
          </a:xfrm>
        </p:spPr>
        <p:txBody>
          <a:bodyPr/>
          <a:lstStyle/>
          <a:p>
            <a:pPr eaLnBrk="1" hangingPunct="1">
              <a:lnSpc>
                <a:spcPct val="80000"/>
              </a:lnSpc>
              <a:buFontTx/>
              <a:buNone/>
            </a:pPr>
            <a:r>
              <a:rPr lang="en-US" sz="2800" smtClean="0"/>
              <a:t>Conclusions</a:t>
            </a:r>
          </a:p>
          <a:p>
            <a:pPr eaLnBrk="1" hangingPunct="1">
              <a:lnSpc>
                <a:spcPct val="80000"/>
              </a:lnSpc>
            </a:pPr>
            <a:r>
              <a:rPr lang="en-US" sz="2800" smtClean="0"/>
              <a:t>Communication is a holistic concept; everything we do conveys something about ourselves</a:t>
            </a:r>
          </a:p>
          <a:p>
            <a:pPr eaLnBrk="1" hangingPunct="1">
              <a:lnSpc>
                <a:spcPct val="80000"/>
              </a:lnSpc>
            </a:pPr>
            <a:r>
              <a:rPr lang="en-US" sz="2800" smtClean="0"/>
              <a:t>If you want to achieve greatness in your chosen objectives you must communicate holistically.  It is not enough to write well or to know a lot of big words.  You must be able to project an image that will lead to success</a:t>
            </a:r>
          </a:p>
          <a:p>
            <a:pPr eaLnBrk="1" hangingPunct="1">
              <a:lnSpc>
                <a:spcPct val="80000"/>
              </a:lnSpc>
            </a:pPr>
            <a:r>
              <a:rPr lang="en-US" sz="2800" smtClean="0"/>
              <a:t>You can change the way you appear to others by changing your behavior pattern </a:t>
            </a:r>
          </a:p>
          <a:p>
            <a:pPr eaLnBrk="1" hangingPunct="1">
              <a:lnSpc>
                <a:spcPct val="80000"/>
              </a:lnSpc>
            </a:pPr>
            <a:r>
              <a:rPr lang="en-US" sz="2800" smtClean="0"/>
              <a:t>If you want to change your behavior pattern, you must change everything about yourself.</a:t>
            </a:r>
          </a:p>
          <a:p>
            <a:pPr eaLnBrk="1" hangingPunct="1">
              <a:lnSpc>
                <a:spcPct val="80000"/>
              </a:lnSpc>
              <a:buFontTx/>
              <a:buNone/>
            </a:pPr>
            <a:endParaRPr lang="en-US" sz="28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What is the bottom line for you?</a:t>
            </a:r>
          </a:p>
        </p:txBody>
      </p:sp>
      <p:sp>
        <p:nvSpPr>
          <p:cNvPr id="39939" name="Rectangle 3"/>
          <p:cNvSpPr>
            <a:spLocks noGrp="1" noChangeArrowheads="1"/>
          </p:cNvSpPr>
          <p:nvPr>
            <p:ph type="body" idx="1"/>
          </p:nvPr>
        </p:nvSpPr>
        <p:spPr>
          <a:xfrm>
            <a:off x="533400" y="1295400"/>
            <a:ext cx="8305800" cy="4876800"/>
          </a:xfrm>
        </p:spPr>
        <p:txBody>
          <a:bodyPr/>
          <a:lstStyle/>
          <a:p>
            <a:pPr eaLnBrk="1" hangingPunct="1">
              <a:lnSpc>
                <a:spcPct val="90000"/>
              </a:lnSpc>
            </a:pPr>
            <a:r>
              <a:rPr lang="en-US" smtClean="0"/>
              <a:t>You are in control of your environment.  You can make every setback an opportunity for success</a:t>
            </a:r>
          </a:p>
          <a:p>
            <a:pPr eaLnBrk="1" hangingPunct="1">
              <a:lnSpc>
                <a:spcPct val="90000"/>
              </a:lnSpc>
            </a:pPr>
            <a:r>
              <a:rPr lang="en-US" smtClean="0"/>
              <a:t>You can be anything you can be!  Whatever you want to be is entirely up to you</a:t>
            </a:r>
          </a:p>
          <a:p>
            <a:pPr eaLnBrk="1" hangingPunct="1">
              <a:lnSpc>
                <a:spcPct val="90000"/>
              </a:lnSpc>
            </a:pPr>
            <a:r>
              <a:rPr lang="en-US" smtClean="0"/>
              <a:t>You can become the person you want to be.  Dress like that person, talk like that person, act like that person, write like that person, and that will be you.</a:t>
            </a:r>
          </a:p>
          <a:p>
            <a:pPr eaLnBrk="1" hangingPunct="1">
              <a:lnSpc>
                <a:spcPct val="90000"/>
              </a:lnSpc>
              <a:buFontTx/>
              <a:buNone/>
            </a:pPr>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Interpersonal Communications</a:t>
            </a:r>
          </a:p>
        </p:txBody>
      </p:sp>
      <p:sp>
        <p:nvSpPr>
          <p:cNvPr id="40963" name="Rectangle 3"/>
          <p:cNvSpPr>
            <a:spLocks noGrp="1" noChangeArrowheads="1"/>
          </p:cNvSpPr>
          <p:nvPr>
            <p:ph type="body" idx="1"/>
          </p:nvPr>
        </p:nvSpPr>
        <p:spPr>
          <a:xfrm>
            <a:off x="533400" y="1295400"/>
            <a:ext cx="8305800" cy="4876800"/>
          </a:xfrm>
        </p:spPr>
        <p:txBody>
          <a:bodyPr/>
          <a:lstStyle/>
          <a:p>
            <a:pPr eaLnBrk="1" hangingPunct="1">
              <a:buFontTx/>
              <a:buNone/>
            </a:pPr>
            <a:r>
              <a:rPr lang="en-US" smtClean="0"/>
              <a:t>Carl Jung was a Swiss born psychiatrist, and a colleague of Sigmund Freud, who practiced in the first half of the 20th century.  </a:t>
            </a:r>
          </a:p>
          <a:p>
            <a:pPr eaLnBrk="1" hangingPunct="1">
              <a:buFontTx/>
              <a:buNone/>
            </a:pPr>
            <a:r>
              <a:rPr lang="en-US" smtClean="0"/>
              <a:t>Jung formulated a classification of personality in terms of types of characteristics, such an introvert and extrovert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Workshop Content</a:t>
            </a:r>
          </a:p>
        </p:txBody>
      </p:sp>
      <p:sp>
        <p:nvSpPr>
          <p:cNvPr id="5123" name="Rectangle 3"/>
          <p:cNvSpPr>
            <a:spLocks noGrp="1" noChangeArrowheads="1"/>
          </p:cNvSpPr>
          <p:nvPr>
            <p:ph type="body" idx="1"/>
          </p:nvPr>
        </p:nvSpPr>
        <p:spPr>
          <a:xfrm>
            <a:off x="533400" y="1295400"/>
            <a:ext cx="8305800" cy="4876800"/>
          </a:xfrm>
        </p:spPr>
        <p:txBody>
          <a:bodyPr/>
          <a:lstStyle/>
          <a:p>
            <a:pPr eaLnBrk="1" hangingPunct="1">
              <a:buFontTx/>
              <a:buNone/>
            </a:pPr>
            <a:r>
              <a:rPr lang="en-US" smtClean="0"/>
              <a:t>Conflict Management</a:t>
            </a:r>
          </a:p>
          <a:p>
            <a:pPr eaLnBrk="1" hangingPunct="1"/>
            <a:r>
              <a:rPr lang="en-US" smtClean="0"/>
              <a:t>Thomas-Kilmann Conflict Styles</a:t>
            </a:r>
          </a:p>
          <a:p>
            <a:pPr eaLnBrk="1" hangingPunct="1"/>
            <a:r>
              <a:rPr lang="en-US" smtClean="0"/>
              <a:t>Self Evaluation</a:t>
            </a:r>
          </a:p>
          <a:p>
            <a:pPr eaLnBrk="1" hangingPunct="1"/>
            <a:r>
              <a:rPr lang="en-US" smtClean="0"/>
              <a:t>Situations to use conflict styles and consequences</a:t>
            </a:r>
          </a:p>
          <a:p>
            <a:pPr eaLnBrk="1" hangingPunct="1"/>
            <a:r>
              <a:rPr lang="en-US" smtClean="0"/>
              <a:t>Confronting Conflict</a:t>
            </a:r>
          </a:p>
          <a:p>
            <a:pPr eaLnBrk="1" hangingPunct="1">
              <a:buFontTx/>
              <a:buNone/>
            </a:pPr>
            <a:endParaRPr lang="en-US" smtClean="0"/>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Personal Interactive Skills</a:t>
            </a:r>
          </a:p>
        </p:txBody>
      </p:sp>
      <p:sp>
        <p:nvSpPr>
          <p:cNvPr id="41987" name="Rectangle 3"/>
          <p:cNvSpPr>
            <a:spLocks noGrp="1" noChangeArrowheads="1"/>
          </p:cNvSpPr>
          <p:nvPr>
            <p:ph type="body" idx="1"/>
          </p:nvPr>
        </p:nvSpPr>
        <p:spPr>
          <a:xfrm>
            <a:off x="533400" y="1295400"/>
            <a:ext cx="8305800" cy="4876800"/>
          </a:xfrm>
        </p:spPr>
        <p:txBody>
          <a:bodyPr/>
          <a:lstStyle/>
          <a:p>
            <a:pPr eaLnBrk="1" hangingPunct="1">
              <a:buFontTx/>
              <a:buNone/>
            </a:pPr>
            <a:r>
              <a:rPr lang="en-US" smtClean="0"/>
              <a:t>On the basis of Jung’s classification of personality, Katherine Briggs and her daughter, Isobel Briggs-Myer, developed a procedure for evaluating personality characteristics.</a:t>
            </a:r>
          </a:p>
          <a:p>
            <a:pPr eaLnBrk="1" hangingPunct="1">
              <a:buFontTx/>
              <a:buNone/>
            </a:pPr>
            <a:r>
              <a:rPr lang="en-US" smtClean="0"/>
              <a:t>A number of tests exist for giving Myers-Briggs type indicators.</a:t>
            </a:r>
          </a:p>
          <a:p>
            <a:pPr eaLnBrk="1" hangingPunct="1">
              <a:buFontTx/>
              <a:buNone/>
            </a:pPr>
            <a:r>
              <a:rPr lang="en-US" smtClean="0"/>
              <a:t>The types are divided into four pairs of preferences.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Personality Indicators</a:t>
            </a:r>
          </a:p>
        </p:txBody>
      </p:sp>
      <p:sp>
        <p:nvSpPr>
          <p:cNvPr id="43011" name="Rectangle 3"/>
          <p:cNvSpPr>
            <a:spLocks noGrp="1" noChangeArrowheads="1"/>
          </p:cNvSpPr>
          <p:nvPr>
            <p:ph type="body" idx="1"/>
          </p:nvPr>
        </p:nvSpPr>
        <p:spPr>
          <a:xfrm>
            <a:off x="533400" y="1295400"/>
            <a:ext cx="8305800" cy="4876800"/>
          </a:xfrm>
        </p:spPr>
        <p:txBody>
          <a:bodyPr/>
          <a:lstStyle/>
          <a:p>
            <a:pPr eaLnBrk="1" hangingPunct="1">
              <a:lnSpc>
                <a:spcPct val="90000"/>
              </a:lnSpc>
            </a:pPr>
            <a:r>
              <a:rPr lang="en-US" smtClean="0"/>
              <a:t>Extraversion: type E, sociable,</a:t>
            </a:r>
          </a:p>
          <a:p>
            <a:pPr eaLnBrk="1" hangingPunct="1">
              <a:lnSpc>
                <a:spcPct val="90000"/>
              </a:lnSpc>
              <a:buFontTx/>
              <a:buNone/>
            </a:pPr>
            <a:r>
              <a:rPr lang="en-US" smtClean="0"/>
              <a:t>    about 75%, </a:t>
            </a:r>
          </a:p>
          <a:p>
            <a:pPr eaLnBrk="1" hangingPunct="1">
              <a:lnSpc>
                <a:spcPct val="90000"/>
              </a:lnSpc>
              <a:buFontTx/>
              <a:buNone/>
            </a:pPr>
            <a:r>
              <a:rPr lang="en-US" smtClean="0"/>
              <a:t>         expends energy </a:t>
            </a:r>
          </a:p>
          <a:p>
            <a:pPr eaLnBrk="1" hangingPunct="1">
              <a:lnSpc>
                <a:spcPct val="90000"/>
              </a:lnSpc>
              <a:buFontTx/>
              <a:buNone/>
            </a:pPr>
            <a:r>
              <a:rPr lang="en-US" smtClean="0"/>
              <a:t>         interacts with others freely</a:t>
            </a:r>
          </a:p>
          <a:p>
            <a:pPr eaLnBrk="1" hangingPunct="1">
              <a:lnSpc>
                <a:spcPct val="90000"/>
              </a:lnSpc>
            </a:pPr>
            <a:r>
              <a:rPr lang="en-US" smtClean="0"/>
              <a:t>Introversion: type I, territorial, </a:t>
            </a:r>
          </a:p>
          <a:p>
            <a:pPr eaLnBrk="1" hangingPunct="1">
              <a:lnSpc>
                <a:spcPct val="90000"/>
              </a:lnSpc>
              <a:buFontTx/>
              <a:buNone/>
            </a:pPr>
            <a:r>
              <a:rPr lang="en-US" smtClean="0"/>
              <a:t>   about 25% 					conserves energy</a:t>
            </a:r>
            <a:br>
              <a:rPr lang="en-US" smtClean="0"/>
            </a:br>
            <a:r>
              <a:rPr lang="en-US" smtClean="0"/>
              <a:t>	reads meditates </a:t>
            </a:r>
            <a:br>
              <a:rPr lang="en-US" smtClean="0"/>
            </a:br>
            <a:r>
              <a:rPr lang="en-US" smtClean="0"/>
              <a:t>	solves problems</a:t>
            </a:r>
          </a:p>
          <a:p>
            <a:pPr eaLnBrk="1" hangingPunct="1">
              <a:lnSpc>
                <a:spcPct val="90000"/>
              </a:lnSpc>
              <a:buFontTx/>
              <a:buNone/>
            </a:pPr>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Personality Indicators</a:t>
            </a:r>
          </a:p>
        </p:txBody>
      </p:sp>
      <p:sp>
        <p:nvSpPr>
          <p:cNvPr id="131075" name="Rectangle 3"/>
          <p:cNvSpPr>
            <a:spLocks noGrp="1" noChangeArrowheads="1"/>
          </p:cNvSpPr>
          <p:nvPr>
            <p:ph type="body" idx="1"/>
          </p:nvPr>
        </p:nvSpPr>
        <p:spPr>
          <a:xfrm>
            <a:off x="533400" y="1295400"/>
            <a:ext cx="8305800" cy="4876800"/>
          </a:xfrm>
        </p:spPr>
        <p:txBody>
          <a:bodyPr/>
          <a:lstStyle/>
          <a:p>
            <a:pPr eaLnBrk="1" hangingPunct="1">
              <a:lnSpc>
                <a:spcPct val="80000"/>
              </a:lnSpc>
              <a:defRPr/>
            </a:pPr>
            <a:r>
              <a:rPr lang="en-US" sz="2800" smtClean="0"/>
              <a:t>Are you energized around people? Do you like to meet people and seek opportunities to do so? Do you think out loud? Do you talk to plants and discuss problems with animals? This is </a:t>
            </a:r>
            <a:r>
              <a:rPr lang="en-US" sz="2800" u="sng" smtClean="0">
                <a:effectLst>
                  <a:outerShdw blurRad="38100" dist="38100" dir="2700000" algn="tl">
                    <a:srgbClr val="FFFFFF"/>
                  </a:outerShdw>
                </a:effectLst>
              </a:rPr>
              <a:t>Extrovert</a:t>
            </a:r>
            <a:r>
              <a:rPr lang="en-US" sz="2800" smtClean="0"/>
              <a:t> behavior.</a:t>
            </a:r>
          </a:p>
          <a:p>
            <a:pPr eaLnBrk="1" hangingPunct="1">
              <a:lnSpc>
                <a:spcPct val="80000"/>
              </a:lnSpc>
              <a:defRPr/>
            </a:pPr>
            <a:r>
              <a:rPr lang="en-US" sz="2800" smtClean="0"/>
              <a:t>Alternatively, do you find you would rather work alone, without interruption. Does meeting too many people tend to tire you out? Would you sooner not answer the phone - let the answering machine do it for you. Would you rather have a problem written down for you than stated verbally? This is typical </a:t>
            </a:r>
            <a:r>
              <a:rPr lang="en-US" sz="2800" u="sng" smtClean="0">
                <a:effectLst>
                  <a:outerShdw blurRad="38100" dist="38100" dir="2700000" algn="tl">
                    <a:srgbClr val="FFFFFF"/>
                  </a:outerShdw>
                </a:effectLst>
              </a:rPr>
              <a:t>Introvert</a:t>
            </a:r>
            <a:r>
              <a:rPr lang="en-US" sz="2800" smtClean="0"/>
              <a:t> behavior.</a:t>
            </a:r>
          </a:p>
          <a:p>
            <a:pPr eaLnBrk="1" hangingPunct="1">
              <a:lnSpc>
                <a:spcPct val="80000"/>
              </a:lnSpc>
              <a:buFontTx/>
              <a:buNone/>
              <a:defRPr/>
            </a:pPr>
            <a:endParaRPr lang="en-US" sz="28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Personality Indicators</a:t>
            </a:r>
          </a:p>
        </p:txBody>
      </p:sp>
      <p:sp>
        <p:nvSpPr>
          <p:cNvPr id="45059" name="Rectangle 3"/>
          <p:cNvSpPr>
            <a:spLocks noGrp="1" noChangeArrowheads="1"/>
          </p:cNvSpPr>
          <p:nvPr>
            <p:ph type="body" idx="1"/>
          </p:nvPr>
        </p:nvSpPr>
        <p:spPr>
          <a:xfrm>
            <a:off x="533400" y="1295400"/>
            <a:ext cx="8305800" cy="4876800"/>
          </a:xfrm>
        </p:spPr>
        <p:txBody>
          <a:bodyPr/>
          <a:lstStyle/>
          <a:p>
            <a:pPr eaLnBrk="1" hangingPunct="1">
              <a:lnSpc>
                <a:spcPct val="80000"/>
              </a:lnSpc>
            </a:pPr>
            <a:r>
              <a:rPr lang="en-US" sz="2800" smtClean="0"/>
              <a:t>intuitive: type N, creative, about 25% ingenious, future-oriented, fantasizes, imaginative</a:t>
            </a:r>
          </a:p>
          <a:p>
            <a:pPr eaLnBrk="1" hangingPunct="1">
              <a:lnSpc>
                <a:spcPct val="80000"/>
              </a:lnSpc>
            </a:pPr>
            <a:r>
              <a:rPr lang="en-US" sz="2800" smtClean="0"/>
              <a:t>Sensing: type S, practical, about 75% experience-oriented, utility, sensible</a:t>
            </a:r>
          </a:p>
          <a:p>
            <a:pPr eaLnBrk="1" hangingPunct="1">
              <a:lnSpc>
                <a:spcPct val="80000"/>
              </a:lnSpc>
            </a:pPr>
            <a:r>
              <a:rPr lang="en-US" sz="2800" smtClean="0"/>
              <a:t>Do you see the world in terms of your senses? Do you like the facts before starting work? Do you like dealing with the details of a project rather than the overall plan? You are likely Sensing.</a:t>
            </a:r>
          </a:p>
          <a:p>
            <a:pPr eaLnBrk="1" hangingPunct="1">
              <a:lnSpc>
                <a:spcPct val="80000"/>
              </a:lnSpc>
            </a:pPr>
            <a:r>
              <a:rPr lang="en-US" sz="2800" smtClean="0"/>
              <a:t>Or do you think in terms of the big picture, in terms of concepts and ideas, rather than the information involved? Put down intuitive.</a:t>
            </a:r>
          </a:p>
          <a:p>
            <a:pPr eaLnBrk="1" hangingPunct="1">
              <a:lnSpc>
                <a:spcPct val="80000"/>
              </a:lnSpc>
              <a:buFontTx/>
              <a:buNone/>
            </a:pPr>
            <a:endParaRPr lang="en-US" sz="28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Personality Indicators</a:t>
            </a:r>
          </a:p>
        </p:txBody>
      </p:sp>
      <p:sp>
        <p:nvSpPr>
          <p:cNvPr id="46083" name="Rectangle 3"/>
          <p:cNvSpPr>
            <a:spLocks noGrp="1" noChangeArrowheads="1"/>
          </p:cNvSpPr>
          <p:nvPr>
            <p:ph type="body" idx="1"/>
          </p:nvPr>
        </p:nvSpPr>
        <p:spPr>
          <a:xfrm>
            <a:off x="533400" y="1295400"/>
            <a:ext cx="8305800" cy="4876800"/>
          </a:xfrm>
        </p:spPr>
        <p:txBody>
          <a:bodyPr/>
          <a:lstStyle/>
          <a:p>
            <a:pPr eaLnBrk="1" hangingPunct="1">
              <a:lnSpc>
                <a:spcPct val="80000"/>
              </a:lnSpc>
            </a:pPr>
            <a:r>
              <a:rPr lang="en-US" sz="2400" smtClean="0"/>
              <a:t>Thinking: type T, impersonal, 50% (however, 60%M) objective judgments, logical orientation, rules, laws, justice, firmness</a:t>
            </a:r>
          </a:p>
          <a:p>
            <a:pPr eaLnBrk="1" hangingPunct="1">
              <a:lnSpc>
                <a:spcPct val="80000"/>
              </a:lnSpc>
            </a:pPr>
            <a:r>
              <a:rPr lang="en-US" sz="2400" smtClean="0"/>
              <a:t>Feeling: type F, personal, 50% (however, 60%F) emotional judgments, value-oriented, persuasion, sympathy, devotion</a:t>
            </a:r>
          </a:p>
          <a:p>
            <a:pPr algn="ctr" eaLnBrk="1" hangingPunct="1">
              <a:lnSpc>
                <a:spcPct val="80000"/>
              </a:lnSpc>
            </a:pPr>
            <a:r>
              <a:rPr lang="en-US" sz="2400" smtClean="0"/>
              <a:t>Note: both types can react with the same emotional intensity.</a:t>
            </a:r>
          </a:p>
          <a:p>
            <a:pPr eaLnBrk="1" hangingPunct="1">
              <a:lnSpc>
                <a:spcPct val="80000"/>
              </a:lnSpc>
            </a:pPr>
            <a:r>
              <a:rPr lang="en-US" sz="2400" smtClean="0"/>
              <a:t>Do you tend to follow the rules regardless of how you feel? Do you hide your feelings and get on with the job? That's Thinking.</a:t>
            </a:r>
          </a:p>
          <a:p>
            <a:pPr eaLnBrk="1" hangingPunct="1">
              <a:lnSpc>
                <a:spcPct val="80000"/>
              </a:lnSpc>
            </a:pPr>
            <a:r>
              <a:rPr lang="en-US" sz="2400" smtClean="0"/>
              <a:t>Or do you inject a personal note into things you do, even let  your emotions take over, sometimes. That's Feeling type behavior.</a:t>
            </a:r>
          </a:p>
          <a:p>
            <a:pPr eaLnBrk="1" hangingPunct="1">
              <a:lnSpc>
                <a:spcPct val="80000"/>
              </a:lnSpc>
              <a:buFontTx/>
              <a:buNone/>
            </a:pPr>
            <a:endParaRPr lang="en-US" sz="24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Personality Indicators</a:t>
            </a:r>
          </a:p>
        </p:txBody>
      </p:sp>
      <p:sp>
        <p:nvSpPr>
          <p:cNvPr id="47107" name="Rectangle 3"/>
          <p:cNvSpPr>
            <a:spLocks noGrp="1" noChangeArrowheads="1"/>
          </p:cNvSpPr>
          <p:nvPr>
            <p:ph type="body" idx="1"/>
          </p:nvPr>
        </p:nvSpPr>
        <p:spPr>
          <a:xfrm>
            <a:off x="533400" y="1295400"/>
            <a:ext cx="8305800" cy="4876800"/>
          </a:xfrm>
        </p:spPr>
        <p:txBody>
          <a:bodyPr/>
          <a:lstStyle/>
          <a:p>
            <a:pPr eaLnBrk="1" hangingPunct="1">
              <a:lnSpc>
                <a:spcPct val="80000"/>
              </a:lnSpc>
              <a:buFontTx/>
              <a:buNone/>
            </a:pPr>
            <a:r>
              <a:rPr lang="en-US" sz="2400" smtClean="0"/>
              <a:t>Judging: type J, closure, concluding, 50% settled, decided, work comes first, plan ahead, urgency, deadline, get-it-done.</a:t>
            </a:r>
          </a:p>
          <a:p>
            <a:pPr eaLnBrk="1" hangingPunct="1">
              <a:lnSpc>
                <a:spcPct val="80000"/>
              </a:lnSpc>
              <a:buFontTx/>
              <a:buNone/>
            </a:pPr>
            <a:r>
              <a:rPr lang="en-US" sz="2400" smtClean="0"/>
              <a:t>Perceptive: type P, get more data, 50% pending, flexible, adaptable let-it-happen, open-ended, tentative, wait-and-see.</a:t>
            </a:r>
          </a:p>
          <a:p>
            <a:pPr algn="ctr" eaLnBrk="1" hangingPunct="1">
              <a:lnSpc>
                <a:spcPct val="80000"/>
              </a:lnSpc>
              <a:buFontTx/>
              <a:buNone/>
            </a:pPr>
            <a:r>
              <a:rPr lang="en-US" sz="2400" smtClean="0"/>
              <a:t>Note: both types are equally "judging" and "perceptive."</a:t>
            </a:r>
          </a:p>
          <a:p>
            <a:pPr eaLnBrk="1" hangingPunct="1">
              <a:lnSpc>
                <a:spcPct val="80000"/>
              </a:lnSpc>
            </a:pPr>
            <a:r>
              <a:rPr lang="en-US" sz="2400" smtClean="0"/>
              <a:t>Do you like to set up a schedule to meet deadlines, make lists, make quick decisions in order to get onto the next job? That's Judging behavior.</a:t>
            </a:r>
          </a:p>
          <a:p>
            <a:pPr eaLnBrk="1" hangingPunct="1">
              <a:lnSpc>
                <a:spcPct val="80000"/>
              </a:lnSpc>
            </a:pPr>
            <a:r>
              <a:rPr lang="en-US" sz="2400" smtClean="0"/>
              <a:t>Or are you really adaptable, you like collecting more information so your decision will be really informed. That's Perceptive.</a:t>
            </a:r>
          </a:p>
          <a:p>
            <a:pPr eaLnBrk="1" hangingPunct="1">
              <a:lnSpc>
                <a:spcPct val="80000"/>
              </a:lnSpc>
              <a:buFontTx/>
              <a:buNone/>
            </a:pPr>
            <a:endParaRPr lang="en-US" sz="24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Personality Indicators</a:t>
            </a:r>
          </a:p>
        </p:txBody>
      </p:sp>
      <p:sp>
        <p:nvSpPr>
          <p:cNvPr id="48131" name="Rectangle 3"/>
          <p:cNvSpPr>
            <a:spLocks noGrp="1" noChangeArrowheads="1"/>
          </p:cNvSpPr>
          <p:nvPr>
            <p:ph type="body" idx="1"/>
          </p:nvPr>
        </p:nvSpPr>
        <p:spPr>
          <a:xfrm>
            <a:off x="533400" y="1295400"/>
            <a:ext cx="8305800" cy="4876800"/>
          </a:xfrm>
        </p:spPr>
        <p:txBody>
          <a:bodyPr/>
          <a:lstStyle/>
          <a:p>
            <a:pPr eaLnBrk="1" hangingPunct="1">
              <a:buFontTx/>
              <a:buNone/>
            </a:pPr>
            <a:endParaRPr lang="en-US" smtClean="0"/>
          </a:p>
        </p:txBody>
      </p:sp>
      <p:pic>
        <p:nvPicPr>
          <p:cNvPr id="48132" name="Picture 4" descr="05547d~1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6705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Self Evaluation</a:t>
            </a:r>
          </a:p>
        </p:txBody>
      </p:sp>
      <p:sp>
        <p:nvSpPr>
          <p:cNvPr id="49155" name="Rectangle 3"/>
          <p:cNvSpPr>
            <a:spLocks noGrp="1" noChangeArrowheads="1"/>
          </p:cNvSpPr>
          <p:nvPr>
            <p:ph type="body" idx="1"/>
          </p:nvPr>
        </p:nvSpPr>
        <p:spPr>
          <a:xfrm>
            <a:off x="533400" y="1295400"/>
            <a:ext cx="8305800" cy="4876800"/>
          </a:xfrm>
        </p:spPr>
        <p:txBody>
          <a:bodyPr/>
          <a:lstStyle/>
          <a:p>
            <a:pPr eaLnBrk="1" hangingPunct="1">
              <a:buFontTx/>
              <a:buNone/>
            </a:pPr>
            <a:r>
              <a:rPr lang="en-US" smtClean="0"/>
              <a:t>What is my personality type?</a:t>
            </a:r>
          </a:p>
          <a:p>
            <a:pPr eaLnBrk="1" hangingPunct="1">
              <a:buFontTx/>
              <a:buNone/>
            </a:pPr>
            <a:r>
              <a:rPr lang="en-US" smtClean="0"/>
              <a:t>Take the test.</a:t>
            </a:r>
          </a:p>
          <a:p>
            <a:pPr eaLnBrk="1" hangingPunct="1">
              <a:buFontTx/>
              <a:buNone/>
            </a:pPr>
            <a:r>
              <a:rPr lang="en-US" smtClean="0"/>
              <a:t>Be as honest as you can, only you will see the results.</a:t>
            </a:r>
          </a:p>
          <a:p>
            <a:pPr eaLnBrk="1" hangingPunct="1">
              <a:buFontTx/>
              <a:buNone/>
            </a:pPr>
            <a:r>
              <a:rPr lang="en-US" smtClean="0"/>
              <a:t>List the answers on the chart.</a:t>
            </a:r>
          </a:p>
          <a:p>
            <a:pPr eaLnBrk="1" hangingPunct="1">
              <a:buFontTx/>
              <a:buNone/>
            </a:pPr>
            <a:r>
              <a:rPr lang="en-US" smtClean="0"/>
              <a:t>Evaluate the results.</a:t>
            </a:r>
          </a:p>
          <a:p>
            <a:pPr eaLnBrk="1" hangingPunct="1">
              <a:buFontTx/>
              <a:buNone/>
            </a:pPr>
            <a:r>
              <a:rPr lang="en-US" smtClean="0"/>
              <a:t>Do you concur?</a:t>
            </a:r>
          </a:p>
          <a:p>
            <a:pPr eaLnBrk="1" hangingPunct="1">
              <a:buFontTx/>
              <a:buNone/>
            </a:pPr>
            <a:r>
              <a:rPr lang="en-US" smtClean="0"/>
              <a:t>Do you understand yourself?</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Motivating</a:t>
            </a:r>
          </a:p>
        </p:txBody>
      </p:sp>
      <p:sp>
        <p:nvSpPr>
          <p:cNvPr id="50179" name="Rectangle 3"/>
          <p:cNvSpPr>
            <a:spLocks noGrp="1" noChangeArrowheads="1"/>
          </p:cNvSpPr>
          <p:nvPr>
            <p:ph type="body" idx="1"/>
          </p:nvPr>
        </p:nvSpPr>
        <p:spPr>
          <a:xfrm>
            <a:off x="533400" y="1295400"/>
            <a:ext cx="8305800" cy="4876800"/>
          </a:xfrm>
        </p:spPr>
        <p:txBody>
          <a:bodyPr/>
          <a:lstStyle/>
          <a:p>
            <a:pPr eaLnBrk="1" hangingPunct="1">
              <a:buFontTx/>
              <a:buNone/>
            </a:pPr>
            <a:r>
              <a:rPr lang="en-US" smtClean="0"/>
              <a:t>Abraham Maslow was an American born psychologist, researcher and educator who practiced during the middle third of the 20</a:t>
            </a:r>
            <a:r>
              <a:rPr lang="en-US" baseline="30000" smtClean="0"/>
              <a:t>th</a:t>
            </a:r>
            <a:r>
              <a:rPr lang="en-US" smtClean="0"/>
              <a:t> century.</a:t>
            </a:r>
          </a:p>
          <a:p>
            <a:pPr eaLnBrk="1" hangingPunct="1">
              <a:buFontTx/>
              <a:buNone/>
            </a:pPr>
            <a:r>
              <a:rPr lang="en-US" smtClean="0"/>
              <a:t>Maslow created his now famous </a:t>
            </a:r>
            <a:r>
              <a:rPr lang="en-US" u="sng" smtClean="0"/>
              <a:t>hierarchy of needs</a:t>
            </a:r>
            <a:r>
              <a:rPr lang="en-US" smtClean="0"/>
              <a:t> based on his observations that some needs take precedence over others.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Motivating</a:t>
            </a:r>
          </a:p>
        </p:txBody>
      </p:sp>
      <p:sp>
        <p:nvSpPr>
          <p:cNvPr id="51203" name="Rectangle 3"/>
          <p:cNvSpPr>
            <a:spLocks noGrp="1" noChangeArrowheads="1"/>
          </p:cNvSpPr>
          <p:nvPr>
            <p:ph type="body" idx="1"/>
          </p:nvPr>
        </p:nvSpPr>
        <p:spPr>
          <a:xfrm>
            <a:off x="533400" y="1295400"/>
            <a:ext cx="8305800" cy="4876800"/>
          </a:xfrm>
        </p:spPr>
        <p:txBody>
          <a:bodyPr/>
          <a:lstStyle/>
          <a:p>
            <a:pPr eaLnBrk="1" hangingPunct="1">
              <a:buFontTx/>
              <a:buNone/>
            </a:pPr>
            <a:endParaRPr lang="en-US" smtClean="0"/>
          </a:p>
        </p:txBody>
      </p:sp>
      <p:pic>
        <p:nvPicPr>
          <p:cNvPr id="51204" name="Picture 5" descr="Maslo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7467600" cy="46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Workshop Content</a:t>
            </a:r>
          </a:p>
        </p:txBody>
      </p:sp>
      <p:sp>
        <p:nvSpPr>
          <p:cNvPr id="6147" name="Rectangle 3"/>
          <p:cNvSpPr>
            <a:spLocks noGrp="1" noChangeArrowheads="1"/>
          </p:cNvSpPr>
          <p:nvPr>
            <p:ph type="body" idx="1"/>
          </p:nvPr>
        </p:nvSpPr>
        <p:spPr>
          <a:xfrm>
            <a:off x="533400" y="1295400"/>
            <a:ext cx="8305800" cy="4876800"/>
          </a:xfrm>
        </p:spPr>
        <p:txBody>
          <a:bodyPr/>
          <a:lstStyle/>
          <a:p>
            <a:pPr eaLnBrk="1" hangingPunct="1">
              <a:buFontTx/>
              <a:buNone/>
            </a:pPr>
            <a:r>
              <a:rPr lang="en-US" smtClean="0"/>
              <a:t>Problem Solving and Decision Making</a:t>
            </a:r>
          </a:p>
          <a:p>
            <a:pPr eaLnBrk="1" hangingPunct="1"/>
            <a:r>
              <a:rPr lang="en-US" smtClean="0"/>
              <a:t>Formal Techniques, eg. KT, Alamo, Cause Mapping, etc</a:t>
            </a:r>
          </a:p>
          <a:p>
            <a:pPr eaLnBrk="1" hangingPunct="1"/>
            <a:r>
              <a:rPr lang="en-US" smtClean="0"/>
              <a:t>Brainstorming</a:t>
            </a:r>
          </a:p>
          <a:p>
            <a:pPr eaLnBrk="1" hangingPunct="1"/>
            <a:r>
              <a:rPr lang="en-US" smtClean="0"/>
              <a:t>Synergistic Decision Making</a:t>
            </a:r>
          </a:p>
          <a:p>
            <a:pPr eaLnBrk="1" hangingPunct="1">
              <a:buFontTx/>
              <a:buNone/>
            </a:pPr>
            <a:r>
              <a:rPr lang="en-US" smtClean="0"/>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Motivating</a:t>
            </a:r>
          </a:p>
        </p:txBody>
      </p:sp>
      <p:sp>
        <p:nvSpPr>
          <p:cNvPr id="52227" name="Rectangle 3"/>
          <p:cNvSpPr>
            <a:spLocks noGrp="1" noChangeArrowheads="1"/>
          </p:cNvSpPr>
          <p:nvPr>
            <p:ph type="body" idx="1"/>
          </p:nvPr>
        </p:nvSpPr>
        <p:spPr>
          <a:xfrm>
            <a:off x="533400" y="1295400"/>
            <a:ext cx="8305800" cy="4876800"/>
          </a:xfrm>
        </p:spPr>
        <p:txBody>
          <a:bodyPr/>
          <a:lstStyle/>
          <a:p>
            <a:pPr eaLnBrk="1" hangingPunct="1">
              <a:buFontTx/>
              <a:buNone/>
            </a:pPr>
            <a:r>
              <a:rPr lang="en-US" sz="9600" smtClean="0"/>
              <a:t>   </a:t>
            </a:r>
          </a:p>
          <a:p>
            <a:pPr eaLnBrk="1" hangingPunct="1">
              <a:buFontTx/>
              <a:buNone/>
            </a:pPr>
            <a:r>
              <a:rPr lang="en-US" sz="9600" smtClean="0"/>
              <a:t>    </a:t>
            </a:r>
          </a:p>
        </p:txBody>
      </p:sp>
      <p:pic>
        <p:nvPicPr>
          <p:cNvPr id="52228" name="Picture 4" descr="07-25-2006 08;45;09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6096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Building a Team</a:t>
            </a:r>
          </a:p>
        </p:txBody>
      </p:sp>
      <p:sp>
        <p:nvSpPr>
          <p:cNvPr id="53251" name="Rectangle 3"/>
          <p:cNvSpPr>
            <a:spLocks noGrp="1" noChangeArrowheads="1"/>
          </p:cNvSpPr>
          <p:nvPr>
            <p:ph type="body" idx="1"/>
          </p:nvPr>
        </p:nvSpPr>
        <p:spPr>
          <a:xfrm>
            <a:off x="533400" y="1295400"/>
            <a:ext cx="8305800" cy="4876800"/>
          </a:xfrm>
        </p:spPr>
        <p:txBody>
          <a:bodyPr/>
          <a:lstStyle/>
          <a:p>
            <a:pPr eaLnBrk="1" hangingPunct="1">
              <a:lnSpc>
                <a:spcPct val="90000"/>
              </a:lnSpc>
              <a:buFontTx/>
              <a:buNone/>
            </a:pPr>
            <a:r>
              <a:rPr lang="en-US" sz="2800" smtClean="0"/>
              <a:t>Why would someone want to become part of a team?</a:t>
            </a:r>
          </a:p>
          <a:p>
            <a:pPr eaLnBrk="1" hangingPunct="1">
              <a:lnSpc>
                <a:spcPct val="90000"/>
              </a:lnSpc>
              <a:buFontTx/>
              <a:buNone/>
            </a:pPr>
            <a:r>
              <a:rPr lang="en-US" sz="2800" smtClean="0"/>
              <a:t>An effective team helps one feel they are:</a:t>
            </a:r>
          </a:p>
          <a:p>
            <a:pPr eaLnBrk="1" hangingPunct="1">
              <a:lnSpc>
                <a:spcPct val="90000"/>
              </a:lnSpc>
            </a:pPr>
            <a:r>
              <a:rPr lang="en-US" sz="2800" smtClean="0"/>
              <a:t>Doing something worthwhile for themselves and the organization</a:t>
            </a:r>
          </a:p>
          <a:p>
            <a:pPr eaLnBrk="1" hangingPunct="1">
              <a:lnSpc>
                <a:spcPct val="90000"/>
              </a:lnSpc>
            </a:pPr>
            <a:r>
              <a:rPr lang="en-US" sz="2800" smtClean="0"/>
              <a:t>Enjoying a more satisfying work life</a:t>
            </a:r>
          </a:p>
          <a:p>
            <a:pPr eaLnBrk="1" hangingPunct="1">
              <a:lnSpc>
                <a:spcPct val="90000"/>
              </a:lnSpc>
            </a:pPr>
            <a:r>
              <a:rPr lang="en-US" sz="2800" smtClean="0"/>
              <a:t>More in control of their jobs</a:t>
            </a:r>
          </a:p>
          <a:p>
            <a:pPr eaLnBrk="1" hangingPunct="1">
              <a:lnSpc>
                <a:spcPct val="90000"/>
              </a:lnSpc>
            </a:pPr>
            <a:r>
              <a:rPr lang="en-US" sz="2800" smtClean="0"/>
              <a:t>Making contributions which are well used</a:t>
            </a:r>
          </a:p>
          <a:p>
            <a:pPr eaLnBrk="1" hangingPunct="1">
              <a:lnSpc>
                <a:spcPct val="90000"/>
              </a:lnSpc>
            </a:pPr>
            <a:r>
              <a:rPr lang="en-US" sz="2800" smtClean="0"/>
              <a:t>Learning new skills</a:t>
            </a:r>
          </a:p>
          <a:p>
            <a:pPr eaLnBrk="1" hangingPunct="1">
              <a:lnSpc>
                <a:spcPct val="90000"/>
              </a:lnSpc>
            </a:pPr>
            <a:r>
              <a:rPr lang="en-US" sz="2800" smtClean="0"/>
              <a:t>Recognized and respected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Building a Team</a:t>
            </a:r>
          </a:p>
        </p:txBody>
      </p:sp>
      <p:sp>
        <p:nvSpPr>
          <p:cNvPr id="54275" name="Rectangle 3"/>
          <p:cNvSpPr>
            <a:spLocks noGrp="1" noChangeArrowheads="1"/>
          </p:cNvSpPr>
          <p:nvPr>
            <p:ph type="body" idx="1"/>
          </p:nvPr>
        </p:nvSpPr>
        <p:spPr>
          <a:xfrm>
            <a:off x="533400" y="1295400"/>
            <a:ext cx="8305800" cy="4876800"/>
          </a:xfrm>
        </p:spPr>
        <p:txBody>
          <a:bodyPr/>
          <a:lstStyle/>
          <a:p>
            <a:pPr eaLnBrk="1" hangingPunct="1">
              <a:buFontTx/>
              <a:buNone/>
            </a:pPr>
            <a:r>
              <a:rPr lang="en-US" sz="2800" smtClean="0"/>
              <a:t>When a team is operating well the leader and the members:</a:t>
            </a:r>
          </a:p>
          <a:p>
            <a:pPr eaLnBrk="1" hangingPunct="1"/>
            <a:r>
              <a:rPr lang="en-US" sz="2800" smtClean="0"/>
              <a:t>Are clear on team goals and are committed to them</a:t>
            </a:r>
          </a:p>
          <a:p>
            <a:pPr eaLnBrk="1" hangingPunct="1"/>
            <a:r>
              <a:rPr lang="en-US" sz="2800" smtClean="0"/>
              <a:t>Feel ownership for problems rather than blaming them on others</a:t>
            </a:r>
          </a:p>
          <a:p>
            <a:pPr eaLnBrk="1" hangingPunct="1"/>
            <a:r>
              <a:rPr lang="en-US" sz="2800" smtClean="0"/>
              <a:t>Share ideas</a:t>
            </a:r>
          </a:p>
          <a:p>
            <a:pPr eaLnBrk="1" hangingPunct="1"/>
            <a:r>
              <a:rPr lang="en-US" sz="2800" smtClean="0"/>
              <a:t>Listen to and show respect for others</a:t>
            </a:r>
          </a:p>
          <a:p>
            <a:pPr eaLnBrk="1" hangingPunct="1"/>
            <a:r>
              <a:rPr lang="en-US" sz="2800" smtClean="0"/>
              <a:t>Talk more about “we” and less about “I” and “me”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Building a Team</a:t>
            </a:r>
          </a:p>
        </p:txBody>
      </p:sp>
      <p:sp>
        <p:nvSpPr>
          <p:cNvPr id="55299" name="Rectangle 3"/>
          <p:cNvSpPr>
            <a:spLocks noGrp="1" noChangeArrowheads="1"/>
          </p:cNvSpPr>
          <p:nvPr>
            <p:ph type="body" idx="1"/>
          </p:nvPr>
        </p:nvSpPr>
        <p:spPr>
          <a:xfrm>
            <a:off x="533400" y="1295400"/>
            <a:ext cx="8305800" cy="4876800"/>
          </a:xfrm>
        </p:spPr>
        <p:txBody>
          <a:bodyPr/>
          <a:lstStyle/>
          <a:p>
            <a:pPr eaLnBrk="1" hangingPunct="1"/>
            <a:r>
              <a:rPr lang="en-US" sz="2800" smtClean="0"/>
              <a:t>Understand and use each others know-how</a:t>
            </a:r>
          </a:p>
          <a:p>
            <a:pPr eaLnBrk="1" hangingPunct="1"/>
            <a:r>
              <a:rPr lang="en-US" sz="2800" smtClean="0"/>
              <a:t>Know about each other’s personal lives</a:t>
            </a:r>
          </a:p>
          <a:p>
            <a:pPr eaLnBrk="1" hangingPunct="1"/>
            <a:r>
              <a:rPr lang="en-US" sz="2800" smtClean="0"/>
              <a:t>Give each other help and support</a:t>
            </a:r>
          </a:p>
          <a:p>
            <a:pPr eaLnBrk="1" hangingPunct="1"/>
            <a:r>
              <a:rPr lang="en-US" sz="2800" smtClean="0"/>
              <a:t>Show appreciation for help received</a:t>
            </a:r>
          </a:p>
          <a:p>
            <a:pPr eaLnBrk="1" hangingPunct="1"/>
            <a:r>
              <a:rPr lang="en-US" sz="2800" smtClean="0"/>
              <a:t>Recognize and deal with differences and disagreements</a:t>
            </a:r>
          </a:p>
          <a:p>
            <a:pPr eaLnBrk="1" hangingPunct="1"/>
            <a:r>
              <a:rPr lang="en-US" sz="2800" smtClean="0"/>
              <a:t>Encourage development of other team members</a:t>
            </a:r>
          </a:p>
          <a:p>
            <a:pPr eaLnBrk="1" hangingPunct="1"/>
            <a:r>
              <a:rPr lang="en-US" sz="2800" smtClean="0"/>
              <a:t>Are loyal to the group, its members, the leader and the organization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Building a Team</a:t>
            </a:r>
          </a:p>
        </p:txBody>
      </p:sp>
      <p:sp>
        <p:nvSpPr>
          <p:cNvPr id="56323" name="Rectangle 3"/>
          <p:cNvSpPr>
            <a:spLocks noGrp="1" noChangeArrowheads="1"/>
          </p:cNvSpPr>
          <p:nvPr>
            <p:ph type="body" idx="1"/>
          </p:nvPr>
        </p:nvSpPr>
        <p:spPr>
          <a:xfrm>
            <a:off x="533400" y="1295400"/>
            <a:ext cx="8305800" cy="4876800"/>
          </a:xfrm>
        </p:spPr>
        <p:txBody>
          <a:bodyPr/>
          <a:lstStyle/>
          <a:p>
            <a:pPr eaLnBrk="1" hangingPunct="1"/>
            <a:r>
              <a:rPr lang="en-US" smtClean="0"/>
              <a:t>Make decisions based on facts not on emotion or personalities</a:t>
            </a:r>
          </a:p>
          <a:p>
            <a:pPr eaLnBrk="1" hangingPunct="1"/>
            <a:r>
              <a:rPr lang="en-US" smtClean="0"/>
              <a:t>Play a variety of roles – serve as leader, teacher or coach</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Coaching</a:t>
            </a:r>
          </a:p>
        </p:txBody>
      </p:sp>
      <p:sp>
        <p:nvSpPr>
          <p:cNvPr id="57347" name="Rectangle 3"/>
          <p:cNvSpPr>
            <a:spLocks noGrp="1" noChangeArrowheads="1"/>
          </p:cNvSpPr>
          <p:nvPr>
            <p:ph type="body" idx="1"/>
          </p:nvPr>
        </p:nvSpPr>
        <p:spPr>
          <a:xfrm>
            <a:off x="533400" y="1295400"/>
            <a:ext cx="8305800" cy="4876800"/>
          </a:xfrm>
        </p:spPr>
        <p:txBody>
          <a:bodyPr/>
          <a:lstStyle/>
          <a:p>
            <a:pPr eaLnBrk="1" hangingPunct="1">
              <a:buFontTx/>
              <a:buNone/>
            </a:pPr>
            <a:r>
              <a:rPr lang="en-US" smtClean="0"/>
              <a:t>The goal of coaching is not to provide direction, but to enable team members to work together to help one another find direction.</a:t>
            </a:r>
          </a:p>
          <a:p>
            <a:pPr eaLnBrk="1" hangingPunct="1">
              <a:buFontTx/>
              <a:buNone/>
            </a:pPr>
            <a:r>
              <a:rPr lang="en-US" smtClean="0"/>
              <a:t>Coaching is the foundation for continuous improvement.</a:t>
            </a:r>
          </a:p>
          <a:p>
            <a:pPr eaLnBrk="1" hangingPunct="1">
              <a:buFontTx/>
              <a:buNone/>
            </a:pPr>
            <a:r>
              <a:rPr lang="en-US" smtClean="0"/>
              <a:t>Coaching is a practical skill anyone can learn.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Coaching</a:t>
            </a:r>
          </a:p>
        </p:txBody>
      </p:sp>
      <p:sp>
        <p:nvSpPr>
          <p:cNvPr id="58371" name="Rectangle 3"/>
          <p:cNvSpPr>
            <a:spLocks noGrp="1" noChangeArrowheads="1"/>
          </p:cNvSpPr>
          <p:nvPr>
            <p:ph type="body" idx="1"/>
          </p:nvPr>
        </p:nvSpPr>
        <p:spPr>
          <a:xfrm>
            <a:off x="533400" y="1295400"/>
            <a:ext cx="8305800" cy="4876800"/>
          </a:xfrm>
        </p:spPr>
        <p:txBody>
          <a:bodyPr/>
          <a:lstStyle/>
          <a:p>
            <a:pPr marL="609600" indent="-609600" eaLnBrk="1" hangingPunct="1">
              <a:lnSpc>
                <a:spcPct val="90000"/>
              </a:lnSpc>
              <a:buFontTx/>
              <a:buAutoNum type="arabicPeriod"/>
            </a:pPr>
            <a:r>
              <a:rPr lang="en-US" smtClean="0"/>
              <a:t>Identify an opportunity to help someone expand on his or her skills, knowledge and abilities</a:t>
            </a:r>
          </a:p>
          <a:p>
            <a:pPr marL="609600" indent="-609600" eaLnBrk="1" hangingPunct="1">
              <a:lnSpc>
                <a:spcPct val="90000"/>
              </a:lnSpc>
              <a:buFontTx/>
              <a:buNone/>
            </a:pPr>
            <a:r>
              <a:rPr lang="en-US" smtClean="0"/>
              <a:t>Coaching is a chance to help someone enhance his or her performance and add value to the organization/team.  Sometimes, people may ask for coaching, but don’t wait for that to happen.  Act on opportunities for coaching at any time.</a:t>
            </a:r>
          </a:p>
          <a:p>
            <a:pPr marL="609600" indent="-609600" eaLnBrk="1" hangingPunct="1">
              <a:lnSpc>
                <a:spcPct val="90000"/>
              </a:lnSpc>
              <a:buFontTx/>
              <a:buNone/>
            </a:pPr>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Coaching</a:t>
            </a:r>
          </a:p>
        </p:txBody>
      </p:sp>
      <p:sp>
        <p:nvSpPr>
          <p:cNvPr id="59395" name="Rectangle 3"/>
          <p:cNvSpPr>
            <a:spLocks noGrp="1" noChangeArrowheads="1"/>
          </p:cNvSpPr>
          <p:nvPr>
            <p:ph type="body" idx="1"/>
          </p:nvPr>
        </p:nvSpPr>
        <p:spPr>
          <a:xfrm>
            <a:off x="533400" y="1295400"/>
            <a:ext cx="8305800" cy="4876800"/>
          </a:xfrm>
        </p:spPr>
        <p:txBody>
          <a:bodyPr/>
          <a:lstStyle/>
          <a:p>
            <a:pPr marL="609600" indent="-609600" eaLnBrk="1" hangingPunct="1">
              <a:lnSpc>
                <a:spcPct val="90000"/>
              </a:lnSpc>
              <a:buFontTx/>
              <a:buAutoNum type="arabicPeriod" startAt="2"/>
            </a:pPr>
            <a:r>
              <a:rPr lang="en-US" smtClean="0"/>
              <a:t>Confirm that the person is ready for coaching.</a:t>
            </a:r>
          </a:p>
          <a:p>
            <a:pPr marL="609600" indent="-609600" eaLnBrk="1" hangingPunct="1">
              <a:lnSpc>
                <a:spcPct val="90000"/>
              </a:lnSpc>
              <a:buFontTx/>
              <a:buNone/>
            </a:pPr>
            <a:r>
              <a:rPr lang="en-US" smtClean="0"/>
              <a:t>Before trying to coach, make sure the person is open to it.  If a person seems hesitant, try explaining the benefits, but don’t insist on coaching someone who simply isn’t receptive.  To ensure a win-win situation, find out if the person is willing before proceeding to coach.</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Coaching</a:t>
            </a:r>
          </a:p>
        </p:txBody>
      </p:sp>
      <p:sp>
        <p:nvSpPr>
          <p:cNvPr id="60419" name="Rectangle 3"/>
          <p:cNvSpPr>
            <a:spLocks noGrp="1" noChangeArrowheads="1"/>
          </p:cNvSpPr>
          <p:nvPr>
            <p:ph type="body" idx="1"/>
          </p:nvPr>
        </p:nvSpPr>
        <p:spPr>
          <a:xfrm>
            <a:off x="533400" y="1295400"/>
            <a:ext cx="8305800" cy="4876800"/>
          </a:xfrm>
        </p:spPr>
        <p:txBody>
          <a:bodyPr/>
          <a:lstStyle/>
          <a:p>
            <a:pPr marL="609600" indent="-609600" eaLnBrk="1" hangingPunct="1">
              <a:lnSpc>
                <a:spcPct val="90000"/>
              </a:lnSpc>
              <a:buFontTx/>
              <a:buAutoNum type="arabicPeriod" startAt="3"/>
            </a:pPr>
            <a:r>
              <a:rPr lang="en-US" smtClean="0"/>
              <a:t>Ask questions and offer information to help clarify the situation.</a:t>
            </a:r>
          </a:p>
          <a:p>
            <a:pPr marL="609600" indent="-609600" eaLnBrk="1" hangingPunct="1">
              <a:lnSpc>
                <a:spcPct val="90000"/>
              </a:lnSpc>
              <a:buFontTx/>
              <a:buNone/>
            </a:pPr>
            <a:r>
              <a:rPr lang="en-US" smtClean="0"/>
              <a:t>Much of coaching involves helping people clarify situations in their own minds.  Often, the best way to do this is by asking open-ended questions that encourage them to think through the situation aloud.  Begin questions with words like </a:t>
            </a:r>
            <a:r>
              <a:rPr lang="en-US" i="1" smtClean="0"/>
              <a:t>what, when, where, who </a:t>
            </a:r>
            <a:r>
              <a:rPr lang="en-US" smtClean="0"/>
              <a:t>and</a:t>
            </a:r>
            <a:r>
              <a:rPr lang="en-US" i="1" smtClean="0"/>
              <a:t> how much.</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Coaching</a:t>
            </a:r>
          </a:p>
        </p:txBody>
      </p:sp>
      <p:sp>
        <p:nvSpPr>
          <p:cNvPr id="61443" name="Rectangle 3"/>
          <p:cNvSpPr>
            <a:spLocks noGrp="1" noChangeArrowheads="1"/>
          </p:cNvSpPr>
          <p:nvPr>
            <p:ph type="body" idx="1"/>
          </p:nvPr>
        </p:nvSpPr>
        <p:spPr>
          <a:xfrm>
            <a:off x="533400" y="1295400"/>
            <a:ext cx="8305800" cy="4876800"/>
          </a:xfrm>
        </p:spPr>
        <p:txBody>
          <a:bodyPr/>
          <a:lstStyle/>
          <a:p>
            <a:pPr marL="609600" indent="-609600" eaLnBrk="1" hangingPunct="1">
              <a:buFontTx/>
              <a:buAutoNum type="arabicPeriod" startAt="4"/>
            </a:pPr>
            <a:r>
              <a:rPr lang="en-US" smtClean="0"/>
              <a:t>Help the person identify possible actions.</a:t>
            </a:r>
          </a:p>
          <a:p>
            <a:pPr marL="609600" indent="-609600" eaLnBrk="1" hangingPunct="1">
              <a:buFontTx/>
              <a:buNone/>
            </a:pPr>
            <a:r>
              <a:rPr lang="en-US" smtClean="0"/>
              <a:t>The best coaching enables people to think and act on their own.  As you help someone identify immediate actions, you’re also preparing the person to work through similar issues without your help.  Offer guidance as he or she develops a plan.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Definition of Leadership</a:t>
            </a:r>
          </a:p>
        </p:txBody>
      </p:sp>
      <p:sp>
        <p:nvSpPr>
          <p:cNvPr id="7171" name="Rectangle 3"/>
          <p:cNvSpPr>
            <a:spLocks noGrp="1" noChangeArrowheads="1"/>
          </p:cNvSpPr>
          <p:nvPr>
            <p:ph type="body" idx="1"/>
          </p:nvPr>
        </p:nvSpPr>
        <p:spPr>
          <a:xfrm>
            <a:off x="533400" y="1295400"/>
            <a:ext cx="8305800" cy="4876800"/>
          </a:xfrm>
        </p:spPr>
        <p:txBody>
          <a:bodyPr/>
          <a:lstStyle/>
          <a:p>
            <a:pPr eaLnBrk="1" hangingPunct="1">
              <a:buFontTx/>
              <a:buNone/>
            </a:pPr>
            <a:r>
              <a:rPr lang="en-US" smtClean="0"/>
              <a:t>Leadership, according to Peter DeLisle, is the ability to influence others, with or without authority.</a:t>
            </a:r>
          </a:p>
          <a:p>
            <a:pPr eaLnBrk="1" hangingPunct="1">
              <a:buFontTx/>
              <a:buNone/>
            </a:pPr>
            <a:r>
              <a:rPr lang="en-US" smtClean="0"/>
              <a:t>All successful endeavors are the result of human effort; thus, the ability to influence others is a derivation of</a:t>
            </a:r>
          </a:p>
          <a:p>
            <a:pPr eaLnBrk="1" hangingPunct="1"/>
            <a:r>
              <a:rPr lang="en-US" smtClean="0"/>
              <a:t>Interpersonal Communications</a:t>
            </a:r>
          </a:p>
          <a:p>
            <a:pPr eaLnBrk="1" hangingPunct="1"/>
            <a:r>
              <a:rPr lang="en-US" smtClean="0"/>
              <a:t>Conflict Management</a:t>
            </a:r>
          </a:p>
          <a:p>
            <a:pPr eaLnBrk="1" hangingPunct="1"/>
            <a:r>
              <a:rPr lang="en-US" smtClean="0"/>
              <a:t>Problem solving</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Coaching</a:t>
            </a:r>
          </a:p>
        </p:txBody>
      </p:sp>
      <p:sp>
        <p:nvSpPr>
          <p:cNvPr id="62467" name="Rectangle 3"/>
          <p:cNvSpPr>
            <a:spLocks noGrp="1" noChangeArrowheads="1"/>
          </p:cNvSpPr>
          <p:nvPr>
            <p:ph type="body" idx="1"/>
          </p:nvPr>
        </p:nvSpPr>
        <p:spPr>
          <a:xfrm>
            <a:off x="533400" y="1295400"/>
            <a:ext cx="8305800" cy="4876800"/>
          </a:xfrm>
        </p:spPr>
        <p:txBody>
          <a:bodyPr/>
          <a:lstStyle/>
          <a:p>
            <a:pPr marL="609600" indent="-609600" eaLnBrk="1" hangingPunct="1">
              <a:buFontTx/>
              <a:buAutoNum type="arabicPeriod" startAt="5"/>
            </a:pPr>
            <a:r>
              <a:rPr lang="en-US" smtClean="0"/>
              <a:t>Gain agreement on a course of action.</a:t>
            </a:r>
          </a:p>
          <a:p>
            <a:pPr marL="609600" indent="-609600" eaLnBrk="1" hangingPunct="1">
              <a:buFontTx/>
              <a:buNone/>
            </a:pPr>
            <a:endParaRPr lang="en-US" smtClean="0"/>
          </a:p>
          <a:p>
            <a:pPr marL="609600" indent="-609600" eaLnBrk="1" hangingPunct="1">
              <a:buFontTx/>
              <a:buNone/>
            </a:pPr>
            <a:r>
              <a:rPr lang="en-US" smtClean="0"/>
              <a:t>In coaching, you help someone plan how to handle a situation.  To be certain that the session results in positive action, you need to gain the person’s commitment to a specific plan of action.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Coaching</a:t>
            </a:r>
          </a:p>
        </p:txBody>
      </p:sp>
      <p:sp>
        <p:nvSpPr>
          <p:cNvPr id="63491" name="Rectangle 3"/>
          <p:cNvSpPr>
            <a:spLocks noGrp="1" noChangeArrowheads="1"/>
          </p:cNvSpPr>
          <p:nvPr>
            <p:ph type="body" idx="1"/>
          </p:nvPr>
        </p:nvSpPr>
        <p:spPr>
          <a:xfrm>
            <a:off x="533400" y="1295400"/>
            <a:ext cx="8305800" cy="4876800"/>
          </a:xfrm>
        </p:spPr>
        <p:txBody>
          <a:bodyPr/>
          <a:lstStyle/>
          <a:p>
            <a:pPr marL="609600" indent="-609600" eaLnBrk="1" hangingPunct="1">
              <a:buFontTx/>
              <a:buAutoNum type="arabicPeriod" startAt="6"/>
            </a:pPr>
            <a:r>
              <a:rPr lang="en-US" sz="2800" smtClean="0"/>
              <a:t>Offer your support.</a:t>
            </a:r>
          </a:p>
          <a:p>
            <a:pPr marL="609600" indent="-609600" eaLnBrk="1" hangingPunct="1">
              <a:buFontTx/>
              <a:buNone/>
            </a:pPr>
            <a:r>
              <a:rPr lang="en-US" sz="2800" smtClean="0"/>
              <a:t>The ultimate goal of coaching is to enable a person to act independently.  Most people need assurance and support before they can reach that goal.  As a coach, you need to let the person know you’re available to give further assistance – or further coaching- when it is needed.  Coaching isn’t a quick fix or a one-time shot, it’s an extended relationship.</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Leadership Strategies</a:t>
            </a:r>
          </a:p>
        </p:txBody>
      </p:sp>
      <p:sp>
        <p:nvSpPr>
          <p:cNvPr id="64515" name="Rectangle 3"/>
          <p:cNvSpPr>
            <a:spLocks noGrp="1" noChangeArrowheads="1"/>
          </p:cNvSpPr>
          <p:nvPr>
            <p:ph type="body" idx="1"/>
          </p:nvPr>
        </p:nvSpPr>
        <p:spPr>
          <a:xfrm>
            <a:off x="533400" y="1295400"/>
            <a:ext cx="8305800" cy="4876800"/>
          </a:xfrm>
        </p:spPr>
        <p:txBody>
          <a:bodyPr/>
          <a:lstStyle/>
          <a:p>
            <a:pPr eaLnBrk="1" hangingPunct="1">
              <a:buFontTx/>
              <a:buNone/>
            </a:pPr>
            <a:r>
              <a:rPr lang="en-US" sz="9600" smtClean="0"/>
              <a:t>   </a:t>
            </a:r>
          </a:p>
          <a:p>
            <a:pPr eaLnBrk="1" hangingPunct="1">
              <a:buFontTx/>
              <a:buNone/>
            </a:pPr>
            <a:r>
              <a:rPr lang="en-US" sz="9600" smtClean="0"/>
              <a:t>    </a:t>
            </a:r>
          </a:p>
        </p:txBody>
      </p:sp>
      <p:pic>
        <p:nvPicPr>
          <p:cNvPr id="64516" name="Picture 4" descr="maslow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65659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Leadership Styles</a:t>
            </a:r>
          </a:p>
        </p:txBody>
      </p:sp>
      <p:sp>
        <p:nvSpPr>
          <p:cNvPr id="65539" name="Rectangle 3"/>
          <p:cNvSpPr>
            <a:spLocks noGrp="1" noChangeArrowheads="1"/>
          </p:cNvSpPr>
          <p:nvPr>
            <p:ph type="body" idx="1"/>
          </p:nvPr>
        </p:nvSpPr>
        <p:spPr>
          <a:xfrm>
            <a:off x="533400" y="1295400"/>
            <a:ext cx="8305800" cy="4876800"/>
          </a:xfrm>
        </p:spPr>
        <p:txBody>
          <a:bodyPr/>
          <a:lstStyle/>
          <a:p>
            <a:pPr eaLnBrk="1" hangingPunct="1">
              <a:buFontTx/>
              <a:buNone/>
            </a:pPr>
            <a:r>
              <a:rPr lang="en-US" sz="9600" smtClean="0"/>
              <a:t>   </a:t>
            </a:r>
          </a:p>
          <a:p>
            <a:pPr eaLnBrk="1" hangingPunct="1">
              <a:buFontTx/>
              <a:buNone/>
            </a:pPr>
            <a:r>
              <a:rPr lang="en-US" sz="9600" smtClean="0"/>
              <a:t>    </a:t>
            </a:r>
          </a:p>
        </p:txBody>
      </p:sp>
      <p:pic>
        <p:nvPicPr>
          <p:cNvPr id="65540" name="Picture 4" descr="maslow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19200"/>
            <a:ext cx="5638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Conflict Cycle</a:t>
            </a:r>
          </a:p>
        </p:txBody>
      </p:sp>
      <p:pic>
        <p:nvPicPr>
          <p:cNvPr id="66563"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33400" y="1143000"/>
            <a:ext cx="7427913" cy="4876800"/>
          </a:xfr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Conflict Management</a:t>
            </a:r>
          </a:p>
        </p:txBody>
      </p:sp>
      <p:sp>
        <p:nvSpPr>
          <p:cNvPr id="67587" name="Rectangle 3"/>
          <p:cNvSpPr>
            <a:spLocks noGrp="1" noChangeArrowheads="1"/>
          </p:cNvSpPr>
          <p:nvPr>
            <p:ph type="body" idx="1"/>
          </p:nvPr>
        </p:nvSpPr>
        <p:spPr>
          <a:xfrm>
            <a:off x="533400" y="1295400"/>
            <a:ext cx="8305800" cy="4876800"/>
          </a:xfrm>
        </p:spPr>
        <p:txBody>
          <a:bodyPr/>
          <a:lstStyle/>
          <a:p>
            <a:pPr eaLnBrk="1" hangingPunct="1">
              <a:buFontTx/>
              <a:buNone/>
            </a:pPr>
            <a:r>
              <a:rPr lang="en-US" smtClean="0"/>
              <a:t>Kenneth Thomas and Ralph Kilmann  developed a model of five (5) conflict handling modes or styles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Thomas-Kilmann Conflict Styles</a:t>
            </a:r>
          </a:p>
        </p:txBody>
      </p:sp>
      <p:sp>
        <p:nvSpPr>
          <p:cNvPr id="68611" name="Rectangle 3"/>
          <p:cNvSpPr>
            <a:spLocks noGrp="1" noChangeArrowheads="1"/>
          </p:cNvSpPr>
          <p:nvPr>
            <p:ph type="body" idx="1"/>
          </p:nvPr>
        </p:nvSpPr>
        <p:spPr>
          <a:xfrm>
            <a:off x="533400" y="1295400"/>
            <a:ext cx="8305800" cy="4876800"/>
          </a:xfrm>
        </p:spPr>
        <p:txBody>
          <a:bodyPr/>
          <a:lstStyle/>
          <a:p>
            <a:pPr eaLnBrk="1" hangingPunct="1">
              <a:buFontTx/>
              <a:buNone/>
            </a:pPr>
            <a:endParaRPr lang="en-US" smtClean="0"/>
          </a:p>
        </p:txBody>
      </p:sp>
      <p:pic>
        <p:nvPicPr>
          <p:cNvPr id="68612" name="Picture 4" descr="041bce~1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62182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Thomas-Kilmann Conflict Styles</a:t>
            </a:r>
          </a:p>
        </p:txBody>
      </p:sp>
      <p:sp>
        <p:nvSpPr>
          <p:cNvPr id="69635" name="Rectangle 3"/>
          <p:cNvSpPr>
            <a:spLocks noGrp="1" noChangeArrowheads="1"/>
          </p:cNvSpPr>
          <p:nvPr>
            <p:ph type="body" idx="1"/>
          </p:nvPr>
        </p:nvSpPr>
        <p:spPr>
          <a:xfrm>
            <a:off x="533400" y="1295400"/>
            <a:ext cx="8305800" cy="4876800"/>
          </a:xfrm>
        </p:spPr>
        <p:txBody>
          <a:bodyPr/>
          <a:lstStyle/>
          <a:p>
            <a:pPr eaLnBrk="1" hangingPunct="1"/>
            <a:r>
              <a:rPr lang="en-US" sz="2800" smtClean="0"/>
              <a:t>Avoiding (Uncooperative and unassertive) Neglects own concerns as well as those of other parties: does not raise or address conflict issues.</a:t>
            </a:r>
          </a:p>
          <a:p>
            <a:pPr eaLnBrk="1" hangingPunct="1"/>
            <a:r>
              <a:rPr lang="en-US" sz="2800" smtClean="0"/>
              <a:t>Accommodating (Cooperative and unassertive) Seeks to satisfy other person's concerns at the expense of own.</a:t>
            </a:r>
          </a:p>
          <a:p>
            <a:pPr eaLnBrk="1" hangingPunct="1"/>
            <a:r>
              <a:rPr lang="en-US" sz="2800" smtClean="0"/>
              <a:t>Competing (Uncooperative and assertive) Opposite of accommodating. Uses whatever seems appropriate to win.</a:t>
            </a:r>
          </a:p>
          <a:p>
            <a:pPr eaLnBrk="1" hangingPunct="1">
              <a:buFontTx/>
              <a:buNone/>
            </a:pPr>
            <a:endParaRPr lang="en-US" sz="280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Thomas-Kilmann Conflict Styles</a:t>
            </a:r>
          </a:p>
        </p:txBody>
      </p:sp>
      <p:sp>
        <p:nvSpPr>
          <p:cNvPr id="70659" name="Rectangle 3"/>
          <p:cNvSpPr>
            <a:spLocks noGrp="1" noChangeArrowheads="1"/>
          </p:cNvSpPr>
          <p:nvPr>
            <p:ph type="body" idx="1"/>
          </p:nvPr>
        </p:nvSpPr>
        <p:spPr>
          <a:xfrm>
            <a:off x="533400" y="1295400"/>
            <a:ext cx="8305800" cy="4876800"/>
          </a:xfrm>
        </p:spPr>
        <p:txBody>
          <a:bodyPr/>
          <a:lstStyle/>
          <a:p>
            <a:pPr eaLnBrk="1" hangingPunct="1"/>
            <a:r>
              <a:rPr lang="en-US" smtClean="0"/>
              <a:t>Collaborating (Cooperative and assertive) Opposite of avoiding. Works with other party to find a solution that satisfies both own and other party's concerns.</a:t>
            </a:r>
          </a:p>
          <a:p>
            <a:pPr eaLnBrk="1" hangingPunct="1"/>
            <a:r>
              <a:rPr lang="en-US" smtClean="0"/>
              <a:t>Compromising (Middle ground) Seeks to find a middle ground to partially satisfy both parties.</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When to Avoid</a:t>
            </a:r>
          </a:p>
        </p:txBody>
      </p:sp>
      <p:sp>
        <p:nvSpPr>
          <p:cNvPr id="71683" name="Rectangle 3"/>
          <p:cNvSpPr>
            <a:spLocks noGrp="1" noChangeArrowheads="1"/>
          </p:cNvSpPr>
          <p:nvPr>
            <p:ph type="body" idx="1"/>
          </p:nvPr>
        </p:nvSpPr>
        <p:spPr>
          <a:xfrm>
            <a:off x="533400" y="1295400"/>
            <a:ext cx="8305800" cy="4876800"/>
          </a:xfrm>
        </p:spPr>
        <p:txBody>
          <a:bodyPr/>
          <a:lstStyle/>
          <a:p>
            <a:pPr eaLnBrk="1" hangingPunct="1"/>
            <a:r>
              <a:rPr lang="en-US" sz="2800" smtClean="0"/>
              <a:t>When an issue is trivial.</a:t>
            </a:r>
          </a:p>
          <a:p>
            <a:pPr eaLnBrk="1" hangingPunct="1"/>
            <a:r>
              <a:rPr lang="en-US" sz="2800" smtClean="0"/>
              <a:t>When there is no chance of getting what you want.</a:t>
            </a:r>
          </a:p>
          <a:p>
            <a:pPr eaLnBrk="1" hangingPunct="1"/>
            <a:r>
              <a:rPr lang="en-US" sz="2800" smtClean="0"/>
              <a:t>When the potential damage of confrontation is greater than the benefits if resolution.</a:t>
            </a:r>
          </a:p>
          <a:p>
            <a:pPr eaLnBrk="1" hangingPunct="1"/>
            <a:r>
              <a:rPr lang="en-US" sz="2800" smtClean="0"/>
              <a:t>When you need to gather more information.</a:t>
            </a:r>
          </a:p>
          <a:p>
            <a:pPr eaLnBrk="1" hangingPunct="1"/>
            <a:r>
              <a:rPr lang="en-US" sz="2800" smtClean="0"/>
              <a:t>When others can resolve the conflict more effectively.</a:t>
            </a:r>
          </a:p>
          <a:p>
            <a:pPr eaLnBrk="1" hangingPunct="1"/>
            <a:r>
              <a:rPr lang="en-US" sz="2800" smtClean="0"/>
              <a:t>When you need to cool down, reduce tension, and regain perspective or composure.</a:t>
            </a:r>
          </a:p>
          <a:p>
            <a:pPr eaLnBrk="1" hangingPunct="1">
              <a:buFontTx/>
              <a:buNone/>
            </a:pPr>
            <a:endParaRPr lang="en-US" sz="28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Interpersonal Effectiveness</a:t>
            </a:r>
          </a:p>
        </p:txBody>
      </p:sp>
      <p:sp>
        <p:nvSpPr>
          <p:cNvPr id="8195" name="Rectangle 3"/>
          <p:cNvSpPr>
            <a:spLocks noGrp="1" noChangeArrowheads="1"/>
          </p:cNvSpPr>
          <p:nvPr>
            <p:ph type="body" idx="1"/>
          </p:nvPr>
        </p:nvSpPr>
        <p:spPr>
          <a:xfrm>
            <a:off x="533400" y="1295400"/>
            <a:ext cx="8305800" cy="4876800"/>
          </a:xfrm>
        </p:spPr>
        <p:txBody>
          <a:bodyPr/>
          <a:lstStyle/>
          <a:p>
            <a:pPr eaLnBrk="1" hangingPunct="1">
              <a:buFontTx/>
              <a:buNone/>
            </a:pPr>
            <a:r>
              <a:rPr lang="en-US" smtClean="0"/>
              <a:t>Interpersonal effectiveness is the capability of an individual to do this, influence others, competently.</a:t>
            </a:r>
          </a:p>
          <a:p>
            <a:pPr eaLnBrk="1" hangingPunct="1">
              <a:buFontTx/>
              <a:buNone/>
            </a:pPr>
            <a:r>
              <a:rPr lang="en-US" smtClean="0"/>
              <a:t>Leadership is a direct function of three elements of interpersonal effectiveness</a:t>
            </a:r>
          </a:p>
          <a:p>
            <a:pPr eaLnBrk="1" hangingPunct="1"/>
            <a:r>
              <a:rPr lang="en-US" smtClean="0"/>
              <a:t>Awareness</a:t>
            </a:r>
          </a:p>
          <a:p>
            <a:pPr eaLnBrk="1" hangingPunct="1"/>
            <a:r>
              <a:rPr lang="en-US" smtClean="0"/>
              <a:t>Ability</a:t>
            </a:r>
          </a:p>
          <a:p>
            <a:pPr eaLnBrk="1" hangingPunct="1"/>
            <a:r>
              <a:rPr lang="en-US" smtClean="0"/>
              <a:t>Commitment</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When to Accommodate</a:t>
            </a:r>
          </a:p>
        </p:txBody>
      </p:sp>
      <p:sp>
        <p:nvSpPr>
          <p:cNvPr id="72707" name="Rectangle 3"/>
          <p:cNvSpPr>
            <a:spLocks noGrp="1" noChangeArrowheads="1"/>
          </p:cNvSpPr>
          <p:nvPr>
            <p:ph type="body" idx="1"/>
          </p:nvPr>
        </p:nvSpPr>
        <p:spPr>
          <a:xfrm>
            <a:off x="533400" y="1295400"/>
            <a:ext cx="8305800" cy="4876800"/>
          </a:xfrm>
        </p:spPr>
        <p:txBody>
          <a:bodyPr/>
          <a:lstStyle/>
          <a:p>
            <a:pPr eaLnBrk="1" hangingPunct="1"/>
            <a:r>
              <a:rPr lang="en-US" smtClean="0"/>
              <a:t>When you realize you are wrong.</a:t>
            </a:r>
          </a:p>
          <a:p>
            <a:pPr eaLnBrk="1" hangingPunct="1"/>
            <a:r>
              <a:rPr lang="en-US" smtClean="0"/>
              <a:t>When the issue is much more important to the other person than you.</a:t>
            </a:r>
          </a:p>
          <a:p>
            <a:pPr eaLnBrk="1" hangingPunct="1"/>
            <a:r>
              <a:rPr lang="en-US" smtClean="0"/>
              <a:t>When you need a future favor (credit).</a:t>
            </a:r>
          </a:p>
          <a:p>
            <a:pPr eaLnBrk="1" hangingPunct="1"/>
            <a:r>
              <a:rPr lang="en-US" smtClean="0"/>
              <a:t>When continuing the competition would damage the cause.</a:t>
            </a:r>
          </a:p>
          <a:p>
            <a:pPr eaLnBrk="1" hangingPunct="1"/>
            <a:r>
              <a:rPr lang="en-US" smtClean="0"/>
              <a:t>When subordinates need to develop - to learn from our mistakes.</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When to Compete</a:t>
            </a:r>
          </a:p>
        </p:txBody>
      </p:sp>
      <p:sp>
        <p:nvSpPr>
          <p:cNvPr id="73731" name="Rectangle 3"/>
          <p:cNvSpPr>
            <a:spLocks noGrp="1" noChangeArrowheads="1"/>
          </p:cNvSpPr>
          <p:nvPr>
            <p:ph type="body" idx="1"/>
          </p:nvPr>
        </p:nvSpPr>
        <p:spPr>
          <a:xfrm>
            <a:off x="533400" y="1295400"/>
            <a:ext cx="8305800" cy="4876800"/>
          </a:xfrm>
        </p:spPr>
        <p:txBody>
          <a:bodyPr/>
          <a:lstStyle/>
          <a:p>
            <a:pPr eaLnBrk="1" hangingPunct="1">
              <a:lnSpc>
                <a:spcPct val="90000"/>
              </a:lnSpc>
            </a:pPr>
            <a:r>
              <a:rPr lang="en-US" smtClean="0"/>
              <a:t>When quick, decisive action is necessary.</a:t>
            </a:r>
          </a:p>
          <a:p>
            <a:pPr eaLnBrk="1" hangingPunct="1">
              <a:lnSpc>
                <a:spcPct val="90000"/>
              </a:lnSpc>
            </a:pPr>
            <a:r>
              <a:rPr lang="en-US" smtClean="0"/>
              <a:t>On important issues for which unpopular courses of action need implementing.</a:t>
            </a:r>
          </a:p>
          <a:p>
            <a:pPr eaLnBrk="1" hangingPunct="1">
              <a:lnSpc>
                <a:spcPct val="90000"/>
              </a:lnSpc>
            </a:pPr>
            <a:r>
              <a:rPr lang="en-US" smtClean="0"/>
              <a:t>On issues vital to the group welfare, when you know you are right.</a:t>
            </a:r>
          </a:p>
          <a:p>
            <a:pPr eaLnBrk="1" hangingPunct="1">
              <a:lnSpc>
                <a:spcPct val="90000"/>
              </a:lnSpc>
            </a:pPr>
            <a:r>
              <a:rPr lang="en-US" smtClean="0"/>
              <a:t>When protection is needed against people who take advantage of noncompetitive behavior.</a:t>
            </a:r>
          </a:p>
          <a:p>
            <a:pPr eaLnBrk="1" hangingPunct="1">
              <a:lnSpc>
                <a:spcPct val="90000"/>
              </a:lnSpc>
              <a:buFontTx/>
              <a:buNone/>
            </a:pPr>
            <a:endParaRPr lang="en-U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When to Collaborate</a:t>
            </a:r>
          </a:p>
        </p:txBody>
      </p:sp>
      <p:sp>
        <p:nvSpPr>
          <p:cNvPr id="74755" name="Rectangle 3"/>
          <p:cNvSpPr>
            <a:spLocks noGrp="1" noChangeArrowheads="1"/>
          </p:cNvSpPr>
          <p:nvPr>
            <p:ph type="body" idx="1"/>
          </p:nvPr>
        </p:nvSpPr>
        <p:spPr>
          <a:xfrm>
            <a:off x="533400" y="1295400"/>
            <a:ext cx="8305800" cy="4876800"/>
          </a:xfrm>
        </p:spPr>
        <p:txBody>
          <a:bodyPr/>
          <a:lstStyle/>
          <a:p>
            <a:pPr eaLnBrk="1" hangingPunct="1">
              <a:lnSpc>
                <a:spcPct val="90000"/>
              </a:lnSpc>
            </a:pPr>
            <a:r>
              <a:rPr lang="en-US" sz="2800" smtClean="0"/>
              <a:t>When both sets of concerns are too important to be compromised.</a:t>
            </a:r>
          </a:p>
          <a:p>
            <a:pPr eaLnBrk="1" hangingPunct="1">
              <a:lnSpc>
                <a:spcPct val="90000"/>
              </a:lnSpc>
            </a:pPr>
            <a:r>
              <a:rPr lang="en-US" sz="2800" smtClean="0"/>
              <a:t>When it is necessary to test your assumptions or better to understand the viewpoint of the other party.</a:t>
            </a:r>
          </a:p>
          <a:p>
            <a:pPr eaLnBrk="1" hangingPunct="1">
              <a:lnSpc>
                <a:spcPct val="90000"/>
              </a:lnSpc>
            </a:pPr>
            <a:r>
              <a:rPr lang="en-US" sz="2800" smtClean="0"/>
              <a:t>When there is a need to combine ideas from people with different perspectives.</a:t>
            </a:r>
          </a:p>
          <a:p>
            <a:pPr eaLnBrk="1" hangingPunct="1">
              <a:lnSpc>
                <a:spcPct val="90000"/>
              </a:lnSpc>
            </a:pPr>
            <a:r>
              <a:rPr lang="en-US" sz="2800" smtClean="0"/>
              <a:t>When commitment can be increased by incorporating the concerns of everyone into the proposal.</a:t>
            </a:r>
          </a:p>
          <a:p>
            <a:pPr eaLnBrk="1" hangingPunct="1">
              <a:lnSpc>
                <a:spcPct val="90000"/>
              </a:lnSpc>
            </a:pPr>
            <a:r>
              <a:rPr lang="en-US" sz="2800" smtClean="0"/>
              <a:t>When there is a history of bad feeling.</a:t>
            </a:r>
          </a:p>
          <a:p>
            <a:pPr eaLnBrk="1" hangingPunct="1">
              <a:lnSpc>
                <a:spcPct val="90000"/>
              </a:lnSpc>
              <a:buFontTx/>
              <a:buNone/>
            </a:pPr>
            <a:endParaRPr lang="en-US" sz="280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When to Compromise</a:t>
            </a:r>
          </a:p>
        </p:txBody>
      </p:sp>
      <p:sp>
        <p:nvSpPr>
          <p:cNvPr id="75779" name="Rectangle 3"/>
          <p:cNvSpPr>
            <a:spLocks noGrp="1" noChangeArrowheads="1"/>
          </p:cNvSpPr>
          <p:nvPr>
            <p:ph type="body" idx="1"/>
          </p:nvPr>
        </p:nvSpPr>
        <p:spPr>
          <a:xfrm>
            <a:off x="533400" y="1295400"/>
            <a:ext cx="8305800" cy="4876800"/>
          </a:xfrm>
        </p:spPr>
        <p:txBody>
          <a:bodyPr/>
          <a:lstStyle/>
          <a:p>
            <a:pPr eaLnBrk="1" hangingPunct="1">
              <a:lnSpc>
                <a:spcPct val="80000"/>
              </a:lnSpc>
            </a:pPr>
            <a:r>
              <a:rPr lang="en-US" sz="2800" smtClean="0"/>
              <a:t>When goals are important but not worth the effort of potential disruption from more aggressive players.</a:t>
            </a:r>
          </a:p>
          <a:p>
            <a:pPr eaLnBrk="1" hangingPunct="1">
              <a:lnSpc>
                <a:spcPct val="80000"/>
              </a:lnSpc>
            </a:pPr>
            <a:r>
              <a:rPr lang="en-US" sz="2800" smtClean="0"/>
              <a:t>When two opponents with equal power are strongly committed to mutually exclusive goals.</a:t>
            </a:r>
          </a:p>
          <a:p>
            <a:pPr eaLnBrk="1" hangingPunct="1">
              <a:lnSpc>
                <a:spcPct val="80000"/>
              </a:lnSpc>
            </a:pPr>
            <a:r>
              <a:rPr lang="en-US" sz="2800" smtClean="0"/>
              <a:t>When temporary settlements are needed on complex issues.</a:t>
            </a:r>
          </a:p>
          <a:p>
            <a:pPr eaLnBrk="1" hangingPunct="1">
              <a:lnSpc>
                <a:spcPct val="80000"/>
              </a:lnSpc>
            </a:pPr>
            <a:r>
              <a:rPr lang="en-US" sz="2800" smtClean="0"/>
              <a:t>When expedient solutions are needed under time pressures.</a:t>
            </a:r>
          </a:p>
          <a:p>
            <a:pPr eaLnBrk="1" hangingPunct="1">
              <a:lnSpc>
                <a:spcPct val="80000"/>
              </a:lnSpc>
            </a:pPr>
            <a:r>
              <a:rPr lang="en-US" sz="2800" smtClean="0"/>
              <a:t>As back-up when collaboration or competition fail.</a:t>
            </a:r>
          </a:p>
          <a:p>
            <a:pPr eaLnBrk="1" hangingPunct="1">
              <a:lnSpc>
                <a:spcPct val="80000"/>
              </a:lnSpc>
              <a:buFontTx/>
              <a:buNone/>
            </a:pPr>
            <a:endParaRPr lang="en-US" sz="280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z="4000" smtClean="0"/>
              <a:t>Negative Consequences of Competing</a:t>
            </a:r>
          </a:p>
        </p:txBody>
      </p:sp>
      <p:sp>
        <p:nvSpPr>
          <p:cNvPr id="76803" name="Rectangle 3"/>
          <p:cNvSpPr>
            <a:spLocks noGrp="1" noChangeArrowheads="1"/>
          </p:cNvSpPr>
          <p:nvPr>
            <p:ph type="body" idx="1"/>
          </p:nvPr>
        </p:nvSpPr>
        <p:spPr>
          <a:xfrm>
            <a:off x="533400" y="1295400"/>
            <a:ext cx="8305800" cy="4876800"/>
          </a:xfrm>
        </p:spPr>
        <p:txBody>
          <a:bodyPr/>
          <a:lstStyle/>
          <a:p>
            <a:pPr eaLnBrk="1" hangingPunct="1">
              <a:lnSpc>
                <a:spcPct val="90000"/>
              </a:lnSpc>
            </a:pPr>
            <a:r>
              <a:rPr lang="en-US" smtClean="0"/>
              <a:t>Eventually being surrounded by "yes people."</a:t>
            </a:r>
          </a:p>
          <a:p>
            <a:pPr eaLnBrk="1" hangingPunct="1">
              <a:lnSpc>
                <a:spcPct val="90000"/>
              </a:lnSpc>
            </a:pPr>
            <a:r>
              <a:rPr lang="en-US" smtClean="0"/>
              <a:t>Fear of admitting error, ignorance, or uncertainty.</a:t>
            </a:r>
          </a:p>
          <a:p>
            <a:pPr eaLnBrk="1" hangingPunct="1">
              <a:lnSpc>
                <a:spcPct val="90000"/>
              </a:lnSpc>
            </a:pPr>
            <a:r>
              <a:rPr lang="en-US" smtClean="0"/>
              <a:t>Reduced communication.</a:t>
            </a:r>
          </a:p>
          <a:p>
            <a:pPr eaLnBrk="1" hangingPunct="1">
              <a:lnSpc>
                <a:spcPct val="90000"/>
              </a:lnSpc>
            </a:pPr>
            <a:r>
              <a:rPr lang="en-US" smtClean="0"/>
              <a:t>Damaged relationships.</a:t>
            </a:r>
          </a:p>
          <a:p>
            <a:pPr eaLnBrk="1" hangingPunct="1">
              <a:lnSpc>
                <a:spcPct val="90000"/>
              </a:lnSpc>
            </a:pPr>
            <a:r>
              <a:rPr lang="en-US" smtClean="0"/>
              <a:t>Lack of commitment from others.</a:t>
            </a:r>
          </a:p>
          <a:p>
            <a:pPr eaLnBrk="1" hangingPunct="1">
              <a:lnSpc>
                <a:spcPct val="90000"/>
              </a:lnSpc>
            </a:pPr>
            <a:r>
              <a:rPr lang="en-US" smtClean="0"/>
              <a:t>More effort during implementation to sell the solution.</a:t>
            </a:r>
          </a:p>
          <a:p>
            <a:pPr eaLnBrk="1" hangingPunct="1">
              <a:lnSpc>
                <a:spcPct val="90000"/>
              </a:lnSpc>
              <a:buFontTx/>
              <a:buNone/>
            </a:pPr>
            <a:endParaRPr lang="en-US"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z="4000" smtClean="0"/>
              <a:t>Negative Consequences of Collaborating</a:t>
            </a:r>
          </a:p>
        </p:txBody>
      </p:sp>
      <p:sp>
        <p:nvSpPr>
          <p:cNvPr id="77827" name="Rectangle 3"/>
          <p:cNvSpPr>
            <a:spLocks noGrp="1" noChangeArrowheads="1"/>
          </p:cNvSpPr>
          <p:nvPr>
            <p:ph type="body" idx="1"/>
          </p:nvPr>
        </p:nvSpPr>
        <p:spPr>
          <a:xfrm>
            <a:off x="533400" y="1295400"/>
            <a:ext cx="8305800" cy="4876800"/>
          </a:xfrm>
        </p:spPr>
        <p:txBody>
          <a:bodyPr/>
          <a:lstStyle/>
          <a:p>
            <a:pPr eaLnBrk="1" hangingPunct="1"/>
            <a:r>
              <a:rPr lang="en-US" smtClean="0"/>
              <a:t>Too much time spent on insignificant issues.</a:t>
            </a:r>
          </a:p>
          <a:p>
            <a:pPr eaLnBrk="1" hangingPunct="1"/>
            <a:r>
              <a:rPr lang="en-US" smtClean="0"/>
              <a:t>Ineffective decisions can be made by people with limited knowledge of the situation.</a:t>
            </a:r>
          </a:p>
          <a:p>
            <a:pPr eaLnBrk="1" hangingPunct="1"/>
            <a:r>
              <a:rPr lang="en-US" smtClean="0"/>
              <a:t>Unfounded assumptions about trust.</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z="4000" smtClean="0"/>
              <a:t>Negative Consequences of Compromising</a:t>
            </a:r>
          </a:p>
        </p:txBody>
      </p:sp>
      <p:sp>
        <p:nvSpPr>
          <p:cNvPr id="78851" name="Rectangle 3"/>
          <p:cNvSpPr>
            <a:spLocks noGrp="1" noChangeArrowheads="1"/>
          </p:cNvSpPr>
          <p:nvPr>
            <p:ph type="body" idx="1"/>
          </p:nvPr>
        </p:nvSpPr>
        <p:spPr>
          <a:xfrm>
            <a:off x="533400" y="1295400"/>
            <a:ext cx="8305800" cy="4876800"/>
          </a:xfrm>
        </p:spPr>
        <p:txBody>
          <a:bodyPr/>
          <a:lstStyle/>
          <a:p>
            <a:pPr eaLnBrk="1" hangingPunct="1"/>
            <a:r>
              <a:rPr lang="en-US" smtClean="0"/>
              <a:t>No one is completely satisfied.</a:t>
            </a:r>
          </a:p>
          <a:p>
            <a:pPr eaLnBrk="1" hangingPunct="1"/>
            <a:r>
              <a:rPr lang="en-US" smtClean="0"/>
              <a:t>Solutions tend to be short-lived.</a:t>
            </a:r>
          </a:p>
          <a:p>
            <a:pPr eaLnBrk="1" hangingPunct="1"/>
            <a:r>
              <a:rPr lang="en-US" smtClean="0"/>
              <a:t>Cynical climate: perception by both parties that it is a "sellout."</a:t>
            </a:r>
          </a:p>
          <a:p>
            <a:pPr eaLnBrk="1" hangingPunct="1"/>
            <a:r>
              <a:rPr lang="en-US" smtClean="0"/>
              <a:t>Larger issues, principles, long-term values and the welfare of the company can be lost by focusing on trivia or the practicality of implementation.</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z="4000" smtClean="0"/>
              <a:t>Negative Consequences of Avoiding</a:t>
            </a:r>
          </a:p>
        </p:txBody>
      </p:sp>
      <p:sp>
        <p:nvSpPr>
          <p:cNvPr id="79875" name="Rectangle 3"/>
          <p:cNvSpPr>
            <a:spLocks noGrp="1" noChangeArrowheads="1"/>
          </p:cNvSpPr>
          <p:nvPr>
            <p:ph type="body" idx="1"/>
          </p:nvPr>
        </p:nvSpPr>
        <p:spPr>
          <a:xfrm>
            <a:off x="533400" y="1295400"/>
            <a:ext cx="8305800" cy="4876800"/>
          </a:xfrm>
        </p:spPr>
        <p:txBody>
          <a:bodyPr/>
          <a:lstStyle/>
          <a:p>
            <a:pPr eaLnBrk="1" hangingPunct="1"/>
            <a:r>
              <a:rPr lang="en-US" smtClean="0"/>
              <a:t>Decisions made by default.</a:t>
            </a:r>
          </a:p>
          <a:p>
            <a:pPr eaLnBrk="1" hangingPunct="1"/>
            <a:r>
              <a:rPr lang="en-US" smtClean="0"/>
              <a:t>Unresolved issues.</a:t>
            </a:r>
          </a:p>
          <a:p>
            <a:pPr eaLnBrk="1" hangingPunct="1"/>
            <a:r>
              <a:rPr lang="en-US" smtClean="0"/>
              <a:t>Self-doubt created through lack of esteem.</a:t>
            </a:r>
          </a:p>
          <a:p>
            <a:pPr eaLnBrk="1" hangingPunct="1"/>
            <a:r>
              <a:rPr lang="en-US" smtClean="0"/>
              <a:t>Creative input lost.</a:t>
            </a:r>
          </a:p>
          <a:p>
            <a:pPr eaLnBrk="1" hangingPunct="1"/>
            <a:r>
              <a:rPr lang="en-US" smtClean="0"/>
              <a:t>Lack of credibility.</a:t>
            </a:r>
          </a:p>
          <a:p>
            <a:pPr eaLnBrk="1" hangingPunct="1"/>
            <a:r>
              <a:rPr lang="en-US" smtClean="0"/>
              <a:t>Anger and hostility generated in subsequent discussions.</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z="4000" smtClean="0"/>
              <a:t>Negative Consequences of Accommodating</a:t>
            </a:r>
          </a:p>
        </p:txBody>
      </p:sp>
      <p:sp>
        <p:nvSpPr>
          <p:cNvPr id="80899" name="Rectangle 3"/>
          <p:cNvSpPr>
            <a:spLocks noGrp="1" noChangeArrowheads="1"/>
          </p:cNvSpPr>
          <p:nvPr>
            <p:ph type="body" idx="1"/>
          </p:nvPr>
        </p:nvSpPr>
        <p:spPr>
          <a:xfrm>
            <a:off x="533400" y="1295400"/>
            <a:ext cx="8305800" cy="4876800"/>
          </a:xfrm>
        </p:spPr>
        <p:txBody>
          <a:bodyPr/>
          <a:lstStyle/>
          <a:p>
            <a:pPr eaLnBrk="1" hangingPunct="1"/>
            <a:r>
              <a:rPr lang="en-US" smtClean="0"/>
              <a:t>Decreased influence, respect, or recognition by too much deference.</a:t>
            </a:r>
          </a:p>
          <a:p>
            <a:pPr eaLnBrk="1" hangingPunct="1"/>
            <a:r>
              <a:rPr lang="en-US" smtClean="0"/>
              <a:t>Laxity in discipline.</a:t>
            </a:r>
          </a:p>
          <a:p>
            <a:pPr eaLnBrk="1" hangingPunct="1"/>
            <a:r>
              <a:rPr lang="en-US" smtClean="0"/>
              <a:t>Frustration as own needs are not met.</a:t>
            </a:r>
          </a:p>
          <a:p>
            <a:pPr eaLnBrk="1" hangingPunct="1"/>
            <a:r>
              <a:rPr lang="en-US" smtClean="0"/>
              <a:t>Self-esteem undermined.</a:t>
            </a:r>
          </a:p>
          <a:p>
            <a:pPr eaLnBrk="1" hangingPunct="1"/>
            <a:r>
              <a:rPr lang="en-US" smtClean="0"/>
              <a:t>Best solution may be lost.</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mtClean="0"/>
              <a:t>Conflict Control</a:t>
            </a:r>
          </a:p>
        </p:txBody>
      </p:sp>
      <p:sp>
        <p:nvSpPr>
          <p:cNvPr id="81923" name="Rectangle 3"/>
          <p:cNvSpPr>
            <a:spLocks noGrp="1" noChangeArrowheads="1"/>
          </p:cNvSpPr>
          <p:nvPr>
            <p:ph type="body" idx="1"/>
          </p:nvPr>
        </p:nvSpPr>
        <p:spPr>
          <a:xfrm>
            <a:off x="533400" y="1295400"/>
            <a:ext cx="8305800" cy="4876800"/>
          </a:xfrm>
        </p:spPr>
        <p:txBody>
          <a:bodyPr/>
          <a:lstStyle/>
          <a:p>
            <a:pPr eaLnBrk="1" hangingPunct="1"/>
            <a:r>
              <a:rPr lang="en-US" smtClean="0"/>
              <a:t>Use avoidance to ignore the issue.</a:t>
            </a:r>
          </a:p>
          <a:p>
            <a:pPr eaLnBrk="1" hangingPunct="1"/>
            <a:r>
              <a:rPr lang="en-US" smtClean="0"/>
              <a:t>Use accommodating style to allow the other person to resolve the issue.</a:t>
            </a:r>
          </a:p>
          <a:p>
            <a:pPr eaLnBrk="1" hangingPunct="1"/>
            <a:r>
              <a:rPr lang="en-US" smtClean="0"/>
              <a:t>Structure the interaction so that a triggering event is unlikely to occur.</a:t>
            </a:r>
          </a:p>
          <a:p>
            <a:pPr eaLnBrk="1" hangingPunct="1"/>
            <a:r>
              <a:rPr lang="en-US" smtClean="0"/>
              <a:t>Strengthen the barriers that inhibit the expression of conflict.</a:t>
            </a:r>
          </a:p>
          <a:p>
            <a:pPr eaLnBrk="1" hangingPunct="1"/>
            <a:r>
              <a:rPr lang="en-US" smtClean="0"/>
              <a:t>Avoid dealing with the person with whom you are in conflict.</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Interpersonal Effectiveness</a:t>
            </a:r>
          </a:p>
        </p:txBody>
      </p:sp>
      <p:pic>
        <p:nvPicPr>
          <p:cNvPr id="9219"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108200" y="1295400"/>
            <a:ext cx="5154613" cy="4876800"/>
          </a:xfr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mtClean="0"/>
              <a:t>Steps for Confronting Conflict</a:t>
            </a:r>
          </a:p>
        </p:txBody>
      </p:sp>
      <p:sp>
        <p:nvSpPr>
          <p:cNvPr id="82947" name="Rectangle 3"/>
          <p:cNvSpPr>
            <a:spLocks noGrp="1" noChangeArrowheads="1"/>
          </p:cNvSpPr>
          <p:nvPr>
            <p:ph type="body" idx="1"/>
          </p:nvPr>
        </p:nvSpPr>
        <p:spPr>
          <a:xfrm>
            <a:off x="533400" y="1295400"/>
            <a:ext cx="8305800" cy="4876800"/>
          </a:xfrm>
        </p:spPr>
        <p:txBody>
          <a:bodyPr/>
          <a:lstStyle/>
          <a:p>
            <a:pPr eaLnBrk="1" hangingPunct="1">
              <a:lnSpc>
                <a:spcPct val="90000"/>
              </a:lnSpc>
            </a:pPr>
            <a:r>
              <a:rPr lang="en-US" smtClean="0"/>
              <a:t>Explain the situation as you see it.</a:t>
            </a:r>
          </a:p>
          <a:p>
            <a:pPr eaLnBrk="1" hangingPunct="1">
              <a:lnSpc>
                <a:spcPct val="90000"/>
              </a:lnSpc>
            </a:pPr>
            <a:r>
              <a:rPr lang="en-US" smtClean="0"/>
              <a:t>Describe how it is affecting your performance or the performance of others.</a:t>
            </a:r>
          </a:p>
          <a:p>
            <a:pPr eaLnBrk="1" hangingPunct="1">
              <a:lnSpc>
                <a:spcPct val="90000"/>
              </a:lnSpc>
            </a:pPr>
            <a:r>
              <a:rPr lang="en-US" smtClean="0"/>
              <a:t>Ask for the other viewpoint to be explained, and listen to the response.</a:t>
            </a:r>
          </a:p>
          <a:p>
            <a:pPr eaLnBrk="1" hangingPunct="1">
              <a:lnSpc>
                <a:spcPct val="90000"/>
              </a:lnSpc>
            </a:pPr>
            <a:r>
              <a:rPr lang="en-US" smtClean="0"/>
              <a:t>Agree on the issues independent of personalities.</a:t>
            </a:r>
          </a:p>
          <a:p>
            <a:pPr eaLnBrk="1" hangingPunct="1">
              <a:lnSpc>
                <a:spcPct val="90000"/>
              </a:lnSpc>
            </a:pPr>
            <a:r>
              <a:rPr lang="en-US" smtClean="0"/>
              <a:t>Explore and discuss the issues, without reference to the problem.</a:t>
            </a:r>
          </a:p>
          <a:p>
            <a:pPr eaLnBrk="1" hangingPunct="1">
              <a:lnSpc>
                <a:spcPct val="90000"/>
              </a:lnSpc>
              <a:buFontTx/>
              <a:buNone/>
            </a:pPr>
            <a:endParaRPr lang="en-US"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Steps for Confronting Conflict</a:t>
            </a:r>
          </a:p>
        </p:txBody>
      </p:sp>
      <p:sp>
        <p:nvSpPr>
          <p:cNvPr id="83971" name="Rectangle 3"/>
          <p:cNvSpPr>
            <a:spLocks noGrp="1" noChangeArrowheads="1"/>
          </p:cNvSpPr>
          <p:nvPr>
            <p:ph type="body" idx="1"/>
          </p:nvPr>
        </p:nvSpPr>
        <p:spPr>
          <a:xfrm>
            <a:off x="533400" y="1295400"/>
            <a:ext cx="8305800" cy="4876800"/>
          </a:xfrm>
        </p:spPr>
        <p:txBody>
          <a:bodyPr/>
          <a:lstStyle/>
          <a:p>
            <a:pPr eaLnBrk="1" hangingPunct="1"/>
            <a:r>
              <a:rPr lang="en-US" smtClean="0"/>
              <a:t>Agree on what each person will do to resolve the issues.</a:t>
            </a:r>
          </a:p>
          <a:p>
            <a:pPr eaLnBrk="1" hangingPunct="1"/>
            <a:r>
              <a:rPr lang="en-US" smtClean="0"/>
              <a:t>Try to agree on the problem.  If there is no agreement, discuss issues some more.</a:t>
            </a:r>
          </a:p>
          <a:p>
            <a:pPr eaLnBrk="1" hangingPunct="1"/>
            <a:r>
              <a:rPr lang="en-US" smtClean="0"/>
              <a:t>Explore possible solutions.</a:t>
            </a:r>
          </a:p>
          <a:p>
            <a:pPr eaLnBrk="1" hangingPunct="1"/>
            <a:r>
              <a:rPr lang="en-US" smtClean="0"/>
              <a:t>Agree on what each person will do to solve the problem.</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Problem Solving &amp; Decision Making</a:t>
            </a:r>
          </a:p>
        </p:txBody>
      </p:sp>
      <p:sp>
        <p:nvSpPr>
          <p:cNvPr id="84995" name="Rectangle 3"/>
          <p:cNvSpPr>
            <a:spLocks noGrp="1" noChangeArrowheads="1"/>
          </p:cNvSpPr>
          <p:nvPr>
            <p:ph type="body" idx="1"/>
          </p:nvPr>
        </p:nvSpPr>
        <p:spPr>
          <a:xfrm>
            <a:off x="533400" y="1295400"/>
            <a:ext cx="8305800" cy="4876800"/>
          </a:xfrm>
        </p:spPr>
        <p:txBody>
          <a:bodyPr/>
          <a:lstStyle/>
          <a:p>
            <a:pPr eaLnBrk="1" hangingPunct="1">
              <a:buFontTx/>
              <a:buNone/>
            </a:pPr>
            <a:r>
              <a:rPr lang="en-US" smtClean="0"/>
              <a:t>A number of formal, structural problem solving and decision making techniques are taught in organizational management courses.  Examples:</a:t>
            </a:r>
          </a:p>
          <a:p>
            <a:pPr eaLnBrk="1" hangingPunct="1"/>
            <a:r>
              <a:rPr lang="en-US" smtClean="0"/>
              <a:t>Kepner-Tregoe (KT) Technique</a:t>
            </a:r>
          </a:p>
          <a:p>
            <a:pPr eaLnBrk="1" hangingPunct="1"/>
            <a:r>
              <a:rPr lang="en-US" smtClean="0"/>
              <a:t>Alamo Technique</a:t>
            </a:r>
          </a:p>
          <a:p>
            <a:pPr eaLnBrk="1" hangingPunct="1"/>
            <a:r>
              <a:rPr lang="en-US" smtClean="0"/>
              <a:t>Cause Mapping</a:t>
            </a:r>
          </a:p>
          <a:p>
            <a:pPr eaLnBrk="1" hangingPunct="1"/>
            <a:r>
              <a:rPr lang="en-US" smtClean="0"/>
              <a:t>etc</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Brainstorming Process</a:t>
            </a:r>
          </a:p>
        </p:txBody>
      </p:sp>
      <p:sp>
        <p:nvSpPr>
          <p:cNvPr id="86019" name="Rectangle 3"/>
          <p:cNvSpPr>
            <a:spLocks noGrp="1" noChangeArrowheads="1"/>
          </p:cNvSpPr>
          <p:nvPr>
            <p:ph type="body" idx="1"/>
          </p:nvPr>
        </p:nvSpPr>
        <p:spPr>
          <a:xfrm>
            <a:off x="533400" y="1295400"/>
            <a:ext cx="8305800" cy="4876800"/>
          </a:xfrm>
        </p:spPr>
        <p:txBody>
          <a:bodyPr/>
          <a:lstStyle/>
          <a:p>
            <a:pPr eaLnBrk="1" hangingPunct="1"/>
            <a:r>
              <a:rPr lang="en-US" sz="2800" smtClean="0"/>
              <a:t>Everyone must be involved</a:t>
            </a:r>
          </a:p>
          <a:p>
            <a:pPr eaLnBrk="1" hangingPunct="1"/>
            <a:r>
              <a:rPr lang="en-US" sz="2800" smtClean="0"/>
              <a:t>Call out ideas to scribe</a:t>
            </a:r>
          </a:p>
          <a:p>
            <a:pPr eaLnBrk="1" hangingPunct="1"/>
            <a:r>
              <a:rPr lang="en-US" sz="2800" smtClean="0"/>
              <a:t>Build on ideas</a:t>
            </a:r>
          </a:p>
          <a:p>
            <a:pPr eaLnBrk="1" hangingPunct="1"/>
            <a:r>
              <a:rPr lang="en-US" sz="2800" smtClean="0"/>
              <a:t>No idea is too trivial or silly</a:t>
            </a:r>
          </a:p>
          <a:p>
            <a:pPr eaLnBrk="1" hangingPunct="1"/>
            <a:r>
              <a:rPr lang="en-US" sz="2800" smtClean="0"/>
              <a:t>There is no criticism nor judgment on any idea</a:t>
            </a:r>
          </a:p>
          <a:p>
            <a:pPr eaLnBrk="1" hangingPunct="1"/>
            <a:r>
              <a:rPr lang="en-US" sz="2800" smtClean="0"/>
              <a:t>Get as many ideas as possible in the time</a:t>
            </a:r>
          </a:p>
          <a:p>
            <a:pPr eaLnBrk="1" hangingPunct="1"/>
            <a:r>
              <a:rPr lang="en-US" sz="2800" smtClean="0"/>
              <a:t>Objective: solve problems and enjoy doing it</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Objectives of Brainstorming</a:t>
            </a:r>
          </a:p>
        </p:txBody>
      </p:sp>
      <p:sp>
        <p:nvSpPr>
          <p:cNvPr id="87043" name="Rectangle 3"/>
          <p:cNvSpPr>
            <a:spLocks noGrp="1" noChangeArrowheads="1"/>
          </p:cNvSpPr>
          <p:nvPr>
            <p:ph type="body" idx="1"/>
          </p:nvPr>
        </p:nvSpPr>
        <p:spPr>
          <a:xfrm>
            <a:off x="533400" y="1295400"/>
            <a:ext cx="8305800" cy="4876800"/>
          </a:xfrm>
        </p:spPr>
        <p:txBody>
          <a:bodyPr/>
          <a:lstStyle/>
          <a:p>
            <a:pPr eaLnBrk="1" hangingPunct="1">
              <a:lnSpc>
                <a:spcPct val="90000"/>
              </a:lnSpc>
            </a:pPr>
            <a:r>
              <a:rPr lang="en-US" smtClean="0"/>
              <a:t>Identify the issues rapidly</a:t>
            </a:r>
          </a:p>
          <a:p>
            <a:pPr eaLnBrk="1" hangingPunct="1">
              <a:lnSpc>
                <a:spcPct val="90000"/>
              </a:lnSpc>
            </a:pPr>
            <a:r>
              <a:rPr lang="en-US" smtClean="0"/>
              <a:t>Reach consensus on the most important issues rapidly</a:t>
            </a:r>
          </a:p>
          <a:p>
            <a:pPr eaLnBrk="1" hangingPunct="1">
              <a:lnSpc>
                <a:spcPct val="90000"/>
              </a:lnSpc>
            </a:pPr>
            <a:r>
              <a:rPr lang="en-US" smtClean="0"/>
              <a:t>Determine possible solutions to issues</a:t>
            </a:r>
          </a:p>
          <a:p>
            <a:pPr eaLnBrk="1" hangingPunct="1">
              <a:lnSpc>
                <a:spcPct val="90000"/>
              </a:lnSpc>
            </a:pPr>
            <a:r>
              <a:rPr lang="en-US" smtClean="0"/>
              <a:t>Select the most promising action to solve the problem</a:t>
            </a:r>
          </a:p>
          <a:p>
            <a:pPr eaLnBrk="1" hangingPunct="1">
              <a:lnSpc>
                <a:spcPct val="90000"/>
              </a:lnSpc>
            </a:pPr>
            <a:r>
              <a:rPr lang="en-US" smtClean="0"/>
              <a:t>Agree on who does what</a:t>
            </a:r>
          </a:p>
          <a:p>
            <a:pPr eaLnBrk="1" hangingPunct="1">
              <a:lnSpc>
                <a:spcPct val="90000"/>
              </a:lnSpc>
            </a:pPr>
            <a:r>
              <a:rPr lang="en-US" smtClean="0"/>
              <a:t>Get a commitment</a:t>
            </a:r>
          </a:p>
          <a:p>
            <a:pPr eaLnBrk="1" hangingPunct="1">
              <a:lnSpc>
                <a:spcPct val="90000"/>
              </a:lnSpc>
            </a:pPr>
            <a:r>
              <a:rPr lang="en-US" smtClean="0"/>
              <a:t>Sell the process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Synergistic Decision Making</a:t>
            </a:r>
          </a:p>
        </p:txBody>
      </p:sp>
      <p:sp>
        <p:nvSpPr>
          <p:cNvPr id="88067" name="Rectangle 3"/>
          <p:cNvSpPr>
            <a:spLocks noGrp="1" noChangeArrowheads="1"/>
          </p:cNvSpPr>
          <p:nvPr>
            <p:ph type="body" idx="1"/>
          </p:nvPr>
        </p:nvSpPr>
        <p:spPr>
          <a:xfrm>
            <a:off x="533400" y="1295400"/>
            <a:ext cx="8305800" cy="4876800"/>
          </a:xfrm>
        </p:spPr>
        <p:txBody>
          <a:bodyPr/>
          <a:lstStyle/>
          <a:p>
            <a:pPr eaLnBrk="1" hangingPunct="1">
              <a:lnSpc>
                <a:spcPct val="90000"/>
              </a:lnSpc>
              <a:buFontTx/>
              <a:buNone/>
            </a:pPr>
            <a:r>
              <a:rPr lang="en-US" smtClean="0"/>
              <a:t>Based on the premise that when people are supportive of one another and follow a rational sequence of activities in dealing with a problem, they can perform beyond the sum of their individual resources.</a:t>
            </a:r>
          </a:p>
          <a:p>
            <a:pPr eaLnBrk="1" hangingPunct="1">
              <a:lnSpc>
                <a:spcPct val="90000"/>
              </a:lnSpc>
              <a:buFontTx/>
              <a:buNone/>
            </a:pPr>
            <a:endParaRPr lang="en-US" smtClean="0"/>
          </a:p>
          <a:p>
            <a:pPr eaLnBrk="1" hangingPunct="1">
              <a:lnSpc>
                <a:spcPct val="90000"/>
              </a:lnSpc>
              <a:buFontTx/>
              <a:buNone/>
            </a:pPr>
            <a:r>
              <a:rPr lang="en-US" smtClean="0"/>
              <a:t>Synergistic decision making requires participation in effective interpersonal and rational processes.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mtClean="0"/>
              <a:t>Synergistic Decision Making</a:t>
            </a:r>
          </a:p>
        </p:txBody>
      </p:sp>
      <p:sp>
        <p:nvSpPr>
          <p:cNvPr id="89091" name="Rectangle 3"/>
          <p:cNvSpPr>
            <a:spLocks noGrp="1" noChangeArrowheads="1"/>
          </p:cNvSpPr>
          <p:nvPr>
            <p:ph type="body" idx="1"/>
          </p:nvPr>
        </p:nvSpPr>
        <p:spPr>
          <a:xfrm>
            <a:off x="533400" y="1295400"/>
            <a:ext cx="8305800" cy="4876800"/>
          </a:xfrm>
        </p:spPr>
        <p:txBody>
          <a:bodyPr/>
          <a:lstStyle/>
          <a:p>
            <a:pPr eaLnBrk="1" hangingPunct="1">
              <a:buFontTx/>
              <a:buNone/>
            </a:pPr>
            <a:r>
              <a:rPr lang="en-US" smtClean="0"/>
              <a:t>Interpersonal Processes – involves skills we use when working with others.</a:t>
            </a:r>
          </a:p>
          <a:p>
            <a:pPr eaLnBrk="1" hangingPunct="1"/>
            <a:r>
              <a:rPr lang="en-US" smtClean="0"/>
              <a:t>Listening to others</a:t>
            </a:r>
          </a:p>
          <a:p>
            <a:pPr eaLnBrk="1" hangingPunct="1"/>
            <a:r>
              <a:rPr lang="en-US" smtClean="0"/>
              <a:t>Supporting their efforts to do well</a:t>
            </a:r>
          </a:p>
          <a:p>
            <a:pPr eaLnBrk="1" hangingPunct="1"/>
            <a:r>
              <a:rPr lang="en-US" smtClean="0"/>
              <a:t>Differing with others when necessary in a manner that is constructive rather than defensive</a:t>
            </a:r>
          </a:p>
          <a:p>
            <a:pPr eaLnBrk="1" hangingPunct="1"/>
            <a:r>
              <a:rPr lang="en-US" smtClean="0"/>
              <a:t>Participating equally in group discussions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mtClean="0"/>
              <a:t>Synergistic Decision Making</a:t>
            </a:r>
          </a:p>
        </p:txBody>
      </p:sp>
      <p:sp>
        <p:nvSpPr>
          <p:cNvPr id="90115" name="Rectangle 3"/>
          <p:cNvSpPr>
            <a:spLocks noGrp="1" noChangeArrowheads="1"/>
          </p:cNvSpPr>
          <p:nvPr>
            <p:ph type="body" idx="1"/>
          </p:nvPr>
        </p:nvSpPr>
        <p:spPr>
          <a:xfrm>
            <a:off x="533400" y="1295400"/>
            <a:ext cx="8305800" cy="4876800"/>
          </a:xfrm>
        </p:spPr>
        <p:txBody>
          <a:bodyPr/>
          <a:lstStyle/>
          <a:p>
            <a:pPr eaLnBrk="1" hangingPunct="1">
              <a:buFontTx/>
              <a:buNone/>
            </a:pPr>
            <a:r>
              <a:rPr lang="en-US" smtClean="0"/>
              <a:t>Rational Processes – involves the skills we use in thinking a problem through to a solution.</a:t>
            </a:r>
          </a:p>
          <a:p>
            <a:pPr eaLnBrk="1" hangingPunct="1"/>
            <a:r>
              <a:rPr lang="en-US" smtClean="0"/>
              <a:t>Analyzing the situation</a:t>
            </a:r>
          </a:p>
          <a:p>
            <a:pPr eaLnBrk="1" hangingPunct="1"/>
            <a:r>
              <a:rPr lang="en-US" smtClean="0"/>
              <a:t>Identifying objectives (ie., aims or goals)</a:t>
            </a:r>
          </a:p>
          <a:p>
            <a:pPr eaLnBrk="1" hangingPunct="1"/>
            <a:r>
              <a:rPr lang="en-US" smtClean="0"/>
              <a:t>Considering alternative strategies</a:t>
            </a:r>
          </a:p>
          <a:p>
            <a:pPr eaLnBrk="1" hangingPunct="1"/>
            <a:r>
              <a:rPr lang="en-US" smtClean="0"/>
              <a:t>Discussing adverse consequences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t>Synergistic Decision Making</a:t>
            </a:r>
          </a:p>
        </p:txBody>
      </p:sp>
      <p:sp>
        <p:nvSpPr>
          <p:cNvPr id="91139" name="Rectangle 3"/>
          <p:cNvSpPr>
            <a:spLocks noGrp="1" noChangeArrowheads="1"/>
          </p:cNvSpPr>
          <p:nvPr>
            <p:ph type="body" idx="1"/>
          </p:nvPr>
        </p:nvSpPr>
        <p:spPr>
          <a:xfrm>
            <a:off x="533400" y="1295400"/>
            <a:ext cx="8305800" cy="4876800"/>
          </a:xfrm>
        </p:spPr>
        <p:txBody>
          <a:bodyPr/>
          <a:lstStyle/>
          <a:p>
            <a:pPr eaLnBrk="1" hangingPunct="1">
              <a:buFontTx/>
              <a:buNone/>
            </a:pPr>
            <a:r>
              <a:rPr lang="en-US" smtClean="0"/>
              <a:t>Reaching a consensus is the hallmark of “acceptance” in the effective decision equation:</a:t>
            </a:r>
          </a:p>
          <a:p>
            <a:pPr eaLnBrk="1" hangingPunct="1">
              <a:buFontTx/>
              <a:buNone/>
            </a:pPr>
            <a:endParaRPr lang="en-US" smtClean="0"/>
          </a:p>
          <a:p>
            <a:pPr eaLnBrk="1" hangingPunct="1">
              <a:buFontTx/>
              <a:buNone/>
            </a:pPr>
            <a:r>
              <a:rPr lang="en-US" smtClean="0"/>
              <a:t>Effective Decision = Quality X Acceptance</a:t>
            </a:r>
          </a:p>
          <a:p>
            <a:pPr eaLnBrk="1" hangingPunct="1">
              <a:buFontTx/>
              <a:buNone/>
            </a:pPr>
            <a:endParaRPr lang="en-US" smtClean="0"/>
          </a:p>
          <a:p>
            <a:pPr eaLnBrk="1" hangingPunct="1">
              <a:buFontTx/>
              <a:buNone/>
            </a:pPr>
            <a:r>
              <a:rPr lang="en-US" smtClean="0"/>
              <a:t>Lack of agreement regarding a decision places acceptance of the decision and its execution in jeopardy.</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smtClean="0"/>
              <a:t>Synergistic Decision Making</a:t>
            </a:r>
          </a:p>
        </p:txBody>
      </p:sp>
      <p:sp>
        <p:nvSpPr>
          <p:cNvPr id="92163" name="Rectangle 3"/>
          <p:cNvSpPr>
            <a:spLocks noGrp="1" noChangeArrowheads="1"/>
          </p:cNvSpPr>
          <p:nvPr>
            <p:ph type="body" idx="1"/>
          </p:nvPr>
        </p:nvSpPr>
        <p:spPr>
          <a:xfrm>
            <a:off x="533400" y="1295400"/>
            <a:ext cx="8305800" cy="4876800"/>
          </a:xfrm>
        </p:spPr>
        <p:txBody>
          <a:bodyPr/>
          <a:lstStyle/>
          <a:p>
            <a:pPr eaLnBrk="1" hangingPunct="1">
              <a:buFontTx/>
              <a:buNone/>
            </a:pPr>
            <a:r>
              <a:rPr lang="en-US" sz="9600" smtClean="0"/>
              <a:t>   </a:t>
            </a:r>
          </a:p>
          <a:p>
            <a:pPr eaLnBrk="1" hangingPunct="1">
              <a:buFontTx/>
              <a:buNone/>
            </a:pPr>
            <a:r>
              <a:rPr lang="en-US" sz="9600" smtClean="0"/>
              <a:t>  </a:t>
            </a:r>
            <a:r>
              <a:rPr lang="en-US" sz="6000" smtClean="0"/>
              <a:t>Survival Exercise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Awareness</a:t>
            </a:r>
          </a:p>
        </p:txBody>
      </p:sp>
      <p:sp>
        <p:nvSpPr>
          <p:cNvPr id="10243" name="Rectangle 3"/>
          <p:cNvSpPr>
            <a:spLocks noGrp="1" noChangeArrowheads="1"/>
          </p:cNvSpPr>
          <p:nvPr>
            <p:ph type="body" idx="1"/>
          </p:nvPr>
        </p:nvSpPr>
        <p:spPr>
          <a:xfrm>
            <a:off x="533400" y="1295400"/>
            <a:ext cx="8305800" cy="4876800"/>
          </a:xfrm>
        </p:spPr>
        <p:txBody>
          <a:bodyPr/>
          <a:lstStyle/>
          <a:p>
            <a:pPr eaLnBrk="1" hangingPunct="1">
              <a:lnSpc>
                <a:spcPct val="90000"/>
              </a:lnSpc>
              <a:buFontTx/>
              <a:buNone/>
            </a:pPr>
            <a:r>
              <a:rPr lang="en-US" smtClean="0"/>
              <a:t>Awareness is a state of consciousness.</a:t>
            </a:r>
          </a:p>
          <a:p>
            <a:pPr eaLnBrk="1" hangingPunct="1">
              <a:lnSpc>
                <a:spcPct val="90000"/>
              </a:lnSpc>
              <a:buFontTx/>
              <a:buNone/>
            </a:pPr>
            <a:r>
              <a:rPr lang="en-US" smtClean="0"/>
              <a:t>It is the ability to recognize yourself, others, events and situations in real time.</a:t>
            </a:r>
          </a:p>
          <a:p>
            <a:pPr eaLnBrk="1" hangingPunct="1">
              <a:lnSpc>
                <a:spcPct val="90000"/>
              </a:lnSpc>
              <a:buFontTx/>
              <a:buNone/>
            </a:pPr>
            <a:r>
              <a:rPr lang="en-US" smtClean="0"/>
              <a:t>It is the ability to assess the impact of actions on situations and others, and be critically self-reflective.</a:t>
            </a:r>
          </a:p>
          <a:p>
            <a:pPr eaLnBrk="1" hangingPunct="1">
              <a:lnSpc>
                <a:spcPct val="90000"/>
              </a:lnSpc>
              <a:buFontTx/>
              <a:buNone/>
            </a:pPr>
            <a:r>
              <a:rPr lang="en-US" smtClean="0"/>
              <a:t>It is a development process that is a function of experience, communication, self discovery and feedback.</a:t>
            </a:r>
          </a:p>
          <a:p>
            <a:pPr eaLnBrk="1" hangingPunct="1">
              <a:lnSpc>
                <a:spcPct val="90000"/>
              </a:lnSpc>
              <a:buFontTx/>
              <a:buNone/>
            </a:pPr>
            <a:endParaRPr lang="en-US"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mtClean="0"/>
              <a:t>Synergistic Decision Making</a:t>
            </a:r>
          </a:p>
        </p:txBody>
      </p:sp>
      <p:sp>
        <p:nvSpPr>
          <p:cNvPr id="93187" name="Rectangle 3"/>
          <p:cNvSpPr>
            <a:spLocks noGrp="1" noChangeArrowheads="1"/>
          </p:cNvSpPr>
          <p:nvPr>
            <p:ph type="body" idx="1"/>
          </p:nvPr>
        </p:nvSpPr>
        <p:spPr>
          <a:xfrm>
            <a:off x="533400" y="1295400"/>
            <a:ext cx="8305800" cy="4876800"/>
          </a:xfrm>
        </p:spPr>
        <p:txBody>
          <a:bodyPr/>
          <a:lstStyle/>
          <a:p>
            <a:pPr eaLnBrk="1" hangingPunct="1">
              <a:buFontTx/>
              <a:buNone/>
            </a:pPr>
            <a:endParaRPr lang="en-US" smtClean="0"/>
          </a:p>
        </p:txBody>
      </p:sp>
      <p:pic>
        <p:nvPicPr>
          <p:cNvPr id="93188" name="Picture 4" descr="05-01-2006 08;15;35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7412038"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smtClean="0"/>
              <a:t>Synergistic Decision Making</a:t>
            </a:r>
          </a:p>
        </p:txBody>
      </p:sp>
      <p:sp>
        <p:nvSpPr>
          <p:cNvPr id="94211" name="Rectangle 3"/>
          <p:cNvSpPr>
            <a:spLocks noGrp="1" noChangeArrowheads="1"/>
          </p:cNvSpPr>
          <p:nvPr>
            <p:ph type="body" idx="1"/>
          </p:nvPr>
        </p:nvSpPr>
        <p:spPr>
          <a:xfrm>
            <a:off x="533400" y="1295400"/>
            <a:ext cx="8305800" cy="4876800"/>
          </a:xfrm>
        </p:spPr>
        <p:txBody>
          <a:bodyPr/>
          <a:lstStyle/>
          <a:p>
            <a:pPr eaLnBrk="1" hangingPunct="1">
              <a:buFontTx/>
              <a:buNone/>
            </a:pPr>
            <a:endParaRPr lang="en-US" smtClean="0"/>
          </a:p>
        </p:txBody>
      </p:sp>
      <p:pic>
        <p:nvPicPr>
          <p:cNvPr id="94212" name="Picture 4" descr="05-01-2006 08;23;02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71024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t>Synergistic Decision Making</a:t>
            </a:r>
          </a:p>
        </p:txBody>
      </p:sp>
      <p:sp>
        <p:nvSpPr>
          <p:cNvPr id="95235" name="Rectangle 3"/>
          <p:cNvSpPr>
            <a:spLocks noGrp="1" noChangeArrowheads="1"/>
          </p:cNvSpPr>
          <p:nvPr>
            <p:ph type="body" idx="1"/>
          </p:nvPr>
        </p:nvSpPr>
        <p:spPr>
          <a:xfrm>
            <a:off x="533400" y="1295400"/>
            <a:ext cx="8305800" cy="4876800"/>
          </a:xfrm>
        </p:spPr>
        <p:txBody>
          <a:bodyPr/>
          <a:lstStyle/>
          <a:p>
            <a:pPr eaLnBrk="1" hangingPunct="1">
              <a:buFontTx/>
              <a:buNone/>
            </a:pPr>
            <a:endParaRPr lang="en-US" smtClean="0"/>
          </a:p>
        </p:txBody>
      </p:sp>
      <p:pic>
        <p:nvPicPr>
          <p:cNvPr id="95236" name="Picture 4" descr="05-01-2006 08;17;03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mtClean="0"/>
              <a:t>Finally</a:t>
            </a:r>
          </a:p>
        </p:txBody>
      </p:sp>
      <p:sp>
        <p:nvSpPr>
          <p:cNvPr id="96259" name="Rectangle 3"/>
          <p:cNvSpPr>
            <a:spLocks noGrp="1" noChangeArrowheads="1"/>
          </p:cNvSpPr>
          <p:nvPr>
            <p:ph type="body" idx="1"/>
          </p:nvPr>
        </p:nvSpPr>
        <p:spPr>
          <a:xfrm>
            <a:off x="533400" y="1295400"/>
            <a:ext cx="8305800" cy="4876800"/>
          </a:xfrm>
        </p:spPr>
        <p:txBody>
          <a:bodyPr/>
          <a:lstStyle/>
          <a:p>
            <a:pPr eaLnBrk="1" hangingPunct="1">
              <a:buFontTx/>
              <a:buNone/>
            </a:pPr>
            <a:r>
              <a:rPr lang="en-US" sz="9600" smtClean="0"/>
              <a:t>   </a:t>
            </a:r>
          </a:p>
          <a:p>
            <a:pPr eaLnBrk="1" hangingPunct="1">
              <a:buFontTx/>
              <a:buNone/>
            </a:pPr>
            <a:r>
              <a:rPr lang="en-US" sz="9600" smtClean="0"/>
              <a:t>    The End</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endParaRPr lang="en-US" smtClean="0"/>
          </a:p>
        </p:txBody>
      </p:sp>
      <p:sp>
        <p:nvSpPr>
          <p:cNvPr id="97283" name="Rectangle 3"/>
          <p:cNvSpPr>
            <a:spLocks noGrp="1" noChangeArrowheads="1"/>
          </p:cNvSpPr>
          <p:nvPr>
            <p:ph type="body" idx="1"/>
          </p:nvPr>
        </p:nvSpPr>
        <p:spPr>
          <a:xfrm>
            <a:off x="533400" y="1295400"/>
            <a:ext cx="8305800" cy="4876800"/>
          </a:xfrm>
        </p:spPr>
        <p:txBody>
          <a:bodyPr/>
          <a:lstStyle/>
          <a:p>
            <a:pPr eaLnBrk="1" hangingPunct="1">
              <a:buFontTx/>
              <a:buNone/>
            </a:pPr>
            <a:r>
              <a:rPr lang="en-US" sz="9600" smtClean="0"/>
              <a:t>   </a:t>
            </a:r>
          </a:p>
          <a:p>
            <a:pPr eaLnBrk="1" hangingPunct="1">
              <a:buFontTx/>
              <a:buNone/>
            </a:pPr>
            <a:r>
              <a:rPr lang="en-US" sz="9600"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eee">
  <a:themeElements>
    <a:clrScheme name="iee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ee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ee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ee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C:\data\IEEE\R4\01 Central Area Workshop\ieee.pot</Template>
  <TotalTime>11816</TotalTime>
  <Words>4284</Words>
  <Application>Microsoft Office PowerPoint</Application>
  <PresentationFormat>On-screen Show (4:3)</PresentationFormat>
  <Paragraphs>463</Paragraphs>
  <Slides>94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94</vt:i4>
      </vt:variant>
    </vt:vector>
  </HeadingPairs>
  <TitlesOfParts>
    <vt:vector size="98" baseType="lpstr">
      <vt:lpstr>Times New Roman</vt:lpstr>
      <vt:lpstr>Arial</vt:lpstr>
      <vt:lpstr>Comic Sans MS</vt:lpstr>
      <vt:lpstr>ieee</vt:lpstr>
      <vt:lpstr>Some Thoughts on Leadership  by  Don C. Bramlett, PE, SMIEEE IEEE Region 4 Director 2009-2010 Southeastern Michigan Section DTE Energy – Project Engineer </vt:lpstr>
      <vt:lpstr>Workshop Content</vt:lpstr>
      <vt:lpstr>Workshop Content</vt:lpstr>
      <vt:lpstr>Workshop Content</vt:lpstr>
      <vt:lpstr>Workshop Content</vt:lpstr>
      <vt:lpstr>Definition of Leadership</vt:lpstr>
      <vt:lpstr>Interpersonal Effectiveness</vt:lpstr>
      <vt:lpstr>Interpersonal Effectiveness</vt:lpstr>
      <vt:lpstr>Awareness</vt:lpstr>
      <vt:lpstr>Ability</vt:lpstr>
      <vt:lpstr>Commitment</vt:lpstr>
      <vt:lpstr>Commitment</vt:lpstr>
      <vt:lpstr>Attributes of a Leader</vt:lpstr>
      <vt:lpstr>Attributes of a Leader</vt:lpstr>
      <vt:lpstr>Attributes of a Leader</vt:lpstr>
      <vt:lpstr>Attributes of a Leader</vt:lpstr>
      <vt:lpstr>Attributes of a Leader</vt:lpstr>
      <vt:lpstr>Attributes of a Leader</vt:lpstr>
      <vt:lpstr>Leader vs Manager</vt:lpstr>
      <vt:lpstr>Leadership</vt:lpstr>
      <vt:lpstr>Management</vt:lpstr>
      <vt:lpstr>Leadership vs Management</vt:lpstr>
      <vt:lpstr>Leader vs Manager</vt:lpstr>
      <vt:lpstr>Leadership &amp; Management Skills</vt:lpstr>
      <vt:lpstr>Managers have the following attributes , they</vt:lpstr>
      <vt:lpstr>Managers have the following attributes , they</vt:lpstr>
      <vt:lpstr>Being a Leader</vt:lpstr>
      <vt:lpstr>Recipe for being a Leader</vt:lpstr>
      <vt:lpstr>Recipe for Being a Leader</vt:lpstr>
      <vt:lpstr>Recipe for Being a Leader</vt:lpstr>
      <vt:lpstr>Holistic Communications</vt:lpstr>
      <vt:lpstr>Holistic Communications</vt:lpstr>
      <vt:lpstr>Holistic Communications</vt:lpstr>
      <vt:lpstr>The way you stand or sit</vt:lpstr>
      <vt:lpstr>The way you dress</vt:lpstr>
      <vt:lpstr>The way you write</vt:lpstr>
      <vt:lpstr>Holistic Communications</vt:lpstr>
      <vt:lpstr>What is the bottom line for you?</vt:lpstr>
      <vt:lpstr>Interpersonal Communications</vt:lpstr>
      <vt:lpstr>Personal Interactive Skills</vt:lpstr>
      <vt:lpstr>Personality Indicators</vt:lpstr>
      <vt:lpstr>Personality Indicators</vt:lpstr>
      <vt:lpstr>Personality Indicators</vt:lpstr>
      <vt:lpstr>Personality Indicators</vt:lpstr>
      <vt:lpstr>Personality Indicators</vt:lpstr>
      <vt:lpstr>Personality Indicators</vt:lpstr>
      <vt:lpstr>Self Evaluation</vt:lpstr>
      <vt:lpstr>Motivating</vt:lpstr>
      <vt:lpstr>Motivating</vt:lpstr>
      <vt:lpstr>Motivating</vt:lpstr>
      <vt:lpstr>Building a Team</vt:lpstr>
      <vt:lpstr>Building a Team</vt:lpstr>
      <vt:lpstr>Building a Team</vt:lpstr>
      <vt:lpstr>Building a Team</vt:lpstr>
      <vt:lpstr>Coaching</vt:lpstr>
      <vt:lpstr>Coaching</vt:lpstr>
      <vt:lpstr>Coaching</vt:lpstr>
      <vt:lpstr>Coaching</vt:lpstr>
      <vt:lpstr>Coaching</vt:lpstr>
      <vt:lpstr>Coaching</vt:lpstr>
      <vt:lpstr>Coaching</vt:lpstr>
      <vt:lpstr>Leadership Strategies</vt:lpstr>
      <vt:lpstr>Leadership Styles</vt:lpstr>
      <vt:lpstr>Conflict Cycle</vt:lpstr>
      <vt:lpstr>Conflict Management</vt:lpstr>
      <vt:lpstr>Thomas-Kilmann Conflict Styles</vt:lpstr>
      <vt:lpstr>Thomas-Kilmann Conflict Styles</vt:lpstr>
      <vt:lpstr>Thomas-Kilmann Conflict Styles</vt:lpstr>
      <vt:lpstr>When to Avoid</vt:lpstr>
      <vt:lpstr>When to Accommodate</vt:lpstr>
      <vt:lpstr>When to Compete</vt:lpstr>
      <vt:lpstr>When to Collaborate</vt:lpstr>
      <vt:lpstr>When to Compromise</vt:lpstr>
      <vt:lpstr>Negative Consequences of Competing</vt:lpstr>
      <vt:lpstr>Negative Consequences of Collaborating</vt:lpstr>
      <vt:lpstr>Negative Consequences of Compromising</vt:lpstr>
      <vt:lpstr>Negative Consequences of Avoiding</vt:lpstr>
      <vt:lpstr>Negative Consequences of Accommodating</vt:lpstr>
      <vt:lpstr>Conflict Control</vt:lpstr>
      <vt:lpstr>Steps for Confronting Conflict</vt:lpstr>
      <vt:lpstr>Steps for Confronting Conflict</vt:lpstr>
      <vt:lpstr>Problem Solving &amp; Decision Making</vt:lpstr>
      <vt:lpstr>Brainstorming Process</vt:lpstr>
      <vt:lpstr>Objectives of Brainstorming</vt:lpstr>
      <vt:lpstr>Synergistic Decision Making</vt:lpstr>
      <vt:lpstr>Synergistic Decision Making</vt:lpstr>
      <vt:lpstr>Synergistic Decision Making</vt:lpstr>
      <vt:lpstr>Synergistic Decision Making</vt:lpstr>
      <vt:lpstr>Synergistic Decision Making</vt:lpstr>
      <vt:lpstr>Synergistic Decision Making</vt:lpstr>
      <vt:lpstr>Synergistic Decision Making</vt:lpstr>
      <vt:lpstr>Synergistic Decision Making</vt:lpstr>
      <vt:lpstr>Finally</vt:lpstr>
      <vt:lpstr>PowerPoint Presentation</vt:lpstr>
    </vt:vector>
  </TitlesOfParts>
  <Company>Telelogic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bob_parro</dc:creator>
  <cp:lastModifiedBy>Teacher E-Solutions</cp:lastModifiedBy>
  <cp:revision>92</cp:revision>
  <dcterms:created xsi:type="dcterms:W3CDTF">2001-09-10T03:51:06Z</dcterms:created>
  <dcterms:modified xsi:type="dcterms:W3CDTF">2019-01-18T15:53:33Z</dcterms:modified>
</cp:coreProperties>
</file>