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3.xml"/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38A9C-1211-4FCD-AAE2-76700AB5E4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40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995C5-FCFE-4585-AADB-B49C7C4554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74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BEF46-9AD4-42FD-B91B-05A4651FC7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80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7288C-CC25-4711-870A-E9DCC7BADE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38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8E131-5FF2-4F0B-8612-59646AF101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4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C53F3-5F7C-4905-B1E3-E5693E6BAB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7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810BE-C578-4592-8C63-D99FBD21B3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05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B3274-37D6-40E7-A9D3-90701C1E2C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49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3ADA2-3504-4F3A-99B8-673434C995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538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E62F2-0CCD-4ABE-8267-2215163846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0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9EA38-01B7-48C8-AD30-77C9003C41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6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38CC21D-6AF5-4B4C-A7FA-7D69021E52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Life Cycles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257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Pollination is the transfer of pollen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from stigma to style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from stigma to stamen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from stamen to style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from stamen to stigma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257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Pollination is the transfer of pollen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from stigma to style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from stigma to stamen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from stamen to style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from stamen to stigma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4864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dandelion is pollinated by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wind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birds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insects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4864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dandelion is pollinated by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wind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birds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insects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When pollen joins with an ovule making a seed, this is called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pollination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germination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fertilisation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seed dispersal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When pollen joins with an ovule making a seed, this is called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pollination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germination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fertilisation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seed dispersal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019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How would a coconut be dispersed?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by wind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by water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by birds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by insects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58674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How would a coconut be dispersed?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by wind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by water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by birds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by insects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8674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After a plant has produced seeds what happens next?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flowers are made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seeds germinate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pollination occurs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seeds are dispersed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51054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After a plant has produced seeds what happens next?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flowers are made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seeds germinate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pollination occurs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seeds are dispersed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algn="l"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What conditions are needed for germination?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air, water and light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air, water and warmth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air, water and dark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air, warmth and light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49530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Dandelion seeds are dispersed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by the wind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animal droppings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by insects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water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48768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Dandelion seeds are dispersed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by the wind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animal droppings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by insects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water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410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part of the flower produces pollen?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stigma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sepal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stamen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style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4648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part of the flower produces pollen?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stigma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sepal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stamen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style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47244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Which baby animal depends on its mother the longest?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calf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human baby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kitten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puppy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algn="l"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What conditions are needed for germination?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air, water and light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air, water and warmth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air, water and dark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air, warmth and light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48006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Which baby animal depends on its mother the longest?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calf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human baby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kitten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puppy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word means dieing out for ever? 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gestation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germination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dispersal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extinction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word means dieing out for ever?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gestation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germination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dispersal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extinction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44196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Which of these animals is in danger of extinction?</a:t>
            </a:r>
            <a:endParaRPr lang="en-US" sz="36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panda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horse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rabbit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44958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Which of these animals is in danger of extinction?</a:t>
            </a:r>
            <a:endParaRPr lang="en-US" sz="36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panda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horse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rabbit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The time a baby animal takes to  develop inside its mother is called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gestation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germination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dispersal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extinction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The time a baby animal takes to  develop inside its mother is called</a:t>
            </a:r>
            <a:endParaRPr lang="en-US" sz="36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gestation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germination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dispersal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extinction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Which of these is the correct sequence in a human life cycle?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2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838200" y="5715000"/>
            <a:ext cx="7772400" cy="823913"/>
            <a:chOff x="48" y="2544"/>
            <a:chExt cx="4896" cy="519"/>
          </a:xfrm>
        </p:grpSpPr>
        <p:sp>
          <p:nvSpPr>
            <p:cNvPr id="57392" name="Text Box 55"/>
            <p:cNvSpPr txBox="1">
              <a:spLocks noChangeArrowheads="1"/>
            </p:cNvSpPr>
            <p:nvPr/>
          </p:nvSpPr>
          <p:spPr bwMode="auto">
            <a:xfrm>
              <a:off x="432" y="2602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baby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93" name="Text Box 56"/>
            <p:cNvSpPr txBox="1">
              <a:spLocks noChangeArrowheads="1"/>
            </p:cNvSpPr>
            <p:nvPr/>
          </p:nvSpPr>
          <p:spPr bwMode="auto">
            <a:xfrm>
              <a:off x="1440" y="2602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child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94" name="Text Box 57"/>
            <p:cNvSpPr txBox="1">
              <a:spLocks noChangeArrowheads="1"/>
            </p:cNvSpPr>
            <p:nvPr/>
          </p:nvSpPr>
          <p:spPr bwMode="auto">
            <a:xfrm>
              <a:off x="2400" y="2592"/>
              <a:ext cx="17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adolescent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95" name="Text Box 58"/>
            <p:cNvSpPr txBox="1">
              <a:spLocks noChangeArrowheads="1"/>
            </p:cNvSpPr>
            <p:nvPr/>
          </p:nvSpPr>
          <p:spPr bwMode="auto">
            <a:xfrm>
              <a:off x="4128" y="2592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adult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96" name="Line 59"/>
            <p:cNvSpPr>
              <a:spLocks noChangeShapeType="1"/>
            </p:cNvSpPr>
            <p:nvPr/>
          </p:nvSpPr>
          <p:spPr bwMode="auto">
            <a:xfrm>
              <a:off x="1152" y="2832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7" name="Line 60"/>
            <p:cNvSpPr>
              <a:spLocks noChangeShapeType="1"/>
            </p:cNvSpPr>
            <p:nvPr/>
          </p:nvSpPr>
          <p:spPr bwMode="auto">
            <a:xfrm>
              <a:off x="2160" y="2832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8" name="Line 61"/>
            <p:cNvSpPr>
              <a:spLocks noChangeShapeType="1"/>
            </p:cNvSpPr>
            <p:nvPr/>
          </p:nvSpPr>
          <p:spPr bwMode="auto">
            <a:xfrm>
              <a:off x="3888" y="2832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9" name="Text Box 62"/>
            <p:cNvSpPr txBox="1">
              <a:spLocks noChangeArrowheads="1"/>
            </p:cNvSpPr>
            <p:nvPr/>
          </p:nvSpPr>
          <p:spPr bwMode="auto">
            <a:xfrm>
              <a:off x="48" y="2544"/>
              <a:ext cx="480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800">
                  <a:solidFill>
                    <a:srgbClr val="FF9900"/>
                  </a:solidFill>
                  <a:latin typeface="Arial" pitchFamily="34" charset="0"/>
                </a:rPr>
                <a:t>D</a:t>
              </a:r>
              <a:endParaRPr lang="en-US" sz="4800">
                <a:solidFill>
                  <a:srgbClr val="FF9900"/>
                </a:solidFill>
                <a:latin typeface="Arial" pitchFamily="34" charset="0"/>
              </a:endParaRPr>
            </a:p>
          </p:txBody>
        </p:sp>
      </p:grp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762000" y="4724400"/>
            <a:ext cx="7696200" cy="823913"/>
            <a:chOff x="48" y="1776"/>
            <a:chExt cx="4848" cy="519"/>
          </a:xfrm>
        </p:grpSpPr>
        <p:sp>
          <p:nvSpPr>
            <p:cNvPr id="57384" name="Text Box 64"/>
            <p:cNvSpPr txBox="1">
              <a:spLocks noChangeArrowheads="1"/>
            </p:cNvSpPr>
            <p:nvPr/>
          </p:nvSpPr>
          <p:spPr bwMode="auto">
            <a:xfrm>
              <a:off x="4080" y="1844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adult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85" name="Text Box 65"/>
            <p:cNvSpPr txBox="1">
              <a:spLocks noChangeArrowheads="1"/>
            </p:cNvSpPr>
            <p:nvPr/>
          </p:nvSpPr>
          <p:spPr bwMode="auto">
            <a:xfrm>
              <a:off x="2160" y="1824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child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86" name="Text Box 66"/>
            <p:cNvSpPr txBox="1">
              <a:spLocks noChangeArrowheads="1"/>
            </p:cNvSpPr>
            <p:nvPr/>
          </p:nvSpPr>
          <p:spPr bwMode="auto">
            <a:xfrm>
              <a:off x="3072" y="1824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baby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87" name="Text Box 67"/>
            <p:cNvSpPr txBox="1">
              <a:spLocks noChangeArrowheads="1"/>
            </p:cNvSpPr>
            <p:nvPr/>
          </p:nvSpPr>
          <p:spPr bwMode="auto">
            <a:xfrm>
              <a:off x="432" y="1844"/>
              <a:ext cx="17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adolescent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88" name="Line 68"/>
            <p:cNvSpPr>
              <a:spLocks noChangeShapeType="1"/>
            </p:cNvSpPr>
            <p:nvPr/>
          </p:nvSpPr>
          <p:spPr bwMode="auto">
            <a:xfrm>
              <a:off x="1872" y="2084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9" name="Line 69"/>
            <p:cNvSpPr>
              <a:spLocks noChangeShapeType="1"/>
            </p:cNvSpPr>
            <p:nvPr/>
          </p:nvSpPr>
          <p:spPr bwMode="auto">
            <a:xfrm>
              <a:off x="2832" y="2084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0" name="Line 70"/>
            <p:cNvSpPr>
              <a:spLocks noChangeShapeType="1"/>
            </p:cNvSpPr>
            <p:nvPr/>
          </p:nvSpPr>
          <p:spPr bwMode="auto">
            <a:xfrm>
              <a:off x="3744" y="2084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1" name="Text Box 71"/>
            <p:cNvSpPr txBox="1">
              <a:spLocks noChangeArrowheads="1"/>
            </p:cNvSpPr>
            <p:nvPr/>
          </p:nvSpPr>
          <p:spPr bwMode="auto">
            <a:xfrm>
              <a:off x="48" y="1776"/>
              <a:ext cx="480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800">
                  <a:solidFill>
                    <a:srgbClr val="FF9900"/>
                  </a:solidFill>
                  <a:latin typeface="Arial" pitchFamily="34" charset="0"/>
                </a:rPr>
                <a:t>C</a:t>
              </a:r>
              <a:endParaRPr lang="en-US" sz="4800">
                <a:solidFill>
                  <a:srgbClr val="FF9900"/>
                </a:solidFill>
                <a:latin typeface="Arial" pitchFamily="34" charset="0"/>
              </a:endParaRPr>
            </a:p>
          </p:txBody>
        </p:sp>
      </p:grp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762000" y="3733800"/>
            <a:ext cx="7696200" cy="823913"/>
            <a:chOff x="48" y="1008"/>
            <a:chExt cx="4848" cy="519"/>
          </a:xfrm>
        </p:grpSpPr>
        <p:sp>
          <p:nvSpPr>
            <p:cNvPr id="57376" name="Text Box 73"/>
            <p:cNvSpPr txBox="1">
              <a:spLocks noChangeArrowheads="1"/>
            </p:cNvSpPr>
            <p:nvPr/>
          </p:nvSpPr>
          <p:spPr bwMode="auto">
            <a:xfrm>
              <a:off x="384" y="1056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child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77" name="Text Box 74"/>
            <p:cNvSpPr txBox="1">
              <a:spLocks noChangeArrowheads="1"/>
            </p:cNvSpPr>
            <p:nvPr/>
          </p:nvSpPr>
          <p:spPr bwMode="auto">
            <a:xfrm>
              <a:off x="1344" y="1056"/>
              <a:ext cx="16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adolescent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78" name="Text Box 75"/>
            <p:cNvSpPr txBox="1">
              <a:spLocks noChangeArrowheads="1"/>
            </p:cNvSpPr>
            <p:nvPr/>
          </p:nvSpPr>
          <p:spPr bwMode="auto">
            <a:xfrm>
              <a:off x="3120" y="1056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baby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79" name="Text Box 76"/>
            <p:cNvSpPr txBox="1">
              <a:spLocks noChangeArrowheads="1"/>
            </p:cNvSpPr>
            <p:nvPr/>
          </p:nvSpPr>
          <p:spPr bwMode="auto">
            <a:xfrm>
              <a:off x="4080" y="1056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adult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80" name="Line 77"/>
            <p:cNvSpPr>
              <a:spLocks noChangeShapeType="1"/>
            </p:cNvSpPr>
            <p:nvPr/>
          </p:nvSpPr>
          <p:spPr bwMode="auto">
            <a:xfrm>
              <a:off x="1056" y="1296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1" name="Line 78"/>
            <p:cNvSpPr>
              <a:spLocks noChangeShapeType="1"/>
            </p:cNvSpPr>
            <p:nvPr/>
          </p:nvSpPr>
          <p:spPr bwMode="auto">
            <a:xfrm>
              <a:off x="2832" y="1296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2" name="Line 79"/>
            <p:cNvSpPr>
              <a:spLocks noChangeShapeType="1"/>
            </p:cNvSpPr>
            <p:nvPr/>
          </p:nvSpPr>
          <p:spPr bwMode="auto">
            <a:xfrm>
              <a:off x="3792" y="1296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3" name="Text Box 80"/>
            <p:cNvSpPr txBox="1">
              <a:spLocks noChangeArrowheads="1"/>
            </p:cNvSpPr>
            <p:nvPr/>
          </p:nvSpPr>
          <p:spPr bwMode="auto">
            <a:xfrm>
              <a:off x="48" y="1008"/>
              <a:ext cx="480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800">
                  <a:solidFill>
                    <a:srgbClr val="FF9900"/>
                  </a:solidFill>
                  <a:latin typeface="Arial" pitchFamily="34" charset="0"/>
                </a:rPr>
                <a:t>B</a:t>
              </a:r>
              <a:endParaRPr lang="en-US" sz="4800">
                <a:solidFill>
                  <a:srgbClr val="FF9900"/>
                </a:solidFill>
                <a:latin typeface="Arial" pitchFamily="34" charset="0"/>
              </a:endParaRPr>
            </a:p>
          </p:txBody>
        </p:sp>
      </p:grpSp>
      <p:grpSp>
        <p:nvGrpSpPr>
          <p:cNvPr id="5" name="Group 81"/>
          <p:cNvGrpSpPr>
            <a:grpSpLocks/>
          </p:cNvGrpSpPr>
          <p:nvPr/>
        </p:nvGrpSpPr>
        <p:grpSpPr bwMode="auto">
          <a:xfrm>
            <a:off x="762000" y="2743200"/>
            <a:ext cx="7924800" cy="823913"/>
            <a:chOff x="0" y="480"/>
            <a:chExt cx="4992" cy="519"/>
          </a:xfrm>
        </p:grpSpPr>
        <p:sp>
          <p:nvSpPr>
            <p:cNvPr id="57368" name="Text Box 82"/>
            <p:cNvSpPr txBox="1">
              <a:spLocks noChangeArrowheads="1"/>
            </p:cNvSpPr>
            <p:nvPr/>
          </p:nvSpPr>
          <p:spPr bwMode="auto">
            <a:xfrm>
              <a:off x="336" y="528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adult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69" name="Line 83"/>
            <p:cNvSpPr>
              <a:spLocks noChangeShapeType="1"/>
            </p:cNvSpPr>
            <p:nvPr/>
          </p:nvSpPr>
          <p:spPr bwMode="auto">
            <a:xfrm>
              <a:off x="1056" y="758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0" name="Text Box 84"/>
            <p:cNvSpPr txBox="1">
              <a:spLocks noChangeArrowheads="1"/>
            </p:cNvSpPr>
            <p:nvPr/>
          </p:nvSpPr>
          <p:spPr bwMode="auto">
            <a:xfrm>
              <a:off x="1344" y="528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child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71" name="Text Box 85"/>
            <p:cNvSpPr txBox="1">
              <a:spLocks noChangeArrowheads="1"/>
            </p:cNvSpPr>
            <p:nvPr/>
          </p:nvSpPr>
          <p:spPr bwMode="auto">
            <a:xfrm>
              <a:off x="2352" y="528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baby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72" name="Text Box 86"/>
            <p:cNvSpPr txBox="1">
              <a:spLocks noChangeArrowheads="1"/>
            </p:cNvSpPr>
            <p:nvPr/>
          </p:nvSpPr>
          <p:spPr bwMode="auto">
            <a:xfrm>
              <a:off x="3408" y="546"/>
              <a:ext cx="15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adolescent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7373" name="Line 87"/>
            <p:cNvSpPr>
              <a:spLocks noChangeShapeType="1"/>
            </p:cNvSpPr>
            <p:nvPr/>
          </p:nvSpPr>
          <p:spPr bwMode="auto">
            <a:xfrm>
              <a:off x="2064" y="758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4" name="Line 88"/>
            <p:cNvSpPr>
              <a:spLocks noChangeShapeType="1"/>
            </p:cNvSpPr>
            <p:nvPr/>
          </p:nvSpPr>
          <p:spPr bwMode="auto">
            <a:xfrm>
              <a:off x="3120" y="758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5" name="Text Box 89"/>
            <p:cNvSpPr txBox="1">
              <a:spLocks noChangeArrowheads="1"/>
            </p:cNvSpPr>
            <p:nvPr/>
          </p:nvSpPr>
          <p:spPr bwMode="auto">
            <a:xfrm>
              <a:off x="0" y="480"/>
              <a:ext cx="480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800">
                  <a:solidFill>
                    <a:srgbClr val="FF9900"/>
                  </a:solidFill>
                  <a:latin typeface="Arial" pitchFamily="34" charset="0"/>
                </a:rPr>
                <a:t>A</a:t>
              </a:r>
              <a:endParaRPr lang="en-US" sz="4800">
                <a:solidFill>
                  <a:srgbClr val="FF9900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Which of these is the correct sequence in a human life cycle?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387" name="Group 28"/>
          <p:cNvGrpSpPr>
            <a:grpSpLocks/>
          </p:cNvGrpSpPr>
          <p:nvPr/>
        </p:nvGrpSpPr>
        <p:grpSpPr bwMode="auto">
          <a:xfrm>
            <a:off x="762000" y="2743200"/>
            <a:ext cx="7924800" cy="823913"/>
            <a:chOff x="0" y="480"/>
            <a:chExt cx="4992" cy="519"/>
          </a:xfrm>
        </p:grpSpPr>
        <p:sp>
          <p:nvSpPr>
            <p:cNvPr id="58415" name="Text Box 29"/>
            <p:cNvSpPr txBox="1">
              <a:spLocks noChangeArrowheads="1"/>
            </p:cNvSpPr>
            <p:nvPr/>
          </p:nvSpPr>
          <p:spPr bwMode="auto">
            <a:xfrm>
              <a:off x="336" y="528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adult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416" name="Line 30"/>
            <p:cNvSpPr>
              <a:spLocks noChangeShapeType="1"/>
            </p:cNvSpPr>
            <p:nvPr/>
          </p:nvSpPr>
          <p:spPr bwMode="auto">
            <a:xfrm>
              <a:off x="1056" y="758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17" name="Text Box 31"/>
            <p:cNvSpPr txBox="1">
              <a:spLocks noChangeArrowheads="1"/>
            </p:cNvSpPr>
            <p:nvPr/>
          </p:nvSpPr>
          <p:spPr bwMode="auto">
            <a:xfrm>
              <a:off x="1344" y="528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child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418" name="Text Box 32"/>
            <p:cNvSpPr txBox="1">
              <a:spLocks noChangeArrowheads="1"/>
            </p:cNvSpPr>
            <p:nvPr/>
          </p:nvSpPr>
          <p:spPr bwMode="auto">
            <a:xfrm>
              <a:off x="2352" y="528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baby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419" name="Text Box 33"/>
            <p:cNvSpPr txBox="1">
              <a:spLocks noChangeArrowheads="1"/>
            </p:cNvSpPr>
            <p:nvPr/>
          </p:nvSpPr>
          <p:spPr bwMode="auto">
            <a:xfrm>
              <a:off x="3408" y="546"/>
              <a:ext cx="15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adolescent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420" name="Line 34"/>
            <p:cNvSpPr>
              <a:spLocks noChangeShapeType="1"/>
            </p:cNvSpPr>
            <p:nvPr/>
          </p:nvSpPr>
          <p:spPr bwMode="auto">
            <a:xfrm>
              <a:off x="2064" y="758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21" name="Line 35"/>
            <p:cNvSpPr>
              <a:spLocks noChangeShapeType="1"/>
            </p:cNvSpPr>
            <p:nvPr/>
          </p:nvSpPr>
          <p:spPr bwMode="auto">
            <a:xfrm>
              <a:off x="3120" y="758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22" name="Text Box 36"/>
            <p:cNvSpPr txBox="1">
              <a:spLocks noChangeArrowheads="1"/>
            </p:cNvSpPr>
            <p:nvPr/>
          </p:nvSpPr>
          <p:spPr bwMode="auto">
            <a:xfrm>
              <a:off x="0" y="480"/>
              <a:ext cx="480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800">
                  <a:solidFill>
                    <a:srgbClr val="FF9900"/>
                  </a:solidFill>
                  <a:latin typeface="Arial" pitchFamily="34" charset="0"/>
                </a:rPr>
                <a:t>A</a:t>
              </a:r>
              <a:endParaRPr lang="en-US" sz="4800">
                <a:solidFill>
                  <a:srgbClr val="FF9900"/>
                </a:solidFill>
                <a:latin typeface="Arial" pitchFamily="34" charset="0"/>
              </a:endParaRPr>
            </a:p>
          </p:txBody>
        </p:sp>
      </p:grpSp>
      <p:grpSp>
        <p:nvGrpSpPr>
          <p:cNvPr id="58388" name="Group 37"/>
          <p:cNvGrpSpPr>
            <a:grpSpLocks/>
          </p:cNvGrpSpPr>
          <p:nvPr/>
        </p:nvGrpSpPr>
        <p:grpSpPr bwMode="auto">
          <a:xfrm>
            <a:off x="762000" y="3733800"/>
            <a:ext cx="7696200" cy="823913"/>
            <a:chOff x="48" y="1008"/>
            <a:chExt cx="4848" cy="519"/>
          </a:xfrm>
        </p:grpSpPr>
        <p:sp>
          <p:nvSpPr>
            <p:cNvPr id="58407" name="Text Box 38"/>
            <p:cNvSpPr txBox="1">
              <a:spLocks noChangeArrowheads="1"/>
            </p:cNvSpPr>
            <p:nvPr/>
          </p:nvSpPr>
          <p:spPr bwMode="auto">
            <a:xfrm>
              <a:off x="384" y="1056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child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408" name="Text Box 39"/>
            <p:cNvSpPr txBox="1">
              <a:spLocks noChangeArrowheads="1"/>
            </p:cNvSpPr>
            <p:nvPr/>
          </p:nvSpPr>
          <p:spPr bwMode="auto">
            <a:xfrm>
              <a:off x="1344" y="1056"/>
              <a:ext cx="16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adolescent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409" name="Text Box 40"/>
            <p:cNvSpPr txBox="1">
              <a:spLocks noChangeArrowheads="1"/>
            </p:cNvSpPr>
            <p:nvPr/>
          </p:nvSpPr>
          <p:spPr bwMode="auto">
            <a:xfrm>
              <a:off x="3120" y="1056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baby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410" name="Text Box 41"/>
            <p:cNvSpPr txBox="1">
              <a:spLocks noChangeArrowheads="1"/>
            </p:cNvSpPr>
            <p:nvPr/>
          </p:nvSpPr>
          <p:spPr bwMode="auto">
            <a:xfrm>
              <a:off x="4080" y="1056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adult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411" name="Line 42"/>
            <p:cNvSpPr>
              <a:spLocks noChangeShapeType="1"/>
            </p:cNvSpPr>
            <p:nvPr/>
          </p:nvSpPr>
          <p:spPr bwMode="auto">
            <a:xfrm>
              <a:off x="1056" y="1296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12" name="Line 43"/>
            <p:cNvSpPr>
              <a:spLocks noChangeShapeType="1"/>
            </p:cNvSpPr>
            <p:nvPr/>
          </p:nvSpPr>
          <p:spPr bwMode="auto">
            <a:xfrm>
              <a:off x="2832" y="1296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13" name="Line 44"/>
            <p:cNvSpPr>
              <a:spLocks noChangeShapeType="1"/>
            </p:cNvSpPr>
            <p:nvPr/>
          </p:nvSpPr>
          <p:spPr bwMode="auto">
            <a:xfrm>
              <a:off x="3792" y="1296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14" name="Text Box 45"/>
            <p:cNvSpPr txBox="1">
              <a:spLocks noChangeArrowheads="1"/>
            </p:cNvSpPr>
            <p:nvPr/>
          </p:nvSpPr>
          <p:spPr bwMode="auto">
            <a:xfrm>
              <a:off x="48" y="1008"/>
              <a:ext cx="480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800">
                  <a:solidFill>
                    <a:srgbClr val="FF9900"/>
                  </a:solidFill>
                  <a:latin typeface="Arial" pitchFamily="34" charset="0"/>
                </a:rPr>
                <a:t>B</a:t>
              </a:r>
              <a:endParaRPr lang="en-US" sz="4800">
                <a:solidFill>
                  <a:srgbClr val="FF9900"/>
                </a:solidFill>
                <a:latin typeface="Arial" pitchFamily="34" charset="0"/>
              </a:endParaRPr>
            </a:p>
          </p:txBody>
        </p:sp>
      </p:grpSp>
      <p:grpSp>
        <p:nvGrpSpPr>
          <p:cNvPr id="58389" name="Group 46"/>
          <p:cNvGrpSpPr>
            <a:grpSpLocks/>
          </p:cNvGrpSpPr>
          <p:nvPr/>
        </p:nvGrpSpPr>
        <p:grpSpPr bwMode="auto">
          <a:xfrm>
            <a:off x="762000" y="4724400"/>
            <a:ext cx="7696200" cy="823913"/>
            <a:chOff x="48" y="1776"/>
            <a:chExt cx="4848" cy="519"/>
          </a:xfrm>
        </p:grpSpPr>
        <p:sp>
          <p:nvSpPr>
            <p:cNvPr id="58399" name="Text Box 47"/>
            <p:cNvSpPr txBox="1">
              <a:spLocks noChangeArrowheads="1"/>
            </p:cNvSpPr>
            <p:nvPr/>
          </p:nvSpPr>
          <p:spPr bwMode="auto">
            <a:xfrm>
              <a:off x="4080" y="1844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adult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400" name="Text Box 48"/>
            <p:cNvSpPr txBox="1">
              <a:spLocks noChangeArrowheads="1"/>
            </p:cNvSpPr>
            <p:nvPr/>
          </p:nvSpPr>
          <p:spPr bwMode="auto">
            <a:xfrm>
              <a:off x="2160" y="1824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child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401" name="Text Box 49"/>
            <p:cNvSpPr txBox="1">
              <a:spLocks noChangeArrowheads="1"/>
            </p:cNvSpPr>
            <p:nvPr/>
          </p:nvSpPr>
          <p:spPr bwMode="auto">
            <a:xfrm>
              <a:off x="3072" y="1824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baby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402" name="Text Box 50"/>
            <p:cNvSpPr txBox="1">
              <a:spLocks noChangeArrowheads="1"/>
            </p:cNvSpPr>
            <p:nvPr/>
          </p:nvSpPr>
          <p:spPr bwMode="auto">
            <a:xfrm>
              <a:off x="432" y="1844"/>
              <a:ext cx="17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adolescent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403" name="Line 51"/>
            <p:cNvSpPr>
              <a:spLocks noChangeShapeType="1"/>
            </p:cNvSpPr>
            <p:nvPr/>
          </p:nvSpPr>
          <p:spPr bwMode="auto">
            <a:xfrm>
              <a:off x="1872" y="2084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04" name="Line 52"/>
            <p:cNvSpPr>
              <a:spLocks noChangeShapeType="1"/>
            </p:cNvSpPr>
            <p:nvPr/>
          </p:nvSpPr>
          <p:spPr bwMode="auto">
            <a:xfrm>
              <a:off x="2832" y="2084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05" name="Line 53"/>
            <p:cNvSpPr>
              <a:spLocks noChangeShapeType="1"/>
            </p:cNvSpPr>
            <p:nvPr/>
          </p:nvSpPr>
          <p:spPr bwMode="auto">
            <a:xfrm>
              <a:off x="3744" y="2084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06" name="Text Box 54"/>
            <p:cNvSpPr txBox="1">
              <a:spLocks noChangeArrowheads="1"/>
            </p:cNvSpPr>
            <p:nvPr/>
          </p:nvSpPr>
          <p:spPr bwMode="auto">
            <a:xfrm>
              <a:off x="48" y="1776"/>
              <a:ext cx="480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800">
                  <a:solidFill>
                    <a:srgbClr val="FF9900"/>
                  </a:solidFill>
                  <a:latin typeface="Arial" pitchFamily="34" charset="0"/>
                </a:rPr>
                <a:t>C</a:t>
              </a:r>
              <a:endParaRPr lang="en-US" sz="4800">
                <a:solidFill>
                  <a:srgbClr val="FF9900"/>
                </a:solidFill>
                <a:latin typeface="Arial" pitchFamily="34" charset="0"/>
              </a:endParaRPr>
            </a:p>
          </p:txBody>
        </p:sp>
      </p:grpSp>
      <p:grpSp>
        <p:nvGrpSpPr>
          <p:cNvPr id="58390" name="Group 55"/>
          <p:cNvGrpSpPr>
            <a:grpSpLocks/>
          </p:cNvGrpSpPr>
          <p:nvPr/>
        </p:nvGrpSpPr>
        <p:grpSpPr bwMode="auto">
          <a:xfrm>
            <a:off x="838200" y="5715000"/>
            <a:ext cx="7772400" cy="823913"/>
            <a:chOff x="48" y="2544"/>
            <a:chExt cx="4896" cy="519"/>
          </a:xfrm>
        </p:grpSpPr>
        <p:sp>
          <p:nvSpPr>
            <p:cNvPr id="58391" name="Text Box 56"/>
            <p:cNvSpPr txBox="1">
              <a:spLocks noChangeArrowheads="1"/>
            </p:cNvSpPr>
            <p:nvPr/>
          </p:nvSpPr>
          <p:spPr bwMode="auto">
            <a:xfrm>
              <a:off x="432" y="2602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baby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392" name="Text Box 57"/>
            <p:cNvSpPr txBox="1">
              <a:spLocks noChangeArrowheads="1"/>
            </p:cNvSpPr>
            <p:nvPr/>
          </p:nvSpPr>
          <p:spPr bwMode="auto">
            <a:xfrm>
              <a:off x="1440" y="2602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child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393" name="Text Box 58"/>
            <p:cNvSpPr txBox="1">
              <a:spLocks noChangeArrowheads="1"/>
            </p:cNvSpPr>
            <p:nvPr/>
          </p:nvSpPr>
          <p:spPr bwMode="auto">
            <a:xfrm>
              <a:off x="2400" y="2592"/>
              <a:ext cx="17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adolescent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394" name="Text Box 59"/>
            <p:cNvSpPr txBox="1">
              <a:spLocks noChangeArrowheads="1"/>
            </p:cNvSpPr>
            <p:nvPr/>
          </p:nvSpPr>
          <p:spPr bwMode="auto">
            <a:xfrm>
              <a:off x="4128" y="2592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solidFill>
                    <a:srgbClr val="FF3300"/>
                  </a:solidFill>
                  <a:latin typeface="Arial" pitchFamily="34" charset="0"/>
                </a:rPr>
                <a:t>adult</a:t>
              </a:r>
              <a:endParaRPr lang="en-US" sz="3600">
                <a:solidFill>
                  <a:srgbClr val="FF3300"/>
                </a:solidFill>
                <a:latin typeface="Arial" pitchFamily="34" charset="0"/>
              </a:endParaRPr>
            </a:p>
          </p:txBody>
        </p:sp>
        <p:sp>
          <p:nvSpPr>
            <p:cNvPr id="58395" name="Line 60"/>
            <p:cNvSpPr>
              <a:spLocks noChangeShapeType="1"/>
            </p:cNvSpPr>
            <p:nvPr/>
          </p:nvSpPr>
          <p:spPr bwMode="auto">
            <a:xfrm>
              <a:off x="1152" y="2832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96" name="Line 61"/>
            <p:cNvSpPr>
              <a:spLocks noChangeShapeType="1"/>
            </p:cNvSpPr>
            <p:nvPr/>
          </p:nvSpPr>
          <p:spPr bwMode="auto">
            <a:xfrm>
              <a:off x="2160" y="2832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97" name="Line 62"/>
            <p:cNvSpPr>
              <a:spLocks noChangeShapeType="1"/>
            </p:cNvSpPr>
            <p:nvPr/>
          </p:nvSpPr>
          <p:spPr bwMode="auto">
            <a:xfrm>
              <a:off x="3888" y="2832"/>
              <a:ext cx="2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98" name="Text Box 63"/>
            <p:cNvSpPr txBox="1">
              <a:spLocks noChangeArrowheads="1"/>
            </p:cNvSpPr>
            <p:nvPr/>
          </p:nvSpPr>
          <p:spPr bwMode="auto">
            <a:xfrm>
              <a:off x="48" y="2544"/>
              <a:ext cx="480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800">
                  <a:solidFill>
                    <a:srgbClr val="FF9900"/>
                  </a:solidFill>
                  <a:latin typeface="Arial" pitchFamily="34" charset="0"/>
                </a:rPr>
                <a:t>D</a:t>
              </a:r>
              <a:endParaRPr lang="en-US" sz="4800">
                <a:solidFill>
                  <a:srgbClr val="FF9900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696200" cy="11430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Which of these is dispersed by “pepper-pot” shaking?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apple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dandelion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poppy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blackberry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10668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Which of these is dispersed by “pepper-pot” shaking?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apple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dandelion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poppy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blackberry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638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The sticky top to the female part of the flower is called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stigma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style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sepal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stamen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5410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The sticky top to the female part of the flower is called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stigma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style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sepal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stamen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00FFCC"/>
      </a:lt1>
      <a:dk2>
        <a:srgbClr val="FF3300"/>
      </a:dk2>
      <a:lt2>
        <a:srgbClr val="000000"/>
      </a:lt2>
      <a:accent1>
        <a:srgbClr val="9900CC"/>
      </a:accent1>
      <a:accent2>
        <a:srgbClr val="3333CC"/>
      </a:accent2>
      <a:accent3>
        <a:srgbClr val="FFADAA"/>
      </a:accent3>
      <a:accent4>
        <a:srgbClr val="00DAAE"/>
      </a:accent4>
      <a:accent5>
        <a:srgbClr val="CAAAE2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709</Words>
  <Application>Microsoft Office PowerPoint</Application>
  <PresentationFormat>On-screen Show (4:3)</PresentationFormat>
  <Paragraphs>216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Times New Roman</vt:lpstr>
      <vt:lpstr>Arial</vt:lpstr>
      <vt:lpstr>Calibri</vt:lpstr>
      <vt:lpstr>Ravie</vt:lpstr>
      <vt:lpstr>Old English Text MT</vt:lpstr>
      <vt:lpstr>Lucida Console</vt:lpstr>
      <vt:lpstr>Default Design</vt:lpstr>
      <vt:lpstr>Who Wants To Be A Millionaire?  </vt:lpstr>
      <vt:lpstr>Question 1</vt:lpstr>
      <vt:lpstr>What conditions are needed for germination?</vt:lpstr>
      <vt:lpstr>What conditions are needed for germination?</vt:lpstr>
      <vt:lpstr>£100</vt:lpstr>
      <vt:lpstr>Question 2</vt:lpstr>
      <vt:lpstr>The sticky top to the female part of the flower is called</vt:lpstr>
      <vt:lpstr>The sticky top to the female part of the flower is called</vt:lpstr>
      <vt:lpstr>£200</vt:lpstr>
      <vt:lpstr>Question 3</vt:lpstr>
      <vt:lpstr>Pollination is the transfer of pollen </vt:lpstr>
      <vt:lpstr>Pollination is the transfer of pollen</vt:lpstr>
      <vt:lpstr>£300</vt:lpstr>
      <vt:lpstr>Question 4</vt:lpstr>
      <vt:lpstr>The dandelion is pollinated by </vt:lpstr>
      <vt:lpstr>The dandelion is pollinated by</vt:lpstr>
      <vt:lpstr>£500</vt:lpstr>
      <vt:lpstr>Question 5</vt:lpstr>
      <vt:lpstr>When pollen joins with an ovule making a seed, this is called</vt:lpstr>
      <vt:lpstr>When pollen joins with an ovule making a seed, this is called</vt:lpstr>
      <vt:lpstr>£1,000</vt:lpstr>
      <vt:lpstr>Question 6</vt:lpstr>
      <vt:lpstr>How would a coconut be dispersed?</vt:lpstr>
      <vt:lpstr>How would a coconut be dispersed?</vt:lpstr>
      <vt:lpstr>£2,000</vt:lpstr>
      <vt:lpstr>Question 7</vt:lpstr>
      <vt:lpstr>After a plant has produced seeds what happens next?</vt:lpstr>
      <vt:lpstr>After a plant has produced seeds what happens next?</vt:lpstr>
      <vt:lpstr>£4,000</vt:lpstr>
      <vt:lpstr>Question 8</vt:lpstr>
      <vt:lpstr>Dandelion seeds are dispersed </vt:lpstr>
      <vt:lpstr>Dandelion seeds are dispersed</vt:lpstr>
      <vt:lpstr>£8,000</vt:lpstr>
      <vt:lpstr>Question 9</vt:lpstr>
      <vt:lpstr>Which part of the flower produces pollen?</vt:lpstr>
      <vt:lpstr>Which part of the flower produces pollen?</vt:lpstr>
      <vt:lpstr>£16,000</vt:lpstr>
      <vt:lpstr>Question 10</vt:lpstr>
      <vt:lpstr>Which baby animal depends on its mother the longest?</vt:lpstr>
      <vt:lpstr>Which baby animal depends on its mother the longest?</vt:lpstr>
      <vt:lpstr>£32,000</vt:lpstr>
      <vt:lpstr>Question 11</vt:lpstr>
      <vt:lpstr>Which word means dieing out for ever?  </vt:lpstr>
      <vt:lpstr>Which word means dieing out for ever?</vt:lpstr>
      <vt:lpstr>£64,000</vt:lpstr>
      <vt:lpstr>Question 12</vt:lpstr>
      <vt:lpstr>Which of these animals is in danger of extinction?</vt:lpstr>
      <vt:lpstr>Which of these animals is in danger of extinction?</vt:lpstr>
      <vt:lpstr>£125,000</vt:lpstr>
      <vt:lpstr>Question 13</vt:lpstr>
      <vt:lpstr>The time a baby animal takes to  develop inside its mother is called  </vt:lpstr>
      <vt:lpstr>The time a baby animal takes to  develop inside its mother is called</vt:lpstr>
      <vt:lpstr>£250,000</vt:lpstr>
      <vt:lpstr>Question 14</vt:lpstr>
      <vt:lpstr>Which of these is the correct sequence in a human life cycle?</vt:lpstr>
      <vt:lpstr>Which of these is the correct sequence in a human life cycle?</vt:lpstr>
      <vt:lpstr>£500,000</vt:lpstr>
      <vt:lpstr>Question 15</vt:lpstr>
      <vt:lpstr>Which of these is dispersed by “pepper-pot” shaking?</vt:lpstr>
      <vt:lpstr>Which of these is dispersed by “pepper-pot” shaking?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25</cp:revision>
  <dcterms:created xsi:type="dcterms:W3CDTF">2003-05-20T13:35:24Z</dcterms:created>
  <dcterms:modified xsi:type="dcterms:W3CDTF">2019-01-18T17:18:06Z</dcterms:modified>
</cp:coreProperties>
</file>