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9" r:id="rId9"/>
    <p:sldId id="266" r:id="rId10"/>
    <p:sldId id="262" r:id="rId11"/>
    <p:sldId id="267" r:id="rId12"/>
    <p:sldId id="263" r:id="rId13"/>
    <p:sldId id="264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13FF13"/>
    <a:srgbClr val="3399FF"/>
    <a:srgbClr val="FF0000"/>
    <a:srgbClr val="FF3300"/>
    <a:srgbClr val="00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2E8A7-ABC6-4355-A74F-C7BA9E4A1E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67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38DB5-DEA0-4B5E-9F87-E6DE80EF5DE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14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DA8A7-82D5-4F98-99F1-259C1602E65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596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3CE7470-40A0-4571-A2CC-25879DD943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436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E317ED-27DF-4553-8DAC-193775B738C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429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203B67C-BF65-4EB4-BC54-DB062B95B0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236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292DDEE-93CB-4BFE-BAF6-B7BA53C29F0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1D5FC-7175-4E82-A973-0539116D5FA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795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13F84-0571-4417-BE07-939FB575D44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36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51FF0-4E0E-41B2-8919-4EBD9214EE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1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6E87D-4B88-46F9-8CAF-A700AE40DA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62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EF243-ACAA-41DA-A14D-125681968E5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0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7D08C-225E-4760-A64C-6BD1B4C6B25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38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A1F457-F38F-4602-A8F0-7F9CFB3FFC7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29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A5CB-32FE-479C-9894-F456F888F31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67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2C4BC6-BE39-43F2-9AFF-D12E321BF2D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3.jpeg"/><Relationship Id="rId4" Type="http://schemas.openxmlformats.org/officeDocument/2006/relationships/image" Target="../media/image8.jpeg"/><Relationship Id="rId9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101" name="Picture 5" descr="florida_sunrise_2-750x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68538" y="2133600"/>
            <a:ext cx="5060950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5000" b="1">
                <a:solidFill>
                  <a:srgbClr val="FFFF00"/>
                </a:solidFill>
                <a:latin typeface="Century Gothic" pitchFamily="34" charset="0"/>
                <a:cs typeface="Tahoma" pitchFamily="34" charset="0"/>
              </a:rPr>
              <a:t>Light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1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2" name="Rectangle 8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4751387" cy="865188"/>
          </a:xfrm>
          <a:noFill/>
          <a:ln/>
        </p:spPr>
        <p:txBody>
          <a:bodyPr/>
          <a:lstStyle/>
          <a:p>
            <a:pPr algn="l"/>
            <a:r>
              <a:rPr lang="en-GB" sz="3200" b="1">
                <a:solidFill>
                  <a:srgbClr val="FFFF00"/>
                </a:solidFill>
                <a:latin typeface="Century Gothic" pitchFamily="34" charset="0"/>
              </a:rPr>
              <a:t>How does light reflect?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1547813" y="1268413"/>
            <a:ext cx="431800" cy="40322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1763713" y="1557338"/>
            <a:ext cx="4537075" cy="172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1835150" y="3284538"/>
            <a:ext cx="3529013" cy="13684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1692275" y="3284538"/>
            <a:ext cx="7127875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Freeform 18"/>
          <p:cNvSpPr>
            <a:spLocks/>
          </p:cNvSpPr>
          <p:nvPr/>
        </p:nvSpPr>
        <p:spPr bwMode="auto">
          <a:xfrm>
            <a:off x="3563938" y="3284538"/>
            <a:ext cx="144462" cy="647700"/>
          </a:xfrm>
          <a:custGeom>
            <a:avLst/>
            <a:gdLst>
              <a:gd name="T0" fmla="*/ 0 w 205"/>
              <a:gd name="T1" fmla="*/ 544 h 544"/>
              <a:gd name="T2" fmla="*/ 182 w 205"/>
              <a:gd name="T3" fmla="*/ 272 h 544"/>
              <a:gd name="T4" fmla="*/ 136 w 205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" h="544">
                <a:moveTo>
                  <a:pt x="0" y="544"/>
                </a:moveTo>
                <a:cubicBezTo>
                  <a:pt x="79" y="453"/>
                  <a:pt x="159" y="363"/>
                  <a:pt x="182" y="272"/>
                </a:cubicBezTo>
                <a:cubicBezTo>
                  <a:pt x="205" y="181"/>
                  <a:pt x="151" y="45"/>
                  <a:pt x="136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580063" y="2708275"/>
            <a:ext cx="2952750" cy="433388"/>
          </a:xfrm>
          <a:prstGeom prst="rect">
            <a:avLst/>
          </a:prstGeom>
          <a:solidFill>
            <a:srgbClr val="FFFA0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GB" sz="2400" b="1">
                <a:solidFill>
                  <a:srgbClr val="0000CC"/>
                </a:solidFill>
                <a:latin typeface="Tahoma" pitchFamily="34" charset="0"/>
              </a:rPr>
              <a:t>Angle of incidence</a:t>
            </a:r>
            <a:endParaRPr lang="en-US" sz="2400" b="1">
              <a:solidFill>
                <a:srgbClr val="0000CC"/>
              </a:solidFill>
              <a:latin typeface="Tahoma" pitchFamily="34" charset="0"/>
            </a:endParaRP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5580063" y="3429000"/>
            <a:ext cx="2952750" cy="431800"/>
          </a:xfrm>
          <a:prstGeom prst="rect">
            <a:avLst/>
          </a:prstGeom>
          <a:solidFill>
            <a:srgbClr val="FFFA0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GB" sz="2400" b="1">
                <a:solidFill>
                  <a:srgbClr val="0000CC"/>
                </a:solidFill>
                <a:latin typeface="Tahoma" pitchFamily="34" charset="0"/>
              </a:rPr>
              <a:t>Angle of reflection</a:t>
            </a:r>
            <a:endParaRPr lang="en-US" sz="2400" b="1">
              <a:solidFill>
                <a:srgbClr val="0000CC"/>
              </a:solidFill>
              <a:latin typeface="Tahoma" pitchFamily="34" charset="0"/>
            </a:endParaRPr>
          </a:p>
        </p:txBody>
      </p:sp>
      <p:sp>
        <p:nvSpPr>
          <p:cNvPr id="36885" name="AutoShape 21"/>
          <p:cNvSpPr>
            <a:spLocks noChangeArrowheads="1"/>
          </p:cNvSpPr>
          <p:nvPr/>
        </p:nvSpPr>
        <p:spPr bwMode="auto">
          <a:xfrm>
            <a:off x="5724525" y="4292600"/>
            <a:ext cx="3024188" cy="2232025"/>
          </a:xfrm>
          <a:prstGeom prst="cloudCallout">
            <a:avLst>
              <a:gd name="adj1" fmla="val 42338"/>
              <a:gd name="adj2" fmla="val 36204"/>
            </a:avLst>
          </a:prstGeom>
          <a:solidFill>
            <a:srgbClr val="FFFF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r>
              <a:rPr lang="en-GB" sz="2000" b="1">
                <a:solidFill>
                  <a:srgbClr val="000066"/>
                </a:solidFill>
                <a:latin typeface="Comic Sans MS" pitchFamily="66" charset="0"/>
              </a:rPr>
              <a:t>The ‘angle of reflection’ is always equal to the ‘angel of incidence’.</a:t>
            </a:r>
            <a:endParaRPr lang="en-US" sz="2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6887" name="Freeform 23"/>
          <p:cNvSpPr>
            <a:spLocks/>
          </p:cNvSpPr>
          <p:nvPr/>
        </p:nvSpPr>
        <p:spPr bwMode="auto">
          <a:xfrm flipV="1">
            <a:off x="3563938" y="2636838"/>
            <a:ext cx="144462" cy="647700"/>
          </a:xfrm>
          <a:custGeom>
            <a:avLst/>
            <a:gdLst>
              <a:gd name="T0" fmla="*/ 0 w 205"/>
              <a:gd name="T1" fmla="*/ 544 h 544"/>
              <a:gd name="T2" fmla="*/ 182 w 205"/>
              <a:gd name="T3" fmla="*/ 272 h 544"/>
              <a:gd name="T4" fmla="*/ 136 w 205"/>
              <a:gd name="T5" fmla="*/ 0 h 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5" h="544">
                <a:moveTo>
                  <a:pt x="0" y="544"/>
                </a:moveTo>
                <a:cubicBezTo>
                  <a:pt x="79" y="453"/>
                  <a:pt x="159" y="363"/>
                  <a:pt x="182" y="272"/>
                </a:cubicBezTo>
                <a:cubicBezTo>
                  <a:pt x="205" y="181"/>
                  <a:pt x="151" y="45"/>
                  <a:pt x="136" y="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891" name="Group 27"/>
          <p:cNvGrpSpPr>
            <a:grpSpLocks/>
          </p:cNvGrpSpPr>
          <p:nvPr/>
        </p:nvGrpSpPr>
        <p:grpSpPr bwMode="auto">
          <a:xfrm>
            <a:off x="6213475" y="692150"/>
            <a:ext cx="2317750" cy="1154113"/>
            <a:chOff x="3914" y="436"/>
            <a:chExt cx="1460" cy="727"/>
          </a:xfrm>
        </p:grpSpPr>
        <p:sp>
          <p:nvSpPr>
            <p:cNvPr id="36875" name="Oval 11"/>
            <p:cNvSpPr>
              <a:spLocks noChangeArrowheads="1"/>
            </p:cNvSpPr>
            <p:nvPr/>
          </p:nvSpPr>
          <p:spPr bwMode="auto">
            <a:xfrm rot="-1283729">
              <a:off x="3914" y="700"/>
              <a:ext cx="354" cy="46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6" name="Rectangle 12"/>
            <p:cNvSpPr>
              <a:spLocks noChangeArrowheads="1"/>
            </p:cNvSpPr>
            <p:nvPr/>
          </p:nvSpPr>
          <p:spPr bwMode="auto">
            <a:xfrm rot="-1282892">
              <a:off x="4059" y="436"/>
              <a:ext cx="1315" cy="49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Rectangle 13"/>
            <p:cNvSpPr>
              <a:spLocks noChangeArrowheads="1"/>
            </p:cNvSpPr>
            <p:nvPr/>
          </p:nvSpPr>
          <p:spPr bwMode="auto">
            <a:xfrm rot="-1334380">
              <a:off x="4286" y="618"/>
              <a:ext cx="227" cy="9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9" name="Text Box 25"/>
            <p:cNvSpPr txBox="1">
              <a:spLocks noChangeArrowheads="1"/>
            </p:cNvSpPr>
            <p:nvPr/>
          </p:nvSpPr>
          <p:spPr bwMode="auto">
            <a:xfrm rot="4256364">
              <a:off x="4476" y="473"/>
              <a:ext cx="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1600" b="1"/>
                <a:t>on</a:t>
              </a:r>
              <a:endParaRPr lang="en-US" sz="1600" b="1"/>
            </a:p>
          </p:txBody>
        </p:sp>
        <p:sp>
          <p:nvSpPr>
            <p:cNvPr id="36890" name="Text Box 26"/>
            <p:cNvSpPr txBox="1">
              <a:spLocks noChangeArrowheads="1"/>
            </p:cNvSpPr>
            <p:nvPr/>
          </p:nvSpPr>
          <p:spPr bwMode="auto">
            <a:xfrm rot="4000338">
              <a:off x="4071" y="652"/>
              <a:ext cx="2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600" b="1"/>
                <a:t>off</a:t>
              </a:r>
              <a:endParaRPr lang="en-US" sz="16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3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/>
      <p:bldP spid="36874" grpId="0" animBg="1"/>
      <p:bldP spid="36878" grpId="0" animBg="1"/>
      <p:bldP spid="36879" grpId="0" animBg="1"/>
      <p:bldP spid="36880" grpId="0" animBg="1"/>
      <p:bldP spid="36882" grpId="0" animBg="1"/>
      <p:bldP spid="36883" grpId="0" animBg="1"/>
      <p:bldP spid="36884" grpId="0" animBg="1"/>
      <p:bldP spid="36885" grpId="0" animBg="1"/>
      <p:bldP spid="368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116013" y="1773238"/>
            <a:ext cx="288925" cy="23034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7451725" y="3429000"/>
            <a:ext cx="288925" cy="23034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AutoShape 10"/>
          <p:cNvSpPr>
            <a:spLocks noChangeArrowheads="1"/>
          </p:cNvSpPr>
          <p:nvPr/>
        </p:nvSpPr>
        <p:spPr bwMode="auto">
          <a:xfrm>
            <a:off x="1403350" y="5229225"/>
            <a:ext cx="1223963" cy="1296988"/>
          </a:xfrm>
          <a:prstGeom prst="cube">
            <a:avLst>
              <a:gd name="adj" fmla="val 25000"/>
            </a:avLst>
          </a:prstGeom>
          <a:solidFill>
            <a:srgbClr val="13FF13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1331913" y="1628775"/>
            <a:ext cx="4608512" cy="12969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1403350" y="2925763"/>
            <a:ext cx="6121400" cy="16557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2484438" y="4581525"/>
            <a:ext cx="4967287" cy="1223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Rectangle 17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5843587" cy="850900"/>
          </a:xfrm>
          <a:noFill/>
          <a:ln/>
        </p:spPr>
        <p:txBody>
          <a:bodyPr/>
          <a:lstStyle/>
          <a:p>
            <a:pPr algn="l"/>
            <a:r>
              <a:rPr lang="en-GB" sz="3200" b="1">
                <a:solidFill>
                  <a:srgbClr val="FFFF00"/>
                </a:solidFill>
                <a:latin typeface="Century Gothic" pitchFamily="34" charset="0"/>
              </a:rPr>
              <a:t>Light can only be reflected in straight lines.</a:t>
            </a:r>
          </a:p>
        </p:txBody>
      </p:sp>
      <p:grpSp>
        <p:nvGrpSpPr>
          <p:cNvPr id="53273" name="Group 25"/>
          <p:cNvGrpSpPr>
            <a:grpSpLocks/>
          </p:cNvGrpSpPr>
          <p:nvPr/>
        </p:nvGrpSpPr>
        <p:grpSpPr bwMode="auto">
          <a:xfrm>
            <a:off x="5853113" y="763588"/>
            <a:ext cx="2317750" cy="1154112"/>
            <a:chOff x="3687" y="481"/>
            <a:chExt cx="1460" cy="727"/>
          </a:xfrm>
        </p:grpSpPr>
        <p:sp>
          <p:nvSpPr>
            <p:cNvPr id="53266" name="Oval 18"/>
            <p:cNvSpPr>
              <a:spLocks noChangeArrowheads="1"/>
            </p:cNvSpPr>
            <p:nvPr/>
          </p:nvSpPr>
          <p:spPr bwMode="auto">
            <a:xfrm rot="-1283729">
              <a:off x="3687" y="745"/>
              <a:ext cx="354" cy="46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7" name="Rectangle 19"/>
            <p:cNvSpPr>
              <a:spLocks noChangeArrowheads="1"/>
            </p:cNvSpPr>
            <p:nvPr/>
          </p:nvSpPr>
          <p:spPr bwMode="auto">
            <a:xfrm rot="-1282892">
              <a:off x="3832" y="481"/>
              <a:ext cx="1315" cy="49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 noChangeArrowheads="1"/>
            </p:cNvSpPr>
            <p:nvPr/>
          </p:nvSpPr>
          <p:spPr bwMode="auto">
            <a:xfrm rot="-1334380">
              <a:off x="4059" y="663"/>
              <a:ext cx="227" cy="91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66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9" name="Text Box 21"/>
            <p:cNvSpPr txBox="1">
              <a:spLocks noChangeArrowheads="1"/>
            </p:cNvSpPr>
            <p:nvPr/>
          </p:nvSpPr>
          <p:spPr bwMode="auto">
            <a:xfrm rot="4256364">
              <a:off x="4249" y="518"/>
              <a:ext cx="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GB" sz="1600" b="1"/>
                <a:t>on</a:t>
              </a:r>
              <a:endParaRPr lang="en-US" sz="1600" b="1"/>
            </a:p>
          </p:txBody>
        </p:sp>
        <p:sp>
          <p:nvSpPr>
            <p:cNvPr id="53270" name="Text Box 22"/>
            <p:cNvSpPr txBox="1">
              <a:spLocks noChangeArrowheads="1"/>
            </p:cNvSpPr>
            <p:nvPr/>
          </p:nvSpPr>
          <p:spPr bwMode="auto">
            <a:xfrm rot="4000338">
              <a:off x="3844" y="697"/>
              <a:ext cx="2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1600" b="1"/>
                <a:t>off</a:t>
              </a:r>
              <a:endParaRPr lang="en-US" sz="1600" b="1"/>
            </a:p>
          </p:txBody>
        </p:sp>
      </p:grp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1258888" y="2924175"/>
            <a:ext cx="6842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>
            <a:off x="755650" y="4581525"/>
            <a:ext cx="6842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nimBg="1"/>
      <p:bldP spid="53257" grpId="0" animBg="1"/>
      <p:bldP spid="53258" grpId="0" animBg="1"/>
      <p:bldP spid="53259" grpId="0" animBg="1"/>
      <p:bldP spid="53260" grpId="0" animBg="1"/>
      <p:bldP spid="53261" grpId="0" animBg="1"/>
      <p:bldP spid="53265" grpId="0"/>
      <p:bldP spid="53271" grpId="0" animBg="1"/>
      <p:bldP spid="5327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067550" cy="777875"/>
          </a:xfrm>
          <a:noFill/>
          <a:ln/>
        </p:spPr>
        <p:txBody>
          <a:bodyPr/>
          <a:lstStyle/>
          <a:p>
            <a:pPr algn="l"/>
            <a:r>
              <a:rPr lang="en-GB" sz="3600" b="1">
                <a:solidFill>
                  <a:srgbClr val="FFFF00"/>
                </a:solidFill>
              </a:rPr>
              <a:t>How does light form shadows?</a:t>
            </a:r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395288" y="4508500"/>
            <a:ext cx="8424862" cy="2089150"/>
          </a:xfrm>
          <a:noFill/>
          <a:ln/>
        </p:spPr>
        <p:txBody>
          <a:bodyPr/>
          <a:lstStyle/>
          <a:p>
            <a:pPr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Light rays travel in straight lines, radiating out from the light source.</a:t>
            </a:r>
          </a:p>
          <a:p>
            <a:pPr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If rays are blocked by an opaque object a shadow forms where the light cannot reach.</a:t>
            </a:r>
          </a:p>
          <a:p>
            <a:pPr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If the light source is moved closer to the object, more light is blocked and a larger shadow is formed. </a:t>
            </a:r>
          </a:p>
        </p:txBody>
      </p:sp>
      <p:sp>
        <p:nvSpPr>
          <p:cNvPr id="40971" name="Oval 11"/>
          <p:cNvSpPr>
            <a:spLocks noChangeArrowheads="1"/>
          </p:cNvSpPr>
          <p:nvPr/>
        </p:nvSpPr>
        <p:spPr bwMode="auto">
          <a:xfrm>
            <a:off x="1403350" y="2852738"/>
            <a:ext cx="1152525" cy="1081087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light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7885113" y="620713"/>
            <a:ext cx="1079500" cy="3816350"/>
          </a:xfrm>
          <a:prstGeom prst="rect">
            <a:avLst/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V="1">
            <a:off x="1908175" y="1844675"/>
            <a:ext cx="6264275" cy="1079500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V="1">
            <a:off x="2411413" y="2781300"/>
            <a:ext cx="2089150" cy="287338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V="1">
            <a:off x="2484438" y="3141663"/>
            <a:ext cx="2016125" cy="142875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2484438" y="3500438"/>
            <a:ext cx="2016125" cy="0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2339975" y="3716338"/>
            <a:ext cx="2160588" cy="144462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AutoShape 20"/>
          <p:cNvSpPr>
            <a:spLocks noChangeArrowheads="1"/>
          </p:cNvSpPr>
          <p:nvPr/>
        </p:nvSpPr>
        <p:spPr bwMode="auto">
          <a:xfrm>
            <a:off x="8172450" y="1844675"/>
            <a:ext cx="503238" cy="2592388"/>
          </a:xfrm>
          <a:prstGeom prst="can">
            <a:avLst>
              <a:gd name="adj" fmla="val 2027"/>
            </a:avLst>
          </a:prstGeom>
          <a:gradFill rotWithShape="1">
            <a:gsLst>
              <a:gs pos="0">
                <a:srgbClr val="000000">
                  <a:alpha val="59000"/>
                </a:srgbClr>
              </a:gs>
              <a:gs pos="100000">
                <a:srgbClr val="000000">
                  <a:gamma/>
                  <a:shade val="85882"/>
                  <a:invGamma/>
                  <a:alpha val="59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AutoShape 21"/>
          <p:cNvSpPr>
            <a:spLocks noChangeArrowheads="1"/>
          </p:cNvSpPr>
          <p:nvPr/>
        </p:nvSpPr>
        <p:spPr bwMode="auto">
          <a:xfrm rot="5400000">
            <a:off x="6588125" y="2852738"/>
            <a:ext cx="144463" cy="3024187"/>
          </a:xfrm>
          <a:prstGeom prst="can">
            <a:avLst>
              <a:gd name="adj" fmla="val 8238"/>
            </a:avLst>
          </a:prstGeom>
          <a:gradFill rotWithShape="1">
            <a:gsLst>
              <a:gs pos="0">
                <a:srgbClr val="000000">
                  <a:alpha val="57001"/>
                </a:srgbClr>
              </a:gs>
              <a:gs pos="100000">
                <a:srgbClr val="000000">
                  <a:gamma/>
                  <a:shade val="98431"/>
                  <a:invGamma/>
                  <a:alpha val="57001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AutoShape 22"/>
          <p:cNvSpPr>
            <a:spLocks noChangeArrowheads="1"/>
          </p:cNvSpPr>
          <p:nvPr/>
        </p:nvSpPr>
        <p:spPr bwMode="auto">
          <a:xfrm>
            <a:off x="4572000" y="2420938"/>
            <a:ext cx="1008063" cy="2016125"/>
          </a:xfrm>
          <a:prstGeom prst="can">
            <a:avLst>
              <a:gd name="adj" fmla="val 32759"/>
            </a:avLst>
          </a:prstGeom>
          <a:solidFill>
            <a:srgbClr val="13FF13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1979613" y="3860800"/>
            <a:ext cx="2520950" cy="288925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0" name="Oval 30"/>
          <p:cNvSpPr>
            <a:spLocks noChangeArrowheads="1"/>
          </p:cNvSpPr>
          <p:nvPr/>
        </p:nvSpPr>
        <p:spPr bwMode="auto">
          <a:xfrm>
            <a:off x="2555875" y="2852738"/>
            <a:ext cx="1223963" cy="115252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light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40991" name="Line 31"/>
          <p:cNvSpPr>
            <a:spLocks noChangeShapeType="1"/>
          </p:cNvSpPr>
          <p:nvPr/>
        </p:nvSpPr>
        <p:spPr bwMode="auto">
          <a:xfrm flipV="1">
            <a:off x="3419475" y="2852738"/>
            <a:ext cx="1081088" cy="144462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 flipV="1">
            <a:off x="3635375" y="3141663"/>
            <a:ext cx="865188" cy="71437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>
            <a:off x="3708400" y="3500438"/>
            <a:ext cx="792163" cy="0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>
            <a:off x="3635375" y="3789363"/>
            <a:ext cx="865188" cy="71437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5" name="Line 35"/>
          <p:cNvSpPr>
            <a:spLocks noChangeShapeType="1"/>
          </p:cNvSpPr>
          <p:nvPr/>
        </p:nvSpPr>
        <p:spPr bwMode="auto">
          <a:xfrm>
            <a:off x="3132138" y="3933825"/>
            <a:ext cx="1368425" cy="215900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 flipV="1">
            <a:off x="3203575" y="1412875"/>
            <a:ext cx="4824413" cy="1511300"/>
          </a:xfrm>
          <a:prstGeom prst="line">
            <a:avLst/>
          </a:prstGeom>
          <a:noFill/>
          <a:ln w="57150">
            <a:solidFill>
              <a:srgbClr val="FFFF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7" name="AutoShape 37"/>
          <p:cNvSpPr>
            <a:spLocks noChangeArrowheads="1"/>
          </p:cNvSpPr>
          <p:nvPr/>
        </p:nvSpPr>
        <p:spPr bwMode="auto">
          <a:xfrm>
            <a:off x="8027988" y="1412875"/>
            <a:ext cx="792162" cy="3024188"/>
          </a:xfrm>
          <a:prstGeom prst="can">
            <a:avLst>
              <a:gd name="adj" fmla="val 3694"/>
            </a:avLst>
          </a:prstGeom>
          <a:gradFill rotWithShape="1">
            <a:gsLst>
              <a:gs pos="0">
                <a:srgbClr val="000000">
                  <a:alpha val="59000"/>
                </a:srgbClr>
              </a:gs>
              <a:gs pos="100000">
                <a:srgbClr val="000000">
                  <a:gamma/>
                  <a:shade val="85882"/>
                  <a:invGamma/>
                  <a:alpha val="59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650"/>
                            </p:stCondLst>
                            <p:childTnLst>
                              <p:par>
                                <p:cTn id="65" presetID="9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4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/>
      <p:bldP spid="40970" grpId="0" build="p"/>
      <p:bldP spid="40971" grpId="0" animBg="1"/>
      <p:bldP spid="40971" grpId="1" animBg="1"/>
      <p:bldP spid="40973" grpId="0" animBg="1"/>
      <p:bldP spid="40975" grpId="0" animBg="1"/>
      <p:bldP spid="40975" grpId="1" animBg="1"/>
      <p:bldP spid="40976" grpId="0" animBg="1"/>
      <p:bldP spid="40976" grpId="1" animBg="1"/>
      <p:bldP spid="40977" grpId="0" animBg="1"/>
      <p:bldP spid="40977" grpId="1" animBg="1"/>
      <p:bldP spid="40978" grpId="0" animBg="1"/>
      <p:bldP spid="40978" grpId="1" animBg="1"/>
      <p:bldP spid="40979" grpId="0" animBg="1"/>
      <p:bldP spid="40979" grpId="1" animBg="1"/>
      <p:bldP spid="40980" grpId="0" animBg="1"/>
      <p:bldP spid="40980" grpId="1" animBg="1"/>
      <p:bldP spid="40981" grpId="0" animBg="1"/>
      <p:bldP spid="40981" grpId="1" animBg="1"/>
      <p:bldP spid="40981" grpId="2" animBg="1"/>
      <p:bldP spid="40982" grpId="0" animBg="1"/>
      <p:bldP spid="40983" grpId="0" animBg="1"/>
      <p:bldP spid="40983" grpId="1" animBg="1"/>
      <p:bldP spid="40990" grpId="0" animBg="1"/>
      <p:bldP spid="40991" grpId="0" animBg="1"/>
      <p:bldP spid="40992" grpId="0" animBg="1"/>
      <p:bldP spid="40993" grpId="0" animBg="1"/>
      <p:bldP spid="40994" grpId="0" animBg="1"/>
      <p:bldP spid="40995" grpId="0" animBg="1"/>
      <p:bldP spid="40996" grpId="0" animBg="1"/>
      <p:bldP spid="4099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647700"/>
          </a:xfrm>
          <a:noFill/>
          <a:ln/>
        </p:spPr>
        <p:txBody>
          <a:bodyPr/>
          <a:lstStyle/>
          <a:p>
            <a:r>
              <a:rPr lang="en-GB" sz="3600" b="1">
                <a:solidFill>
                  <a:srgbClr val="FFFF00"/>
                </a:solidFill>
              </a:rPr>
              <a:t>How does sunlight cause shadows?</a:t>
            </a:r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7164388" y="3429000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 rot="275165">
            <a:off x="4427538" y="5445125"/>
            <a:ext cx="3671887" cy="2841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gamma/>
                  <a:tint val="95294"/>
                  <a:invGamma/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AutoShape 11"/>
          <p:cNvSpPr>
            <a:spLocks noChangeArrowheads="1"/>
          </p:cNvSpPr>
          <p:nvPr/>
        </p:nvSpPr>
        <p:spPr bwMode="auto">
          <a:xfrm rot="-304599">
            <a:off x="1476375" y="5459413"/>
            <a:ext cx="3241675" cy="2762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gamma/>
                  <a:tint val="95294"/>
                  <a:invGamma/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 rot="-1229659">
            <a:off x="2414588" y="5697538"/>
            <a:ext cx="2284412" cy="2762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gamma/>
                  <a:tint val="95294"/>
                  <a:invGamma/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AutoShape 13"/>
          <p:cNvSpPr>
            <a:spLocks noChangeArrowheads="1"/>
          </p:cNvSpPr>
          <p:nvPr/>
        </p:nvSpPr>
        <p:spPr bwMode="auto">
          <a:xfrm rot="-2733379">
            <a:off x="3133725" y="5859463"/>
            <a:ext cx="1700213" cy="2873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gamma/>
                  <a:tint val="95294"/>
                  <a:invGamma/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AutoShape 14"/>
          <p:cNvSpPr>
            <a:spLocks noChangeArrowheads="1"/>
          </p:cNvSpPr>
          <p:nvPr/>
        </p:nvSpPr>
        <p:spPr bwMode="auto">
          <a:xfrm rot="17357796">
            <a:off x="3733006" y="5838032"/>
            <a:ext cx="1152525" cy="3603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gamma/>
                  <a:tint val="95294"/>
                  <a:invGamma/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AutoShape 15"/>
          <p:cNvSpPr>
            <a:spLocks noChangeArrowheads="1"/>
          </p:cNvSpPr>
          <p:nvPr/>
        </p:nvSpPr>
        <p:spPr bwMode="auto">
          <a:xfrm rot="16200000">
            <a:off x="4248150" y="5553075"/>
            <a:ext cx="576263" cy="3603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gamma/>
                  <a:tint val="95294"/>
                  <a:invGamma/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AutoShape 16"/>
          <p:cNvSpPr>
            <a:spLocks noChangeArrowheads="1"/>
          </p:cNvSpPr>
          <p:nvPr/>
        </p:nvSpPr>
        <p:spPr bwMode="auto">
          <a:xfrm rot="57682804">
            <a:off x="4191793" y="5815807"/>
            <a:ext cx="1223963" cy="342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gamma/>
                  <a:tint val="95294"/>
                  <a:invGamma/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AutoShape 17"/>
          <p:cNvSpPr>
            <a:spLocks noChangeArrowheads="1"/>
          </p:cNvSpPr>
          <p:nvPr/>
        </p:nvSpPr>
        <p:spPr bwMode="auto">
          <a:xfrm rot="34395974">
            <a:off x="4284663" y="5734050"/>
            <a:ext cx="1847850" cy="3429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gamma/>
                  <a:tint val="95294"/>
                  <a:invGamma/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AutoShape 18"/>
          <p:cNvSpPr>
            <a:spLocks noChangeArrowheads="1"/>
          </p:cNvSpPr>
          <p:nvPr/>
        </p:nvSpPr>
        <p:spPr bwMode="auto">
          <a:xfrm rot="33221565">
            <a:off x="4427538" y="5661025"/>
            <a:ext cx="2590800" cy="288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0000">
                  <a:alpha val="70000"/>
                </a:srgbClr>
              </a:gs>
              <a:gs pos="100000">
                <a:srgbClr val="000000">
                  <a:gamma/>
                  <a:tint val="95294"/>
                  <a:invGamma/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AutoShape 19"/>
          <p:cNvSpPr>
            <a:spLocks noChangeArrowheads="1"/>
          </p:cNvSpPr>
          <p:nvPr/>
        </p:nvSpPr>
        <p:spPr bwMode="auto">
          <a:xfrm>
            <a:off x="4356100" y="3644900"/>
            <a:ext cx="360363" cy="1944688"/>
          </a:xfrm>
          <a:prstGeom prst="can">
            <a:avLst>
              <a:gd name="adj" fmla="val 45770"/>
            </a:avLst>
          </a:prstGeom>
          <a:solidFill>
            <a:srgbClr val="13FF13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7164388" y="3429000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6am</a:t>
            </a:r>
          </a:p>
        </p:txBody>
      </p:sp>
      <p:sp>
        <p:nvSpPr>
          <p:cNvPr id="44053" name="AutoShape 21"/>
          <p:cNvSpPr>
            <a:spLocks noChangeArrowheads="1"/>
          </p:cNvSpPr>
          <p:nvPr/>
        </p:nvSpPr>
        <p:spPr bwMode="auto">
          <a:xfrm>
            <a:off x="6588125" y="2565400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8am</a:t>
            </a:r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5940425" y="1700213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9am</a:t>
            </a:r>
          </a:p>
        </p:txBody>
      </p:sp>
      <p:sp>
        <p:nvSpPr>
          <p:cNvPr id="44055" name="AutoShape 23"/>
          <p:cNvSpPr>
            <a:spLocks noChangeArrowheads="1"/>
          </p:cNvSpPr>
          <p:nvPr/>
        </p:nvSpPr>
        <p:spPr bwMode="auto">
          <a:xfrm>
            <a:off x="3851275" y="908050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12am</a:t>
            </a:r>
          </a:p>
        </p:txBody>
      </p:sp>
      <p:sp>
        <p:nvSpPr>
          <p:cNvPr id="44056" name="AutoShape 24"/>
          <p:cNvSpPr>
            <a:spLocks noChangeArrowheads="1"/>
          </p:cNvSpPr>
          <p:nvPr/>
        </p:nvSpPr>
        <p:spPr bwMode="auto">
          <a:xfrm>
            <a:off x="2771775" y="1125538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2pm</a:t>
            </a:r>
          </a:p>
        </p:txBody>
      </p:sp>
      <p:sp>
        <p:nvSpPr>
          <p:cNvPr id="44057" name="AutoShape 25"/>
          <p:cNvSpPr>
            <a:spLocks noChangeArrowheads="1"/>
          </p:cNvSpPr>
          <p:nvPr/>
        </p:nvSpPr>
        <p:spPr bwMode="auto">
          <a:xfrm>
            <a:off x="4932363" y="1125538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10am</a:t>
            </a:r>
          </a:p>
        </p:txBody>
      </p:sp>
      <p:sp>
        <p:nvSpPr>
          <p:cNvPr id="44058" name="AutoShape 26"/>
          <p:cNvSpPr>
            <a:spLocks noChangeArrowheads="1"/>
          </p:cNvSpPr>
          <p:nvPr/>
        </p:nvSpPr>
        <p:spPr bwMode="auto">
          <a:xfrm>
            <a:off x="1835150" y="1773238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3pm</a:t>
            </a:r>
          </a:p>
        </p:txBody>
      </p:sp>
      <p:sp>
        <p:nvSpPr>
          <p:cNvPr id="44059" name="AutoShape 27"/>
          <p:cNvSpPr>
            <a:spLocks noChangeArrowheads="1"/>
          </p:cNvSpPr>
          <p:nvPr/>
        </p:nvSpPr>
        <p:spPr bwMode="auto">
          <a:xfrm>
            <a:off x="1187450" y="2636838"/>
            <a:ext cx="1081088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4pm</a:t>
            </a:r>
          </a:p>
        </p:txBody>
      </p:sp>
      <p:sp>
        <p:nvSpPr>
          <p:cNvPr id="44060" name="AutoShape 28"/>
          <p:cNvSpPr>
            <a:spLocks noChangeArrowheads="1"/>
          </p:cNvSpPr>
          <p:nvPr/>
        </p:nvSpPr>
        <p:spPr bwMode="auto">
          <a:xfrm>
            <a:off x="611188" y="3500438"/>
            <a:ext cx="1081087" cy="1079500"/>
          </a:xfrm>
          <a:prstGeom prst="sun">
            <a:avLst>
              <a:gd name="adj" fmla="val 17032"/>
            </a:avLst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>
                <a:solidFill>
                  <a:srgbClr val="FF0000"/>
                </a:solidFill>
              </a:rPr>
              <a:t>7pm</a:t>
            </a:r>
          </a:p>
        </p:txBody>
      </p:sp>
      <p:sp>
        <p:nvSpPr>
          <p:cNvPr id="44063" name="AutoShape 31"/>
          <p:cNvSpPr>
            <a:spLocks noChangeArrowheads="1"/>
          </p:cNvSpPr>
          <p:nvPr/>
        </p:nvSpPr>
        <p:spPr bwMode="auto">
          <a:xfrm>
            <a:off x="6227763" y="1052513"/>
            <a:ext cx="2738437" cy="1584325"/>
          </a:xfrm>
          <a:prstGeom prst="wedgeRectCallout">
            <a:avLst>
              <a:gd name="adj1" fmla="val 51856"/>
              <a:gd name="adj2" fmla="val -69741"/>
            </a:avLst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Looking North, the Sun </a:t>
            </a:r>
            <a:r>
              <a:rPr lang="en-GB" sz="2400" b="1">
                <a:solidFill>
                  <a:srgbClr val="000000"/>
                </a:solidFill>
                <a:latin typeface="Comic Sans MS" pitchFamily="66" charset="0"/>
              </a:rPr>
              <a:t>appears</a:t>
            </a:r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 to rise in the </a:t>
            </a:r>
            <a:r>
              <a:rPr lang="en-GB" sz="2400" b="1">
                <a:solidFill>
                  <a:srgbClr val="000000"/>
                </a:solidFill>
                <a:latin typeface="Comic Sans MS" pitchFamily="66" charset="0"/>
              </a:rPr>
              <a:t>East</a:t>
            </a:r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...</a:t>
            </a:r>
          </a:p>
        </p:txBody>
      </p:sp>
      <p:sp>
        <p:nvSpPr>
          <p:cNvPr id="44064" name="AutoShape 32"/>
          <p:cNvSpPr>
            <a:spLocks noChangeArrowheads="1"/>
          </p:cNvSpPr>
          <p:nvPr/>
        </p:nvSpPr>
        <p:spPr bwMode="auto">
          <a:xfrm>
            <a:off x="179388" y="5013325"/>
            <a:ext cx="3024187" cy="1584325"/>
          </a:xfrm>
          <a:prstGeom prst="wedgeRectCallout">
            <a:avLst>
              <a:gd name="adj1" fmla="val -50579"/>
              <a:gd name="adj2" fmla="val -70440"/>
            </a:avLst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...and travel across the sky until it sets in the </a:t>
            </a:r>
            <a:r>
              <a:rPr lang="en-GB" sz="2400" b="1">
                <a:solidFill>
                  <a:srgbClr val="000000"/>
                </a:solidFill>
                <a:latin typeface="Comic Sans MS" pitchFamily="66" charset="0"/>
              </a:rPr>
              <a:t>West</a:t>
            </a:r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4075" name="AutoShape 43"/>
          <p:cNvSpPr>
            <a:spLocks noChangeArrowheads="1"/>
          </p:cNvSpPr>
          <p:nvPr/>
        </p:nvSpPr>
        <p:spPr bwMode="auto">
          <a:xfrm>
            <a:off x="611188" y="1628775"/>
            <a:ext cx="3455987" cy="1584325"/>
          </a:xfrm>
          <a:prstGeom prst="wedgeRectCallout">
            <a:avLst>
              <a:gd name="adj1" fmla="val -51194"/>
              <a:gd name="adj2" fmla="val -69537"/>
            </a:avLst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The position of the </a:t>
            </a:r>
            <a:r>
              <a:rPr lang="en-GB" sz="2400" b="1">
                <a:solidFill>
                  <a:srgbClr val="000000"/>
                </a:solidFill>
                <a:latin typeface="Comic Sans MS" pitchFamily="66" charset="0"/>
              </a:rPr>
              <a:t>Sun</a:t>
            </a:r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 effects the position </a:t>
            </a:r>
            <a:r>
              <a:rPr lang="en-GB" sz="2400" b="1">
                <a:solidFill>
                  <a:srgbClr val="000000"/>
                </a:solidFill>
                <a:latin typeface="Comic Sans MS" pitchFamily="66" charset="0"/>
              </a:rPr>
              <a:t>and</a:t>
            </a:r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 length of the </a:t>
            </a:r>
            <a:r>
              <a:rPr lang="en-GB" sz="2400" b="1">
                <a:solidFill>
                  <a:srgbClr val="000000"/>
                </a:solidFill>
                <a:latin typeface="Comic Sans MS" pitchFamily="66" charset="0"/>
              </a:rPr>
              <a:t>shadows</a:t>
            </a:r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 created.</a:t>
            </a:r>
          </a:p>
        </p:txBody>
      </p:sp>
      <p:sp>
        <p:nvSpPr>
          <p:cNvPr id="44076" name="AutoShape 44"/>
          <p:cNvSpPr>
            <a:spLocks noChangeArrowheads="1"/>
          </p:cNvSpPr>
          <p:nvPr/>
        </p:nvSpPr>
        <p:spPr bwMode="auto">
          <a:xfrm>
            <a:off x="5508625" y="4365625"/>
            <a:ext cx="3455988" cy="1944688"/>
          </a:xfrm>
          <a:prstGeom prst="wedgeRectCallout">
            <a:avLst>
              <a:gd name="adj1" fmla="val 50736"/>
              <a:gd name="adj2" fmla="val 64940"/>
            </a:avLst>
          </a:pr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Thanks to this natural phenomenon a </a:t>
            </a:r>
            <a:r>
              <a:rPr lang="en-GB" sz="2400" b="1">
                <a:solidFill>
                  <a:srgbClr val="000000"/>
                </a:solidFill>
                <a:latin typeface="Comic Sans MS" pitchFamily="66" charset="0"/>
              </a:rPr>
              <a:t>sundial</a:t>
            </a:r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 is able to tell us the time, </a:t>
            </a:r>
            <a:r>
              <a:rPr lang="en-GB" sz="2400" b="1" i="1">
                <a:solidFill>
                  <a:srgbClr val="FF0000"/>
                </a:solidFill>
                <a:latin typeface="Comic Sans MS" pitchFamily="66" charset="0"/>
              </a:rPr>
              <a:t>as long as it is a sunny day!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3" presetID="44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72222E-6 -4.68208E-6 L -0.14166 -0.25988 C -0.18437 -0.31861 -0.29184 -0.37225 -0.35833 -0.37225 C -0.43472 -0.37225 -0.53125 -0.32462 -0.57395 -0.26566 L -0.71666 0.00463 " pathEditMode="relative" rAng="0" ptsTypes="FffFF">
                                      <p:cBhvr>
                                        <p:cTn id="44" dur="5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33" y="-183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9" presetClass="exit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44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6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92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9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108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9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1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5500"/>
                            </p:stCondLst>
                            <p:childTnLst>
                              <p:par>
                                <p:cTn id="124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5" dur="5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2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315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2500"/>
                            </p:stCondLst>
                            <p:childTnLst>
                              <p:par>
                                <p:cTn id="140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35500"/>
                            </p:stCondLst>
                            <p:childTnLst>
                              <p:par>
                                <p:cTn id="14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385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39500"/>
                            </p:stCondLst>
                            <p:childTnLst>
                              <p:par>
                                <p:cTn id="156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6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42500"/>
                            </p:stCondLst>
                            <p:childTnLst>
                              <p:par>
                                <p:cTn id="16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4550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46500"/>
                            </p:stCondLst>
                            <p:childTnLst>
                              <p:par>
                                <p:cTn id="172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3" dur="5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7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7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49500"/>
                            </p:stCondLst>
                            <p:childTnLst>
                              <p:par>
                                <p:cTn id="18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52500"/>
                            </p:stCondLst>
                            <p:childTnLst>
                              <p:par>
                                <p:cTn id="1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3500"/>
                            </p:stCondLst>
                            <p:childTnLst>
                              <p:par>
                                <p:cTn id="188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3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56500"/>
                            </p:stCondLst>
                            <p:childTnLst>
                              <p:par>
                                <p:cTn id="196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 nodeType="afterGroup">
                            <p:stCondLst>
                              <p:cond delay="59500"/>
                            </p:stCondLst>
                            <p:childTnLst>
                              <p:par>
                                <p:cTn id="2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60500"/>
                            </p:stCondLst>
                            <p:childTnLst>
                              <p:par>
                                <p:cTn id="204" presetID="9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5" dur="500"/>
                                        <p:tgtEl>
                                          <p:spTgt spid="44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63000"/>
                            </p:stCondLst>
                            <p:childTnLst>
                              <p:par>
                                <p:cTn id="208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9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44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44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44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/>
      <p:bldP spid="44039" grpId="0" animBg="1"/>
      <p:bldP spid="44039" grpId="1" animBg="1"/>
      <p:bldP spid="44039" grpId="2" animBg="1"/>
      <p:bldP spid="44042" grpId="0" animBg="1"/>
      <p:bldP spid="44042" grpId="1" animBg="1"/>
      <p:bldP spid="44043" grpId="0" animBg="1"/>
      <p:bldP spid="44043" grpId="1" animBg="1"/>
      <p:bldP spid="44044" grpId="0" animBg="1"/>
      <p:bldP spid="44044" grpId="1" animBg="1"/>
      <p:bldP spid="44045" grpId="0" animBg="1"/>
      <p:bldP spid="44045" grpId="1" animBg="1"/>
      <p:bldP spid="44046" grpId="0" animBg="1"/>
      <p:bldP spid="44046" grpId="1" animBg="1"/>
      <p:bldP spid="44047" grpId="0" animBg="1"/>
      <p:bldP spid="44047" grpId="1" animBg="1"/>
      <p:bldP spid="44048" grpId="0" animBg="1"/>
      <p:bldP spid="44048" grpId="1" animBg="1"/>
      <p:bldP spid="44049" grpId="0" animBg="1"/>
      <p:bldP spid="44049" grpId="1" animBg="1"/>
      <p:bldP spid="44050" grpId="0" animBg="1"/>
      <p:bldP spid="44050" grpId="1" animBg="1"/>
      <p:bldP spid="44051" grpId="0" animBg="1"/>
      <p:bldP spid="44063" grpId="0" animBg="1"/>
      <p:bldP spid="44063" grpId="1" animBg="1"/>
      <p:bldP spid="44064" grpId="0" animBg="1"/>
      <p:bldP spid="44064" grpId="1" animBg="1"/>
      <p:bldP spid="44075" grpId="0" animBg="1"/>
      <p:bldP spid="44075" grpId="1" animBg="1"/>
      <p:bldP spid="4407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  <a:ln/>
        </p:spPr>
        <p:txBody>
          <a:bodyPr/>
          <a:lstStyle/>
          <a:p>
            <a:r>
              <a:rPr lang="en-GB" sz="3600" b="1">
                <a:solidFill>
                  <a:srgbClr val="FFFF00"/>
                </a:solidFill>
                <a:latin typeface="Century Gothic" pitchFamily="34" charset="0"/>
              </a:rPr>
              <a:t>Now explain to your partner:</a:t>
            </a:r>
          </a:p>
        </p:txBody>
      </p:sp>
      <p:pic>
        <p:nvPicPr>
          <p:cNvPr id="56327" name="Picture 7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196975"/>
            <a:ext cx="2089150" cy="96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38" name="Picture 18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63938" y="5805488"/>
            <a:ext cx="1871662" cy="83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39" name="Picture 19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9388" y="2781300"/>
            <a:ext cx="1800225" cy="83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40" name="Picture 20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924175"/>
            <a:ext cx="1835150" cy="77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42" name="Picture 22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79838" y="3429000"/>
            <a:ext cx="1728787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44" name="AutoShape 24"/>
          <p:cNvSpPr>
            <a:spLocks noChangeArrowheads="1"/>
          </p:cNvSpPr>
          <p:nvPr/>
        </p:nvSpPr>
        <p:spPr bwMode="auto">
          <a:xfrm>
            <a:off x="0" y="2060575"/>
            <a:ext cx="4824413" cy="2592388"/>
          </a:xfrm>
          <a:prstGeom prst="cloudCallout">
            <a:avLst>
              <a:gd name="adj1" fmla="val -19366"/>
              <a:gd name="adj2" fmla="val 67329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 b="1">
                <a:solidFill>
                  <a:srgbClr val="FF3300"/>
                </a:solidFill>
                <a:latin typeface="Comic Sans MS" pitchFamily="66" charset="0"/>
              </a:rPr>
              <a:t>What is the difference between light from the Sun and light from the moon?</a:t>
            </a:r>
          </a:p>
        </p:txBody>
      </p:sp>
      <p:sp>
        <p:nvSpPr>
          <p:cNvPr id="56345" name="AutoShape 25"/>
          <p:cNvSpPr>
            <a:spLocks noChangeArrowheads="1"/>
          </p:cNvSpPr>
          <p:nvPr/>
        </p:nvSpPr>
        <p:spPr bwMode="auto">
          <a:xfrm>
            <a:off x="3708400" y="2276475"/>
            <a:ext cx="3600450" cy="2592388"/>
          </a:xfrm>
          <a:prstGeom prst="cloudCallout">
            <a:avLst>
              <a:gd name="adj1" fmla="val 52426"/>
              <a:gd name="adj2" fmla="val -6022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 b="1">
                <a:solidFill>
                  <a:srgbClr val="FF3300"/>
                </a:solidFill>
                <a:latin typeface="Comic Sans MS" pitchFamily="66" charset="0"/>
              </a:rPr>
              <a:t>Why does the Sun rise in the East and set in the West?</a:t>
            </a:r>
          </a:p>
        </p:txBody>
      </p:sp>
      <p:sp>
        <p:nvSpPr>
          <p:cNvPr id="56346" name="AutoShape 26"/>
          <p:cNvSpPr>
            <a:spLocks noChangeArrowheads="1"/>
          </p:cNvSpPr>
          <p:nvPr/>
        </p:nvSpPr>
        <p:spPr bwMode="auto">
          <a:xfrm>
            <a:off x="1116013" y="2349500"/>
            <a:ext cx="3959225" cy="2376488"/>
          </a:xfrm>
          <a:prstGeom prst="cloudCallout">
            <a:avLst>
              <a:gd name="adj1" fmla="val -27227"/>
              <a:gd name="adj2" fmla="val -69241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 b="1">
                <a:solidFill>
                  <a:srgbClr val="FF3300"/>
                </a:solidFill>
                <a:latin typeface="Comic Sans MS" pitchFamily="66" charset="0"/>
              </a:rPr>
              <a:t>Why does an orange look a different colour to a banana?</a:t>
            </a:r>
          </a:p>
        </p:txBody>
      </p:sp>
      <p:sp>
        <p:nvSpPr>
          <p:cNvPr id="56347" name="AutoShape 27"/>
          <p:cNvSpPr>
            <a:spLocks noChangeArrowheads="1"/>
          </p:cNvSpPr>
          <p:nvPr/>
        </p:nvSpPr>
        <p:spPr bwMode="auto">
          <a:xfrm>
            <a:off x="5076825" y="2852738"/>
            <a:ext cx="2881313" cy="1944687"/>
          </a:xfrm>
          <a:prstGeom prst="cloudCallout">
            <a:avLst>
              <a:gd name="adj1" fmla="val 40907"/>
              <a:gd name="adj2" fmla="val 64287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 b="1">
                <a:solidFill>
                  <a:srgbClr val="FF3300"/>
                </a:solidFill>
                <a:latin typeface="Comic Sans MS" pitchFamily="66" charset="0"/>
              </a:rPr>
              <a:t>How does a periscope work?</a:t>
            </a:r>
          </a:p>
        </p:txBody>
      </p:sp>
      <p:sp>
        <p:nvSpPr>
          <p:cNvPr id="56348" name="AutoShape 28"/>
          <p:cNvSpPr>
            <a:spLocks noChangeArrowheads="1"/>
          </p:cNvSpPr>
          <p:nvPr/>
        </p:nvSpPr>
        <p:spPr bwMode="auto">
          <a:xfrm>
            <a:off x="2124075" y="4365625"/>
            <a:ext cx="3455988" cy="2276475"/>
          </a:xfrm>
          <a:prstGeom prst="cloudCallout">
            <a:avLst>
              <a:gd name="adj1" fmla="val 21657"/>
              <a:gd name="adj2" fmla="val -64088"/>
            </a:avLst>
          </a:prstGeom>
          <a:solidFill>
            <a:schemeClr val="tx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sz="2400" b="1">
                <a:solidFill>
                  <a:srgbClr val="FF3300"/>
                </a:solidFill>
                <a:latin typeface="Comic Sans MS" pitchFamily="66" charset="0"/>
              </a:rPr>
              <a:t>Why can’t we see anything without a light source?</a:t>
            </a:r>
          </a:p>
        </p:txBody>
      </p:sp>
      <p:pic>
        <p:nvPicPr>
          <p:cNvPr id="56349" name="Picture 29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981075"/>
            <a:ext cx="1655763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50" name="Picture 30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084763"/>
            <a:ext cx="208915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52" name="Picture 32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013325"/>
            <a:ext cx="2449512" cy="113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53" name="Picture 33" descr="Binoculars - (Science Tool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00788" y="1052513"/>
            <a:ext cx="2303462" cy="106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0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/>
      <p:bldP spid="56344" grpId="0" animBg="1"/>
      <p:bldP spid="56344" grpId="1" animBg="1"/>
      <p:bldP spid="56345" grpId="0" animBg="1"/>
      <p:bldP spid="56345" grpId="1" animBg="1"/>
      <p:bldP spid="56346" grpId="0" animBg="1"/>
      <p:bldP spid="56346" grpId="1" animBg="1"/>
      <p:bldP spid="56347" grpId="0" animBg="1"/>
      <p:bldP spid="56347" grpId="1" animBg="1"/>
      <p:bldP spid="56348" grpId="0" animBg="1"/>
      <p:bldP spid="5634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en-GB" b="1">
                <a:solidFill>
                  <a:srgbClr val="FFFF00"/>
                </a:solidFill>
              </a:rPr>
              <a:t>Where does light come from?</a:t>
            </a:r>
          </a:p>
        </p:txBody>
      </p:sp>
      <p:pic>
        <p:nvPicPr>
          <p:cNvPr id="12293" name="Picture 5" descr="florida_sunrise_2-750x600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485900"/>
            <a:ext cx="3724275" cy="2473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6" name="Picture 8" descr="Sunrise1_hor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79838" y="1196975"/>
            <a:ext cx="4824412" cy="2786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299" name="Picture 11" descr="g-marsh-sunrise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3502025"/>
            <a:ext cx="4176713" cy="2765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02" name="Picture 14" descr="First_Sunrise_2004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3644900"/>
            <a:ext cx="4059237" cy="2933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305" name="Picture 17" descr="sun2bi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989138"/>
            <a:ext cx="3025775" cy="302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203575" y="2708275"/>
            <a:ext cx="2700338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200" b="1"/>
              <a:t>Our major light source:</a:t>
            </a:r>
          </a:p>
          <a:p>
            <a:pPr algn="ctr"/>
            <a:r>
              <a:rPr lang="en-GB" sz="3200" b="1"/>
              <a:t>the Sun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23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3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922337"/>
          </a:xfrm>
          <a:noFill/>
          <a:ln/>
        </p:spPr>
        <p:txBody>
          <a:bodyPr/>
          <a:lstStyle/>
          <a:p>
            <a:r>
              <a:rPr lang="en-GB" sz="3600" b="1">
                <a:solidFill>
                  <a:srgbClr val="FFFF00"/>
                </a:solidFill>
              </a:rPr>
              <a:t>Where else does light come from?</a:t>
            </a:r>
          </a:p>
        </p:txBody>
      </p:sp>
      <p:pic>
        <p:nvPicPr>
          <p:cNvPr id="13319" name="Picture 7" descr="Fire%252003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2781300"/>
            <a:ext cx="3097213" cy="3914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22" name="Picture 10" descr="lightning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213" y="1196975"/>
            <a:ext cx="5545137" cy="3286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25" name="Picture 13" descr="Torch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341438"/>
            <a:ext cx="2446337" cy="1835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28" name="Picture 16" descr="lamp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3663" y="2781300"/>
            <a:ext cx="2328862" cy="3382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31" name="Picture 19" descr="firefl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16338"/>
            <a:ext cx="3382962" cy="268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8" name="Picture 26" descr="neon-signs-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92375"/>
            <a:ext cx="2376488" cy="138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0" name="Picture 28" descr="Cand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52963"/>
            <a:ext cx="1441450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2" name="Picture 30" descr="monito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636838"/>
            <a:ext cx="1582737" cy="158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7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4638"/>
            <a:ext cx="8229600" cy="993775"/>
          </a:xfrm>
          <a:noFill/>
          <a:ln/>
        </p:spPr>
        <p:txBody>
          <a:bodyPr/>
          <a:lstStyle/>
          <a:p>
            <a:r>
              <a:rPr lang="en-GB" sz="3600" b="1">
                <a:solidFill>
                  <a:srgbClr val="FFFF00"/>
                </a:solidFill>
              </a:rPr>
              <a:t>Sorting light sources</a:t>
            </a:r>
          </a:p>
        </p:txBody>
      </p:sp>
      <p:pic>
        <p:nvPicPr>
          <p:cNvPr id="14343" name="Picture 7" descr="Fire%252003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2276475"/>
            <a:ext cx="1639887" cy="218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5" name="Picture 9" descr="lightning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2708275"/>
            <a:ext cx="2368550" cy="180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7" name="Picture 11" descr="Torch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4149725"/>
            <a:ext cx="2438400" cy="182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436688" y="1268413"/>
            <a:ext cx="7707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/>
              <a:t>Natural                vs.       Man-made </a:t>
            </a:r>
            <a:r>
              <a:rPr lang="en-GB" sz="2800" i="1"/>
              <a:t>(artificial)</a:t>
            </a:r>
          </a:p>
        </p:txBody>
      </p:sp>
      <p:pic>
        <p:nvPicPr>
          <p:cNvPr id="14349" name="Picture 13" descr="lamp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19700" y="3789363"/>
            <a:ext cx="1706563" cy="24812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51" name="Picture 15" descr="firefl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365625"/>
            <a:ext cx="2449512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2" name="Picture 16" descr="sun2bi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213100"/>
            <a:ext cx="1944688" cy="194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3" name="Picture 17" descr="neon-signs-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5589588"/>
            <a:ext cx="2016125" cy="107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4" name="Picture 18" descr="Candl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5013325"/>
            <a:ext cx="1184275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5" name="Picture 19" descr="monito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1989138"/>
            <a:ext cx="11525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31214E-7 L -0.35816 -0.19399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97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02312E-6 L -0.32292 0.05248 " pathEditMode="relative" ptsTypes="AA">
                                      <p:cBhvr>
                                        <p:cTn id="88" dur="2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5087E-6 L 0.22188 -0.26451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4" y="-13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27 0.01364 L 0.4415 0.08694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30" y="3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17 -0.06474 L -0.17622 0.01919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4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96 -0.0578 L -0.25555 0.1100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26" y="83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4624E-7 L -0.37795 0.01017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6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2 -0.0155 L 0.29149 -0.22521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104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5607E-6 L 0.15764 0.0104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82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  <a:ln/>
        </p:spPr>
        <p:txBody>
          <a:bodyPr/>
          <a:lstStyle/>
          <a:p>
            <a:r>
              <a:rPr lang="en-GB" sz="3200" b="1">
                <a:solidFill>
                  <a:srgbClr val="FFFF00"/>
                </a:solidFill>
              </a:rPr>
              <a:t>Are these light sources?</a:t>
            </a:r>
          </a:p>
        </p:txBody>
      </p:sp>
      <p:pic>
        <p:nvPicPr>
          <p:cNvPr id="29704" name="Picture 8" descr="moon_99_03_01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96975"/>
            <a:ext cx="2951163" cy="2951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10" name="Picture 14" descr="sparkling%2520water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2138" y="1700213"/>
            <a:ext cx="2879725" cy="2922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14" name="Picture 18" descr="Wooden_Mirror_Frame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0425" y="1268413"/>
            <a:ext cx="3030538" cy="3030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684213" y="4221163"/>
            <a:ext cx="20367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800" b="1"/>
              <a:t>moon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3563938" y="4724400"/>
            <a:ext cx="2036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800" b="1"/>
              <a:t>water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6659563" y="4364038"/>
            <a:ext cx="20367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800" b="1"/>
              <a:t>mirror</a:t>
            </a:r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827088" y="4076700"/>
            <a:ext cx="1728787" cy="79216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 flipH="1">
            <a:off x="827088" y="4005263"/>
            <a:ext cx="1657350" cy="9350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>
            <a:off x="3995738" y="4581525"/>
            <a:ext cx="1296987" cy="863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 flipH="1">
            <a:off x="3851275" y="4581525"/>
            <a:ext cx="1441450" cy="863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7019925" y="4221163"/>
            <a:ext cx="1368425" cy="863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 flipH="1">
            <a:off x="7019925" y="4221163"/>
            <a:ext cx="1296988" cy="9350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684213" y="5589588"/>
            <a:ext cx="7775575" cy="99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These items are not light sources, instead they are </a:t>
            </a:r>
            <a:r>
              <a:rPr lang="en-GB" sz="2400" b="1">
                <a:latin typeface="Comic Sans MS" pitchFamily="66" charset="0"/>
              </a:rPr>
              <a:t>reflecting</a:t>
            </a:r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 light from other sources.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297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97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297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  <p:bldP spid="29716" grpId="0"/>
      <p:bldP spid="29717" grpId="0"/>
      <p:bldP spid="29718" grpId="0"/>
      <p:bldP spid="29719" grpId="0" animBg="1"/>
      <p:bldP spid="29720" grpId="0" animBg="1"/>
      <p:bldP spid="29721" grpId="0" animBg="1"/>
      <p:bldP spid="29722" grpId="0" animBg="1"/>
      <p:bldP spid="29723" grpId="0" animBg="1"/>
      <p:bldP spid="29724" grpId="0" animBg="1"/>
      <p:bldP spid="297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noFill/>
          <a:ln/>
        </p:spPr>
        <p:txBody>
          <a:bodyPr/>
          <a:lstStyle/>
          <a:p>
            <a:r>
              <a:rPr lang="en-GB" sz="3600" b="1">
                <a:solidFill>
                  <a:srgbClr val="FFFF00"/>
                </a:solidFill>
              </a:rPr>
              <a:t>How does light travel?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4076700"/>
            <a:ext cx="8713788" cy="2519363"/>
          </a:xfrm>
        </p:spPr>
        <p:txBody>
          <a:bodyPr/>
          <a:lstStyle/>
          <a:p>
            <a:pPr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Light rays travel in </a:t>
            </a:r>
            <a:r>
              <a:rPr lang="en-GB" sz="2200" b="1">
                <a:latin typeface="Comic Sans MS" pitchFamily="66" charset="0"/>
              </a:rPr>
              <a:t>straight lines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 from the light source.</a:t>
            </a:r>
          </a:p>
          <a:p>
            <a:pPr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When it hits an </a:t>
            </a:r>
            <a:r>
              <a:rPr lang="en-GB" sz="2200" b="1">
                <a:latin typeface="Comic Sans MS" pitchFamily="66" charset="0"/>
              </a:rPr>
              <a:t>opaque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 object, some light is absorbed and the rest reflects off.</a:t>
            </a:r>
          </a:p>
          <a:p>
            <a:pPr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If the object is </a:t>
            </a:r>
            <a:r>
              <a:rPr lang="en-GB" sz="2200" b="1">
                <a:latin typeface="Comic Sans MS" pitchFamily="66" charset="0"/>
              </a:rPr>
              <a:t>transparent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, light rays pass through it easily.</a:t>
            </a:r>
          </a:p>
          <a:p>
            <a:pPr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If the object is </a:t>
            </a:r>
            <a:r>
              <a:rPr lang="en-GB" sz="2200" b="1">
                <a:latin typeface="Comic Sans MS" pitchFamily="66" charset="0"/>
              </a:rPr>
              <a:t>translucent</a:t>
            </a:r>
            <a:r>
              <a:rPr lang="en-GB" sz="2200" b="1">
                <a:solidFill>
                  <a:srgbClr val="FFFF00"/>
                </a:solidFill>
                <a:latin typeface="Comic Sans MS" pitchFamily="66" charset="0"/>
              </a:rPr>
              <a:t>, some light can pass through, but the rest of the light will be reflected.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468313" y="620713"/>
            <a:ext cx="1079500" cy="1008062"/>
          </a:xfrm>
          <a:prstGeom prst="ellipse">
            <a:avLst/>
          </a:prstGeom>
          <a:solidFill>
            <a:srgbClr val="FFFF66"/>
          </a:solidFill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light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3132138" y="3141663"/>
            <a:ext cx="863600" cy="936625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 rot="4510269">
            <a:off x="7457282" y="1912144"/>
            <a:ext cx="862012" cy="1016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 rot="-880762">
            <a:off x="7164388" y="2133600"/>
            <a:ext cx="504825" cy="792163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 rot="-527289">
            <a:off x="7164388" y="2278063"/>
            <a:ext cx="288925" cy="5032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 rot="-2272499">
            <a:off x="7380288" y="2276475"/>
            <a:ext cx="150812" cy="96838"/>
          </a:xfrm>
          <a:prstGeom prst="rtTriangl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 flipV="1">
            <a:off x="7019925" y="2062163"/>
            <a:ext cx="1368425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7380288" y="2278063"/>
            <a:ext cx="1008062" cy="79216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1403350" y="1412875"/>
            <a:ext cx="2089150" cy="1800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V="1">
            <a:off x="3419475" y="2492375"/>
            <a:ext cx="3816350" cy="72072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9" name="Oval 19"/>
          <p:cNvSpPr>
            <a:spLocks noChangeArrowheads="1"/>
          </p:cNvSpPr>
          <p:nvPr/>
        </p:nvSpPr>
        <p:spPr bwMode="auto">
          <a:xfrm>
            <a:off x="7308850" y="2349500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3132138" y="3141663"/>
            <a:ext cx="863600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shade val="92157"/>
                  <a:invGamma/>
                  <a:alpha val="39999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3492500" y="3213100"/>
            <a:ext cx="935038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 flipV="1">
            <a:off x="3563938" y="2492375"/>
            <a:ext cx="3671887" cy="720725"/>
          </a:xfrm>
          <a:prstGeom prst="line">
            <a:avLst/>
          </a:prstGeom>
          <a:noFill/>
          <a:ln w="19050">
            <a:solidFill>
              <a:srgbClr val="33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AutoShape 23"/>
          <p:cNvSpPr>
            <a:spLocks noChangeArrowheads="1"/>
          </p:cNvSpPr>
          <p:nvPr/>
        </p:nvSpPr>
        <p:spPr bwMode="auto">
          <a:xfrm>
            <a:off x="3132138" y="3141663"/>
            <a:ext cx="863600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hlink">
                  <a:alpha val="67000"/>
                </a:schemeClr>
              </a:gs>
              <a:gs pos="100000">
                <a:schemeClr val="hlink">
                  <a:gamma/>
                  <a:shade val="76078"/>
                  <a:invGamma/>
                  <a:alpha val="67000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3492500" y="3213100"/>
            <a:ext cx="935038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 flipV="1">
            <a:off x="3492500" y="2492375"/>
            <a:ext cx="3816350" cy="720725"/>
          </a:xfrm>
          <a:prstGeom prst="line">
            <a:avLst/>
          </a:prstGeom>
          <a:noFill/>
          <a:ln w="38100">
            <a:solidFill>
              <a:srgbClr val="33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150"/>
                            </p:stCondLst>
                            <p:childTnLst>
                              <p:par>
                                <p:cTn id="63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15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85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6" grpId="0" uiExpand="1" build="p"/>
      <p:bldP spid="35848" grpId="0" animBg="1"/>
      <p:bldP spid="35850" grpId="0" animBg="1"/>
      <p:bldP spid="35850" grpId="1" animBg="1"/>
      <p:bldP spid="35851" grpId="0" animBg="1"/>
      <p:bldP spid="35852" grpId="0" animBg="1"/>
      <p:bldP spid="35853" grpId="0" animBg="1"/>
      <p:bldP spid="35854" grpId="0" animBg="1"/>
      <p:bldP spid="35855" grpId="0" animBg="1"/>
      <p:bldP spid="35856" grpId="0" animBg="1"/>
      <p:bldP spid="35857" grpId="0" animBg="1"/>
      <p:bldP spid="35858" grpId="0" animBg="1"/>
      <p:bldP spid="35858" grpId="1" animBg="1"/>
      <p:bldP spid="35859" grpId="0" animBg="1"/>
      <p:bldP spid="35860" grpId="0" animBg="1"/>
      <p:bldP spid="35860" grpId="1" animBg="1"/>
      <p:bldP spid="35861" grpId="0" animBg="1"/>
      <p:bldP spid="35861" grpId="1" animBg="1"/>
      <p:bldP spid="35862" grpId="0" animBg="1"/>
      <p:bldP spid="35863" grpId="0" animBg="1"/>
      <p:bldP spid="35864" grpId="0" animBg="1"/>
      <p:bldP spid="35864" grpId="1" animBg="1"/>
      <p:bldP spid="358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8" name="Rectangle 18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  <a:ln/>
        </p:spPr>
        <p:txBody>
          <a:bodyPr/>
          <a:lstStyle/>
          <a:p>
            <a:r>
              <a:rPr lang="en-GB" sz="3600" b="1">
                <a:solidFill>
                  <a:srgbClr val="FFFF00"/>
                </a:solidFill>
              </a:rPr>
              <a:t>How do we see?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323850" y="1125538"/>
            <a:ext cx="8494713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Light coming from, </a:t>
            </a:r>
            <a:r>
              <a:rPr lang="en-GB" sz="2800" b="1" i="1">
                <a:solidFill>
                  <a:srgbClr val="FFFF00"/>
                </a:solidFill>
                <a:latin typeface="Comic Sans MS" pitchFamily="66" charset="0"/>
              </a:rPr>
              <a:t>(or reflecting off)</a:t>
            </a: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 objects enters the eye through the cornea then the pupil.</a:t>
            </a:r>
          </a:p>
          <a:p>
            <a:pPr marL="342900" indent="-342900">
              <a:spcBef>
                <a:spcPct val="20000"/>
              </a:spcBef>
              <a:buClr>
                <a:srgbClr val="FF9900"/>
              </a:buClr>
              <a:buSzPct val="130000"/>
              <a:buFont typeface="Wingdings" pitchFamily="2" charset="2"/>
              <a:buChar char="R"/>
            </a:pPr>
            <a:endParaRPr lang="en-GB" sz="2800" b="1">
              <a:solidFill>
                <a:srgbClr val="FFFF0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It is focused clearly by the lens on to the retina.</a:t>
            </a:r>
          </a:p>
          <a:p>
            <a:pPr marL="342900" indent="-342900">
              <a:lnSpc>
                <a:spcPct val="90000"/>
              </a:lnSpc>
              <a:buClr>
                <a:srgbClr val="FF9900"/>
              </a:buClr>
              <a:buSzPct val="120000"/>
              <a:buFont typeface="Wingdings" pitchFamily="2" charset="2"/>
              <a:buChar char="R"/>
            </a:pPr>
            <a:endParaRPr lang="en-GB" sz="2800" b="1">
              <a:solidFill>
                <a:srgbClr val="FFFF0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The light sensitive cells of the retina gather information about patterns of light and dark, colour and movement and send it through the optic nerve.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6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6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  <a:ln/>
        </p:spPr>
        <p:txBody>
          <a:bodyPr/>
          <a:lstStyle/>
          <a:p>
            <a:r>
              <a:rPr lang="en-GB" sz="3600" b="1">
                <a:solidFill>
                  <a:srgbClr val="FFFF00"/>
                </a:solidFill>
              </a:rPr>
              <a:t>How do we see?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468313" y="1125538"/>
            <a:ext cx="8280400" cy="727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Information entering the brain through the optic nerve, is then transmitted through more nerve pathways to the visual cortex.</a:t>
            </a:r>
          </a:p>
          <a:p>
            <a:pPr marL="342900" indent="-342900">
              <a:lnSpc>
                <a:spcPct val="90000"/>
              </a:lnSpc>
              <a:buClr>
                <a:srgbClr val="FF9900"/>
              </a:buClr>
              <a:buSzPct val="120000"/>
              <a:buFont typeface="Wingdings" pitchFamily="2" charset="2"/>
              <a:buChar char="R"/>
            </a:pPr>
            <a:endParaRPr lang="en-GB" sz="2800" b="1">
              <a:solidFill>
                <a:srgbClr val="FFFF0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Here the patterns of light and dark, colour and movement are interpreted.</a:t>
            </a:r>
          </a:p>
          <a:p>
            <a:pPr marL="342900" indent="-342900">
              <a:lnSpc>
                <a:spcPct val="90000"/>
              </a:lnSpc>
              <a:buClr>
                <a:srgbClr val="FF9900"/>
              </a:buClr>
              <a:buSzPct val="120000"/>
              <a:buFont typeface="Wingdings" pitchFamily="2" charset="2"/>
              <a:buNone/>
            </a:pPr>
            <a:endParaRPr lang="en-GB" sz="2800" b="1">
              <a:solidFill>
                <a:srgbClr val="FFFF00"/>
              </a:solidFill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en-GB" sz="2800" b="1">
                <a:solidFill>
                  <a:srgbClr val="FFFF00"/>
                </a:solidFill>
                <a:latin typeface="Comic Sans MS" pitchFamily="66" charset="0"/>
              </a:rPr>
              <a:t>The brain, based on past experience, can then understand what it ‘sees’.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1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noFill/>
          <a:ln/>
        </p:spPr>
        <p:txBody>
          <a:bodyPr/>
          <a:lstStyle/>
          <a:p>
            <a:r>
              <a:rPr lang="en-GB" sz="3600" b="1">
                <a:solidFill>
                  <a:srgbClr val="FFFF00"/>
                </a:solidFill>
              </a:rPr>
              <a:t>How do we see colour?</a:t>
            </a:r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179388" y="908050"/>
            <a:ext cx="1079500" cy="1008063"/>
          </a:xfrm>
          <a:prstGeom prst="ellipse">
            <a:avLst/>
          </a:prstGeom>
          <a:solidFill>
            <a:srgbClr val="FFFF66"/>
          </a:solidFill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light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source</a:t>
            </a:r>
          </a:p>
        </p:txBody>
      </p:sp>
      <p:sp>
        <p:nvSpPr>
          <p:cNvPr id="51213" name="AutoShape 13"/>
          <p:cNvSpPr>
            <a:spLocks noChangeArrowheads="1"/>
          </p:cNvSpPr>
          <p:nvPr/>
        </p:nvSpPr>
        <p:spPr bwMode="auto">
          <a:xfrm rot="3414914">
            <a:off x="4145757" y="1769269"/>
            <a:ext cx="862012" cy="1016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Oval 14"/>
          <p:cNvSpPr>
            <a:spLocks noChangeArrowheads="1"/>
          </p:cNvSpPr>
          <p:nvPr/>
        </p:nvSpPr>
        <p:spPr bwMode="auto">
          <a:xfrm rot="-1985823">
            <a:off x="3924300" y="2133600"/>
            <a:ext cx="504825" cy="79216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 rot="-1974475">
            <a:off x="3992563" y="2330450"/>
            <a:ext cx="271462" cy="496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AutoShape 16"/>
          <p:cNvSpPr>
            <a:spLocks noChangeArrowheads="1"/>
          </p:cNvSpPr>
          <p:nvPr/>
        </p:nvSpPr>
        <p:spPr bwMode="auto">
          <a:xfrm rot="-3398353">
            <a:off x="4186238" y="2305050"/>
            <a:ext cx="150812" cy="96838"/>
          </a:xfrm>
          <a:prstGeom prst="rtTriangl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rot="-1088416" flipH="1" flipV="1">
            <a:off x="3708400" y="1990725"/>
            <a:ext cx="1368425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rot="20504747" flipH="1">
            <a:off x="4140200" y="2133600"/>
            <a:ext cx="1008063" cy="7921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9" name="Oval 19"/>
          <p:cNvSpPr>
            <a:spLocks noChangeArrowheads="1"/>
          </p:cNvSpPr>
          <p:nvPr/>
        </p:nvSpPr>
        <p:spPr bwMode="auto">
          <a:xfrm rot="-1151930">
            <a:off x="4140200" y="2422525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AutoShape 20"/>
          <p:cNvSpPr>
            <a:spLocks noChangeArrowheads="1"/>
          </p:cNvSpPr>
          <p:nvPr/>
        </p:nvSpPr>
        <p:spPr bwMode="auto">
          <a:xfrm>
            <a:off x="1476375" y="4652963"/>
            <a:ext cx="1081088" cy="10080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>
            <a:off x="900113" y="1844675"/>
            <a:ext cx="1079500" cy="28797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V="1">
            <a:off x="1979613" y="2636838"/>
            <a:ext cx="2160587" cy="2016125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1404938" y="4724400"/>
            <a:ext cx="1655762" cy="792163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V="1">
            <a:off x="1979613" y="2636838"/>
            <a:ext cx="2160587" cy="2087562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AutoShape 25"/>
          <p:cNvSpPr>
            <a:spLocks noChangeArrowheads="1"/>
          </p:cNvSpPr>
          <p:nvPr/>
        </p:nvSpPr>
        <p:spPr bwMode="auto">
          <a:xfrm>
            <a:off x="1476375" y="4724400"/>
            <a:ext cx="1079500" cy="1008063"/>
          </a:xfrm>
          <a:prstGeom prst="can">
            <a:avLst>
              <a:gd name="adj" fmla="val 25000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 flipV="1">
            <a:off x="1979613" y="2636838"/>
            <a:ext cx="2160587" cy="20875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Rectangle 28"/>
          <p:cNvSpPr>
            <a:spLocks noChangeArrowheads="1"/>
          </p:cNvSpPr>
          <p:nvPr>
            <p:ph type="body" sz="half" idx="2"/>
          </p:nvPr>
        </p:nvSpPr>
        <p:spPr>
          <a:xfrm>
            <a:off x="4932363" y="1268413"/>
            <a:ext cx="3959225" cy="5329237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en-GB" sz="2000" b="1">
                <a:solidFill>
                  <a:srgbClr val="FFFF00"/>
                </a:solidFill>
                <a:latin typeface="Comic Sans MS" pitchFamily="66" charset="0"/>
              </a:rPr>
              <a:t>Light from most light sources looks white, but actually contains all the colours of the spectrum; also known as the </a:t>
            </a:r>
            <a:r>
              <a:rPr lang="en-GB" b="1">
                <a:solidFill>
                  <a:srgbClr val="FF3300"/>
                </a:solidFill>
                <a:latin typeface="Comic Sans MS" pitchFamily="66" charset="0"/>
              </a:rPr>
              <a:t>r</a:t>
            </a:r>
            <a:r>
              <a:rPr lang="en-GB" b="1">
                <a:solidFill>
                  <a:srgbClr val="FF9900"/>
                </a:solidFill>
                <a:latin typeface="Comic Sans MS" pitchFamily="66" charset="0"/>
              </a:rPr>
              <a:t>a</a:t>
            </a:r>
            <a:r>
              <a:rPr lang="en-GB" b="1">
                <a:solidFill>
                  <a:srgbClr val="FFFF00"/>
                </a:solidFill>
                <a:latin typeface="Comic Sans MS" pitchFamily="66" charset="0"/>
              </a:rPr>
              <a:t>i</a:t>
            </a:r>
            <a:r>
              <a:rPr lang="en-GB" b="1">
                <a:solidFill>
                  <a:srgbClr val="13FF13"/>
                </a:solidFill>
                <a:latin typeface="Comic Sans MS" pitchFamily="66" charset="0"/>
              </a:rPr>
              <a:t>n</a:t>
            </a:r>
            <a:r>
              <a:rPr lang="en-GB" b="1">
                <a:solidFill>
                  <a:srgbClr val="3399FF"/>
                </a:solidFill>
                <a:latin typeface="Comic Sans MS" pitchFamily="66" charset="0"/>
              </a:rPr>
              <a:t>b</a:t>
            </a:r>
            <a:r>
              <a:rPr lang="en-GB" b="1">
                <a:solidFill>
                  <a:srgbClr val="6600FF"/>
                </a:solidFill>
                <a:latin typeface="Comic Sans MS" pitchFamily="66" charset="0"/>
              </a:rPr>
              <a:t>o</a:t>
            </a:r>
            <a:r>
              <a:rPr lang="en-GB" b="1">
                <a:solidFill>
                  <a:srgbClr val="CC0099"/>
                </a:solidFill>
                <a:latin typeface="Comic Sans MS" pitchFamily="66" charset="0"/>
              </a:rPr>
              <a:t>w</a:t>
            </a:r>
            <a:r>
              <a:rPr lang="en-GB" sz="2000" b="1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en-GB" sz="2000" b="1">
                <a:solidFill>
                  <a:srgbClr val="FFFF00"/>
                </a:solidFill>
                <a:latin typeface="Comic Sans MS" pitchFamily="66" charset="0"/>
              </a:rPr>
              <a:t>If an object looks blue, it is absorbing every colour except blue, which is reflecting off it and entering your eyes.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en-GB" sz="2000" b="1">
                <a:solidFill>
                  <a:srgbClr val="FFFF00"/>
                </a:solidFill>
                <a:latin typeface="Comic Sans MS" pitchFamily="66" charset="0"/>
              </a:rPr>
              <a:t>If an object looks orange, it is absorbing every colour except orange, which, again, is reflecting off and entering your eyes.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9900"/>
              </a:buClr>
              <a:buSzPct val="120000"/>
              <a:buFont typeface="Wingdings" pitchFamily="2" charset="2"/>
              <a:buChar char="R"/>
            </a:pPr>
            <a:r>
              <a:rPr lang="en-GB" sz="2000" b="1">
                <a:solidFill>
                  <a:srgbClr val="FFFF00"/>
                </a:solidFill>
                <a:latin typeface="Comic Sans MS" pitchFamily="66" charset="0"/>
              </a:rPr>
              <a:t>If an object looks red... </a:t>
            </a:r>
            <a:r>
              <a:rPr lang="en-GB" sz="2000" b="1" i="1">
                <a:solidFill>
                  <a:srgbClr val="FFFF00"/>
                </a:solidFill>
                <a:latin typeface="Comic Sans MS" pitchFamily="66" charset="0"/>
              </a:rPr>
              <a:t>(You get the idea!)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1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51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1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3" presetID="9" presetClass="exit" presetSubtype="0" fill="hold" grpId="1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0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51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0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1" grpId="0"/>
      <p:bldP spid="51212" grpId="0" animBg="1"/>
      <p:bldP spid="51213" grpId="0" animBg="1"/>
      <p:bldP spid="51214" grpId="0" animBg="1"/>
      <p:bldP spid="51215" grpId="0" animBg="1"/>
      <p:bldP spid="51216" grpId="0" animBg="1"/>
      <p:bldP spid="51217" grpId="0" animBg="1"/>
      <p:bldP spid="51218" grpId="0" animBg="1"/>
      <p:bldP spid="51219" grpId="0" animBg="1"/>
      <p:bldP spid="51220" grpId="0" animBg="1"/>
      <p:bldP spid="51220" grpId="1" animBg="1"/>
      <p:bldP spid="51221" grpId="0" animBg="1"/>
      <p:bldP spid="51222" grpId="0" animBg="1"/>
      <p:bldP spid="51222" grpId="1" animBg="1"/>
      <p:bldP spid="51223" grpId="0" animBg="1"/>
      <p:bldP spid="51223" grpId="1" animBg="1"/>
      <p:bldP spid="51224" grpId="0" animBg="1"/>
      <p:bldP spid="51224" grpId="1" animBg="1"/>
      <p:bldP spid="51225" grpId="0" animBg="1"/>
      <p:bldP spid="51226" grpId="0" animBg="1"/>
      <p:bldP spid="51228" grpId="0" uiExpand="1" build="p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</TotalTime>
  <Words>584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Times New Roman</vt:lpstr>
      <vt:lpstr>Arial</vt:lpstr>
      <vt:lpstr>Century Gothic</vt:lpstr>
      <vt:lpstr>Tahoma</vt:lpstr>
      <vt:lpstr>Comic Sans MS</vt:lpstr>
      <vt:lpstr>Wingdings</vt:lpstr>
      <vt:lpstr>1_Default Design</vt:lpstr>
      <vt:lpstr>PowerPoint Presentation</vt:lpstr>
      <vt:lpstr>Where does light come from?</vt:lpstr>
      <vt:lpstr>Where else does light come from?</vt:lpstr>
      <vt:lpstr>Sorting light sources</vt:lpstr>
      <vt:lpstr>Are these light sources?</vt:lpstr>
      <vt:lpstr>How does light travel?</vt:lpstr>
      <vt:lpstr>How do we see?</vt:lpstr>
      <vt:lpstr>How do we see?</vt:lpstr>
      <vt:lpstr>How do we see colour?</vt:lpstr>
      <vt:lpstr>How does light reflect?</vt:lpstr>
      <vt:lpstr>Light can only be reflected in straight lines.</vt:lpstr>
      <vt:lpstr>How does light form shadows?</vt:lpstr>
      <vt:lpstr>How does sunlight cause shadows?</vt:lpstr>
      <vt:lpstr>Now explain to your partner: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Teacher E-Solutions</cp:lastModifiedBy>
  <cp:revision>24</cp:revision>
  <dcterms:created xsi:type="dcterms:W3CDTF">1601-01-01T00:00:00Z</dcterms:created>
  <dcterms:modified xsi:type="dcterms:W3CDTF">2019-01-18T17:18:14Z</dcterms:modified>
</cp:coreProperties>
</file>