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71" r:id="rId2"/>
    <p:sldId id="261" r:id="rId3"/>
    <p:sldId id="262" r:id="rId4"/>
    <p:sldId id="267" r:id="rId5"/>
    <p:sldId id="265" r:id="rId6"/>
    <p:sldId id="272" r:id="rId7"/>
    <p:sldId id="26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13FF13"/>
    <a:srgbClr val="3399FF"/>
    <a:srgbClr val="FF0000"/>
    <a:srgbClr val="FF3300"/>
    <a:srgbClr val="00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CE03E-B54E-4417-B558-F1DC380628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0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A482E-F1AE-4793-ACF7-8B50195C09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83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3C40-E8D6-49E9-A6B5-17DC40018E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517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B00DD-41F3-44E1-A398-9854163EB0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7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FEFE5-0674-4BE9-92D7-5FC7FF10DE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25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F7A83-980B-4AD6-8F4F-B17BCA0E4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83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95869-82B6-4A7A-BC36-65410A8A08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72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64265-8BDE-4FDD-B27C-5426AEDB06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15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0D006-5A47-41D1-A960-1FDA2CD3F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5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6FD45-738C-43A5-BBFB-558227E24A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7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35AD6-7428-4152-B6CC-9B72FFB829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94BA8-05C6-4957-8AB3-A6E760396C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2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3813C3-D618-41AA-9C44-7E44918BAF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2636838"/>
            <a:ext cx="4824413" cy="3887787"/>
          </a:xfrm>
        </p:spPr>
        <p:txBody>
          <a:bodyPr/>
          <a:lstStyle/>
          <a:p>
            <a:pPr eaLnBrk="1" hangingPunct="1"/>
            <a:r>
              <a:rPr lang="cy-GB" sz="4800" b="1" smtClean="0">
                <a:solidFill>
                  <a:schemeClr val="tx1"/>
                </a:solidFill>
                <a:latin typeface="Maiandra GD" pitchFamily="34" charset="0"/>
              </a:rPr>
              <a:t>Am onglau a lliw goleuni, a mwy am y llygad.</a:t>
            </a:r>
            <a:r>
              <a:rPr lang="cy-GB" sz="4800" b="1" smtClean="0">
                <a:solidFill>
                  <a:srgbClr val="000000"/>
                </a:solidFill>
                <a:latin typeface="Maiandra GD" pitchFamily="34" charset="0"/>
              </a:rPr>
              <a:t/>
            </a:r>
            <a:br>
              <a:rPr lang="cy-GB" sz="4800" b="1" smtClean="0">
                <a:solidFill>
                  <a:srgbClr val="000000"/>
                </a:solidFill>
                <a:latin typeface="Maiandra GD" pitchFamily="34" charset="0"/>
              </a:rPr>
            </a:br>
            <a:r>
              <a:rPr lang="cy-GB" sz="3600" b="1" smtClean="0">
                <a:solidFill>
                  <a:srgbClr val="000000"/>
                </a:solidFill>
                <a:latin typeface="Maiandra GD" pitchFamily="34" charset="0"/>
              </a:rPr>
              <a:t/>
            </a:r>
            <a:br>
              <a:rPr lang="cy-GB" sz="3600" b="1" smtClean="0">
                <a:solidFill>
                  <a:srgbClr val="000000"/>
                </a:solidFill>
                <a:latin typeface="Maiandra GD" pitchFamily="34" charset="0"/>
              </a:rPr>
            </a:br>
            <a:endParaRPr lang="cy-GB" sz="3600" b="1" smtClean="0">
              <a:solidFill>
                <a:srgbClr val="000000"/>
              </a:solidFill>
              <a:latin typeface="Maiandra GD" pitchFamily="34" charset="0"/>
            </a:endParaRPr>
          </a:p>
        </p:txBody>
      </p:sp>
      <p:pic>
        <p:nvPicPr>
          <p:cNvPr id="2051" name="Picture 3" descr="j00885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188913"/>
            <a:ext cx="4364037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950" y="381000"/>
            <a:ext cx="4895850" cy="1247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y-GB" sz="9200" b="1" u="sng" smtClean="0">
                <a:latin typeface="Maiandra GD" pitchFamily="34" charset="0"/>
              </a:rPr>
              <a:t>BYD</a:t>
            </a:r>
            <a:r>
              <a:rPr lang="cy-GB" sz="6000" b="1" u="sng" smtClean="0">
                <a:solidFill>
                  <a:schemeClr val="accent2"/>
                </a:solidFill>
                <a:latin typeface="Maiandra GD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y-GB" sz="2400" smtClean="0">
              <a:solidFill>
                <a:schemeClr val="accent2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242888"/>
            <a:ext cx="8229600" cy="922338"/>
          </a:xfrm>
          <a:noFill/>
        </p:spPr>
        <p:txBody>
          <a:bodyPr/>
          <a:lstStyle/>
          <a:p>
            <a:pPr eaLnBrk="1" hangingPunct="1"/>
            <a:r>
              <a:rPr lang="cy-GB" sz="3400" b="1" u="sng" smtClean="0">
                <a:solidFill>
                  <a:srgbClr val="FFFF00"/>
                </a:solidFill>
                <a:latin typeface="Script MT Bold" pitchFamily="66" charset="0"/>
              </a:rPr>
              <a:t>Sut ydy goleuni’n teithio?</a:t>
            </a: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3132138" y="5732463"/>
            <a:ext cx="863600" cy="936625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 rot="4510269">
            <a:off x="7457281" y="4720432"/>
            <a:ext cx="862013" cy="1016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 rot="-880762">
            <a:off x="7164388" y="4941888"/>
            <a:ext cx="504825" cy="792162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 rot="-527289">
            <a:off x="7164388" y="5086350"/>
            <a:ext cx="288925" cy="5032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 rot="-2272499">
            <a:off x="7380288" y="5084763"/>
            <a:ext cx="150812" cy="96837"/>
          </a:xfrm>
          <a:prstGeom prst="rtTriangl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 flipV="1">
            <a:off x="7019925" y="4868863"/>
            <a:ext cx="1368425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7380288" y="5086350"/>
            <a:ext cx="1008062" cy="7921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827088" y="4292600"/>
            <a:ext cx="2376487" cy="1584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V="1">
            <a:off x="3419475" y="5300663"/>
            <a:ext cx="3816350" cy="72072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7308850" y="5157788"/>
            <a:ext cx="71438" cy="714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3132138" y="5732463"/>
            <a:ext cx="863600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shade val="92157"/>
                  <a:invGamma/>
                  <a:alpha val="39999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3492500" y="6021388"/>
            <a:ext cx="935038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 flipV="1">
            <a:off x="3563938" y="5300663"/>
            <a:ext cx="3671887" cy="720725"/>
          </a:xfrm>
          <a:prstGeom prst="line">
            <a:avLst/>
          </a:prstGeom>
          <a:noFill/>
          <a:ln w="19050">
            <a:solidFill>
              <a:srgbClr val="33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3132138" y="5732463"/>
            <a:ext cx="863600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hlink">
                  <a:alpha val="67000"/>
                </a:schemeClr>
              </a:gs>
              <a:gs pos="100000">
                <a:schemeClr val="hlink">
                  <a:gamma/>
                  <a:shade val="76078"/>
                  <a:invGamma/>
                  <a:alpha val="67000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3492500" y="6021388"/>
            <a:ext cx="935038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V="1">
            <a:off x="3492500" y="5300663"/>
            <a:ext cx="3816350" cy="720725"/>
          </a:xfrm>
          <a:prstGeom prst="line">
            <a:avLst/>
          </a:prstGeom>
          <a:noFill/>
          <a:ln w="38100">
            <a:solidFill>
              <a:srgbClr val="33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6" name="Oval 26"/>
          <p:cNvSpPr>
            <a:spLocks noChangeArrowheads="1"/>
          </p:cNvSpPr>
          <p:nvPr/>
        </p:nvSpPr>
        <p:spPr bwMode="auto">
          <a:xfrm>
            <a:off x="36513" y="3429000"/>
            <a:ext cx="1079500" cy="1008063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y-GB" sz="1600" b="1">
                <a:solidFill>
                  <a:srgbClr val="FF0000"/>
                </a:solidFill>
              </a:rPr>
              <a:t>ffynhonnell</a:t>
            </a:r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34925" y="477838"/>
            <a:ext cx="910907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Mae pelydrau goleuni’n teithio mewn </a:t>
            </a:r>
            <a:r>
              <a:rPr lang="cy-GB" sz="2200" b="1">
                <a:latin typeface="Comic Sans MS" pitchFamily="66" charset="0"/>
              </a:rPr>
              <a:t>llinellau syth</a:t>
            </a: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 oddi wrth y ffynhonnell golau.</a:t>
            </a:r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Pan mae’n bwrw gwrthrych </a:t>
            </a:r>
            <a:r>
              <a:rPr lang="cy-GB" sz="2200" b="1">
                <a:latin typeface="Comic Sans MS" pitchFamily="66" charset="0"/>
              </a:rPr>
              <a:t>di-draidd</a:t>
            </a: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, mae’r gwrthrych yn amsugno ychydig bach o olau, ac adlewyrchwyd y gweddill.</a:t>
            </a:r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Os ydy gwrthrych yn </a:t>
            </a:r>
            <a:r>
              <a:rPr lang="cy-GB" sz="2200" b="1">
                <a:latin typeface="Comic Sans MS" pitchFamily="66" charset="0"/>
              </a:rPr>
              <a:t>dryloyw</a:t>
            </a: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, mae pelydrau golau’n pasio trwyddo’n hawdd.</a:t>
            </a:r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Os ydy gwrthrych yn </a:t>
            </a:r>
            <a:r>
              <a:rPr lang="cy-GB" sz="2200" b="1">
                <a:latin typeface="Comic Sans MS" pitchFamily="66" charset="0"/>
              </a:rPr>
              <a:t>dryleu</a:t>
            </a:r>
            <a:r>
              <a:rPr lang="cy-GB" sz="2200" b="1">
                <a:solidFill>
                  <a:srgbClr val="FFFF00"/>
                </a:solidFill>
                <a:latin typeface="Comic Sans MS" pitchFamily="66" charset="0"/>
              </a:rPr>
              <a:t>, gall rhywfaint o olau pasio trwyddo, ond caiff y gweddill ei hadlewyrchu.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1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50" grpId="0" animBg="1"/>
      <p:bldP spid="35850" grpId="1" animBg="1"/>
      <p:bldP spid="35851" grpId="0" animBg="1"/>
      <p:bldP spid="35852" grpId="0" animBg="1"/>
      <p:bldP spid="35853" grpId="0" animBg="1"/>
      <p:bldP spid="35854" grpId="0" animBg="1"/>
      <p:bldP spid="35855" grpId="0" animBg="1"/>
      <p:bldP spid="35856" grpId="0" animBg="1"/>
      <p:bldP spid="35857" grpId="0" animBg="1"/>
      <p:bldP spid="35858" grpId="0" animBg="1"/>
      <p:bldP spid="35858" grpId="1" animBg="1"/>
      <p:bldP spid="35859" grpId="0" animBg="1"/>
      <p:bldP spid="35860" grpId="0" animBg="1"/>
      <p:bldP spid="35860" grpId="1" animBg="1"/>
      <p:bldP spid="35861" grpId="0" animBg="1"/>
      <p:bldP spid="35861" grpId="1" animBg="1"/>
      <p:bldP spid="35862" grpId="0" animBg="1"/>
      <p:bldP spid="35863" grpId="0" animBg="1"/>
      <p:bldP spid="35864" grpId="0" animBg="1"/>
      <p:bldP spid="35864" grpId="1" animBg="1"/>
      <p:bldP spid="35865" grpId="0" animBg="1"/>
      <p:bldP spid="35866" grpId="0" animBg="1"/>
      <p:bldP spid="3586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6588125" cy="865188"/>
          </a:xfrm>
          <a:noFill/>
        </p:spPr>
        <p:txBody>
          <a:bodyPr/>
          <a:lstStyle/>
          <a:p>
            <a:pPr algn="l" eaLnBrk="1" hangingPunct="1"/>
            <a:r>
              <a:rPr lang="cy-GB" sz="3600" b="1" smtClean="0">
                <a:solidFill>
                  <a:srgbClr val="FFFF00"/>
                </a:solidFill>
                <a:latin typeface="Franklin Gothic Medium" pitchFamily="34" charset="0"/>
              </a:rPr>
              <a:t>Sut ydy goleuni’n adlewyrchu?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1547813" y="1268413"/>
            <a:ext cx="431800" cy="40322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1763713" y="1557338"/>
            <a:ext cx="4537075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1835150" y="3284538"/>
            <a:ext cx="3529013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1692275" y="3284538"/>
            <a:ext cx="7127875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Freeform 18"/>
          <p:cNvSpPr>
            <a:spLocks/>
          </p:cNvSpPr>
          <p:nvPr/>
        </p:nvSpPr>
        <p:spPr bwMode="auto">
          <a:xfrm>
            <a:off x="3563938" y="3284538"/>
            <a:ext cx="144462" cy="647700"/>
          </a:xfrm>
          <a:custGeom>
            <a:avLst/>
            <a:gdLst>
              <a:gd name="T0" fmla="*/ 0 w 205"/>
              <a:gd name="T1" fmla="*/ 544 h 544"/>
              <a:gd name="T2" fmla="*/ 182 w 205"/>
              <a:gd name="T3" fmla="*/ 272 h 544"/>
              <a:gd name="T4" fmla="*/ 136 w 205"/>
              <a:gd name="T5" fmla="*/ 0 h 544"/>
              <a:gd name="T6" fmla="*/ 0 60000 65536"/>
              <a:gd name="T7" fmla="*/ 0 60000 65536"/>
              <a:gd name="T8" fmla="*/ 0 60000 65536"/>
              <a:gd name="T9" fmla="*/ 0 w 205"/>
              <a:gd name="T10" fmla="*/ 0 h 544"/>
              <a:gd name="T11" fmla="*/ 205 w 205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544">
                <a:moveTo>
                  <a:pt x="0" y="544"/>
                </a:moveTo>
                <a:cubicBezTo>
                  <a:pt x="79" y="453"/>
                  <a:pt x="159" y="363"/>
                  <a:pt x="182" y="272"/>
                </a:cubicBezTo>
                <a:cubicBezTo>
                  <a:pt x="205" y="181"/>
                  <a:pt x="151" y="45"/>
                  <a:pt x="13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580063" y="2708275"/>
            <a:ext cx="2952750" cy="433388"/>
          </a:xfrm>
          <a:prstGeom prst="rect">
            <a:avLst/>
          </a:prstGeom>
          <a:solidFill>
            <a:srgbClr val="FFFA0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y-GB" sz="2400" b="1">
                <a:solidFill>
                  <a:srgbClr val="0000CC"/>
                </a:solidFill>
                <a:latin typeface="Tahoma" pitchFamily="34" charset="0"/>
              </a:rPr>
              <a:t>Ongl drawiad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5580063" y="3429000"/>
            <a:ext cx="2952750" cy="431800"/>
          </a:xfrm>
          <a:prstGeom prst="rect">
            <a:avLst/>
          </a:prstGeom>
          <a:solidFill>
            <a:srgbClr val="FFFA0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y-GB" sz="2400" b="1">
                <a:solidFill>
                  <a:srgbClr val="0000CC"/>
                </a:solidFill>
                <a:latin typeface="Tahoma" pitchFamily="34" charset="0"/>
              </a:rPr>
              <a:t>Ongl adlewyrchiad</a:t>
            </a:r>
          </a:p>
        </p:txBody>
      </p:sp>
      <p:sp>
        <p:nvSpPr>
          <p:cNvPr id="36885" name="AutoShape 21"/>
          <p:cNvSpPr>
            <a:spLocks noChangeArrowheads="1"/>
          </p:cNvSpPr>
          <p:nvPr/>
        </p:nvSpPr>
        <p:spPr bwMode="auto">
          <a:xfrm>
            <a:off x="5724525" y="4292600"/>
            <a:ext cx="3024188" cy="2232025"/>
          </a:xfrm>
          <a:prstGeom prst="cloudCallout">
            <a:avLst>
              <a:gd name="adj1" fmla="val 42338"/>
              <a:gd name="adj2" fmla="val 36204"/>
            </a:avLst>
          </a:prstGeom>
          <a:solidFill>
            <a:srgbClr val="FFFFFF"/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cy-GB" sz="2000" b="1">
                <a:solidFill>
                  <a:srgbClr val="000066"/>
                </a:solidFill>
                <a:latin typeface="Comic Sans MS" pitchFamily="66" charset="0"/>
              </a:rPr>
              <a:t>Mae ongl yr adlewyrchiad bob tro yn hafal i ongl y trawiad.</a:t>
            </a:r>
          </a:p>
        </p:txBody>
      </p:sp>
      <p:sp>
        <p:nvSpPr>
          <p:cNvPr id="36887" name="Freeform 23"/>
          <p:cNvSpPr>
            <a:spLocks/>
          </p:cNvSpPr>
          <p:nvPr/>
        </p:nvSpPr>
        <p:spPr bwMode="auto">
          <a:xfrm flipV="1">
            <a:off x="3563938" y="2636838"/>
            <a:ext cx="144462" cy="647700"/>
          </a:xfrm>
          <a:custGeom>
            <a:avLst/>
            <a:gdLst>
              <a:gd name="T0" fmla="*/ 0 w 205"/>
              <a:gd name="T1" fmla="*/ 544 h 544"/>
              <a:gd name="T2" fmla="*/ 182 w 205"/>
              <a:gd name="T3" fmla="*/ 272 h 544"/>
              <a:gd name="T4" fmla="*/ 136 w 205"/>
              <a:gd name="T5" fmla="*/ 0 h 544"/>
              <a:gd name="T6" fmla="*/ 0 60000 65536"/>
              <a:gd name="T7" fmla="*/ 0 60000 65536"/>
              <a:gd name="T8" fmla="*/ 0 60000 65536"/>
              <a:gd name="T9" fmla="*/ 0 w 205"/>
              <a:gd name="T10" fmla="*/ 0 h 544"/>
              <a:gd name="T11" fmla="*/ 205 w 205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544">
                <a:moveTo>
                  <a:pt x="0" y="544"/>
                </a:moveTo>
                <a:cubicBezTo>
                  <a:pt x="79" y="453"/>
                  <a:pt x="159" y="363"/>
                  <a:pt x="182" y="272"/>
                </a:cubicBezTo>
                <a:cubicBezTo>
                  <a:pt x="205" y="181"/>
                  <a:pt x="151" y="45"/>
                  <a:pt x="136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6213475" y="692150"/>
            <a:ext cx="2317750" cy="1154113"/>
            <a:chOff x="3914" y="436"/>
            <a:chExt cx="1460" cy="727"/>
          </a:xfrm>
        </p:grpSpPr>
        <p:sp>
          <p:nvSpPr>
            <p:cNvPr id="4109" name="Oval 11"/>
            <p:cNvSpPr>
              <a:spLocks noChangeArrowheads="1"/>
            </p:cNvSpPr>
            <p:nvPr/>
          </p:nvSpPr>
          <p:spPr bwMode="auto">
            <a:xfrm rot="-1283729">
              <a:off x="3914" y="700"/>
              <a:ext cx="354" cy="4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0" name="Rectangle 12"/>
            <p:cNvSpPr>
              <a:spLocks noChangeArrowheads="1"/>
            </p:cNvSpPr>
            <p:nvPr/>
          </p:nvSpPr>
          <p:spPr bwMode="auto">
            <a:xfrm rot="-1282892">
              <a:off x="4059" y="436"/>
              <a:ext cx="1315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1" name="Rectangle 13"/>
            <p:cNvSpPr>
              <a:spLocks noChangeArrowheads="1"/>
            </p:cNvSpPr>
            <p:nvPr/>
          </p:nvSpPr>
          <p:spPr bwMode="auto">
            <a:xfrm rot="-1334380">
              <a:off x="4286" y="618"/>
              <a:ext cx="227" cy="9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2" name="Text Box 25"/>
            <p:cNvSpPr txBox="1">
              <a:spLocks noChangeArrowheads="1"/>
            </p:cNvSpPr>
            <p:nvPr/>
          </p:nvSpPr>
          <p:spPr bwMode="auto">
            <a:xfrm rot="4256364">
              <a:off x="4476" y="474"/>
              <a:ext cx="2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cy-GB" sz="1600" b="1"/>
                <a:t>on</a:t>
              </a:r>
            </a:p>
          </p:txBody>
        </p:sp>
        <p:sp>
          <p:nvSpPr>
            <p:cNvPr id="4113" name="Text Box 26"/>
            <p:cNvSpPr txBox="1">
              <a:spLocks noChangeArrowheads="1"/>
            </p:cNvSpPr>
            <p:nvPr/>
          </p:nvSpPr>
          <p:spPr bwMode="auto">
            <a:xfrm rot="4000338">
              <a:off x="4071" y="652"/>
              <a:ext cx="2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cy-GB" sz="1600" b="1"/>
                <a:t>off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/>
      <p:bldP spid="36874" grpId="0" animBg="1"/>
      <p:bldP spid="36878" grpId="0" animBg="1"/>
      <p:bldP spid="36879" grpId="0" animBg="1"/>
      <p:bldP spid="36880" grpId="0" animBg="1"/>
      <p:bldP spid="36882" grpId="0" animBg="1"/>
      <p:bldP spid="36883" grpId="0" animBg="1"/>
      <p:bldP spid="36884" grpId="0" animBg="1"/>
      <p:bldP spid="36885" grpId="0" animBg="1"/>
      <p:bldP spid="368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116013" y="1773238"/>
            <a:ext cx="288925" cy="23034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7451725" y="3429000"/>
            <a:ext cx="288925" cy="23034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1403350" y="5229225"/>
            <a:ext cx="1223963" cy="1296988"/>
          </a:xfrm>
          <a:prstGeom prst="cube">
            <a:avLst>
              <a:gd name="adj" fmla="val 25000"/>
            </a:avLst>
          </a:prstGeom>
          <a:solidFill>
            <a:srgbClr val="13FF13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1331913" y="1628775"/>
            <a:ext cx="4608512" cy="129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1403350" y="2925763"/>
            <a:ext cx="6121400" cy="1655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2484438" y="4581525"/>
            <a:ext cx="4967287" cy="1223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Rectangle 17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5843587" cy="850900"/>
          </a:xfrm>
          <a:noFill/>
        </p:spPr>
        <p:txBody>
          <a:bodyPr/>
          <a:lstStyle/>
          <a:p>
            <a:pPr algn="l" eaLnBrk="1" hangingPunct="1"/>
            <a:r>
              <a:rPr lang="cy-GB" sz="3200" b="1" smtClean="0">
                <a:solidFill>
                  <a:srgbClr val="FFFF00"/>
                </a:solidFill>
                <a:latin typeface="Century Gothic" pitchFamily="34" charset="0"/>
              </a:rPr>
              <a:t>Mae goleuni’n adlewyrchu mewn llinellau syth yn unig!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853113" y="763588"/>
            <a:ext cx="2317750" cy="1154112"/>
            <a:chOff x="3687" y="481"/>
            <a:chExt cx="1460" cy="727"/>
          </a:xfrm>
        </p:grpSpPr>
        <p:sp>
          <p:nvSpPr>
            <p:cNvPr id="5132" name="Oval 18"/>
            <p:cNvSpPr>
              <a:spLocks noChangeArrowheads="1"/>
            </p:cNvSpPr>
            <p:nvPr/>
          </p:nvSpPr>
          <p:spPr bwMode="auto">
            <a:xfrm rot="-1283729">
              <a:off x="3687" y="745"/>
              <a:ext cx="354" cy="4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3" name="Rectangle 19"/>
            <p:cNvSpPr>
              <a:spLocks noChangeArrowheads="1"/>
            </p:cNvSpPr>
            <p:nvPr/>
          </p:nvSpPr>
          <p:spPr bwMode="auto">
            <a:xfrm rot="-1282892">
              <a:off x="3832" y="481"/>
              <a:ext cx="1315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4" name="Rectangle 20"/>
            <p:cNvSpPr>
              <a:spLocks noChangeArrowheads="1"/>
            </p:cNvSpPr>
            <p:nvPr/>
          </p:nvSpPr>
          <p:spPr bwMode="auto">
            <a:xfrm rot="-1334380">
              <a:off x="4059" y="663"/>
              <a:ext cx="227" cy="9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5" name="Text Box 21"/>
            <p:cNvSpPr txBox="1">
              <a:spLocks noChangeArrowheads="1"/>
            </p:cNvSpPr>
            <p:nvPr/>
          </p:nvSpPr>
          <p:spPr bwMode="auto">
            <a:xfrm rot="4256364">
              <a:off x="4249" y="518"/>
              <a:ext cx="2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600" b="1"/>
                <a:t>on</a:t>
              </a:r>
              <a:endParaRPr lang="en-US" sz="1600" b="1"/>
            </a:p>
          </p:txBody>
        </p:sp>
        <p:sp>
          <p:nvSpPr>
            <p:cNvPr id="5136" name="Text Box 22"/>
            <p:cNvSpPr txBox="1">
              <a:spLocks noChangeArrowheads="1"/>
            </p:cNvSpPr>
            <p:nvPr/>
          </p:nvSpPr>
          <p:spPr bwMode="auto">
            <a:xfrm rot="4000338">
              <a:off x="3844" y="697"/>
              <a:ext cx="2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600" b="1"/>
                <a:t>off</a:t>
              </a:r>
              <a:endParaRPr lang="en-US" sz="1600" b="1"/>
            </a:p>
          </p:txBody>
        </p:sp>
      </p:grp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1258888" y="2924175"/>
            <a:ext cx="6842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>
            <a:off x="755650" y="4581525"/>
            <a:ext cx="6842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/>
      <p:bldP spid="53257" grpId="0" animBg="1"/>
      <p:bldP spid="53258" grpId="0" animBg="1"/>
      <p:bldP spid="53259" grpId="0" animBg="1"/>
      <p:bldP spid="53260" grpId="0" animBg="1"/>
      <p:bldP spid="53261" grpId="0" animBg="1"/>
      <p:bldP spid="53265" grpId="0"/>
      <p:bldP spid="53271" grpId="0" animBg="1"/>
      <p:bldP spid="532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8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cy-GB" sz="4800" smtClean="0">
                <a:solidFill>
                  <a:srgbClr val="FFFF00"/>
                </a:solidFill>
                <a:latin typeface="Poornut" pitchFamily="2" charset="0"/>
              </a:rPr>
              <a:t>Sut ydym yn gweld?</a:t>
            </a:r>
          </a:p>
        </p:txBody>
      </p:sp>
      <p:sp>
        <p:nvSpPr>
          <p:cNvPr id="6147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052513"/>
            <a:ext cx="417195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300" b="1" smtClean="0">
                <a:solidFill>
                  <a:srgbClr val="FF0000"/>
                </a:solidFill>
                <a:latin typeface="Comic Sans MS" pitchFamily="66" charset="0"/>
              </a:rPr>
              <a:t>Mae goleuni’n adlewyrchu oddi ar wrthrychau ac yn mynd mewn i’n llygaid trwy’r cornia, i gannwyll y llygad.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SzPct val="130000"/>
              <a:buFont typeface="Wingdings" pitchFamily="2" charset="2"/>
              <a:buChar char="R"/>
            </a:pPr>
            <a:endParaRPr lang="cy-GB" sz="2300" b="1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300" b="1" smtClean="0">
                <a:latin typeface="Comic Sans MS" pitchFamily="66" charset="0"/>
              </a:rPr>
              <a:t>Mae’r lens yn ffocysu’r goleuni’n glir ar y retina.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endParaRPr lang="cy-GB" sz="2300" b="1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300" b="1" smtClean="0">
                <a:solidFill>
                  <a:srgbClr val="FF00FF"/>
                </a:solidFill>
                <a:latin typeface="Comic Sans MS" pitchFamily="66" charset="0"/>
              </a:rPr>
              <a:t>Mae celloedd y retina’n sensitif. Maent yn casglu gwybodaeth am batrymau goleuni a thywyllwch, lliw a symudiad, ac yn anfon y wybodaeth yma trwy’r nerf optig, i’r ymennydd.</a:t>
            </a:r>
          </a:p>
        </p:txBody>
      </p:sp>
      <p:sp>
        <p:nvSpPr>
          <p:cNvPr id="6148" name="Rectangle 28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052513"/>
            <a:ext cx="4249737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300" b="1" smtClean="0">
                <a:latin typeface="Comic Sans MS" pitchFamily="66" charset="0"/>
              </a:rPr>
              <a:t>Tu fewn yr ymennydd, mae nerfau’n creu llwybrau i’r cortecs gweledol.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endParaRPr lang="cy-GB" sz="2300" b="1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300" b="1" smtClean="0">
                <a:solidFill>
                  <a:srgbClr val="FF00FF"/>
                </a:solidFill>
                <a:latin typeface="Comic Sans MS" pitchFamily="66" charset="0"/>
              </a:rPr>
              <a:t>Yma mae’r patrymau goleuni a thywyllwch, lliw a symudiad yn cael eu dehongli.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None/>
            </a:pPr>
            <a:endParaRPr lang="cy-GB" sz="2300" b="1" smtClean="0">
              <a:solidFill>
                <a:srgbClr val="FF00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300" b="1" smtClean="0">
                <a:solidFill>
                  <a:srgbClr val="FF0000"/>
                </a:solidFill>
                <a:latin typeface="Comic Sans MS" pitchFamily="66" charset="0"/>
              </a:rPr>
              <a:t>Dyma sut mae’r ymennydd, yn seiliedig ar brofiad blaenorol, yn gallu deall beth mae’n ei “weld”.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y-GB" sz="2000" smtClean="0">
              <a:solidFill>
                <a:srgbClr val="FF0000"/>
              </a:solidFill>
            </a:endParaRP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323850" y="1125538"/>
            <a:ext cx="8494713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057400" lvl="4" indent="-228600">
              <a:spcBef>
                <a:spcPct val="20000"/>
              </a:spcBef>
              <a:buClr>
                <a:srgbClr val="FF9900"/>
              </a:buClr>
              <a:buSzPct val="130000"/>
              <a:buFont typeface="Wingdings" pitchFamily="2" charset="2"/>
              <a:buChar char="R"/>
            </a:pPr>
            <a:endParaRPr lang="cy-GB" b="1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6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bd20091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986213"/>
            <a:ext cx="2868613" cy="282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3" name="Freeform 5"/>
          <p:cNvSpPr>
            <a:spLocks/>
          </p:cNvSpPr>
          <p:nvPr/>
        </p:nvSpPr>
        <p:spPr bwMode="auto">
          <a:xfrm>
            <a:off x="2484438" y="4684713"/>
            <a:ext cx="3482975" cy="1049337"/>
          </a:xfrm>
          <a:custGeom>
            <a:avLst/>
            <a:gdLst>
              <a:gd name="T0" fmla="*/ 0 w 2194"/>
              <a:gd name="T1" fmla="*/ 231 h 661"/>
              <a:gd name="T2" fmla="*/ 110 w 2194"/>
              <a:gd name="T3" fmla="*/ 378 h 661"/>
              <a:gd name="T4" fmla="*/ 311 w 2194"/>
              <a:gd name="T5" fmla="*/ 341 h 661"/>
              <a:gd name="T6" fmla="*/ 439 w 2194"/>
              <a:gd name="T7" fmla="*/ 177 h 661"/>
              <a:gd name="T8" fmla="*/ 430 w 2194"/>
              <a:gd name="T9" fmla="*/ 85 h 661"/>
              <a:gd name="T10" fmla="*/ 329 w 2194"/>
              <a:gd name="T11" fmla="*/ 85 h 661"/>
              <a:gd name="T12" fmla="*/ 247 w 2194"/>
              <a:gd name="T13" fmla="*/ 177 h 661"/>
              <a:gd name="T14" fmla="*/ 210 w 2194"/>
              <a:gd name="T15" fmla="*/ 305 h 661"/>
              <a:gd name="T16" fmla="*/ 229 w 2194"/>
              <a:gd name="T17" fmla="*/ 515 h 661"/>
              <a:gd name="T18" fmla="*/ 411 w 2194"/>
              <a:gd name="T19" fmla="*/ 597 h 661"/>
              <a:gd name="T20" fmla="*/ 1061 w 2194"/>
              <a:gd name="T21" fmla="*/ 405 h 661"/>
              <a:gd name="T22" fmla="*/ 1070 w 2194"/>
              <a:gd name="T23" fmla="*/ 359 h 661"/>
              <a:gd name="T24" fmla="*/ 978 w 2194"/>
              <a:gd name="T25" fmla="*/ 12 h 661"/>
              <a:gd name="T26" fmla="*/ 905 w 2194"/>
              <a:gd name="T27" fmla="*/ 3 h 661"/>
              <a:gd name="T28" fmla="*/ 823 w 2194"/>
              <a:gd name="T29" fmla="*/ 12 h 661"/>
              <a:gd name="T30" fmla="*/ 759 w 2194"/>
              <a:gd name="T31" fmla="*/ 131 h 661"/>
              <a:gd name="T32" fmla="*/ 823 w 2194"/>
              <a:gd name="T33" fmla="*/ 414 h 661"/>
              <a:gd name="T34" fmla="*/ 841 w 2194"/>
              <a:gd name="T35" fmla="*/ 451 h 661"/>
              <a:gd name="T36" fmla="*/ 878 w 2194"/>
              <a:gd name="T37" fmla="*/ 460 h 661"/>
              <a:gd name="T38" fmla="*/ 1015 w 2194"/>
              <a:gd name="T39" fmla="*/ 515 h 661"/>
              <a:gd name="T40" fmla="*/ 1179 w 2194"/>
              <a:gd name="T41" fmla="*/ 570 h 661"/>
              <a:gd name="T42" fmla="*/ 1454 w 2194"/>
              <a:gd name="T43" fmla="*/ 597 h 661"/>
              <a:gd name="T44" fmla="*/ 1545 w 2194"/>
              <a:gd name="T45" fmla="*/ 542 h 661"/>
              <a:gd name="T46" fmla="*/ 1563 w 2194"/>
              <a:gd name="T47" fmla="*/ 515 h 661"/>
              <a:gd name="T48" fmla="*/ 1637 w 2194"/>
              <a:gd name="T49" fmla="*/ 469 h 661"/>
              <a:gd name="T50" fmla="*/ 1710 w 2194"/>
              <a:gd name="T51" fmla="*/ 268 h 661"/>
              <a:gd name="T52" fmla="*/ 1545 w 2194"/>
              <a:gd name="T53" fmla="*/ 177 h 661"/>
              <a:gd name="T54" fmla="*/ 1435 w 2194"/>
              <a:gd name="T55" fmla="*/ 286 h 661"/>
              <a:gd name="T56" fmla="*/ 1472 w 2194"/>
              <a:gd name="T57" fmla="*/ 460 h 661"/>
              <a:gd name="T58" fmla="*/ 1518 w 2194"/>
              <a:gd name="T59" fmla="*/ 487 h 661"/>
              <a:gd name="T60" fmla="*/ 1728 w 2194"/>
              <a:gd name="T61" fmla="*/ 615 h 661"/>
              <a:gd name="T62" fmla="*/ 1838 w 2194"/>
              <a:gd name="T63" fmla="*/ 643 h 661"/>
              <a:gd name="T64" fmla="*/ 1929 w 2194"/>
              <a:gd name="T65" fmla="*/ 661 h 661"/>
              <a:gd name="T66" fmla="*/ 2194 w 2194"/>
              <a:gd name="T67" fmla="*/ 570 h 66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94"/>
              <a:gd name="T103" fmla="*/ 0 h 661"/>
              <a:gd name="T104" fmla="*/ 2194 w 2194"/>
              <a:gd name="T105" fmla="*/ 661 h 66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94" h="661">
                <a:moveTo>
                  <a:pt x="0" y="231"/>
                </a:moveTo>
                <a:cubicBezTo>
                  <a:pt x="14" y="304"/>
                  <a:pt x="34" y="360"/>
                  <a:pt x="110" y="378"/>
                </a:cubicBezTo>
                <a:cubicBezTo>
                  <a:pt x="194" y="371"/>
                  <a:pt x="236" y="366"/>
                  <a:pt x="311" y="341"/>
                </a:cubicBezTo>
                <a:cubicBezTo>
                  <a:pt x="372" y="280"/>
                  <a:pt x="409" y="266"/>
                  <a:pt x="439" y="177"/>
                </a:cubicBezTo>
                <a:cubicBezTo>
                  <a:pt x="436" y="146"/>
                  <a:pt x="448" y="110"/>
                  <a:pt x="430" y="85"/>
                </a:cubicBezTo>
                <a:cubicBezTo>
                  <a:pt x="412" y="60"/>
                  <a:pt x="352" y="79"/>
                  <a:pt x="329" y="85"/>
                </a:cubicBezTo>
                <a:cubicBezTo>
                  <a:pt x="300" y="115"/>
                  <a:pt x="275" y="147"/>
                  <a:pt x="247" y="177"/>
                </a:cubicBezTo>
                <a:cubicBezTo>
                  <a:pt x="233" y="220"/>
                  <a:pt x="221" y="261"/>
                  <a:pt x="210" y="305"/>
                </a:cubicBezTo>
                <a:cubicBezTo>
                  <a:pt x="216" y="375"/>
                  <a:pt x="214" y="446"/>
                  <a:pt x="229" y="515"/>
                </a:cubicBezTo>
                <a:cubicBezTo>
                  <a:pt x="238" y="555"/>
                  <a:pt x="375" y="590"/>
                  <a:pt x="411" y="597"/>
                </a:cubicBezTo>
                <a:cubicBezTo>
                  <a:pt x="675" y="580"/>
                  <a:pt x="907" y="631"/>
                  <a:pt x="1061" y="405"/>
                </a:cubicBezTo>
                <a:cubicBezTo>
                  <a:pt x="1064" y="390"/>
                  <a:pt x="1070" y="375"/>
                  <a:pt x="1070" y="359"/>
                </a:cubicBezTo>
                <a:cubicBezTo>
                  <a:pt x="1070" y="322"/>
                  <a:pt x="1096" y="43"/>
                  <a:pt x="978" y="12"/>
                </a:cubicBezTo>
                <a:cubicBezTo>
                  <a:pt x="954" y="6"/>
                  <a:pt x="929" y="6"/>
                  <a:pt x="905" y="3"/>
                </a:cubicBezTo>
                <a:cubicBezTo>
                  <a:pt x="878" y="6"/>
                  <a:pt x="848" y="0"/>
                  <a:pt x="823" y="12"/>
                </a:cubicBezTo>
                <a:cubicBezTo>
                  <a:pt x="788" y="28"/>
                  <a:pt x="771" y="99"/>
                  <a:pt x="759" y="131"/>
                </a:cubicBezTo>
                <a:cubicBezTo>
                  <a:pt x="764" y="252"/>
                  <a:pt x="729" y="346"/>
                  <a:pt x="823" y="414"/>
                </a:cubicBezTo>
                <a:cubicBezTo>
                  <a:pt x="829" y="426"/>
                  <a:pt x="830" y="442"/>
                  <a:pt x="841" y="451"/>
                </a:cubicBezTo>
                <a:cubicBezTo>
                  <a:pt x="851" y="459"/>
                  <a:pt x="866" y="456"/>
                  <a:pt x="878" y="460"/>
                </a:cubicBezTo>
                <a:cubicBezTo>
                  <a:pt x="937" y="482"/>
                  <a:pt x="945" y="504"/>
                  <a:pt x="1015" y="515"/>
                </a:cubicBezTo>
                <a:cubicBezTo>
                  <a:pt x="1074" y="538"/>
                  <a:pt x="1115" y="561"/>
                  <a:pt x="1179" y="570"/>
                </a:cubicBezTo>
                <a:cubicBezTo>
                  <a:pt x="1281" y="604"/>
                  <a:pt x="1342" y="604"/>
                  <a:pt x="1454" y="597"/>
                </a:cubicBezTo>
                <a:cubicBezTo>
                  <a:pt x="1520" y="554"/>
                  <a:pt x="1490" y="571"/>
                  <a:pt x="1545" y="542"/>
                </a:cubicBezTo>
                <a:cubicBezTo>
                  <a:pt x="1551" y="533"/>
                  <a:pt x="1555" y="522"/>
                  <a:pt x="1563" y="515"/>
                </a:cubicBezTo>
                <a:cubicBezTo>
                  <a:pt x="1586" y="497"/>
                  <a:pt x="1637" y="469"/>
                  <a:pt x="1637" y="469"/>
                </a:cubicBezTo>
                <a:cubicBezTo>
                  <a:pt x="1673" y="407"/>
                  <a:pt x="1696" y="338"/>
                  <a:pt x="1710" y="268"/>
                </a:cubicBezTo>
                <a:cubicBezTo>
                  <a:pt x="1680" y="127"/>
                  <a:pt x="1697" y="153"/>
                  <a:pt x="1545" y="177"/>
                </a:cubicBezTo>
                <a:cubicBezTo>
                  <a:pt x="1491" y="204"/>
                  <a:pt x="1465" y="237"/>
                  <a:pt x="1435" y="286"/>
                </a:cubicBezTo>
                <a:cubicBezTo>
                  <a:pt x="1444" y="345"/>
                  <a:pt x="1433" y="415"/>
                  <a:pt x="1472" y="460"/>
                </a:cubicBezTo>
                <a:cubicBezTo>
                  <a:pt x="1484" y="473"/>
                  <a:pt x="1504" y="476"/>
                  <a:pt x="1518" y="487"/>
                </a:cubicBezTo>
                <a:cubicBezTo>
                  <a:pt x="1596" y="544"/>
                  <a:pt x="1638" y="580"/>
                  <a:pt x="1728" y="615"/>
                </a:cubicBezTo>
                <a:cubicBezTo>
                  <a:pt x="1763" y="629"/>
                  <a:pt x="1801" y="634"/>
                  <a:pt x="1838" y="643"/>
                </a:cubicBezTo>
                <a:cubicBezTo>
                  <a:pt x="1868" y="650"/>
                  <a:pt x="1929" y="661"/>
                  <a:pt x="1929" y="661"/>
                </a:cubicBezTo>
                <a:cubicBezTo>
                  <a:pt x="2055" y="653"/>
                  <a:pt x="2109" y="655"/>
                  <a:pt x="2194" y="570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494" name="Freeform 6"/>
          <p:cNvSpPr>
            <a:spLocks/>
          </p:cNvSpPr>
          <p:nvPr/>
        </p:nvSpPr>
        <p:spPr bwMode="auto">
          <a:xfrm>
            <a:off x="2484438" y="4941888"/>
            <a:ext cx="3482975" cy="1049337"/>
          </a:xfrm>
          <a:custGeom>
            <a:avLst/>
            <a:gdLst>
              <a:gd name="T0" fmla="*/ 0 w 2194"/>
              <a:gd name="T1" fmla="*/ 231 h 661"/>
              <a:gd name="T2" fmla="*/ 110 w 2194"/>
              <a:gd name="T3" fmla="*/ 378 h 661"/>
              <a:gd name="T4" fmla="*/ 311 w 2194"/>
              <a:gd name="T5" fmla="*/ 341 h 661"/>
              <a:gd name="T6" fmla="*/ 439 w 2194"/>
              <a:gd name="T7" fmla="*/ 177 h 661"/>
              <a:gd name="T8" fmla="*/ 430 w 2194"/>
              <a:gd name="T9" fmla="*/ 85 h 661"/>
              <a:gd name="T10" fmla="*/ 329 w 2194"/>
              <a:gd name="T11" fmla="*/ 85 h 661"/>
              <a:gd name="T12" fmla="*/ 247 w 2194"/>
              <a:gd name="T13" fmla="*/ 177 h 661"/>
              <a:gd name="T14" fmla="*/ 210 w 2194"/>
              <a:gd name="T15" fmla="*/ 305 h 661"/>
              <a:gd name="T16" fmla="*/ 229 w 2194"/>
              <a:gd name="T17" fmla="*/ 515 h 661"/>
              <a:gd name="T18" fmla="*/ 411 w 2194"/>
              <a:gd name="T19" fmla="*/ 597 h 661"/>
              <a:gd name="T20" fmla="*/ 1061 w 2194"/>
              <a:gd name="T21" fmla="*/ 405 h 661"/>
              <a:gd name="T22" fmla="*/ 1070 w 2194"/>
              <a:gd name="T23" fmla="*/ 359 h 661"/>
              <a:gd name="T24" fmla="*/ 978 w 2194"/>
              <a:gd name="T25" fmla="*/ 12 h 661"/>
              <a:gd name="T26" fmla="*/ 905 w 2194"/>
              <a:gd name="T27" fmla="*/ 3 h 661"/>
              <a:gd name="T28" fmla="*/ 823 w 2194"/>
              <a:gd name="T29" fmla="*/ 12 h 661"/>
              <a:gd name="T30" fmla="*/ 759 w 2194"/>
              <a:gd name="T31" fmla="*/ 131 h 661"/>
              <a:gd name="T32" fmla="*/ 823 w 2194"/>
              <a:gd name="T33" fmla="*/ 414 h 661"/>
              <a:gd name="T34" fmla="*/ 841 w 2194"/>
              <a:gd name="T35" fmla="*/ 451 h 661"/>
              <a:gd name="T36" fmla="*/ 878 w 2194"/>
              <a:gd name="T37" fmla="*/ 460 h 661"/>
              <a:gd name="T38" fmla="*/ 1015 w 2194"/>
              <a:gd name="T39" fmla="*/ 515 h 661"/>
              <a:gd name="T40" fmla="*/ 1179 w 2194"/>
              <a:gd name="T41" fmla="*/ 570 h 661"/>
              <a:gd name="T42" fmla="*/ 1454 w 2194"/>
              <a:gd name="T43" fmla="*/ 597 h 661"/>
              <a:gd name="T44" fmla="*/ 1545 w 2194"/>
              <a:gd name="T45" fmla="*/ 542 h 661"/>
              <a:gd name="T46" fmla="*/ 1563 w 2194"/>
              <a:gd name="T47" fmla="*/ 515 h 661"/>
              <a:gd name="T48" fmla="*/ 1637 w 2194"/>
              <a:gd name="T49" fmla="*/ 469 h 661"/>
              <a:gd name="T50" fmla="*/ 1710 w 2194"/>
              <a:gd name="T51" fmla="*/ 268 h 661"/>
              <a:gd name="T52" fmla="*/ 1545 w 2194"/>
              <a:gd name="T53" fmla="*/ 177 h 661"/>
              <a:gd name="T54" fmla="*/ 1435 w 2194"/>
              <a:gd name="T55" fmla="*/ 286 h 661"/>
              <a:gd name="T56" fmla="*/ 1472 w 2194"/>
              <a:gd name="T57" fmla="*/ 460 h 661"/>
              <a:gd name="T58" fmla="*/ 1518 w 2194"/>
              <a:gd name="T59" fmla="*/ 487 h 661"/>
              <a:gd name="T60" fmla="*/ 1728 w 2194"/>
              <a:gd name="T61" fmla="*/ 615 h 661"/>
              <a:gd name="T62" fmla="*/ 1838 w 2194"/>
              <a:gd name="T63" fmla="*/ 643 h 661"/>
              <a:gd name="T64" fmla="*/ 1929 w 2194"/>
              <a:gd name="T65" fmla="*/ 661 h 661"/>
              <a:gd name="T66" fmla="*/ 2194 w 2194"/>
              <a:gd name="T67" fmla="*/ 570 h 66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94"/>
              <a:gd name="T103" fmla="*/ 0 h 661"/>
              <a:gd name="T104" fmla="*/ 2194 w 2194"/>
              <a:gd name="T105" fmla="*/ 661 h 66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94" h="661">
                <a:moveTo>
                  <a:pt x="0" y="231"/>
                </a:moveTo>
                <a:cubicBezTo>
                  <a:pt x="14" y="304"/>
                  <a:pt x="34" y="360"/>
                  <a:pt x="110" y="378"/>
                </a:cubicBezTo>
                <a:cubicBezTo>
                  <a:pt x="194" y="371"/>
                  <a:pt x="236" y="366"/>
                  <a:pt x="311" y="341"/>
                </a:cubicBezTo>
                <a:cubicBezTo>
                  <a:pt x="372" y="280"/>
                  <a:pt x="409" y="266"/>
                  <a:pt x="439" y="177"/>
                </a:cubicBezTo>
                <a:cubicBezTo>
                  <a:pt x="436" y="146"/>
                  <a:pt x="448" y="110"/>
                  <a:pt x="430" y="85"/>
                </a:cubicBezTo>
                <a:cubicBezTo>
                  <a:pt x="412" y="60"/>
                  <a:pt x="352" y="79"/>
                  <a:pt x="329" y="85"/>
                </a:cubicBezTo>
                <a:cubicBezTo>
                  <a:pt x="300" y="115"/>
                  <a:pt x="275" y="147"/>
                  <a:pt x="247" y="177"/>
                </a:cubicBezTo>
                <a:cubicBezTo>
                  <a:pt x="233" y="220"/>
                  <a:pt x="221" y="261"/>
                  <a:pt x="210" y="305"/>
                </a:cubicBezTo>
                <a:cubicBezTo>
                  <a:pt x="216" y="375"/>
                  <a:pt x="214" y="446"/>
                  <a:pt x="229" y="515"/>
                </a:cubicBezTo>
                <a:cubicBezTo>
                  <a:pt x="238" y="555"/>
                  <a:pt x="375" y="590"/>
                  <a:pt x="411" y="597"/>
                </a:cubicBezTo>
                <a:cubicBezTo>
                  <a:pt x="675" y="580"/>
                  <a:pt x="907" y="631"/>
                  <a:pt x="1061" y="405"/>
                </a:cubicBezTo>
                <a:cubicBezTo>
                  <a:pt x="1064" y="390"/>
                  <a:pt x="1070" y="375"/>
                  <a:pt x="1070" y="359"/>
                </a:cubicBezTo>
                <a:cubicBezTo>
                  <a:pt x="1070" y="322"/>
                  <a:pt x="1096" y="43"/>
                  <a:pt x="978" y="12"/>
                </a:cubicBezTo>
                <a:cubicBezTo>
                  <a:pt x="954" y="6"/>
                  <a:pt x="929" y="6"/>
                  <a:pt x="905" y="3"/>
                </a:cubicBezTo>
                <a:cubicBezTo>
                  <a:pt x="878" y="6"/>
                  <a:pt x="848" y="0"/>
                  <a:pt x="823" y="12"/>
                </a:cubicBezTo>
                <a:cubicBezTo>
                  <a:pt x="788" y="28"/>
                  <a:pt x="771" y="99"/>
                  <a:pt x="759" y="131"/>
                </a:cubicBezTo>
                <a:cubicBezTo>
                  <a:pt x="764" y="252"/>
                  <a:pt x="729" y="346"/>
                  <a:pt x="823" y="414"/>
                </a:cubicBezTo>
                <a:cubicBezTo>
                  <a:pt x="829" y="426"/>
                  <a:pt x="830" y="442"/>
                  <a:pt x="841" y="451"/>
                </a:cubicBezTo>
                <a:cubicBezTo>
                  <a:pt x="851" y="459"/>
                  <a:pt x="866" y="456"/>
                  <a:pt x="878" y="460"/>
                </a:cubicBezTo>
                <a:cubicBezTo>
                  <a:pt x="937" y="482"/>
                  <a:pt x="945" y="504"/>
                  <a:pt x="1015" y="515"/>
                </a:cubicBezTo>
                <a:cubicBezTo>
                  <a:pt x="1074" y="538"/>
                  <a:pt x="1115" y="561"/>
                  <a:pt x="1179" y="570"/>
                </a:cubicBezTo>
                <a:cubicBezTo>
                  <a:pt x="1281" y="604"/>
                  <a:pt x="1342" y="604"/>
                  <a:pt x="1454" y="597"/>
                </a:cubicBezTo>
                <a:cubicBezTo>
                  <a:pt x="1520" y="554"/>
                  <a:pt x="1490" y="571"/>
                  <a:pt x="1545" y="542"/>
                </a:cubicBezTo>
                <a:cubicBezTo>
                  <a:pt x="1551" y="533"/>
                  <a:pt x="1555" y="522"/>
                  <a:pt x="1563" y="515"/>
                </a:cubicBezTo>
                <a:cubicBezTo>
                  <a:pt x="1586" y="497"/>
                  <a:pt x="1637" y="469"/>
                  <a:pt x="1637" y="469"/>
                </a:cubicBezTo>
                <a:cubicBezTo>
                  <a:pt x="1673" y="407"/>
                  <a:pt x="1696" y="338"/>
                  <a:pt x="1710" y="268"/>
                </a:cubicBezTo>
                <a:cubicBezTo>
                  <a:pt x="1680" y="127"/>
                  <a:pt x="1697" y="153"/>
                  <a:pt x="1545" y="177"/>
                </a:cubicBezTo>
                <a:cubicBezTo>
                  <a:pt x="1491" y="204"/>
                  <a:pt x="1465" y="237"/>
                  <a:pt x="1435" y="286"/>
                </a:cubicBezTo>
                <a:cubicBezTo>
                  <a:pt x="1444" y="345"/>
                  <a:pt x="1433" y="415"/>
                  <a:pt x="1472" y="460"/>
                </a:cubicBezTo>
                <a:cubicBezTo>
                  <a:pt x="1484" y="473"/>
                  <a:pt x="1504" y="476"/>
                  <a:pt x="1518" y="487"/>
                </a:cubicBezTo>
                <a:cubicBezTo>
                  <a:pt x="1596" y="544"/>
                  <a:pt x="1638" y="580"/>
                  <a:pt x="1728" y="615"/>
                </a:cubicBezTo>
                <a:cubicBezTo>
                  <a:pt x="1763" y="629"/>
                  <a:pt x="1801" y="634"/>
                  <a:pt x="1838" y="643"/>
                </a:cubicBezTo>
                <a:cubicBezTo>
                  <a:pt x="1868" y="650"/>
                  <a:pt x="1929" y="661"/>
                  <a:pt x="1929" y="661"/>
                </a:cubicBezTo>
                <a:cubicBezTo>
                  <a:pt x="2055" y="653"/>
                  <a:pt x="2109" y="655"/>
                  <a:pt x="2194" y="570"/>
                </a:cubicBezTo>
              </a:path>
            </a:pathLst>
          </a:custGeom>
          <a:noFill/>
          <a:ln w="38100">
            <a:solidFill>
              <a:srgbClr val="13FF1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495" name="Freeform 7"/>
          <p:cNvSpPr>
            <a:spLocks/>
          </p:cNvSpPr>
          <p:nvPr/>
        </p:nvSpPr>
        <p:spPr bwMode="auto">
          <a:xfrm>
            <a:off x="2411413" y="5116513"/>
            <a:ext cx="3482975" cy="1049337"/>
          </a:xfrm>
          <a:custGeom>
            <a:avLst/>
            <a:gdLst>
              <a:gd name="T0" fmla="*/ 0 w 2194"/>
              <a:gd name="T1" fmla="*/ 231 h 661"/>
              <a:gd name="T2" fmla="*/ 110 w 2194"/>
              <a:gd name="T3" fmla="*/ 378 h 661"/>
              <a:gd name="T4" fmla="*/ 311 w 2194"/>
              <a:gd name="T5" fmla="*/ 341 h 661"/>
              <a:gd name="T6" fmla="*/ 439 w 2194"/>
              <a:gd name="T7" fmla="*/ 177 h 661"/>
              <a:gd name="T8" fmla="*/ 430 w 2194"/>
              <a:gd name="T9" fmla="*/ 85 h 661"/>
              <a:gd name="T10" fmla="*/ 329 w 2194"/>
              <a:gd name="T11" fmla="*/ 85 h 661"/>
              <a:gd name="T12" fmla="*/ 247 w 2194"/>
              <a:gd name="T13" fmla="*/ 177 h 661"/>
              <a:gd name="T14" fmla="*/ 210 w 2194"/>
              <a:gd name="T15" fmla="*/ 305 h 661"/>
              <a:gd name="T16" fmla="*/ 229 w 2194"/>
              <a:gd name="T17" fmla="*/ 515 h 661"/>
              <a:gd name="T18" fmla="*/ 411 w 2194"/>
              <a:gd name="T19" fmla="*/ 597 h 661"/>
              <a:gd name="T20" fmla="*/ 1061 w 2194"/>
              <a:gd name="T21" fmla="*/ 405 h 661"/>
              <a:gd name="T22" fmla="*/ 1070 w 2194"/>
              <a:gd name="T23" fmla="*/ 359 h 661"/>
              <a:gd name="T24" fmla="*/ 978 w 2194"/>
              <a:gd name="T25" fmla="*/ 12 h 661"/>
              <a:gd name="T26" fmla="*/ 905 w 2194"/>
              <a:gd name="T27" fmla="*/ 3 h 661"/>
              <a:gd name="T28" fmla="*/ 823 w 2194"/>
              <a:gd name="T29" fmla="*/ 12 h 661"/>
              <a:gd name="T30" fmla="*/ 759 w 2194"/>
              <a:gd name="T31" fmla="*/ 131 h 661"/>
              <a:gd name="T32" fmla="*/ 823 w 2194"/>
              <a:gd name="T33" fmla="*/ 414 h 661"/>
              <a:gd name="T34" fmla="*/ 841 w 2194"/>
              <a:gd name="T35" fmla="*/ 451 h 661"/>
              <a:gd name="T36" fmla="*/ 878 w 2194"/>
              <a:gd name="T37" fmla="*/ 460 h 661"/>
              <a:gd name="T38" fmla="*/ 1015 w 2194"/>
              <a:gd name="T39" fmla="*/ 515 h 661"/>
              <a:gd name="T40" fmla="*/ 1179 w 2194"/>
              <a:gd name="T41" fmla="*/ 570 h 661"/>
              <a:gd name="T42" fmla="*/ 1454 w 2194"/>
              <a:gd name="T43" fmla="*/ 597 h 661"/>
              <a:gd name="T44" fmla="*/ 1545 w 2194"/>
              <a:gd name="T45" fmla="*/ 542 h 661"/>
              <a:gd name="T46" fmla="*/ 1563 w 2194"/>
              <a:gd name="T47" fmla="*/ 515 h 661"/>
              <a:gd name="T48" fmla="*/ 1637 w 2194"/>
              <a:gd name="T49" fmla="*/ 469 h 661"/>
              <a:gd name="T50" fmla="*/ 1710 w 2194"/>
              <a:gd name="T51" fmla="*/ 268 h 661"/>
              <a:gd name="T52" fmla="*/ 1545 w 2194"/>
              <a:gd name="T53" fmla="*/ 177 h 661"/>
              <a:gd name="T54" fmla="*/ 1435 w 2194"/>
              <a:gd name="T55" fmla="*/ 286 h 661"/>
              <a:gd name="T56" fmla="*/ 1472 w 2194"/>
              <a:gd name="T57" fmla="*/ 460 h 661"/>
              <a:gd name="T58" fmla="*/ 1518 w 2194"/>
              <a:gd name="T59" fmla="*/ 487 h 661"/>
              <a:gd name="T60" fmla="*/ 1728 w 2194"/>
              <a:gd name="T61" fmla="*/ 615 h 661"/>
              <a:gd name="T62" fmla="*/ 1838 w 2194"/>
              <a:gd name="T63" fmla="*/ 643 h 661"/>
              <a:gd name="T64" fmla="*/ 1929 w 2194"/>
              <a:gd name="T65" fmla="*/ 661 h 661"/>
              <a:gd name="T66" fmla="*/ 2194 w 2194"/>
              <a:gd name="T67" fmla="*/ 570 h 66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94"/>
              <a:gd name="T103" fmla="*/ 0 h 661"/>
              <a:gd name="T104" fmla="*/ 2194 w 2194"/>
              <a:gd name="T105" fmla="*/ 661 h 66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94" h="661">
                <a:moveTo>
                  <a:pt x="0" y="231"/>
                </a:moveTo>
                <a:cubicBezTo>
                  <a:pt x="14" y="304"/>
                  <a:pt x="34" y="360"/>
                  <a:pt x="110" y="378"/>
                </a:cubicBezTo>
                <a:cubicBezTo>
                  <a:pt x="194" y="371"/>
                  <a:pt x="236" y="366"/>
                  <a:pt x="311" y="341"/>
                </a:cubicBezTo>
                <a:cubicBezTo>
                  <a:pt x="372" y="280"/>
                  <a:pt x="409" y="266"/>
                  <a:pt x="439" y="177"/>
                </a:cubicBezTo>
                <a:cubicBezTo>
                  <a:pt x="436" y="146"/>
                  <a:pt x="448" y="110"/>
                  <a:pt x="430" y="85"/>
                </a:cubicBezTo>
                <a:cubicBezTo>
                  <a:pt x="412" y="60"/>
                  <a:pt x="352" y="79"/>
                  <a:pt x="329" y="85"/>
                </a:cubicBezTo>
                <a:cubicBezTo>
                  <a:pt x="300" y="115"/>
                  <a:pt x="275" y="147"/>
                  <a:pt x="247" y="177"/>
                </a:cubicBezTo>
                <a:cubicBezTo>
                  <a:pt x="233" y="220"/>
                  <a:pt x="221" y="261"/>
                  <a:pt x="210" y="305"/>
                </a:cubicBezTo>
                <a:cubicBezTo>
                  <a:pt x="216" y="375"/>
                  <a:pt x="214" y="446"/>
                  <a:pt x="229" y="515"/>
                </a:cubicBezTo>
                <a:cubicBezTo>
                  <a:pt x="238" y="555"/>
                  <a:pt x="375" y="590"/>
                  <a:pt x="411" y="597"/>
                </a:cubicBezTo>
                <a:cubicBezTo>
                  <a:pt x="675" y="580"/>
                  <a:pt x="907" y="631"/>
                  <a:pt x="1061" y="405"/>
                </a:cubicBezTo>
                <a:cubicBezTo>
                  <a:pt x="1064" y="390"/>
                  <a:pt x="1070" y="375"/>
                  <a:pt x="1070" y="359"/>
                </a:cubicBezTo>
                <a:cubicBezTo>
                  <a:pt x="1070" y="322"/>
                  <a:pt x="1096" y="43"/>
                  <a:pt x="978" y="12"/>
                </a:cubicBezTo>
                <a:cubicBezTo>
                  <a:pt x="954" y="6"/>
                  <a:pt x="929" y="6"/>
                  <a:pt x="905" y="3"/>
                </a:cubicBezTo>
                <a:cubicBezTo>
                  <a:pt x="878" y="6"/>
                  <a:pt x="848" y="0"/>
                  <a:pt x="823" y="12"/>
                </a:cubicBezTo>
                <a:cubicBezTo>
                  <a:pt x="788" y="28"/>
                  <a:pt x="771" y="99"/>
                  <a:pt x="759" y="131"/>
                </a:cubicBezTo>
                <a:cubicBezTo>
                  <a:pt x="764" y="252"/>
                  <a:pt x="729" y="346"/>
                  <a:pt x="823" y="414"/>
                </a:cubicBezTo>
                <a:cubicBezTo>
                  <a:pt x="829" y="426"/>
                  <a:pt x="830" y="442"/>
                  <a:pt x="841" y="451"/>
                </a:cubicBezTo>
                <a:cubicBezTo>
                  <a:pt x="851" y="459"/>
                  <a:pt x="866" y="456"/>
                  <a:pt x="878" y="460"/>
                </a:cubicBezTo>
                <a:cubicBezTo>
                  <a:pt x="937" y="482"/>
                  <a:pt x="945" y="504"/>
                  <a:pt x="1015" y="515"/>
                </a:cubicBezTo>
                <a:cubicBezTo>
                  <a:pt x="1074" y="538"/>
                  <a:pt x="1115" y="561"/>
                  <a:pt x="1179" y="570"/>
                </a:cubicBezTo>
                <a:cubicBezTo>
                  <a:pt x="1281" y="604"/>
                  <a:pt x="1342" y="604"/>
                  <a:pt x="1454" y="597"/>
                </a:cubicBezTo>
                <a:cubicBezTo>
                  <a:pt x="1520" y="554"/>
                  <a:pt x="1490" y="571"/>
                  <a:pt x="1545" y="542"/>
                </a:cubicBezTo>
                <a:cubicBezTo>
                  <a:pt x="1551" y="533"/>
                  <a:pt x="1555" y="522"/>
                  <a:pt x="1563" y="515"/>
                </a:cubicBezTo>
                <a:cubicBezTo>
                  <a:pt x="1586" y="497"/>
                  <a:pt x="1637" y="469"/>
                  <a:pt x="1637" y="469"/>
                </a:cubicBezTo>
                <a:cubicBezTo>
                  <a:pt x="1673" y="407"/>
                  <a:pt x="1696" y="338"/>
                  <a:pt x="1710" y="268"/>
                </a:cubicBezTo>
                <a:cubicBezTo>
                  <a:pt x="1680" y="127"/>
                  <a:pt x="1697" y="153"/>
                  <a:pt x="1545" y="177"/>
                </a:cubicBezTo>
                <a:cubicBezTo>
                  <a:pt x="1491" y="204"/>
                  <a:pt x="1465" y="237"/>
                  <a:pt x="1435" y="286"/>
                </a:cubicBezTo>
                <a:cubicBezTo>
                  <a:pt x="1444" y="345"/>
                  <a:pt x="1433" y="415"/>
                  <a:pt x="1472" y="460"/>
                </a:cubicBezTo>
                <a:cubicBezTo>
                  <a:pt x="1484" y="473"/>
                  <a:pt x="1504" y="476"/>
                  <a:pt x="1518" y="487"/>
                </a:cubicBezTo>
                <a:cubicBezTo>
                  <a:pt x="1596" y="544"/>
                  <a:pt x="1638" y="580"/>
                  <a:pt x="1728" y="615"/>
                </a:cubicBezTo>
                <a:cubicBezTo>
                  <a:pt x="1763" y="629"/>
                  <a:pt x="1801" y="634"/>
                  <a:pt x="1838" y="643"/>
                </a:cubicBezTo>
                <a:cubicBezTo>
                  <a:pt x="1868" y="650"/>
                  <a:pt x="1929" y="661"/>
                  <a:pt x="1929" y="661"/>
                </a:cubicBezTo>
                <a:cubicBezTo>
                  <a:pt x="2055" y="653"/>
                  <a:pt x="2109" y="655"/>
                  <a:pt x="2194" y="570"/>
                </a:cubicBezTo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496" name="Freeform 8"/>
          <p:cNvSpPr>
            <a:spLocks/>
          </p:cNvSpPr>
          <p:nvPr/>
        </p:nvSpPr>
        <p:spPr bwMode="auto">
          <a:xfrm>
            <a:off x="2339975" y="5259388"/>
            <a:ext cx="3482975" cy="1049337"/>
          </a:xfrm>
          <a:custGeom>
            <a:avLst/>
            <a:gdLst>
              <a:gd name="T0" fmla="*/ 0 w 2194"/>
              <a:gd name="T1" fmla="*/ 231 h 661"/>
              <a:gd name="T2" fmla="*/ 110 w 2194"/>
              <a:gd name="T3" fmla="*/ 378 h 661"/>
              <a:gd name="T4" fmla="*/ 311 w 2194"/>
              <a:gd name="T5" fmla="*/ 341 h 661"/>
              <a:gd name="T6" fmla="*/ 439 w 2194"/>
              <a:gd name="T7" fmla="*/ 177 h 661"/>
              <a:gd name="T8" fmla="*/ 430 w 2194"/>
              <a:gd name="T9" fmla="*/ 85 h 661"/>
              <a:gd name="T10" fmla="*/ 329 w 2194"/>
              <a:gd name="T11" fmla="*/ 85 h 661"/>
              <a:gd name="T12" fmla="*/ 247 w 2194"/>
              <a:gd name="T13" fmla="*/ 177 h 661"/>
              <a:gd name="T14" fmla="*/ 210 w 2194"/>
              <a:gd name="T15" fmla="*/ 305 h 661"/>
              <a:gd name="T16" fmla="*/ 229 w 2194"/>
              <a:gd name="T17" fmla="*/ 515 h 661"/>
              <a:gd name="T18" fmla="*/ 411 w 2194"/>
              <a:gd name="T19" fmla="*/ 597 h 661"/>
              <a:gd name="T20" fmla="*/ 1061 w 2194"/>
              <a:gd name="T21" fmla="*/ 405 h 661"/>
              <a:gd name="T22" fmla="*/ 1070 w 2194"/>
              <a:gd name="T23" fmla="*/ 359 h 661"/>
              <a:gd name="T24" fmla="*/ 978 w 2194"/>
              <a:gd name="T25" fmla="*/ 12 h 661"/>
              <a:gd name="T26" fmla="*/ 905 w 2194"/>
              <a:gd name="T27" fmla="*/ 3 h 661"/>
              <a:gd name="T28" fmla="*/ 823 w 2194"/>
              <a:gd name="T29" fmla="*/ 12 h 661"/>
              <a:gd name="T30" fmla="*/ 759 w 2194"/>
              <a:gd name="T31" fmla="*/ 131 h 661"/>
              <a:gd name="T32" fmla="*/ 823 w 2194"/>
              <a:gd name="T33" fmla="*/ 414 h 661"/>
              <a:gd name="T34" fmla="*/ 841 w 2194"/>
              <a:gd name="T35" fmla="*/ 451 h 661"/>
              <a:gd name="T36" fmla="*/ 878 w 2194"/>
              <a:gd name="T37" fmla="*/ 460 h 661"/>
              <a:gd name="T38" fmla="*/ 1015 w 2194"/>
              <a:gd name="T39" fmla="*/ 515 h 661"/>
              <a:gd name="T40" fmla="*/ 1179 w 2194"/>
              <a:gd name="T41" fmla="*/ 570 h 661"/>
              <a:gd name="T42" fmla="*/ 1454 w 2194"/>
              <a:gd name="T43" fmla="*/ 597 h 661"/>
              <a:gd name="T44" fmla="*/ 1545 w 2194"/>
              <a:gd name="T45" fmla="*/ 542 h 661"/>
              <a:gd name="T46" fmla="*/ 1563 w 2194"/>
              <a:gd name="T47" fmla="*/ 515 h 661"/>
              <a:gd name="T48" fmla="*/ 1637 w 2194"/>
              <a:gd name="T49" fmla="*/ 469 h 661"/>
              <a:gd name="T50" fmla="*/ 1710 w 2194"/>
              <a:gd name="T51" fmla="*/ 268 h 661"/>
              <a:gd name="T52" fmla="*/ 1545 w 2194"/>
              <a:gd name="T53" fmla="*/ 177 h 661"/>
              <a:gd name="T54" fmla="*/ 1435 w 2194"/>
              <a:gd name="T55" fmla="*/ 286 h 661"/>
              <a:gd name="T56" fmla="*/ 1472 w 2194"/>
              <a:gd name="T57" fmla="*/ 460 h 661"/>
              <a:gd name="T58" fmla="*/ 1518 w 2194"/>
              <a:gd name="T59" fmla="*/ 487 h 661"/>
              <a:gd name="T60" fmla="*/ 1728 w 2194"/>
              <a:gd name="T61" fmla="*/ 615 h 661"/>
              <a:gd name="T62" fmla="*/ 1838 w 2194"/>
              <a:gd name="T63" fmla="*/ 643 h 661"/>
              <a:gd name="T64" fmla="*/ 1929 w 2194"/>
              <a:gd name="T65" fmla="*/ 661 h 661"/>
              <a:gd name="T66" fmla="*/ 2194 w 2194"/>
              <a:gd name="T67" fmla="*/ 570 h 66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94"/>
              <a:gd name="T103" fmla="*/ 0 h 661"/>
              <a:gd name="T104" fmla="*/ 2194 w 2194"/>
              <a:gd name="T105" fmla="*/ 661 h 66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94" h="661">
                <a:moveTo>
                  <a:pt x="0" y="231"/>
                </a:moveTo>
                <a:cubicBezTo>
                  <a:pt x="14" y="304"/>
                  <a:pt x="34" y="360"/>
                  <a:pt x="110" y="378"/>
                </a:cubicBezTo>
                <a:cubicBezTo>
                  <a:pt x="194" y="371"/>
                  <a:pt x="236" y="366"/>
                  <a:pt x="311" y="341"/>
                </a:cubicBezTo>
                <a:cubicBezTo>
                  <a:pt x="372" y="280"/>
                  <a:pt x="409" y="266"/>
                  <a:pt x="439" y="177"/>
                </a:cubicBezTo>
                <a:cubicBezTo>
                  <a:pt x="436" y="146"/>
                  <a:pt x="448" y="110"/>
                  <a:pt x="430" y="85"/>
                </a:cubicBezTo>
                <a:cubicBezTo>
                  <a:pt x="412" y="60"/>
                  <a:pt x="352" y="79"/>
                  <a:pt x="329" y="85"/>
                </a:cubicBezTo>
                <a:cubicBezTo>
                  <a:pt x="300" y="115"/>
                  <a:pt x="275" y="147"/>
                  <a:pt x="247" y="177"/>
                </a:cubicBezTo>
                <a:cubicBezTo>
                  <a:pt x="233" y="220"/>
                  <a:pt x="221" y="261"/>
                  <a:pt x="210" y="305"/>
                </a:cubicBezTo>
                <a:cubicBezTo>
                  <a:pt x="216" y="375"/>
                  <a:pt x="214" y="446"/>
                  <a:pt x="229" y="515"/>
                </a:cubicBezTo>
                <a:cubicBezTo>
                  <a:pt x="238" y="555"/>
                  <a:pt x="375" y="590"/>
                  <a:pt x="411" y="597"/>
                </a:cubicBezTo>
                <a:cubicBezTo>
                  <a:pt x="675" y="580"/>
                  <a:pt x="907" y="631"/>
                  <a:pt x="1061" y="405"/>
                </a:cubicBezTo>
                <a:cubicBezTo>
                  <a:pt x="1064" y="390"/>
                  <a:pt x="1070" y="375"/>
                  <a:pt x="1070" y="359"/>
                </a:cubicBezTo>
                <a:cubicBezTo>
                  <a:pt x="1070" y="322"/>
                  <a:pt x="1096" y="43"/>
                  <a:pt x="978" y="12"/>
                </a:cubicBezTo>
                <a:cubicBezTo>
                  <a:pt x="954" y="6"/>
                  <a:pt x="929" y="6"/>
                  <a:pt x="905" y="3"/>
                </a:cubicBezTo>
                <a:cubicBezTo>
                  <a:pt x="878" y="6"/>
                  <a:pt x="848" y="0"/>
                  <a:pt x="823" y="12"/>
                </a:cubicBezTo>
                <a:cubicBezTo>
                  <a:pt x="788" y="28"/>
                  <a:pt x="771" y="99"/>
                  <a:pt x="759" y="131"/>
                </a:cubicBezTo>
                <a:cubicBezTo>
                  <a:pt x="764" y="252"/>
                  <a:pt x="729" y="346"/>
                  <a:pt x="823" y="414"/>
                </a:cubicBezTo>
                <a:cubicBezTo>
                  <a:pt x="829" y="426"/>
                  <a:pt x="830" y="442"/>
                  <a:pt x="841" y="451"/>
                </a:cubicBezTo>
                <a:cubicBezTo>
                  <a:pt x="851" y="459"/>
                  <a:pt x="866" y="456"/>
                  <a:pt x="878" y="460"/>
                </a:cubicBezTo>
                <a:cubicBezTo>
                  <a:pt x="937" y="482"/>
                  <a:pt x="945" y="504"/>
                  <a:pt x="1015" y="515"/>
                </a:cubicBezTo>
                <a:cubicBezTo>
                  <a:pt x="1074" y="538"/>
                  <a:pt x="1115" y="561"/>
                  <a:pt x="1179" y="570"/>
                </a:cubicBezTo>
                <a:cubicBezTo>
                  <a:pt x="1281" y="604"/>
                  <a:pt x="1342" y="604"/>
                  <a:pt x="1454" y="597"/>
                </a:cubicBezTo>
                <a:cubicBezTo>
                  <a:pt x="1520" y="554"/>
                  <a:pt x="1490" y="571"/>
                  <a:pt x="1545" y="542"/>
                </a:cubicBezTo>
                <a:cubicBezTo>
                  <a:pt x="1551" y="533"/>
                  <a:pt x="1555" y="522"/>
                  <a:pt x="1563" y="515"/>
                </a:cubicBezTo>
                <a:cubicBezTo>
                  <a:pt x="1586" y="497"/>
                  <a:pt x="1637" y="469"/>
                  <a:pt x="1637" y="469"/>
                </a:cubicBezTo>
                <a:cubicBezTo>
                  <a:pt x="1673" y="407"/>
                  <a:pt x="1696" y="338"/>
                  <a:pt x="1710" y="268"/>
                </a:cubicBezTo>
                <a:cubicBezTo>
                  <a:pt x="1680" y="127"/>
                  <a:pt x="1697" y="153"/>
                  <a:pt x="1545" y="177"/>
                </a:cubicBezTo>
                <a:cubicBezTo>
                  <a:pt x="1491" y="204"/>
                  <a:pt x="1465" y="237"/>
                  <a:pt x="1435" y="286"/>
                </a:cubicBezTo>
                <a:cubicBezTo>
                  <a:pt x="1444" y="345"/>
                  <a:pt x="1433" y="415"/>
                  <a:pt x="1472" y="460"/>
                </a:cubicBezTo>
                <a:cubicBezTo>
                  <a:pt x="1484" y="473"/>
                  <a:pt x="1504" y="476"/>
                  <a:pt x="1518" y="487"/>
                </a:cubicBezTo>
                <a:cubicBezTo>
                  <a:pt x="1596" y="544"/>
                  <a:pt x="1638" y="580"/>
                  <a:pt x="1728" y="615"/>
                </a:cubicBezTo>
                <a:cubicBezTo>
                  <a:pt x="1763" y="629"/>
                  <a:pt x="1801" y="634"/>
                  <a:pt x="1838" y="643"/>
                </a:cubicBezTo>
                <a:cubicBezTo>
                  <a:pt x="1868" y="650"/>
                  <a:pt x="1929" y="661"/>
                  <a:pt x="1929" y="661"/>
                </a:cubicBezTo>
                <a:cubicBezTo>
                  <a:pt x="2055" y="653"/>
                  <a:pt x="2109" y="655"/>
                  <a:pt x="2194" y="570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3498" name="Picture 10" descr="bd05199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344863"/>
            <a:ext cx="4108450" cy="337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9" name="AutoShape 11"/>
          <p:cNvSpPr>
            <a:spLocks noChangeArrowheads="1"/>
          </p:cNvSpPr>
          <p:nvPr/>
        </p:nvSpPr>
        <p:spPr bwMode="auto">
          <a:xfrm>
            <a:off x="179388" y="117475"/>
            <a:ext cx="5834062" cy="2879725"/>
          </a:xfrm>
          <a:prstGeom prst="cloudCallout">
            <a:avLst>
              <a:gd name="adj1" fmla="val 52583"/>
              <a:gd name="adj2" fmla="val 7811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y-GB"/>
          </a:p>
        </p:txBody>
      </p:sp>
      <p:pic>
        <p:nvPicPr>
          <p:cNvPr id="63500" name="Picture 12" descr="j0232275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692275" y="5084763"/>
            <a:ext cx="4984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1" name="Picture 13" descr="j0232275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33375"/>
            <a:ext cx="2289175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4" grpId="0" animBg="1"/>
      <p:bldP spid="63495" grpId="0" animBg="1"/>
      <p:bldP spid="63496" grpId="0" animBg="1"/>
      <p:bldP spid="634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1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777876"/>
          </a:xfrm>
          <a:noFill/>
        </p:spPr>
        <p:txBody>
          <a:bodyPr/>
          <a:lstStyle/>
          <a:p>
            <a:pPr eaLnBrk="1" hangingPunct="1"/>
            <a:r>
              <a:rPr lang="cy-GB" smtClean="0">
                <a:solidFill>
                  <a:srgbClr val="FFFF00"/>
                </a:solidFill>
                <a:latin typeface="Poornut" pitchFamily="2" charset="0"/>
              </a:rPr>
              <a:t>Sut ydym ni’n gweld lliw?</a:t>
            </a:r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179388" y="908050"/>
            <a:ext cx="1079500" cy="1008063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cy-GB" sz="1600" b="1">
                <a:solidFill>
                  <a:srgbClr val="FF0000"/>
                </a:solidFill>
              </a:rPr>
              <a:t>ffynhonnell</a:t>
            </a:r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 rot="3414914">
            <a:off x="4145757" y="1769269"/>
            <a:ext cx="862012" cy="1016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 rot="-1985823">
            <a:off x="3924300" y="2133600"/>
            <a:ext cx="504825" cy="7921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 rot="-1974475">
            <a:off x="3992563" y="2330450"/>
            <a:ext cx="271462" cy="496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16" name="AutoShape 16"/>
          <p:cNvSpPr>
            <a:spLocks noChangeArrowheads="1"/>
          </p:cNvSpPr>
          <p:nvPr/>
        </p:nvSpPr>
        <p:spPr bwMode="auto">
          <a:xfrm rot="-3398353">
            <a:off x="4186238" y="2305050"/>
            <a:ext cx="150812" cy="96838"/>
          </a:xfrm>
          <a:prstGeom prst="rtTriangl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rot="-1088416" flipH="1" flipV="1">
            <a:off x="3708400" y="1990725"/>
            <a:ext cx="1368425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rot="20504747" flipH="1">
            <a:off x="4140200" y="2133600"/>
            <a:ext cx="1008063" cy="7921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 rot="-1151930">
            <a:off x="4140200" y="2422525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>
            <a:off x="1476375" y="4652963"/>
            <a:ext cx="1081088" cy="10080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900113" y="1844675"/>
            <a:ext cx="1079500" cy="2879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V="1">
            <a:off x="1979613" y="2636838"/>
            <a:ext cx="2160587" cy="2016125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1331913" y="4724400"/>
            <a:ext cx="1655762" cy="792163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1979613" y="2636838"/>
            <a:ext cx="2160587" cy="20875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AutoShape 25"/>
          <p:cNvSpPr>
            <a:spLocks noChangeArrowheads="1"/>
          </p:cNvSpPr>
          <p:nvPr/>
        </p:nvSpPr>
        <p:spPr bwMode="auto">
          <a:xfrm>
            <a:off x="1476375" y="4797425"/>
            <a:ext cx="1079500" cy="1008063"/>
          </a:xfrm>
          <a:prstGeom prst="can">
            <a:avLst>
              <a:gd name="adj" fmla="val 25000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V="1">
            <a:off x="1979613" y="2636838"/>
            <a:ext cx="2160587" cy="20875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Rectangle 28"/>
          <p:cNvSpPr>
            <a:spLocks noChangeArrowheads="1"/>
          </p:cNvSpPr>
          <p:nvPr>
            <p:ph type="body" sz="half" idx="2"/>
          </p:nvPr>
        </p:nvSpPr>
        <p:spPr>
          <a:xfrm>
            <a:off x="4932363" y="908050"/>
            <a:ext cx="4211637" cy="5689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000" smtClean="0">
                <a:solidFill>
                  <a:srgbClr val="FFFF00"/>
                </a:solidFill>
                <a:latin typeface="Comic Sans MS" pitchFamily="66" charset="0"/>
              </a:rPr>
              <a:t>Er bod goleuni o ffynonellau’n ymddangos yn wyn, y mae’n cynnwys pob lliw y sbectrwm - mewn geiriau eraill, yr</a:t>
            </a:r>
            <a:r>
              <a:rPr lang="cy-GB" sz="2000" b="1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cy-GB" b="1" smtClean="0">
                <a:solidFill>
                  <a:srgbClr val="FF3300"/>
                </a:solidFill>
                <a:latin typeface="Comic Sans MS" pitchFamily="66" charset="0"/>
              </a:rPr>
              <a:t>e</a:t>
            </a:r>
            <a:r>
              <a:rPr lang="cy-GB" b="1" smtClean="0">
                <a:solidFill>
                  <a:srgbClr val="FF9900"/>
                </a:solidFill>
                <a:latin typeface="Comic Sans MS" pitchFamily="66" charset="0"/>
              </a:rPr>
              <a:t>n</a:t>
            </a:r>
            <a:r>
              <a:rPr lang="cy-GB" b="1" smtClean="0">
                <a:solidFill>
                  <a:srgbClr val="FFFF00"/>
                </a:solidFill>
                <a:latin typeface="Comic Sans MS" pitchFamily="66" charset="0"/>
              </a:rPr>
              <a:t>f</a:t>
            </a:r>
            <a:r>
              <a:rPr lang="cy-GB" b="1" smtClean="0">
                <a:solidFill>
                  <a:srgbClr val="13FF13"/>
                </a:solidFill>
                <a:latin typeface="Comic Sans MS" pitchFamily="66" charset="0"/>
              </a:rPr>
              <a:t>y</a:t>
            </a:r>
            <a:r>
              <a:rPr lang="cy-GB" b="1" smtClean="0">
                <a:solidFill>
                  <a:srgbClr val="CC0099"/>
                </a:solidFill>
                <a:latin typeface="Comic Sans MS" pitchFamily="66" charset="0"/>
              </a:rPr>
              <a:t>s</a:t>
            </a:r>
            <a:r>
              <a:rPr lang="cy-GB" sz="2000" b="1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80000"/>
              </a:lnSpc>
              <a:buClr>
                <a:srgbClr val="FF9900"/>
              </a:buClr>
              <a:buSzPct val="130000"/>
              <a:buFont typeface="Wingdings" pitchFamily="2" charset="2"/>
              <a:buNone/>
            </a:pPr>
            <a:endParaRPr lang="cy-GB" sz="2000" b="1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000" smtClean="0">
                <a:solidFill>
                  <a:srgbClr val="FFFF00"/>
                </a:solidFill>
                <a:latin typeface="Comic Sans MS" pitchFamily="66" charset="0"/>
              </a:rPr>
              <a:t>Os ydy gwrthrych yn ymddangos yn las, y mae’n amsugno pob lliw ar wahân i glas, sydd yn adlewyrchu oddi wrtho, mewn i’ch llygad.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None/>
            </a:pPr>
            <a:endParaRPr lang="cy-GB" sz="200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000" smtClean="0">
                <a:solidFill>
                  <a:srgbClr val="FFFF00"/>
                </a:solidFill>
                <a:latin typeface="Comic Sans MS" pitchFamily="66" charset="0"/>
              </a:rPr>
              <a:t>Os ydy gwrthrych yn ymddangos yn oren, y mae’n amsugno pob lliw ar wahân i oren, sydd yn adlewyrchu oddi wrtho, mewn i’ch llygad.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None/>
            </a:pPr>
            <a:endParaRPr lang="cy-GB" sz="200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cy-GB" sz="2000" smtClean="0">
                <a:solidFill>
                  <a:srgbClr val="FFFF00"/>
                </a:solidFill>
                <a:latin typeface="Comic Sans MS" pitchFamily="66" charset="0"/>
              </a:rPr>
              <a:t>Os ydy gwrthrych yn edrych yn goch... </a:t>
            </a:r>
            <a:r>
              <a:rPr lang="cy-GB" sz="2000" i="1" smtClean="0">
                <a:solidFill>
                  <a:srgbClr val="FFFF00"/>
                </a:solidFill>
                <a:latin typeface="Comic Sans MS" pitchFamily="66" charset="0"/>
              </a:rPr>
              <a:t>(Chi’n cael y syniad!)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1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1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51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51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/>
      <p:bldP spid="51212" grpId="0" animBg="1"/>
      <p:bldP spid="51213" grpId="0" animBg="1"/>
      <p:bldP spid="51214" grpId="0" animBg="1"/>
      <p:bldP spid="51215" grpId="0" animBg="1"/>
      <p:bldP spid="51216" grpId="0" animBg="1"/>
      <p:bldP spid="51217" grpId="0" animBg="1"/>
      <p:bldP spid="51218" grpId="0" animBg="1"/>
      <p:bldP spid="51219" grpId="0" animBg="1"/>
      <p:bldP spid="51220" grpId="0" animBg="1"/>
      <p:bldP spid="51220" grpId="1" animBg="1"/>
      <p:bldP spid="51221" grpId="0" animBg="1"/>
      <p:bldP spid="51222" grpId="0" animBg="1"/>
      <p:bldP spid="51222" grpId="1" animBg="1"/>
      <p:bldP spid="51223" grpId="0" animBg="1"/>
      <p:bldP spid="51223" grpId="1" animBg="1"/>
      <p:bldP spid="51224" grpId="0" animBg="1"/>
      <p:bldP spid="51224" grpId="1" animBg="1"/>
      <p:bldP spid="51225" grpId="0" animBg="1"/>
      <p:bldP spid="51226" grpId="0" animBg="1"/>
      <p:bldP spid="51228" grpId="0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337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Maiandra GD</vt:lpstr>
      <vt:lpstr>Script MT Bold</vt:lpstr>
      <vt:lpstr>Comic Sans MS</vt:lpstr>
      <vt:lpstr>Wingdings</vt:lpstr>
      <vt:lpstr>Franklin Gothic Medium</vt:lpstr>
      <vt:lpstr>Tahoma</vt:lpstr>
      <vt:lpstr>Century Gothic</vt:lpstr>
      <vt:lpstr>Poornut</vt:lpstr>
      <vt:lpstr>1_Default Design</vt:lpstr>
      <vt:lpstr>Am onglau a lliw goleuni, a mwy am y llygad.  </vt:lpstr>
      <vt:lpstr>Sut ydy goleuni’n teithio?</vt:lpstr>
      <vt:lpstr>Sut ydy goleuni’n adlewyrchu?</vt:lpstr>
      <vt:lpstr>Mae goleuni’n adlewyrchu mewn llinellau syth yn unig!</vt:lpstr>
      <vt:lpstr>Sut ydym yn gweld?</vt:lpstr>
      <vt:lpstr>PowerPoint Presentation</vt:lpstr>
      <vt:lpstr>Sut ydym ni’n gweld lliw?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</dc:creator>
  <cp:lastModifiedBy>Teacher E-Solutions</cp:lastModifiedBy>
  <cp:revision>60</cp:revision>
  <dcterms:created xsi:type="dcterms:W3CDTF">1601-01-01T00:00:00Z</dcterms:created>
  <dcterms:modified xsi:type="dcterms:W3CDTF">2019-01-18T17:18:20Z</dcterms:modified>
</cp:coreProperties>
</file>