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5" r:id="rId2"/>
    <p:sldId id="256" r:id="rId3"/>
    <p:sldId id="257" r:id="rId4"/>
    <p:sldId id="259" r:id="rId5"/>
    <p:sldId id="258" r:id="rId6"/>
    <p:sldId id="261" r:id="rId7"/>
    <p:sldId id="262" r:id="rId8"/>
    <p:sldId id="263" r:id="rId9"/>
    <p:sldId id="266" r:id="rId10"/>
    <p:sldId id="267" r:id="rId11"/>
  </p:sldIdLst>
  <p:sldSz cx="9144000" cy="6858000" type="screen4x3"/>
  <p:notesSz cx="6858000" cy="10052050"/>
  <p:defaultTextStyle>
    <a:defPPr>
      <a:defRPr lang="cy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6" d="100"/>
          <a:sy n="36" d="100"/>
        </p:scale>
        <p:origin x="-816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y-GB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y-GB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47225"/>
            <a:ext cx="29718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y-GB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547225"/>
            <a:ext cx="29718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1FD0BD0D-9988-41D1-B774-AD0CB6AF1CAF}" type="slidenum">
              <a:rPr lang="cy-GB"/>
              <a:pPr>
                <a:defRPr/>
              </a:pPr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33755101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y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y-GB"/>
          </a:p>
        </p:txBody>
      </p:sp>
      <p:sp>
        <p:nvSpPr>
          <p:cNvPr id="1229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17575" y="754063"/>
            <a:ext cx="5024438" cy="3768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75200"/>
            <a:ext cx="5486400" cy="452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y-GB" noProof="0" smtClean="0"/>
              <a:t>Cliciwch i olygu arddulliau'r Meistr testun</a:t>
            </a:r>
          </a:p>
          <a:p>
            <a:pPr lvl="1"/>
            <a:r>
              <a:rPr lang="cy-GB" noProof="0" smtClean="0"/>
              <a:t>Ail lefel</a:t>
            </a:r>
          </a:p>
          <a:p>
            <a:pPr lvl="2"/>
            <a:r>
              <a:rPr lang="cy-GB" noProof="0" smtClean="0"/>
              <a:t>Trydydd lefel</a:t>
            </a:r>
          </a:p>
          <a:p>
            <a:pPr lvl="3"/>
            <a:r>
              <a:rPr lang="cy-GB" noProof="0" smtClean="0"/>
              <a:t>Pedwerydd lefel</a:t>
            </a:r>
          </a:p>
          <a:p>
            <a:pPr lvl="4"/>
            <a:r>
              <a:rPr lang="cy-GB" noProof="0" smtClean="0"/>
              <a:t>Pumed lefel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47225"/>
            <a:ext cx="29718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y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547225"/>
            <a:ext cx="29718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C22B819F-36F1-4E08-B6ED-9BE76246B678}" type="slidenum">
              <a:rPr lang="cy-GB"/>
              <a:pPr>
                <a:defRPr/>
              </a:pPr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28803982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y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y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533B6E-0592-47D2-8D39-EB9839ADE3A1}" type="slidenum">
              <a:rPr lang="cy-GB"/>
              <a:pPr>
                <a:defRPr/>
              </a:pPr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4261723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y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y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0D8A6C-593B-40C0-A7C8-B0441A03375C}" type="slidenum">
              <a:rPr lang="cy-GB"/>
              <a:pPr>
                <a:defRPr/>
              </a:pPr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2208946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y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y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A2D31A-5837-4DFE-83A1-0A4E6DBC05B1}" type="slidenum">
              <a:rPr lang="cy-GB"/>
              <a:pPr>
                <a:defRPr/>
              </a:pPr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28722410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y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y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4B476-A7C7-41BE-BE07-967DF5D3C3EB}" type="slidenum">
              <a:rPr lang="cy-GB"/>
              <a:pPr>
                <a:defRPr/>
              </a:pPr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1126170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y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y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F289F-958D-4C8F-80F6-B17102A00623}" type="slidenum">
              <a:rPr lang="cy-GB"/>
              <a:pPr>
                <a:defRPr/>
              </a:pPr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4102553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y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y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B42CD-EB3D-4192-BE40-47DAF80F92F5}" type="slidenum">
              <a:rPr lang="cy-GB"/>
              <a:pPr>
                <a:defRPr/>
              </a:pPr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2163123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y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y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86F9C1-DF8A-49F9-9E28-E4735401DAFE}" type="slidenum">
              <a:rPr lang="cy-GB"/>
              <a:pPr>
                <a:defRPr/>
              </a:pPr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3596028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y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y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699FEB-BA6C-4D11-8E4C-1FDDC913E440}" type="slidenum">
              <a:rPr lang="cy-GB"/>
              <a:pPr>
                <a:defRPr/>
              </a:pPr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228997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y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y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8AC542-DBF9-4223-B8A9-E74098CB2927}" type="slidenum">
              <a:rPr lang="cy-GB"/>
              <a:pPr>
                <a:defRPr/>
              </a:pPr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551809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y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y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8B293-23A6-4679-A526-C988937E8730}" type="slidenum">
              <a:rPr lang="cy-GB"/>
              <a:pPr>
                <a:defRPr/>
              </a:pPr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514375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y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y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A34E9D-A9D7-463C-9AFF-CEB801E7C327}" type="slidenum">
              <a:rPr lang="cy-GB"/>
              <a:pPr>
                <a:defRPr/>
              </a:pPr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1700926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y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y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B32A97-39A6-4C28-A71B-403CD8C7481E}" type="slidenum">
              <a:rPr lang="cy-GB"/>
              <a:pPr>
                <a:defRPr/>
              </a:pPr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1578082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y-GB" smtClean="0"/>
              <a:t>Cliciwch i olygu arddull y Meistr teitl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y-GB" smtClean="0"/>
              <a:t>Cliciwch i olygu arddulliau'r Meistr testun</a:t>
            </a:r>
          </a:p>
          <a:p>
            <a:pPr lvl="1"/>
            <a:r>
              <a:rPr lang="cy-GB" smtClean="0"/>
              <a:t>Ail lefel</a:t>
            </a:r>
          </a:p>
          <a:p>
            <a:pPr lvl="2"/>
            <a:r>
              <a:rPr lang="cy-GB" smtClean="0"/>
              <a:t>Trydydd lefel</a:t>
            </a:r>
          </a:p>
          <a:p>
            <a:pPr lvl="3"/>
            <a:r>
              <a:rPr lang="cy-GB" smtClean="0"/>
              <a:t>Pedwerydd lefel</a:t>
            </a:r>
          </a:p>
          <a:p>
            <a:pPr lvl="4"/>
            <a:r>
              <a:rPr lang="cy-GB" smtClean="0"/>
              <a:t>Pumed lefel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cy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cy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fld id="{37D5E3CA-DDFB-4D81-B79C-7A090C32C4EC}" type="slidenum">
              <a:rPr lang="cy-GB"/>
              <a:pPr>
                <a:defRPr/>
              </a:pPr>
              <a:t>‹#›</a:t>
            </a:fld>
            <a:endParaRPr lang="cy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http://www.bbc.co.uk/schools/ks2bitesize/images/science/lightandshadows_p1_1.gi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http://www.bbc.co.uk/schools/ks2bitesize/images/science/lightandshadows_p2_1.gif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http://www.bbc.co.uk/schools/ks2bitesize/images/science/lightandshadows_p3_2.gif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http://www.bbc.co.uk/schools/ks2bitesize/images/science/lightandshadows_p3_1.gif" TargetMode="Externa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925" y="2636838"/>
            <a:ext cx="4537075" cy="3887787"/>
          </a:xfrm>
        </p:spPr>
        <p:txBody>
          <a:bodyPr/>
          <a:lstStyle/>
          <a:p>
            <a:pPr eaLnBrk="1" hangingPunct="1"/>
            <a:r>
              <a:rPr lang="cy-GB" sz="5400" b="1" smtClean="0">
                <a:solidFill>
                  <a:srgbClr val="000000"/>
                </a:solidFill>
                <a:latin typeface="Maiandra GD" pitchFamily="34" charset="0"/>
              </a:rPr>
              <a:t>Am oleuni a chysgodion</a:t>
            </a:r>
            <a:br>
              <a:rPr lang="cy-GB" sz="5400" b="1" smtClean="0">
                <a:solidFill>
                  <a:srgbClr val="000000"/>
                </a:solidFill>
                <a:latin typeface="Maiandra GD" pitchFamily="34" charset="0"/>
              </a:rPr>
            </a:br>
            <a:r>
              <a:rPr lang="cy-GB" sz="4000" b="1" smtClean="0">
                <a:solidFill>
                  <a:srgbClr val="000000"/>
                </a:solidFill>
                <a:latin typeface="Maiandra GD" pitchFamily="34" charset="0"/>
              </a:rPr>
              <a:t/>
            </a:r>
            <a:br>
              <a:rPr lang="cy-GB" sz="4000" b="1" smtClean="0">
                <a:solidFill>
                  <a:srgbClr val="000000"/>
                </a:solidFill>
                <a:latin typeface="Maiandra GD" pitchFamily="34" charset="0"/>
              </a:rPr>
            </a:br>
            <a:endParaRPr lang="cy-GB" sz="4000" b="1" smtClean="0">
              <a:solidFill>
                <a:srgbClr val="000000"/>
              </a:solidFill>
              <a:latin typeface="Maiandra GD" pitchFamily="34" charset="0"/>
            </a:endParaRPr>
          </a:p>
        </p:txBody>
      </p:sp>
      <p:pic>
        <p:nvPicPr>
          <p:cNvPr id="2051" name="Picture 3" descr="j008851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9800" y="358775"/>
            <a:ext cx="4364038" cy="472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07950" y="381000"/>
            <a:ext cx="4895850" cy="12477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y-GB" sz="9200" b="1" u="sng" smtClean="0">
                <a:solidFill>
                  <a:srgbClr val="000000"/>
                </a:solidFill>
                <a:latin typeface="Maiandra GD" pitchFamily="34" charset="0"/>
              </a:rPr>
              <a:t>BYD</a:t>
            </a:r>
            <a:r>
              <a:rPr lang="cy-GB" sz="6000" b="1" u="sng" smtClean="0">
                <a:solidFill>
                  <a:schemeClr val="accent2"/>
                </a:solidFill>
                <a:latin typeface="Maiandra GD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endParaRPr lang="cy-GB" sz="2400" smtClean="0">
              <a:solidFill>
                <a:schemeClr val="accent2"/>
              </a:solidFill>
              <a:latin typeface="Maiandra G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72" name="Rectangle 36"/>
          <p:cNvSpPr>
            <a:spLocks noChangeArrowheads="1"/>
          </p:cNvSpPr>
          <p:nvPr/>
        </p:nvSpPr>
        <p:spPr bwMode="auto">
          <a:xfrm>
            <a:off x="250825" y="22225"/>
            <a:ext cx="8642350" cy="681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cy-GB" sz="1700"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6. Yr enw ar ddefnyddiau sydd yn atal goleuni rhag pasio trwyddo yw.....</a:t>
            </a:r>
            <a:r>
              <a:rPr lang="cy-GB" sz="17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br>
              <a:rPr lang="cy-GB" sz="17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</a:br>
            <a:r>
              <a:rPr lang="cy-GB">
                <a:solidFill>
                  <a:srgbClr val="FF0000"/>
                </a:solidFill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tryloyw</a:t>
            </a:r>
            <a:r>
              <a:rPr lang="cy-GB">
                <a:solidFill>
                  <a:srgbClr val="FF000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endParaRPr lang="en-GB">
              <a:solidFill>
                <a:srgbClr val="FF0000"/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  <a:p>
            <a:pPr eaLnBrk="0" hangingPunct="0"/>
            <a:r>
              <a:rPr lang="cy-GB">
                <a:solidFill>
                  <a:schemeClr val="accent2"/>
                </a:solidFill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tryleu</a:t>
            </a:r>
            <a:r>
              <a:rPr lang="cy-GB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endParaRPr lang="en-GB"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  <a:p>
            <a:pPr eaLnBrk="0" hangingPunct="0"/>
            <a:r>
              <a:rPr lang="cy-GB">
                <a:solidFill>
                  <a:schemeClr val="hlink"/>
                </a:solidFill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di-draidd</a:t>
            </a:r>
            <a:endParaRPr lang="en-GB">
              <a:solidFill>
                <a:schemeClr val="hlink"/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  <a:p>
            <a:pPr eaLnBrk="0" hangingPunct="0"/>
            <a:r>
              <a:rPr lang="cy-GB" sz="17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endParaRPr lang="en-GB" sz="1700"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  <a:p>
            <a:pPr eaLnBrk="0" hangingPunct="0"/>
            <a:r>
              <a:rPr lang="cy-GB" sz="1700"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7. Mae’n ddiwrnod braf iawn. Ble fyddai lle da i gysgodi?</a:t>
            </a:r>
            <a:r>
              <a:rPr lang="cy-GB" sz="1700" b="1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y-GB" sz="17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y-GB" sz="17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</a:br>
            <a:r>
              <a:rPr lang="da-DK">
                <a:solidFill>
                  <a:srgbClr val="FF0000"/>
                </a:solidFill>
                <a:latin typeface="Century Gothic" pitchFamily="34" charset="0"/>
                <a:ea typeface="Arial Unicode MS" pitchFamily="34" charset="-128"/>
                <a:cs typeface="Arial" pitchFamily="34" charset="0"/>
              </a:rPr>
              <a:t>yn y môr</a:t>
            </a:r>
            <a:endParaRPr lang="en-GB">
              <a:solidFill>
                <a:srgbClr val="FF0000"/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  <a:p>
            <a:pPr eaLnBrk="0" hangingPunct="0"/>
            <a:r>
              <a:rPr lang="da-DK">
                <a:solidFill>
                  <a:schemeClr val="accent2"/>
                </a:solidFill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o dan goeden</a:t>
            </a:r>
            <a:endParaRPr lang="en-GB">
              <a:solidFill>
                <a:schemeClr val="accent2"/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  <a:p>
            <a:pPr eaLnBrk="0" hangingPunct="0"/>
            <a:r>
              <a:rPr lang="cy-GB">
                <a:solidFill>
                  <a:schemeClr val="hlink"/>
                </a:solidFill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yng nghanol cae rygbi</a:t>
            </a:r>
            <a:endParaRPr lang="en-GB">
              <a:solidFill>
                <a:schemeClr val="hlink"/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  <a:p>
            <a:pPr eaLnBrk="0" hangingPunct="0"/>
            <a:r>
              <a:rPr lang="cy-GB" sz="170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endParaRPr lang="en-GB" sz="1700"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  <a:p>
            <a:pPr eaLnBrk="0" hangingPunct="0"/>
            <a:r>
              <a:rPr lang="cy-GB" sz="1700"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8. Pam ydy cysgodion a wnaed gan yr haul yn symud yn ystod y dydd?</a:t>
            </a:r>
            <a:r>
              <a:rPr lang="cy-GB" sz="1700" b="1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y-GB" sz="17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y-GB" sz="17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</a:br>
            <a:r>
              <a:rPr lang="cy-GB">
                <a:solidFill>
                  <a:srgbClr val="FF0000"/>
                </a:solidFill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am fod y tywydd yn newid</a:t>
            </a:r>
            <a:r>
              <a:rPr lang="cy-GB">
                <a:solidFill>
                  <a:srgbClr val="FF000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endParaRPr lang="en-GB">
              <a:solidFill>
                <a:srgbClr val="FF0000"/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  <a:p>
            <a:pPr eaLnBrk="0" hangingPunct="0"/>
            <a:r>
              <a:rPr lang="cy-GB">
                <a:solidFill>
                  <a:schemeClr val="accent2"/>
                </a:solidFill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am fod y gwrthrychau’n symud </a:t>
            </a:r>
            <a:endParaRPr lang="en-GB">
              <a:solidFill>
                <a:schemeClr val="accent2"/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  <a:p>
            <a:pPr eaLnBrk="0" hangingPunct="0"/>
            <a:r>
              <a:rPr lang="cy-GB">
                <a:solidFill>
                  <a:schemeClr val="hlink"/>
                </a:solidFill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am fod yr haul yn ymddangos fel petai’n symud ar draws yr awyr yn ystod y dydd</a:t>
            </a:r>
            <a:endParaRPr lang="en-GB">
              <a:solidFill>
                <a:schemeClr val="hlink"/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  <a:p>
            <a:pPr eaLnBrk="0" hangingPunct="0"/>
            <a:r>
              <a:rPr lang="cy-GB" sz="170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endParaRPr lang="en-GB" sz="1700"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  <a:p>
            <a:pPr eaLnBrk="0" hangingPunct="0"/>
            <a:r>
              <a:rPr lang="en-US" sz="1700"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9. Pan mae’r haul y tu ôl i chi, mae eich cysgod.... </a:t>
            </a:r>
            <a:br>
              <a:rPr lang="en-US" sz="1700"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</a:br>
            <a:r>
              <a:rPr lang="en-US">
                <a:solidFill>
                  <a:srgbClr val="FF0000"/>
                </a:solidFill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tu ôl i chi</a:t>
            </a:r>
            <a:endParaRPr lang="en-GB">
              <a:solidFill>
                <a:srgbClr val="FF0000"/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  <a:p>
            <a:pPr eaLnBrk="0" hangingPunct="0"/>
            <a:r>
              <a:rPr lang="cy-GB">
                <a:solidFill>
                  <a:schemeClr val="accent2"/>
                </a:solidFill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uwch eich pen </a:t>
            </a:r>
            <a:endParaRPr lang="en-GB">
              <a:solidFill>
                <a:schemeClr val="accent2"/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  <a:p>
            <a:pPr eaLnBrk="0" hangingPunct="0"/>
            <a:r>
              <a:rPr lang="cy-GB">
                <a:solidFill>
                  <a:schemeClr val="hlink"/>
                </a:solidFill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o’ch blaen</a:t>
            </a:r>
            <a:endParaRPr lang="en-GB">
              <a:solidFill>
                <a:schemeClr val="hlink"/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  <a:p>
            <a:pPr eaLnBrk="0" hangingPunct="0"/>
            <a:r>
              <a:rPr lang="cy-GB" sz="170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endParaRPr lang="en-GB" sz="1700"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  <a:p>
            <a:pPr eaLnBrk="0" hangingPunct="0"/>
            <a:r>
              <a:rPr lang="cy-GB" sz="1700"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10. Mae cysgodion a wnaed gan yr haul ar eu byrraf.... </a:t>
            </a:r>
            <a:br>
              <a:rPr lang="cy-GB" sz="1700"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</a:br>
            <a:r>
              <a:rPr lang="cy-GB">
                <a:solidFill>
                  <a:srgbClr val="FF0000"/>
                </a:solidFill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yn y bore, ar godiad yr haul</a:t>
            </a:r>
            <a:r>
              <a:rPr lang="cy-GB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endParaRPr lang="en-GB"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  <a:p>
            <a:pPr eaLnBrk="0" hangingPunct="0"/>
            <a:r>
              <a:rPr lang="cy-GB">
                <a:solidFill>
                  <a:schemeClr val="accent2"/>
                </a:solidFill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ganol dydd, pan mae’r haul yn syth uwch ein pennau</a:t>
            </a:r>
            <a:r>
              <a:rPr lang="cy-GB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endParaRPr lang="en-GB"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  <a:p>
            <a:pPr eaLnBrk="0" hangingPunct="0"/>
            <a:r>
              <a:rPr lang="cy-GB">
                <a:solidFill>
                  <a:schemeClr val="hlink"/>
                </a:solidFill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yn y nos, ar fachlud yr haul </a:t>
            </a:r>
            <a:endParaRPr lang="cy-GB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72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0" y="71438"/>
            <a:ext cx="9144000" cy="451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342900" indent="-342900" algn="ctr">
              <a:tabLst>
                <a:tab pos="457200" algn="l"/>
              </a:tabLst>
            </a:pPr>
            <a:r>
              <a:rPr lang="cy-GB" sz="2000" b="1" u="sng"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Defnyddiau tryloyw, tryleu a di-draidd </a:t>
            </a:r>
          </a:p>
          <a:p>
            <a:pPr marL="342900" indent="-342900">
              <a:tabLst>
                <a:tab pos="457200" algn="l"/>
              </a:tabLst>
            </a:pPr>
            <a:endParaRPr lang="en-GB" sz="1000" u="sng">
              <a:latin typeface="Comic Sans MS" pitchFamily="66" charset="0"/>
              <a:ea typeface="Arial Unicode MS" pitchFamily="34" charset="-128"/>
              <a:cs typeface="Arial Unicode MS" pitchFamily="34" charset="-128"/>
            </a:endParaRPr>
          </a:p>
          <a:p>
            <a:pPr marL="342900" indent="-342900" eaLnBrk="0" hangingPunct="0">
              <a:buFont typeface="Symbol" pitchFamily="18" charset="2"/>
              <a:buAutoNum type="arabicPeriod"/>
              <a:tabLst>
                <a:tab pos="457200" algn="l"/>
              </a:tabLst>
            </a:pPr>
            <a:r>
              <a:rPr lang="cy-GB" sz="2000"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1.  Gelwir defnyddiau mae goleuni gallu mynd drwyddynt yn ddefnyddiau _____________. Mae defnyddiau tryloyw yn cynnwys ________________________________.</a:t>
            </a:r>
          </a:p>
          <a:p>
            <a:pPr marL="342900" indent="-342900" eaLnBrk="0" hangingPunct="0">
              <a:buFont typeface="Symbol" pitchFamily="18" charset="2"/>
              <a:buAutoNum type="arabicPeriod"/>
              <a:tabLst>
                <a:tab pos="457200" algn="l"/>
              </a:tabLst>
            </a:pPr>
            <a:endParaRPr lang="en-GB" sz="2000">
              <a:latin typeface="Comic Sans MS" pitchFamily="66" charset="0"/>
              <a:ea typeface="Arial Unicode MS" pitchFamily="34" charset="-128"/>
              <a:cs typeface="Arial Unicode MS" pitchFamily="34" charset="-128"/>
            </a:endParaRPr>
          </a:p>
          <a:p>
            <a:pPr marL="342900" indent="-342900" eaLnBrk="0" hangingPunct="0">
              <a:buFont typeface="Symbol" pitchFamily="18" charset="2"/>
              <a:buChar char=""/>
              <a:tabLst>
                <a:tab pos="457200" algn="l"/>
              </a:tabLst>
            </a:pPr>
            <a:r>
              <a:rPr lang="cy-GB" sz="2000"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2.  Gelwir defnyddiau sy’n gadael ychydig o oleuni drwyddynt yn ddefnyddiau _______________, ond na allwch weld drwyddynt yn glir. Enghreifftiau ydy __________________________.</a:t>
            </a:r>
          </a:p>
          <a:p>
            <a:pPr marL="342900" indent="-342900" eaLnBrk="0" hangingPunct="0">
              <a:buFont typeface="Symbol" pitchFamily="18" charset="2"/>
              <a:buChar char=""/>
              <a:tabLst>
                <a:tab pos="457200" algn="l"/>
              </a:tabLst>
            </a:pPr>
            <a:endParaRPr lang="en-GB" sz="2000">
              <a:latin typeface="Comic Sans MS" pitchFamily="66" charset="0"/>
              <a:ea typeface="Arial Unicode MS" pitchFamily="34" charset="-128"/>
              <a:cs typeface="Arial Unicode MS" pitchFamily="34" charset="-128"/>
            </a:endParaRPr>
          </a:p>
          <a:p>
            <a:pPr marL="342900" indent="-342900" eaLnBrk="0" hangingPunct="0">
              <a:buFont typeface="Symbol" pitchFamily="18" charset="2"/>
              <a:buChar char=""/>
              <a:tabLst>
                <a:tab pos="457200" algn="l"/>
              </a:tabLst>
            </a:pPr>
            <a:r>
              <a:rPr lang="cy-GB" sz="2000"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3.  Gelwir defnyddiau sydd ddim yn gadael goleuni drwyddynt yn ddefnyddiau_________. Mae defnyddiau di-draidd yn cynnwys ______________________________.</a:t>
            </a:r>
            <a:endParaRPr lang="en-GB" sz="2000">
              <a:latin typeface="Comic Sans MS" pitchFamily="66" charset="0"/>
              <a:ea typeface="Arial Unicode MS" pitchFamily="34" charset="-128"/>
              <a:cs typeface="Arial Unicode MS" pitchFamily="34" charset="-128"/>
            </a:endParaRPr>
          </a:p>
          <a:p>
            <a:pPr marL="342900" indent="-342900" eaLnBrk="0" hangingPunct="0">
              <a:tabLst>
                <a:tab pos="457200" algn="l"/>
              </a:tabLst>
            </a:pPr>
            <a:r>
              <a:rPr lang="cy-GB" sz="2000"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y-GB" sz="2000"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</a:br>
            <a:endParaRPr lang="cy-GB" sz="2000">
              <a:latin typeface="Comic Sans MS" pitchFamily="66" charset="0"/>
            </a:endParaRPr>
          </a:p>
        </p:txBody>
      </p:sp>
      <p:pic>
        <p:nvPicPr>
          <p:cNvPr id="3075" name="Picture 4" descr="Illustration of outside view of sun beaming light through window into the interior of a buildin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4108450"/>
            <a:ext cx="6624637" cy="216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2644775" y="6364288"/>
            <a:ext cx="38544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cy-GB" sz="1600" b="1">
                <a:solidFill>
                  <a:schemeClr val="bg1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Mae gwydr yn ddefnydd tryloyw</a:t>
            </a:r>
            <a:endParaRPr lang="cy-GB" sz="16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250825" y="158750"/>
            <a:ext cx="86042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tabLst>
                <a:tab pos="457200" algn="l"/>
              </a:tabLst>
              <a:defRPr/>
            </a:pPr>
            <a:r>
              <a:rPr lang="cy-GB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 Small Cap" pitchFamily="34" charset="0"/>
                <a:ea typeface="Arial Unicode MS" pitchFamily="34" charset="-128"/>
                <a:cs typeface="Arial Unicode MS" pitchFamily="34" charset="-128"/>
              </a:rPr>
              <a:t>Cysgodion</a:t>
            </a:r>
            <a:r>
              <a:rPr lang="cy-GB" sz="2400" b="1">
                <a:latin typeface="Tahoma Small Cap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algn="ctr">
              <a:tabLst>
                <a:tab pos="457200" algn="l"/>
              </a:tabLst>
              <a:defRPr/>
            </a:pPr>
            <a:endParaRPr lang="en-GB" sz="1000">
              <a:latin typeface="Tahoma Small Cap" pitchFamily="34" charset="0"/>
              <a:ea typeface="Arial Unicode MS" pitchFamily="34" charset="-128"/>
              <a:cs typeface="Arial Unicode MS" pitchFamily="34" charset="-128"/>
            </a:endParaRPr>
          </a:p>
          <a:p>
            <a:pPr eaLnBrk="0" hangingPunct="0">
              <a:buFont typeface="Symbol" pitchFamily="18" charset="2"/>
              <a:buChar char=""/>
              <a:tabLst>
                <a:tab pos="457200" algn="l"/>
              </a:tabLst>
              <a:defRPr/>
            </a:pPr>
            <a:r>
              <a:rPr lang="cy-GB" sz="2000"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Cawn gysgod pan fydd goleuni o ffynhonnell yn cael ei atal, ac mae’n ymddangos ar ochr pellaf y gwrthrych – i ffwrdd o’r goleuni. </a:t>
            </a:r>
          </a:p>
          <a:p>
            <a:pPr eaLnBrk="0" hangingPunct="0">
              <a:buFont typeface="Symbol" pitchFamily="18" charset="2"/>
              <a:buChar char=""/>
              <a:tabLst>
                <a:tab pos="457200" algn="l"/>
              </a:tabLst>
              <a:defRPr/>
            </a:pPr>
            <a:endParaRPr lang="en-GB" sz="2000">
              <a:latin typeface="Comic Sans MS" pitchFamily="66" charset="0"/>
              <a:ea typeface="Arial Unicode MS" pitchFamily="34" charset="-128"/>
              <a:cs typeface="Arial Unicode MS" pitchFamily="34" charset="-128"/>
            </a:endParaRPr>
          </a:p>
          <a:p>
            <a:pPr eaLnBrk="0" hangingPunct="0">
              <a:buFont typeface="Symbol" pitchFamily="18" charset="2"/>
              <a:buChar char=""/>
              <a:tabLst>
                <a:tab pos="457200" algn="l"/>
              </a:tabLst>
              <a:defRPr/>
            </a:pPr>
            <a:r>
              <a:rPr lang="en-US" sz="2000">
                <a:latin typeface="Comic Sans MS" pitchFamily="66" charset="0"/>
                <a:ea typeface="Arial Unicode MS" pitchFamily="34" charset="-128"/>
                <a:cs typeface="Verdana" pitchFamily="34" charset="0"/>
              </a:rPr>
              <a:t>Ni all wrthrych tryloyw greu cysgod, am fod y golau’n pasio trwyddo. Rhaid i wrthrych fod yn dryleu neu’n ddi-draidd i greu cysgod.</a:t>
            </a:r>
          </a:p>
          <a:p>
            <a:pPr eaLnBrk="0" hangingPunct="0">
              <a:buFont typeface="Symbol" pitchFamily="18" charset="2"/>
              <a:buChar char=""/>
              <a:tabLst>
                <a:tab pos="457200" algn="l"/>
              </a:tabLst>
              <a:defRPr/>
            </a:pPr>
            <a:endParaRPr lang="en-GB" sz="2000">
              <a:latin typeface="Comic Sans MS" pitchFamily="66" charset="0"/>
              <a:ea typeface="Arial Unicode MS" pitchFamily="34" charset="-128"/>
              <a:cs typeface="Arial Unicode MS" pitchFamily="34" charset="-128"/>
            </a:endParaRPr>
          </a:p>
          <a:p>
            <a:pPr eaLnBrk="0" hangingPunct="0">
              <a:buFont typeface="Symbol" pitchFamily="18" charset="2"/>
              <a:buChar char=""/>
              <a:tabLst>
                <a:tab pos="457200" algn="l"/>
              </a:tabLst>
              <a:defRPr/>
            </a:pPr>
            <a:r>
              <a:rPr lang="cy-GB" sz="2000"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Mae gwrthrychau di-draidd yn creu cysgodion tywyll. Mae gwrthrychau tryleu yn creu cysgodion gwan. </a:t>
            </a:r>
          </a:p>
          <a:p>
            <a:pPr eaLnBrk="0" hangingPunct="0">
              <a:buFont typeface="Symbol" pitchFamily="18" charset="2"/>
              <a:buChar char=""/>
              <a:tabLst>
                <a:tab pos="457200" algn="l"/>
              </a:tabLst>
              <a:defRPr/>
            </a:pPr>
            <a:endParaRPr lang="en-GB" sz="2000">
              <a:latin typeface="Comic Sans MS" pitchFamily="66" charset="0"/>
              <a:ea typeface="Arial Unicode MS" pitchFamily="34" charset="-128"/>
              <a:cs typeface="Arial Unicode MS" pitchFamily="34" charset="-128"/>
            </a:endParaRPr>
          </a:p>
          <a:p>
            <a:pPr eaLnBrk="0" hangingPunct="0">
              <a:buFont typeface="Symbol" pitchFamily="18" charset="2"/>
              <a:buChar char=""/>
              <a:tabLst>
                <a:tab pos="457200" algn="l"/>
              </a:tabLst>
              <a:defRPr/>
            </a:pPr>
            <a:r>
              <a:rPr lang="cy-GB" sz="2000" b="1">
                <a:solidFill>
                  <a:srgbClr val="FF00FF"/>
                </a:solidFill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Po </a:t>
            </a:r>
            <a:r>
              <a:rPr lang="cy-GB" sz="2000" b="1" i="1">
                <a:solidFill>
                  <a:srgbClr val="FF00FF"/>
                </a:solidFill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agosaf</a:t>
            </a:r>
            <a:r>
              <a:rPr lang="cy-GB" sz="2000" b="1">
                <a:solidFill>
                  <a:srgbClr val="FF00FF"/>
                </a:solidFill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 yw ffynhonnell goleuni i wrthrych, y </a:t>
            </a:r>
            <a:r>
              <a:rPr lang="cy-GB" sz="2000" b="1" i="1">
                <a:solidFill>
                  <a:srgbClr val="FF00FF"/>
                </a:solidFill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mwyaf</a:t>
            </a:r>
            <a:r>
              <a:rPr lang="cy-GB" sz="2000" b="1">
                <a:solidFill>
                  <a:srgbClr val="FF00FF"/>
                </a:solidFill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 ydy’r cysgod.</a:t>
            </a:r>
            <a:endParaRPr lang="en-GB" sz="2000" b="1">
              <a:solidFill>
                <a:srgbClr val="FF00FF"/>
              </a:solidFill>
              <a:latin typeface="Comic Sans MS" pitchFamily="66" charset="0"/>
              <a:ea typeface="Arial Unicode MS" pitchFamily="34" charset="-128"/>
              <a:cs typeface="Arial Unicode MS" pitchFamily="34" charset="-128"/>
            </a:endParaRPr>
          </a:p>
          <a:p>
            <a:pPr algn="ctr" eaLnBrk="0" hangingPunct="0">
              <a:tabLst>
                <a:tab pos="457200" algn="l"/>
              </a:tabLst>
              <a:defRPr/>
            </a:pPr>
            <a:r>
              <a:rPr lang="cy-GB" sz="12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y-GB" sz="12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</a:br>
            <a:endParaRPr lang="cy-GB">
              <a:latin typeface="Arial" charset="0"/>
            </a:endParaRPr>
          </a:p>
        </p:txBody>
      </p:sp>
      <p:pic>
        <p:nvPicPr>
          <p:cNvPr id="4099" name="Picture 4" descr="Illustration of light source pointing close to a watering can, casting a large shadow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005263"/>
            <a:ext cx="8105775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Rectangle 6"/>
          <p:cNvSpPr>
            <a:spLocks noChangeArrowheads="1"/>
          </p:cNvSpPr>
          <p:nvPr/>
        </p:nvSpPr>
        <p:spPr bwMode="auto">
          <a:xfrm>
            <a:off x="0" y="46148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4925" y="274638"/>
            <a:ext cx="8507413" cy="777875"/>
          </a:xfrm>
          <a:noFill/>
        </p:spPr>
        <p:txBody>
          <a:bodyPr/>
          <a:lstStyle/>
          <a:p>
            <a:pPr algn="l" eaLnBrk="1" hangingPunct="1"/>
            <a:r>
              <a:rPr lang="cy-GB" sz="4000" b="1" smtClean="0">
                <a:solidFill>
                  <a:srgbClr val="FF00FF"/>
                </a:solidFill>
                <a:latin typeface="Agency FB" pitchFamily="34" charset="0"/>
              </a:rPr>
              <a:t>Sut ydy golau’n ffurfio cysgodion?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95288" y="4508500"/>
            <a:ext cx="8424862" cy="2089150"/>
          </a:xfrm>
          <a:noFill/>
        </p:spPr>
        <p:txBody>
          <a:bodyPr/>
          <a:lstStyle/>
          <a:p>
            <a:pPr eaLnBrk="1" hangingPunct="1">
              <a:buClr>
                <a:srgbClr val="FF9900"/>
              </a:buClr>
              <a:buSzPct val="130000"/>
              <a:buFont typeface="Wingdings" pitchFamily="2" charset="2"/>
              <a:buChar char="R"/>
            </a:pPr>
            <a:r>
              <a:rPr lang="cy-GB" sz="2200" b="1" smtClean="0">
                <a:solidFill>
                  <a:srgbClr val="FF00FF"/>
                </a:solidFill>
                <a:latin typeface="Comic Sans MS" pitchFamily="66" charset="0"/>
              </a:rPr>
              <a:t>Mae goleuni’n teithio o ffynhonnell golau mewn llinellau syth.</a:t>
            </a:r>
          </a:p>
          <a:p>
            <a:pPr eaLnBrk="1" hangingPunct="1">
              <a:buClr>
                <a:srgbClr val="FF9900"/>
              </a:buClr>
              <a:buSzPct val="130000"/>
              <a:buFont typeface="Wingdings" pitchFamily="2" charset="2"/>
              <a:buChar char="R"/>
            </a:pPr>
            <a:r>
              <a:rPr lang="cy-GB" sz="2200" b="1" smtClean="0">
                <a:solidFill>
                  <a:srgbClr val="FF00FF"/>
                </a:solidFill>
                <a:latin typeface="Comic Sans MS" pitchFamily="66" charset="0"/>
              </a:rPr>
              <a:t>Os ydy’r golau’n cael ei stopio gan wrthrych didraidd, mae cysgod yn ffurfio ble na all y golau ymestyn.</a:t>
            </a:r>
          </a:p>
          <a:p>
            <a:pPr eaLnBrk="1" hangingPunct="1">
              <a:buClr>
                <a:srgbClr val="FF9900"/>
              </a:buClr>
              <a:buSzPct val="130000"/>
              <a:buFont typeface="Wingdings" pitchFamily="2" charset="2"/>
              <a:buChar char="R"/>
            </a:pPr>
            <a:r>
              <a:rPr lang="cy-GB" sz="2200" b="1" smtClean="0">
                <a:solidFill>
                  <a:srgbClr val="FF00FF"/>
                </a:solidFill>
                <a:latin typeface="Comic Sans MS" pitchFamily="66" charset="0"/>
              </a:rPr>
              <a:t>Beth sydd yn digwydd os ydyn ni’n symud y gwrthrych yn agosach at y ffynhonnell golau?</a:t>
            </a:r>
            <a:r>
              <a:rPr lang="cy-GB" sz="2200" b="1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6148" name="Oval 4"/>
          <p:cNvSpPr>
            <a:spLocks noChangeArrowheads="1"/>
          </p:cNvSpPr>
          <p:nvPr/>
        </p:nvSpPr>
        <p:spPr bwMode="auto">
          <a:xfrm>
            <a:off x="1403350" y="2852738"/>
            <a:ext cx="1152525" cy="1081087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cy-GB" sz="1400" b="1">
                <a:cs typeface="Arial" pitchFamily="34" charset="0"/>
              </a:rPr>
              <a:t>Ffynhonnell </a:t>
            </a:r>
          </a:p>
          <a:p>
            <a:pPr algn="ctr"/>
            <a:r>
              <a:rPr lang="cy-GB" sz="1400" b="1">
                <a:cs typeface="Arial" pitchFamily="34" charset="0"/>
              </a:rPr>
              <a:t>golau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7885113" y="620713"/>
            <a:ext cx="1079500" cy="381635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auto">
          <a:xfrm>
            <a:off x="8172450" y="1844675"/>
            <a:ext cx="503238" cy="2592388"/>
          </a:xfrm>
          <a:prstGeom prst="can">
            <a:avLst>
              <a:gd name="adj" fmla="val 2027"/>
            </a:avLst>
          </a:prstGeom>
          <a:gradFill rotWithShape="1">
            <a:gsLst>
              <a:gs pos="0">
                <a:srgbClr val="000000">
                  <a:alpha val="59000"/>
                </a:srgbClr>
              </a:gs>
              <a:gs pos="100000">
                <a:srgbClr val="000000">
                  <a:alpha val="59000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51" name="AutoShape 7"/>
          <p:cNvSpPr>
            <a:spLocks noChangeArrowheads="1"/>
          </p:cNvSpPr>
          <p:nvPr/>
        </p:nvSpPr>
        <p:spPr bwMode="auto">
          <a:xfrm rot="5400000">
            <a:off x="6588125" y="2852738"/>
            <a:ext cx="144463" cy="3024187"/>
          </a:xfrm>
          <a:prstGeom prst="can">
            <a:avLst>
              <a:gd name="adj" fmla="val 8238"/>
            </a:avLst>
          </a:prstGeom>
          <a:gradFill rotWithShape="1">
            <a:gsLst>
              <a:gs pos="0">
                <a:srgbClr val="000000">
                  <a:alpha val="57001"/>
                </a:srgbClr>
              </a:gs>
              <a:gs pos="100000">
                <a:srgbClr val="000000">
                  <a:alpha val="57001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52" name="AutoShape 8"/>
          <p:cNvSpPr>
            <a:spLocks noChangeArrowheads="1"/>
          </p:cNvSpPr>
          <p:nvPr/>
        </p:nvSpPr>
        <p:spPr bwMode="auto">
          <a:xfrm>
            <a:off x="4572000" y="2420938"/>
            <a:ext cx="1008063" cy="2016125"/>
          </a:xfrm>
          <a:prstGeom prst="can">
            <a:avLst>
              <a:gd name="adj" fmla="val 32759"/>
            </a:avLst>
          </a:prstGeom>
          <a:solidFill>
            <a:srgbClr val="13FF13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153" name="Oval 9"/>
          <p:cNvSpPr>
            <a:spLocks noChangeArrowheads="1"/>
          </p:cNvSpPr>
          <p:nvPr/>
        </p:nvSpPr>
        <p:spPr bwMode="auto">
          <a:xfrm>
            <a:off x="2843213" y="2852738"/>
            <a:ext cx="1223962" cy="115252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cy-GB" sz="1400" b="1"/>
              <a:t>Ffynhonnell </a:t>
            </a:r>
          </a:p>
          <a:p>
            <a:pPr algn="ctr"/>
            <a:r>
              <a:rPr lang="cy-GB" sz="1400" b="1"/>
              <a:t>golau</a:t>
            </a:r>
          </a:p>
        </p:txBody>
      </p:sp>
      <p:sp>
        <p:nvSpPr>
          <p:cNvPr id="6154" name="AutoShape 10"/>
          <p:cNvSpPr>
            <a:spLocks noChangeArrowheads="1"/>
          </p:cNvSpPr>
          <p:nvPr/>
        </p:nvSpPr>
        <p:spPr bwMode="auto">
          <a:xfrm>
            <a:off x="8027988" y="1196975"/>
            <a:ext cx="792162" cy="3240088"/>
          </a:xfrm>
          <a:prstGeom prst="can">
            <a:avLst>
              <a:gd name="adj" fmla="val 3958"/>
            </a:avLst>
          </a:prstGeom>
          <a:gradFill rotWithShape="1">
            <a:gsLst>
              <a:gs pos="0">
                <a:srgbClr val="000000">
                  <a:alpha val="59000"/>
                </a:srgbClr>
              </a:gs>
              <a:gs pos="100000">
                <a:srgbClr val="000000">
                  <a:alpha val="59000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2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15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75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6" presetID="9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1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  <p:bldP spid="6148" grpId="0" animBg="1"/>
      <p:bldP spid="6148" grpId="1" animBg="1"/>
      <p:bldP spid="6149" grpId="0" animBg="1"/>
      <p:bldP spid="6150" grpId="0" animBg="1"/>
      <p:bldP spid="6150" grpId="1" animBg="1"/>
      <p:bldP spid="6151" grpId="0" animBg="1"/>
      <p:bldP spid="6151" grpId="1" animBg="1"/>
      <p:bldP spid="6151" grpId="2" animBg="1"/>
      <p:bldP spid="6152" grpId="0" animBg="1"/>
      <p:bldP spid="6153" grpId="0" animBg="1"/>
      <p:bldP spid="615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Illustration of sun directly above a tree, casting short shadow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076700"/>
            <a:ext cx="4537075" cy="277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4" descr="Illustration of sun east of the tree, casting a long shadow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4076700"/>
            <a:ext cx="4465638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Rectangle 6"/>
          <p:cNvSpPr>
            <a:spLocks noChangeArrowheads="1"/>
          </p:cNvSpPr>
          <p:nvPr/>
        </p:nvSpPr>
        <p:spPr bwMode="auto">
          <a:xfrm>
            <a:off x="250825" y="7938"/>
            <a:ext cx="8642350" cy="435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>
              <a:tabLst>
                <a:tab pos="457200" algn="l"/>
              </a:tabLst>
            </a:pPr>
            <a:r>
              <a:rPr lang="cy-GB" sz="2600" b="1" u="sng">
                <a:latin typeface="Trebuchet MS" pitchFamily="34" charset="0"/>
                <a:ea typeface="Arial Unicode MS" pitchFamily="34" charset="-128"/>
                <a:cs typeface="Arial Unicode MS" pitchFamily="34" charset="-128"/>
              </a:rPr>
              <a:t>Cysgodion a wnaed gan yr haul</a:t>
            </a:r>
          </a:p>
          <a:p>
            <a:pPr algn="ctr">
              <a:tabLst>
                <a:tab pos="457200" algn="l"/>
              </a:tabLst>
            </a:pPr>
            <a:endParaRPr lang="en-GB" sz="2600" b="1" u="sng">
              <a:latin typeface="Trebuchet MS" pitchFamily="34" charset="0"/>
              <a:ea typeface="Arial Unicode MS" pitchFamily="34" charset="-128"/>
              <a:cs typeface="Arial Unicode MS" pitchFamily="34" charset="-128"/>
            </a:endParaRPr>
          </a:p>
          <a:p>
            <a:pPr eaLnBrk="0" hangingPunct="0">
              <a:buFont typeface="Symbol" pitchFamily="18" charset="2"/>
              <a:buChar char=""/>
              <a:tabLst>
                <a:tab pos="457200" algn="l"/>
              </a:tabLst>
            </a:pPr>
            <a:r>
              <a:rPr lang="cy-GB" sz="2200">
                <a:latin typeface="Trebuchet MS" pitchFamily="34" charset="0"/>
                <a:ea typeface="Arial Unicode MS" pitchFamily="34" charset="-128"/>
                <a:cs typeface="Arial Unicode MS" pitchFamily="34" charset="-128"/>
              </a:rPr>
              <a:t>Mae’r haul yn ffynhonnell olau llachar, naturiol. Mae’n ymddangos fel petai’n symud ar draws yr awyr yn ystod y dydd (er mai’r ddaear sydd yn troi o amgylch yr haul mewn gwirionedd). </a:t>
            </a:r>
          </a:p>
          <a:p>
            <a:pPr eaLnBrk="0" hangingPunct="0">
              <a:buFont typeface="Symbol" pitchFamily="18" charset="2"/>
              <a:buChar char=""/>
              <a:tabLst>
                <a:tab pos="457200" algn="l"/>
              </a:tabLst>
            </a:pPr>
            <a:endParaRPr lang="en-GB" sz="2200">
              <a:latin typeface="Trebuchet MS" pitchFamily="34" charset="0"/>
              <a:ea typeface="Arial Unicode MS" pitchFamily="34" charset="-128"/>
              <a:cs typeface="Arial Unicode MS" pitchFamily="34" charset="-128"/>
            </a:endParaRPr>
          </a:p>
          <a:p>
            <a:pPr eaLnBrk="0" hangingPunct="0">
              <a:buFont typeface="Symbol" pitchFamily="18" charset="2"/>
              <a:buChar char=""/>
              <a:tabLst>
                <a:tab pos="457200" algn="l"/>
              </a:tabLst>
            </a:pPr>
            <a:r>
              <a:rPr lang="cy-GB" sz="2200">
                <a:latin typeface="Trebuchet MS" pitchFamily="34" charset="0"/>
                <a:ea typeface="Arial Unicode MS" pitchFamily="34" charset="-128"/>
                <a:cs typeface="Arial Unicode MS" pitchFamily="34" charset="-128"/>
              </a:rPr>
              <a:t>Mae’r haul yn taflu (creu) y cysgodion hiraf ar ddechrau a diwedd y dydd, pan mae’r haul isaf yn yr awyr. </a:t>
            </a:r>
          </a:p>
          <a:p>
            <a:pPr eaLnBrk="0" hangingPunct="0">
              <a:buFont typeface="Symbol" pitchFamily="18" charset="2"/>
              <a:buChar char=""/>
              <a:tabLst>
                <a:tab pos="457200" algn="l"/>
              </a:tabLst>
            </a:pPr>
            <a:endParaRPr lang="en-GB" sz="2200">
              <a:latin typeface="Trebuchet MS" pitchFamily="34" charset="0"/>
              <a:ea typeface="Arial Unicode MS" pitchFamily="34" charset="-128"/>
              <a:cs typeface="Arial Unicode MS" pitchFamily="34" charset="-128"/>
            </a:endParaRPr>
          </a:p>
          <a:p>
            <a:pPr eaLnBrk="0" hangingPunct="0">
              <a:buFont typeface="Symbol" pitchFamily="18" charset="2"/>
              <a:buChar char=""/>
              <a:tabLst>
                <a:tab pos="457200" algn="l"/>
              </a:tabLst>
            </a:pPr>
            <a:r>
              <a:rPr lang="cy-GB" sz="2200">
                <a:latin typeface="Trebuchet MS" pitchFamily="34" charset="0"/>
                <a:ea typeface="Arial Unicode MS" pitchFamily="34" charset="-128"/>
                <a:cs typeface="Verdana" pitchFamily="34" charset="0"/>
              </a:rPr>
              <a:t>Mae’r haul yn taflu'r cysgodion byrraf ganol dydd, pan mae’r haul ar ei bwynt uchaf yn yr awyr.</a:t>
            </a:r>
            <a:endParaRPr lang="en-GB" sz="2200">
              <a:latin typeface="Trebuchet MS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ctr" eaLnBrk="0" hangingPunct="0">
              <a:tabLst>
                <a:tab pos="457200" algn="l"/>
              </a:tabLst>
            </a:pPr>
            <a:r>
              <a:rPr lang="cy-GB" sz="12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y-GB" sz="12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</a:br>
            <a:endParaRPr lang="cy-GB"/>
          </a:p>
        </p:txBody>
      </p:sp>
      <p:sp>
        <p:nvSpPr>
          <p:cNvPr id="6149" name="Rectangle 7"/>
          <p:cNvSpPr>
            <a:spLocks noChangeArrowheads="1"/>
          </p:cNvSpPr>
          <p:nvPr/>
        </p:nvSpPr>
        <p:spPr bwMode="auto">
          <a:xfrm>
            <a:off x="6408738" y="6453188"/>
            <a:ext cx="1282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cy-GB" b="1">
                <a:latin typeface="Sylfaen" pitchFamily="18" charset="0"/>
                <a:ea typeface="Arial Unicode MS" pitchFamily="34" charset="-128"/>
                <a:cs typeface="Arial Unicode MS" pitchFamily="34" charset="-128"/>
              </a:rPr>
              <a:t>Canol dydd</a:t>
            </a:r>
            <a:endParaRPr lang="en-GB" b="1">
              <a:latin typeface="Sylfaen" pitchFamily="18" charset="0"/>
              <a:ea typeface="Arial Unicode MS" pitchFamily="34" charset="-128"/>
              <a:cs typeface="Arial Unicode MS" pitchFamily="34" charset="-128"/>
            </a:endParaRPr>
          </a:p>
          <a:p>
            <a:pPr eaLnBrk="0" hangingPunct="0"/>
            <a:endParaRPr lang="en-GB"/>
          </a:p>
        </p:txBody>
      </p:sp>
      <p:sp>
        <p:nvSpPr>
          <p:cNvPr id="6150" name="Rectangle 8"/>
          <p:cNvSpPr>
            <a:spLocks noChangeArrowheads="1"/>
          </p:cNvSpPr>
          <p:nvPr/>
        </p:nvSpPr>
        <p:spPr bwMode="auto">
          <a:xfrm>
            <a:off x="1784350" y="6446838"/>
            <a:ext cx="13573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cy-GB" b="1">
                <a:latin typeface="Sylfaen" pitchFamily="18" charset="0"/>
                <a:ea typeface="Arial Unicode MS" pitchFamily="34" charset="-128"/>
                <a:cs typeface="Arial Unicode MS" pitchFamily="34" charset="-128"/>
              </a:rPr>
              <a:t>Bore cynnar</a:t>
            </a:r>
            <a:endParaRPr lang="cy-GB" b="1">
              <a:latin typeface="Sylfae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647700"/>
          </a:xfrm>
          <a:solidFill>
            <a:schemeClr val="accent2"/>
          </a:solidFill>
        </p:spPr>
        <p:txBody>
          <a:bodyPr/>
          <a:lstStyle/>
          <a:p>
            <a:pPr eaLnBrk="1" hangingPunct="1"/>
            <a:r>
              <a:rPr lang="cy-GB" sz="3600" b="1" smtClean="0">
                <a:solidFill>
                  <a:srgbClr val="FFFF00"/>
                </a:solidFill>
                <a:latin typeface="Juice ITC" pitchFamily="82" charset="0"/>
              </a:rPr>
              <a:t>Sut ydy’r haul yn ffurfio cysgodion?</a:t>
            </a:r>
          </a:p>
        </p:txBody>
      </p:sp>
      <p:sp>
        <p:nvSpPr>
          <p:cNvPr id="8195" name="AutoShape 3"/>
          <p:cNvSpPr>
            <a:spLocks noChangeArrowheads="1"/>
          </p:cNvSpPr>
          <p:nvPr/>
        </p:nvSpPr>
        <p:spPr bwMode="auto">
          <a:xfrm>
            <a:off x="7164388" y="3429000"/>
            <a:ext cx="1081087" cy="1079500"/>
          </a:xfrm>
          <a:prstGeom prst="sun">
            <a:avLst>
              <a:gd name="adj" fmla="val 17032"/>
            </a:avLst>
          </a:prstGeom>
          <a:solidFill>
            <a:srgbClr val="FFFF00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 rot="275165">
            <a:off x="4427538" y="5445125"/>
            <a:ext cx="3671887" cy="28416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0000">
                  <a:alpha val="70000"/>
                </a:srgbClr>
              </a:gs>
              <a:gs pos="100000">
                <a:srgbClr val="0C0C0C">
                  <a:alpha val="70000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7" name="AutoShape 5"/>
          <p:cNvSpPr>
            <a:spLocks noChangeArrowheads="1"/>
          </p:cNvSpPr>
          <p:nvPr/>
        </p:nvSpPr>
        <p:spPr bwMode="auto">
          <a:xfrm rot="-304599">
            <a:off x="1476375" y="5459413"/>
            <a:ext cx="3241675" cy="2762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0000">
                  <a:alpha val="70000"/>
                </a:srgbClr>
              </a:gs>
              <a:gs pos="100000">
                <a:srgbClr val="0C0C0C">
                  <a:alpha val="70000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8" name="AutoShape 6"/>
          <p:cNvSpPr>
            <a:spLocks noChangeArrowheads="1"/>
          </p:cNvSpPr>
          <p:nvPr/>
        </p:nvSpPr>
        <p:spPr bwMode="auto">
          <a:xfrm rot="-1229659">
            <a:off x="2414588" y="5697538"/>
            <a:ext cx="2284412" cy="2762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0000">
                  <a:alpha val="70000"/>
                </a:srgbClr>
              </a:gs>
              <a:gs pos="100000">
                <a:srgbClr val="0C0C0C">
                  <a:alpha val="70000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AutoShape 7"/>
          <p:cNvSpPr>
            <a:spLocks noChangeArrowheads="1"/>
          </p:cNvSpPr>
          <p:nvPr/>
        </p:nvSpPr>
        <p:spPr bwMode="auto">
          <a:xfrm rot="-2733379">
            <a:off x="3133725" y="5859463"/>
            <a:ext cx="1700213" cy="2873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0000">
                  <a:alpha val="70000"/>
                </a:srgbClr>
              </a:gs>
              <a:gs pos="100000">
                <a:srgbClr val="0C0C0C">
                  <a:alpha val="70000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200" name="AutoShape 8"/>
          <p:cNvSpPr>
            <a:spLocks noChangeArrowheads="1"/>
          </p:cNvSpPr>
          <p:nvPr/>
        </p:nvSpPr>
        <p:spPr bwMode="auto">
          <a:xfrm rot="-4242204">
            <a:off x="3733006" y="5838032"/>
            <a:ext cx="1152525" cy="36036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0000">
                  <a:alpha val="70000"/>
                </a:srgbClr>
              </a:gs>
              <a:gs pos="100000">
                <a:srgbClr val="0C0C0C">
                  <a:alpha val="70000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201" name="AutoShape 9"/>
          <p:cNvSpPr>
            <a:spLocks noChangeArrowheads="1"/>
          </p:cNvSpPr>
          <p:nvPr/>
        </p:nvSpPr>
        <p:spPr bwMode="auto">
          <a:xfrm rot="-5400000">
            <a:off x="4248150" y="5553075"/>
            <a:ext cx="576263" cy="36036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0000">
                  <a:alpha val="70000"/>
                </a:srgbClr>
              </a:gs>
              <a:gs pos="100000">
                <a:srgbClr val="0C0C0C">
                  <a:alpha val="70000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202" name="AutoShape 10"/>
          <p:cNvSpPr>
            <a:spLocks noChangeArrowheads="1"/>
          </p:cNvSpPr>
          <p:nvPr/>
        </p:nvSpPr>
        <p:spPr bwMode="auto">
          <a:xfrm rot="-7117196">
            <a:off x="4191793" y="5815807"/>
            <a:ext cx="1223963" cy="3429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0000">
                  <a:alpha val="70000"/>
                </a:srgbClr>
              </a:gs>
              <a:gs pos="100000">
                <a:srgbClr val="0C0C0C">
                  <a:alpha val="70000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203" name="AutoShape 11"/>
          <p:cNvSpPr>
            <a:spLocks noChangeArrowheads="1"/>
          </p:cNvSpPr>
          <p:nvPr/>
        </p:nvSpPr>
        <p:spPr bwMode="auto">
          <a:xfrm rot="-8804026">
            <a:off x="4284663" y="5734050"/>
            <a:ext cx="1847850" cy="3429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0000">
                  <a:alpha val="70000"/>
                </a:srgbClr>
              </a:gs>
              <a:gs pos="100000">
                <a:srgbClr val="0C0C0C">
                  <a:alpha val="70000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204" name="AutoShape 12"/>
          <p:cNvSpPr>
            <a:spLocks noChangeArrowheads="1"/>
          </p:cNvSpPr>
          <p:nvPr/>
        </p:nvSpPr>
        <p:spPr bwMode="auto">
          <a:xfrm rot="-9978435">
            <a:off x="4427538" y="5661025"/>
            <a:ext cx="2590800" cy="2889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0000">
                  <a:alpha val="70000"/>
                </a:srgbClr>
              </a:gs>
              <a:gs pos="100000">
                <a:srgbClr val="0C0C0C">
                  <a:alpha val="70000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205" name="AutoShape 13"/>
          <p:cNvSpPr>
            <a:spLocks noChangeArrowheads="1"/>
          </p:cNvSpPr>
          <p:nvPr/>
        </p:nvSpPr>
        <p:spPr bwMode="auto">
          <a:xfrm>
            <a:off x="4356100" y="3644900"/>
            <a:ext cx="360363" cy="1944688"/>
          </a:xfrm>
          <a:prstGeom prst="can">
            <a:avLst>
              <a:gd name="adj" fmla="val 45770"/>
            </a:avLst>
          </a:prstGeom>
          <a:solidFill>
            <a:srgbClr val="13FF13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8206" name="AutoShape 14"/>
          <p:cNvSpPr>
            <a:spLocks noChangeArrowheads="1"/>
          </p:cNvSpPr>
          <p:nvPr/>
        </p:nvSpPr>
        <p:spPr bwMode="auto">
          <a:xfrm>
            <a:off x="7164388" y="3429000"/>
            <a:ext cx="1081087" cy="1079500"/>
          </a:xfrm>
          <a:prstGeom prst="sun">
            <a:avLst>
              <a:gd name="adj" fmla="val 17032"/>
            </a:avLst>
          </a:prstGeom>
          <a:solidFill>
            <a:srgbClr val="FFFF00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y-GB">
                <a:solidFill>
                  <a:srgbClr val="FF0000"/>
                </a:solidFill>
                <a:cs typeface="Arial" pitchFamily="34" charset="0"/>
              </a:rPr>
              <a:t>6yb</a:t>
            </a:r>
          </a:p>
        </p:txBody>
      </p:sp>
      <p:sp>
        <p:nvSpPr>
          <p:cNvPr id="8207" name="AutoShape 15"/>
          <p:cNvSpPr>
            <a:spLocks noChangeArrowheads="1"/>
          </p:cNvSpPr>
          <p:nvPr/>
        </p:nvSpPr>
        <p:spPr bwMode="auto">
          <a:xfrm>
            <a:off x="6588125" y="2565400"/>
            <a:ext cx="1081088" cy="1079500"/>
          </a:xfrm>
          <a:prstGeom prst="sun">
            <a:avLst>
              <a:gd name="adj" fmla="val 17032"/>
            </a:avLst>
          </a:prstGeom>
          <a:solidFill>
            <a:srgbClr val="FFFF00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y-GB">
                <a:solidFill>
                  <a:srgbClr val="FF0000"/>
                </a:solidFill>
                <a:cs typeface="Arial" pitchFamily="34" charset="0"/>
              </a:rPr>
              <a:t>8yb</a:t>
            </a:r>
          </a:p>
        </p:txBody>
      </p:sp>
      <p:sp>
        <p:nvSpPr>
          <p:cNvPr id="8208" name="AutoShape 16"/>
          <p:cNvSpPr>
            <a:spLocks noChangeArrowheads="1"/>
          </p:cNvSpPr>
          <p:nvPr/>
        </p:nvSpPr>
        <p:spPr bwMode="auto">
          <a:xfrm>
            <a:off x="5940425" y="1700213"/>
            <a:ext cx="1081088" cy="1079500"/>
          </a:xfrm>
          <a:prstGeom prst="sun">
            <a:avLst>
              <a:gd name="adj" fmla="val 17032"/>
            </a:avLst>
          </a:prstGeom>
          <a:solidFill>
            <a:srgbClr val="FFFF00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y-GB">
                <a:solidFill>
                  <a:srgbClr val="FF0000"/>
                </a:solidFill>
                <a:cs typeface="Arial" pitchFamily="34" charset="0"/>
              </a:rPr>
              <a:t>9am</a:t>
            </a:r>
          </a:p>
        </p:txBody>
      </p:sp>
      <p:sp>
        <p:nvSpPr>
          <p:cNvPr id="8209" name="AutoShape 17"/>
          <p:cNvSpPr>
            <a:spLocks noChangeArrowheads="1"/>
          </p:cNvSpPr>
          <p:nvPr/>
        </p:nvSpPr>
        <p:spPr bwMode="auto">
          <a:xfrm>
            <a:off x="3851275" y="908050"/>
            <a:ext cx="1081088" cy="1079500"/>
          </a:xfrm>
          <a:prstGeom prst="sun">
            <a:avLst>
              <a:gd name="adj" fmla="val 17032"/>
            </a:avLst>
          </a:prstGeom>
          <a:solidFill>
            <a:srgbClr val="FFFF00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y-GB">
                <a:solidFill>
                  <a:srgbClr val="FF0000"/>
                </a:solidFill>
                <a:cs typeface="Arial" pitchFamily="34" charset="0"/>
              </a:rPr>
              <a:t>12yh</a:t>
            </a:r>
          </a:p>
        </p:txBody>
      </p:sp>
      <p:sp>
        <p:nvSpPr>
          <p:cNvPr id="8210" name="AutoShape 18"/>
          <p:cNvSpPr>
            <a:spLocks noChangeArrowheads="1"/>
          </p:cNvSpPr>
          <p:nvPr/>
        </p:nvSpPr>
        <p:spPr bwMode="auto">
          <a:xfrm>
            <a:off x="2771775" y="1125538"/>
            <a:ext cx="1081088" cy="1079500"/>
          </a:xfrm>
          <a:prstGeom prst="sun">
            <a:avLst>
              <a:gd name="adj" fmla="val 17032"/>
            </a:avLst>
          </a:prstGeom>
          <a:solidFill>
            <a:srgbClr val="FFFF00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y-GB">
                <a:solidFill>
                  <a:srgbClr val="FF0000"/>
                </a:solidFill>
                <a:cs typeface="Arial" pitchFamily="34" charset="0"/>
              </a:rPr>
              <a:t>2yh</a:t>
            </a:r>
          </a:p>
        </p:txBody>
      </p:sp>
      <p:sp>
        <p:nvSpPr>
          <p:cNvPr id="8211" name="AutoShape 19"/>
          <p:cNvSpPr>
            <a:spLocks noChangeArrowheads="1"/>
          </p:cNvSpPr>
          <p:nvPr/>
        </p:nvSpPr>
        <p:spPr bwMode="auto">
          <a:xfrm>
            <a:off x="4932363" y="1125538"/>
            <a:ext cx="1081087" cy="1079500"/>
          </a:xfrm>
          <a:prstGeom prst="sun">
            <a:avLst>
              <a:gd name="adj" fmla="val 17032"/>
            </a:avLst>
          </a:prstGeom>
          <a:solidFill>
            <a:srgbClr val="FFFF00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y-GB">
                <a:solidFill>
                  <a:srgbClr val="FF0000"/>
                </a:solidFill>
                <a:cs typeface="Arial" pitchFamily="34" charset="0"/>
              </a:rPr>
              <a:t>10yb</a:t>
            </a:r>
          </a:p>
        </p:txBody>
      </p:sp>
      <p:sp>
        <p:nvSpPr>
          <p:cNvPr id="8212" name="AutoShape 20"/>
          <p:cNvSpPr>
            <a:spLocks noChangeArrowheads="1"/>
          </p:cNvSpPr>
          <p:nvPr/>
        </p:nvSpPr>
        <p:spPr bwMode="auto">
          <a:xfrm>
            <a:off x="1835150" y="1773238"/>
            <a:ext cx="1081088" cy="1079500"/>
          </a:xfrm>
          <a:prstGeom prst="sun">
            <a:avLst>
              <a:gd name="adj" fmla="val 17032"/>
            </a:avLst>
          </a:prstGeom>
          <a:solidFill>
            <a:srgbClr val="FFFF00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y-GB">
                <a:solidFill>
                  <a:srgbClr val="FF0000"/>
                </a:solidFill>
                <a:cs typeface="Arial" pitchFamily="34" charset="0"/>
              </a:rPr>
              <a:t>3yh</a:t>
            </a:r>
          </a:p>
        </p:txBody>
      </p:sp>
      <p:sp>
        <p:nvSpPr>
          <p:cNvPr id="8213" name="AutoShape 21"/>
          <p:cNvSpPr>
            <a:spLocks noChangeArrowheads="1"/>
          </p:cNvSpPr>
          <p:nvPr/>
        </p:nvSpPr>
        <p:spPr bwMode="auto">
          <a:xfrm>
            <a:off x="1187450" y="2636838"/>
            <a:ext cx="1081088" cy="1079500"/>
          </a:xfrm>
          <a:prstGeom prst="sun">
            <a:avLst>
              <a:gd name="adj" fmla="val 17032"/>
            </a:avLst>
          </a:prstGeom>
          <a:solidFill>
            <a:srgbClr val="FFFF00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y-GB">
                <a:solidFill>
                  <a:srgbClr val="FF0000"/>
                </a:solidFill>
                <a:cs typeface="Arial" pitchFamily="34" charset="0"/>
              </a:rPr>
              <a:t>4yh</a:t>
            </a:r>
          </a:p>
        </p:txBody>
      </p:sp>
      <p:sp>
        <p:nvSpPr>
          <p:cNvPr id="8214" name="AutoShape 22"/>
          <p:cNvSpPr>
            <a:spLocks noChangeArrowheads="1"/>
          </p:cNvSpPr>
          <p:nvPr/>
        </p:nvSpPr>
        <p:spPr bwMode="auto">
          <a:xfrm>
            <a:off x="611188" y="3500438"/>
            <a:ext cx="1081087" cy="1079500"/>
          </a:xfrm>
          <a:prstGeom prst="sun">
            <a:avLst>
              <a:gd name="adj" fmla="val 17032"/>
            </a:avLst>
          </a:prstGeom>
          <a:solidFill>
            <a:srgbClr val="FFFF00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y-GB">
                <a:solidFill>
                  <a:srgbClr val="FF0000"/>
                </a:solidFill>
                <a:cs typeface="Arial" pitchFamily="34" charset="0"/>
              </a:rPr>
              <a:t>7yh</a:t>
            </a:r>
          </a:p>
        </p:txBody>
      </p:sp>
      <p:sp>
        <p:nvSpPr>
          <p:cNvPr id="8215" name="AutoShape 23"/>
          <p:cNvSpPr>
            <a:spLocks noChangeArrowheads="1"/>
          </p:cNvSpPr>
          <p:nvPr/>
        </p:nvSpPr>
        <p:spPr bwMode="auto">
          <a:xfrm>
            <a:off x="6156325" y="1052513"/>
            <a:ext cx="2809875" cy="1944687"/>
          </a:xfrm>
          <a:prstGeom prst="wedgeRectCallout">
            <a:avLst>
              <a:gd name="adj1" fmla="val 51810"/>
              <a:gd name="adj2" fmla="val -66083"/>
            </a:avLst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y-GB" sz="2400" b="1">
                <a:solidFill>
                  <a:srgbClr val="FF0000"/>
                </a:solidFill>
                <a:latin typeface="Comic Sans MS" pitchFamily="66" charset="0"/>
                <a:cs typeface="Arial" pitchFamily="34" charset="0"/>
              </a:rPr>
              <a:t>Wrth edrych i’r gogledd, mae’n </a:t>
            </a:r>
            <a:r>
              <a:rPr lang="cy-GB" sz="2400" b="1">
                <a:latin typeface="Comic Sans MS" pitchFamily="66" charset="0"/>
                <a:cs typeface="Arial" pitchFamily="34" charset="0"/>
              </a:rPr>
              <a:t>ymddangos</a:t>
            </a:r>
            <a:r>
              <a:rPr lang="cy-GB" sz="2400" b="1">
                <a:solidFill>
                  <a:srgbClr val="FF0000"/>
                </a:solidFill>
                <a:latin typeface="Comic Sans MS" pitchFamily="66" charset="0"/>
                <a:cs typeface="Arial" pitchFamily="34" charset="0"/>
              </a:rPr>
              <a:t> bod yr haul yn codi yn y </a:t>
            </a:r>
            <a:r>
              <a:rPr lang="cy-GB" sz="2400" b="1">
                <a:latin typeface="Comic Sans MS" pitchFamily="66" charset="0"/>
                <a:cs typeface="Arial" pitchFamily="34" charset="0"/>
              </a:rPr>
              <a:t>dwyrain</a:t>
            </a:r>
            <a:r>
              <a:rPr lang="cy-GB" sz="2400" b="1">
                <a:solidFill>
                  <a:srgbClr val="FF0000"/>
                </a:solidFill>
                <a:latin typeface="Comic Sans MS" pitchFamily="66" charset="0"/>
                <a:cs typeface="Arial" pitchFamily="34" charset="0"/>
              </a:rPr>
              <a:t>….</a:t>
            </a:r>
          </a:p>
        </p:txBody>
      </p:sp>
      <p:sp>
        <p:nvSpPr>
          <p:cNvPr id="8216" name="AutoShape 24"/>
          <p:cNvSpPr>
            <a:spLocks noChangeArrowheads="1"/>
          </p:cNvSpPr>
          <p:nvPr/>
        </p:nvSpPr>
        <p:spPr bwMode="auto">
          <a:xfrm>
            <a:off x="179388" y="5013325"/>
            <a:ext cx="3024187" cy="1584325"/>
          </a:xfrm>
          <a:prstGeom prst="wedgeRectCallout">
            <a:avLst>
              <a:gd name="adj1" fmla="val -50579"/>
              <a:gd name="adj2" fmla="val -70440"/>
            </a:avLst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y-GB" sz="2400" b="1">
                <a:solidFill>
                  <a:srgbClr val="FF0000"/>
                </a:solidFill>
                <a:latin typeface="Comic Sans MS" pitchFamily="66" charset="0"/>
                <a:cs typeface="Arial" pitchFamily="34" charset="0"/>
              </a:rPr>
              <a:t>...ac yn teithio ar draws yr awyr tan iddo fachlud yn y </a:t>
            </a:r>
            <a:r>
              <a:rPr lang="cy-GB" sz="2400" b="1">
                <a:latin typeface="Comic Sans MS" pitchFamily="66" charset="0"/>
                <a:cs typeface="Arial" pitchFamily="34" charset="0"/>
              </a:rPr>
              <a:t>gorllewin</a:t>
            </a:r>
            <a:r>
              <a:rPr lang="cy-GB" sz="2400" b="1">
                <a:solidFill>
                  <a:srgbClr val="FF0000"/>
                </a:solidFill>
                <a:latin typeface="Comic Sans MS" pitchFamily="66" charset="0"/>
                <a:cs typeface="Arial" pitchFamily="34" charset="0"/>
              </a:rPr>
              <a:t>.</a:t>
            </a:r>
          </a:p>
        </p:txBody>
      </p:sp>
      <p:sp>
        <p:nvSpPr>
          <p:cNvPr id="8217" name="AutoShape 25"/>
          <p:cNvSpPr>
            <a:spLocks noChangeArrowheads="1"/>
          </p:cNvSpPr>
          <p:nvPr/>
        </p:nvSpPr>
        <p:spPr bwMode="auto">
          <a:xfrm>
            <a:off x="179388" y="1628775"/>
            <a:ext cx="3455987" cy="1584325"/>
          </a:xfrm>
          <a:prstGeom prst="wedgeRectCallout">
            <a:avLst>
              <a:gd name="adj1" fmla="val -51194"/>
              <a:gd name="adj2" fmla="val -69537"/>
            </a:avLst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y-GB" sz="2400" b="1">
                <a:solidFill>
                  <a:srgbClr val="FF0000"/>
                </a:solidFill>
                <a:latin typeface="Comic Sans MS" pitchFamily="66" charset="0"/>
                <a:cs typeface="Arial" pitchFamily="34" charset="0"/>
              </a:rPr>
              <a:t>Mae safle’r </a:t>
            </a:r>
            <a:r>
              <a:rPr lang="cy-GB" sz="2400" b="1">
                <a:latin typeface="Comic Sans MS" pitchFamily="66" charset="0"/>
                <a:cs typeface="Arial" pitchFamily="34" charset="0"/>
              </a:rPr>
              <a:t>haul</a:t>
            </a:r>
            <a:r>
              <a:rPr lang="cy-GB" sz="2400" b="1">
                <a:solidFill>
                  <a:srgbClr val="FF0000"/>
                </a:solidFill>
                <a:latin typeface="Comic Sans MS" pitchFamily="66" charset="0"/>
                <a:cs typeface="Arial" pitchFamily="34" charset="0"/>
              </a:rPr>
              <a:t> yn effeithio ar safle a hyd y </a:t>
            </a:r>
            <a:r>
              <a:rPr lang="cy-GB" sz="2400" b="1">
                <a:latin typeface="Comic Sans MS" pitchFamily="66" charset="0"/>
                <a:cs typeface="Arial" pitchFamily="34" charset="0"/>
              </a:rPr>
              <a:t>cysgodion</a:t>
            </a:r>
            <a:r>
              <a:rPr lang="cy-GB" sz="2400" b="1">
                <a:solidFill>
                  <a:srgbClr val="FF0000"/>
                </a:solidFill>
                <a:latin typeface="Comic Sans MS" pitchFamily="66" charset="0"/>
                <a:cs typeface="Arial" pitchFamily="34" charset="0"/>
              </a:rPr>
              <a:t> a gynhyrchwyd.</a:t>
            </a:r>
          </a:p>
        </p:txBody>
      </p:sp>
      <p:sp>
        <p:nvSpPr>
          <p:cNvPr id="8218" name="AutoShape 26"/>
          <p:cNvSpPr>
            <a:spLocks noChangeArrowheads="1"/>
          </p:cNvSpPr>
          <p:nvPr/>
        </p:nvSpPr>
        <p:spPr bwMode="auto">
          <a:xfrm>
            <a:off x="5508625" y="4365625"/>
            <a:ext cx="3455988" cy="1944688"/>
          </a:xfrm>
          <a:prstGeom prst="wedgeRectCallout">
            <a:avLst>
              <a:gd name="adj1" fmla="val 50736"/>
              <a:gd name="adj2" fmla="val 64940"/>
            </a:avLst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y-GB" sz="2400" b="1">
                <a:solidFill>
                  <a:srgbClr val="FF0000"/>
                </a:solidFill>
                <a:latin typeface="Comic Sans MS" pitchFamily="66" charset="0"/>
                <a:cs typeface="Arial" pitchFamily="34" charset="0"/>
              </a:rPr>
              <a:t>Oherwydd y ffenomen naturiol yma, gall ddeial haul dweud yr amser – </a:t>
            </a:r>
            <a:r>
              <a:rPr lang="cy-GB" sz="2400" b="1" i="1">
                <a:solidFill>
                  <a:srgbClr val="FF0000"/>
                </a:solidFill>
                <a:latin typeface="Comic Sans MS" pitchFamily="66" charset="0"/>
                <a:cs typeface="Arial" pitchFamily="34" charset="0"/>
              </a:rPr>
              <a:t>pan ddaw’r haul allan!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7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6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3" presetID="44" presetClass="path" presetSubtype="0" accel="50000" decel="5000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4.72222E-6 -4.68208E-6 L -0.14166 -0.25988 C -0.18437 -0.31861 -0.29184 -0.37225 -0.35833 -0.37225 C -0.43472 -0.37225 -0.53125 -0.32462 -0.57395 -0.26566 L -0.71666 0.00463 " pathEditMode="relative" rAng="0" ptsTypes="FffFF">
                                      <p:cBhvr>
                                        <p:cTn id="44" dur="5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833" y="-183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1" presetID="9" presetClass="exit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20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76" presetID="9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0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84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92" presetID="9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3" dur="5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96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100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10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18500"/>
                            </p:stCondLst>
                            <p:childTnLst>
                              <p:par>
                                <p:cTn id="108" presetID="9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112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3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21500"/>
                            </p:stCondLst>
                            <p:childTnLst>
                              <p:par>
                                <p:cTn id="116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24500"/>
                            </p:stCondLst>
                            <p:childTnLst>
                              <p:par>
                                <p:cTn id="1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25500"/>
                            </p:stCondLst>
                            <p:childTnLst>
                              <p:par>
                                <p:cTn id="124" presetID="9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5" dur="500"/>
                                        <p:tgtEl>
                                          <p:spTgt spid="8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28000"/>
                            </p:stCondLst>
                            <p:childTnLst>
                              <p:par>
                                <p:cTn id="128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9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 nodeType="afterGroup">
                            <p:stCondLst>
                              <p:cond delay="28500"/>
                            </p:stCondLst>
                            <p:childTnLst>
                              <p:par>
                                <p:cTn id="132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31500"/>
                            </p:stCondLst>
                            <p:childTnLst>
                              <p:par>
                                <p:cTn id="1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32500"/>
                            </p:stCondLst>
                            <p:childTnLst>
                              <p:par>
                                <p:cTn id="140" presetID="9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1" dur="5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144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5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 nodeType="afterGroup">
                            <p:stCondLst>
                              <p:cond delay="35500"/>
                            </p:stCondLst>
                            <p:childTnLst>
                              <p:par>
                                <p:cTn id="148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38500"/>
                            </p:stCondLst>
                            <p:childTnLst>
                              <p:par>
                                <p:cTn id="1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 nodeType="afterGroup">
                            <p:stCondLst>
                              <p:cond delay="39500"/>
                            </p:stCondLst>
                            <p:childTnLst>
                              <p:par>
                                <p:cTn id="156" presetID="9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7" dur="5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 nodeType="afterGroup">
                            <p:stCondLst>
                              <p:cond delay="42000"/>
                            </p:stCondLst>
                            <p:childTnLst>
                              <p:par>
                                <p:cTn id="160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1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 nodeType="afterGroup">
                            <p:stCondLst>
                              <p:cond delay="42500"/>
                            </p:stCondLst>
                            <p:childTnLst>
                              <p:par>
                                <p:cTn id="164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 nodeType="afterGroup">
                            <p:stCondLst>
                              <p:cond delay="45500"/>
                            </p:stCondLst>
                            <p:childTnLst>
                              <p:par>
                                <p:cTn id="1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 nodeType="afterGroup">
                            <p:stCondLst>
                              <p:cond delay="46500"/>
                            </p:stCondLst>
                            <p:childTnLst>
                              <p:par>
                                <p:cTn id="172" presetID="9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3" dur="5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 nodeType="afterGroup">
                            <p:stCondLst>
                              <p:cond delay="49000"/>
                            </p:stCondLst>
                            <p:childTnLst>
                              <p:par>
                                <p:cTn id="176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 nodeType="afterGroup">
                            <p:stCondLst>
                              <p:cond delay="49500"/>
                            </p:stCondLst>
                            <p:childTnLst>
                              <p:par>
                                <p:cTn id="180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 nodeType="afterGroup">
                            <p:stCondLst>
                              <p:cond delay="52500"/>
                            </p:stCondLst>
                            <p:childTnLst>
                              <p:par>
                                <p:cTn id="1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10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 nodeType="afterGroup">
                            <p:stCondLst>
                              <p:cond delay="53500"/>
                            </p:stCondLst>
                            <p:childTnLst>
                              <p:par>
                                <p:cTn id="188" presetID="9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9" dur="5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 nodeType="afterGroup">
                            <p:stCondLst>
                              <p:cond delay="56000"/>
                            </p:stCondLst>
                            <p:childTnLst>
                              <p:par>
                                <p:cTn id="192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3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 nodeType="afterGroup">
                            <p:stCondLst>
                              <p:cond delay="56500"/>
                            </p:stCondLst>
                            <p:childTnLst>
                              <p:par>
                                <p:cTn id="196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1000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 nodeType="afterGroup">
                            <p:stCondLst>
                              <p:cond delay="59500"/>
                            </p:stCondLst>
                            <p:childTnLst>
                              <p:par>
                                <p:cTn id="20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 nodeType="afterGroup">
                            <p:stCondLst>
                              <p:cond delay="60500"/>
                            </p:stCondLst>
                            <p:childTnLst>
                              <p:par>
                                <p:cTn id="204" presetID="9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5" dur="500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 nodeType="afterGroup">
                            <p:stCondLst>
                              <p:cond delay="63000"/>
                            </p:stCondLst>
                            <p:childTnLst>
                              <p:par>
                                <p:cTn id="208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9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 nodeType="clickPar">
                      <p:stCondLst>
                        <p:cond delay="indefinite"/>
                      </p:stCondLst>
                      <p:childTnLst>
                        <p:par>
                          <p:cTn id="2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8" dur="500"/>
                                        <p:tgtEl>
                                          <p:spTgt spid="8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nimBg="1"/>
      <p:bldP spid="8195" grpId="0" animBg="1"/>
      <p:bldP spid="8195" grpId="1" animBg="1"/>
      <p:bldP spid="8195" grpId="2" animBg="1"/>
      <p:bldP spid="8196" grpId="0" animBg="1"/>
      <p:bldP spid="8196" grpId="1" animBg="1"/>
      <p:bldP spid="8197" grpId="0" animBg="1"/>
      <p:bldP spid="8197" grpId="1" animBg="1"/>
      <p:bldP spid="8198" grpId="0" animBg="1"/>
      <p:bldP spid="8198" grpId="1" animBg="1"/>
      <p:bldP spid="8199" grpId="0" animBg="1"/>
      <p:bldP spid="8199" grpId="1" animBg="1"/>
      <p:bldP spid="8200" grpId="0" animBg="1"/>
      <p:bldP spid="8200" grpId="1" animBg="1"/>
      <p:bldP spid="8201" grpId="0" animBg="1"/>
      <p:bldP spid="8201" grpId="1" animBg="1"/>
      <p:bldP spid="8202" grpId="0" animBg="1"/>
      <p:bldP spid="8202" grpId="1" animBg="1"/>
      <p:bldP spid="8203" grpId="0" animBg="1"/>
      <p:bldP spid="8203" grpId="1" animBg="1"/>
      <p:bldP spid="8204" grpId="0" animBg="1"/>
      <p:bldP spid="8204" grpId="1" animBg="1"/>
      <p:bldP spid="8205" grpId="0" animBg="1"/>
      <p:bldP spid="8215" grpId="0" animBg="1"/>
      <p:bldP spid="8215" grpId="1" animBg="1"/>
      <p:bldP spid="8216" grpId="0" animBg="1"/>
      <p:bldP spid="8216" grpId="1" animBg="1"/>
      <p:bldP spid="8217" grpId="0" animBg="1"/>
      <p:bldP spid="8217" grpId="1" animBg="1"/>
      <p:bldP spid="82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613" y="44450"/>
            <a:ext cx="7092950" cy="1009650"/>
          </a:xfrm>
          <a:solidFill>
            <a:schemeClr val="accent2"/>
          </a:solidFill>
        </p:spPr>
        <p:txBody>
          <a:bodyPr/>
          <a:lstStyle/>
          <a:p>
            <a:pPr eaLnBrk="1" hangingPunct="1"/>
            <a:r>
              <a:rPr lang="cy-GB" sz="2800" b="1" smtClean="0">
                <a:solidFill>
                  <a:srgbClr val="FFFF00"/>
                </a:solidFill>
              </a:rPr>
              <a:t>Sut ydy’r haul yn ffurfio cysgodion?</a:t>
            </a:r>
          </a:p>
        </p:txBody>
      </p:sp>
      <p:sp>
        <p:nvSpPr>
          <p:cNvPr id="8195" name="AutoShape 3"/>
          <p:cNvSpPr>
            <a:spLocks noChangeArrowheads="1"/>
          </p:cNvSpPr>
          <p:nvPr/>
        </p:nvSpPr>
        <p:spPr bwMode="auto">
          <a:xfrm>
            <a:off x="7954963" y="3676650"/>
            <a:ext cx="1081087" cy="1079500"/>
          </a:xfrm>
          <a:prstGeom prst="sun">
            <a:avLst>
              <a:gd name="adj" fmla="val 17032"/>
            </a:avLst>
          </a:prstGeom>
          <a:solidFill>
            <a:srgbClr val="FFFF00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 rot="275165">
            <a:off x="5218113" y="5692775"/>
            <a:ext cx="3671887" cy="28416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0000">
                  <a:alpha val="70000"/>
                </a:srgbClr>
              </a:gs>
              <a:gs pos="100000">
                <a:srgbClr val="0C0C0C">
                  <a:alpha val="70000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7" name="AutoShape 5"/>
          <p:cNvSpPr>
            <a:spLocks noChangeArrowheads="1"/>
          </p:cNvSpPr>
          <p:nvPr/>
        </p:nvSpPr>
        <p:spPr bwMode="auto">
          <a:xfrm rot="-304599">
            <a:off x="2266950" y="5707063"/>
            <a:ext cx="3241675" cy="2762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0000">
                  <a:alpha val="70000"/>
                </a:srgbClr>
              </a:gs>
              <a:gs pos="100000">
                <a:srgbClr val="0C0C0C">
                  <a:alpha val="70000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8" name="AutoShape 6"/>
          <p:cNvSpPr>
            <a:spLocks noChangeArrowheads="1"/>
          </p:cNvSpPr>
          <p:nvPr/>
        </p:nvSpPr>
        <p:spPr bwMode="auto">
          <a:xfrm rot="-1229659">
            <a:off x="3205163" y="5945188"/>
            <a:ext cx="2284412" cy="2762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0000">
                  <a:alpha val="70000"/>
                </a:srgbClr>
              </a:gs>
              <a:gs pos="100000">
                <a:srgbClr val="0C0C0C">
                  <a:alpha val="70000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AutoShape 7"/>
          <p:cNvSpPr>
            <a:spLocks noChangeArrowheads="1"/>
          </p:cNvSpPr>
          <p:nvPr/>
        </p:nvSpPr>
        <p:spPr bwMode="auto">
          <a:xfrm rot="-2733379">
            <a:off x="3924300" y="6107113"/>
            <a:ext cx="1700213" cy="2873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0000">
                  <a:alpha val="70000"/>
                </a:srgbClr>
              </a:gs>
              <a:gs pos="100000">
                <a:srgbClr val="0C0C0C">
                  <a:alpha val="70000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200" name="AutoShape 8"/>
          <p:cNvSpPr>
            <a:spLocks noChangeArrowheads="1"/>
          </p:cNvSpPr>
          <p:nvPr/>
        </p:nvSpPr>
        <p:spPr bwMode="auto">
          <a:xfrm rot="-4242204">
            <a:off x="4523581" y="6085682"/>
            <a:ext cx="1152525" cy="36036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0000">
                  <a:alpha val="70000"/>
                </a:srgbClr>
              </a:gs>
              <a:gs pos="100000">
                <a:srgbClr val="0C0C0C">
                  <a:alpha val="70000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201" name="AutoShape 9"/>
          <p:cNvSpPr>
            <a:spLocks noChangeArrowheads="1"/>
          </p:cNvSpPr>
          <p:nvPr/>
        </p:nvSpPr>
        <p:spPr bwMode="auto">
          <a:xfrm rot="-5400000">
            <a:off x="5038725" y="5800725"/>
            <a:ext cx="576263" cy="36036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0000">
                  <a:alpha val="70000"/>
                </a:srgbClr>
              </a:gs>
              <a:gs pos="100000">
                <a:srgbClr val="0C0C0C">
                  <a:alpha val="70000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202" name="AutoShape 10"/>
          <p:cNvSpPr>
            <a:spLocks noChangeArrowheads="1"/>
          </p:cNvSpPr>
          <p:nvPr/>
        </p:nvSpPr>
        <p:spPr bwMode="auto">
          <a:xfrm rot="-7117196">
            <a:off x="4982368" y="6063457"/>
            <a:ext cx="1223963" cy="3429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0000">
                  <a:alpha val="70000"/>
                </a:srgbClr>
              </a:gs>
              <a:gs pos="100000">
                <a:srgbClr val="0C0C0C">
                  <a:alpha val="70000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203" name="AutoShape 11"/>
          <p:cNvSpPr>
            <a:spLocks noChangeArrowheads="1"/>
          </p:cNvSpPr>
          <p:nvPr/>
        </p:nvSpPr>
        <p:spPr bwMode="auto">
          <a:xfrm rot="-8804026">
            <a:off x="5075238" y="5981700"/>
            <a:ext cx="1847850" cy="3429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0000">
                  <a:alpha val="70000"/>
                </a:srgbClr>
              </a:gs>
              <a:gs pos="100000">
                <a:srgbClr val="0C0C0C">
                  <a:alpha val="70000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204" name="AutoShape 12"/>
          <p:cNvSpPr>
            <a:spLocks noChangeArrowheads="1"/>
          </p:cNvSpPr>
          <p:nvPr/>
        </p:nvSpPr>
        <p:spPr bwMode="auto">
          <a:xfrm rot="-9978435">
            <a:off x="5218113" y="5908675"/>
            <a:ext cx="2590800" cy="2889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0000">
                  <a:alpha val="70000"/>
                </a:srgbClr>
              </a:gs>
              <a:gs pos="100000">
                <a:srgbClr val="0C0C0C">
                  <a:alpha val="70000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205" name="AutoShape 13"/>
          <p:cNvSpPr>
            <a:spLocks noChangeArrowheads="1"/>
          </p:cNvSpPr>
          <p:nvPr/>
        </p:nvSpPr>
        <p:spPr bwMode="auto">
          <a:xfrm>
            <a:off x="5146675" y="3892550"/>
            <a:ext cx="360363" cy="1944688"/>
          </a:xfrm>
          <a:prstGeom prst="can">
            <a:avLst>
              <a:gd name="adj" fmla="val 45770"/>
            </a:avLst>
          </a:prstGeom>
          <a:solidFill>
            <a:srgbClr val="13FF13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8206" name="AutoShape 14"/>
          <p:cNvSpPr>
            <a:spLocks noChangeArrowheads="1"/>
          </p:cNvSpPr>
          <p:nvPr/>
        </p:nvSpPr>
        <p:spPr bwMode="auto">
          <a:xfrm>
            <a:off x="7954963" y="3676650"/>
            <a:ext cx="1081087" cy="1079500"/>
          </a:xfrm>
          <a:prstGeom prst="sun">
            <a:avLst>
              <a:gd name="adj" fmla="val 17032"/>
            </a:avLst>
          </a:prstGeom>
          <a:solidFill>
            <a:srgbClr val="FFFF00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y-GB">
                <a:solidFill>
                  <a:srgbClr val="FF0000"/>
                </a:solidFill>
                <a:cs typeface="Arial" pitchFamily="34" charset="0"/>
              </a:rPr>
              <a:t>6yb</a:t>
            </a:r>
          </a:p>
        </p:txBody>
      </p:sp>
      <p:sp>
        <p:nvSpPr>
          <p:cNvPr id="8207" name="AutoShape 15"/>
          <p:cNvSpPr>
            <a:spLocks noChangeArrowheads="1"/>
          </p:cNvSpPr>
          <p:nvPr/>
        </p:nvSpPr>
        <p:spPr bwMode="auto">
          <a:xfrm>
            <a:off x="7378700" y="2813050"/>
            <a:ext cx="1081088" cy="1079500"/>
          </a:xfrm>
          <a:prstGeom prst="sun">
            <a:avLst>
              <a:gd name="adj" fmla="val 17032"/>
            </a:avLst>
          </a:prstGeom>
          <a:solidFill>
            <a:srgbClr val="FFFF00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y-GB">
                <a:solidFill>
                  <a:srgbClr val="FF0000"/>
                </a:solidFill>
                <a:cs typeface="Arial" pitchFamily="34" charset="0"/>
              </a:rPr>
              <a:t>8yb</a:t>
            </a:r>
          </a:p>
        </p:txBody>
      </p:sp>
      <p:sp>
        <p:nvSpPr>
          <p:cNvPr id="8208" name="AutoShape 16"/>
          <p:cNvSpPr>
            <a:spLocks noChangeArrowheads="1"/>
          </p:cNvSpPr>
          <p:nvPr/>
        </p:nvSpPr>
        <p:spPr bwMode="auto">
          <a:xfrm>
            <a:off x="6731000" y="1947863"/>
            <a:ext cx="1081088" cy="1079500"/>
          </a:xfrm>
          <a:prstGeom prst="sun">
            <a:avLst>
              <a:gd name="adj" fmla="val 17032"/>
            </a:avLst>
          </a:prstGeom>
          <a:solidFill>
            <a:srgbClr val="FFFF00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y-GB">
                <a:solidFill>
                  <a:srgbClr val="FF0000"/>
                </a:solidFill>
                <a:cs typeface="Arial" pitchFamily="34" charset="0"/>
              </a:rPr>
              <a:t>9am</a:t>
            </a:r>
          </a:p>
        </p:txBody>
      </p:sp>
      <p:sp>
        <p:nvSpPr>
          <p:cNvPr id="8209" name="AutoShape 17"/>
          <p:cNvSpPr>
            <a:spLocks noChangeArrowheads="1"/>
          </p:cNvSpPr>
          <p:nvPr/>
        </p:nvSpPr>
        <p:spPr bwMode="auto">
          <a:xfrm>
            <a:off x="4641850" y="1155700"/>
            <a:ext cx="1081088" cy="1079500"/>
          </a:xfrm>
          <a:prstGeom prst="sun">
            <a:avLst>
              <a:gd name="adj" fmla="val 17032"/>
            </a:avLst>
          </a:prstGeom>
          <a:solidFill>
            <a:srgbClr val="FFFF00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y-GB">
                <a:solidFill>
                  <a:srgbClr val="FF0000"/>
                </a:solidFill>
                <a:cs typeface="Arial" pitchFamily="34" charset="0"/>
              </a:rPr>
              <a:t>12yh</a:t>
            </a:r>
          </a:p>
        </p:txBody>
      </p:sp>
      <p:sp>
        <p:nvSpPr>
          <p:cNvPr id="8210" name="AutoShape 18"/>
          <p:cNvSpPr>
            <a:spLocks noChangeArrowheads="1"/>
          </p:cNvSpPr>
          <p:nvPr/>
        </p:nvSpPr>
        <p:spPr bwMode="auto">
          <a:xfrm>
            <a:off x="3562350" y="1373188"/>
            <a:ext cx="1081088" cy="1079500"/>
          </a:xfrm>
          <a:prstGeom prst="sun">
            <a:avLst>
              <a:gd name="adj" fmla="val 17032"/>
            </a:avLst>
          </a:prstGeom>
          <a:solidFill>
            <a:srgbClr val="FFFF00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y-GB">
                <a:solidFill>
                  <a:srgbClr val="FF0000"/>
                </a:solidFill>
                <a:cs typeface="Arial" pitchFamily="34" charset="0"/>
              </a:rPr>
              <a:t>2yh</a:t>
            </a:r>
          </a:p>
        </p:txBody>
      </p:sp>
      <p:sp>
        <p:nvSpPr>
          <p:cNvPr id="8211" name="AutoShape 19"/>
          <p:cNvSpPr>
            <a:spLocks noChangeArrowheads="1"/>
          </p:cNvSpPr>
          <p:nvPr/>
        </p:nvSpPr>
        <p:spPr bwMode="auto">
          <a:xfrm>
            <a:off x="5722938" y="1373188"/>
            <a:ext cx="1081087" cy="1079500"/>
          </a:xfrm>
          <a:prstGeom prst="sun">
            <a:avLst>
              <a:gd name="adj" fmla="val 17032"/>
            </a:avLst>
          </a:prstGeom>
          <a:solidFill>
            <a:srgbClr val="FFFF00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y-GB">
                <a:solidFill>
                  <a:srgbClr val="FF0000"/>
                </a:solidFill>
                <a:cs typeface="Arial" pitchFamily="34" charset="0"/>
              </a:rPr>
              <a:t>10yb</a:t>
            </a:r>
          </a:p>
        </p:txBody>
      </p:sp>
      <p:sp>
        <p:nvSpPr>
          <p:cNvPr id="8212" name="AutoShape 20"/>
          <p:cNvSpPr>
            <a:spLocks noChangeArrowheads="1"/>
          </p:cNvSpPr>
          <p:nvPr/>
        </p:nvSpPr>
        <p:spPr bwMode="auto">
          <a:xfrm>
            <a:off x="2625725" y="2020888"/>
            <a:ext cx="1081088" cy="1079500"/>
          </a:xfrm>
          <a:prstGeom prst="sun">
            <a:avLst>
              <a:gd name="adj" fmla="val 17032"/>
            </a:avLst>
          </a:prstGeom>
          <a:solidFill>
            <a:srgbClr val="FFFF00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y-GB">
                <a:solidFill>
                  <a:srgbClr val="FF0000"/>
                </a:solidFill>
                <a:cs typeface="Arial" pitchFamily="34" charset="0"/>
              </a:rPr>
              <a:t>3yh</a:t>
            </a:r>
          </a:p>
        </p:txBody>
      </p:sp>
      <p:sp>
        <p:nvSpPr>
          <p:cNvPr id="8213" name="AutoShape 21"/>
          <p:cNvSpPr>
            <a:spLocks noChangeArrowheads="1"/>
          </p:cNvSpPr>
          <p:nvPr/>
        </p:nvSpPr>
        <p:spPr bwMode="auto">
          <a:xfrm>
            <a:off x="1978025" y="2884488"/>
            <a:ext cx="1081088" cy="1079500"/>
          </a:xfrm>
          <a:prstGeom prst="sun">
            <a:avLst>
              <a:gd name="adj" fmla="val 17032"/>
            </a:avLst>
          </a:prstGeom>
          <a:solidFill>
            <a:srgbClr val="FFFF00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y-GB">
                <a:solidFill>
                  <a:srgbClr val="FF0000"/>
                </a:solidFill>
                <a:cs typeface="Arial" pitchFamily="34" charset="0"/>
              </a:rPr>
              <a:t>4yh</a:t>
            </a:r>
          </a:p>
        </p:txBody>
      </p:sp>
      <p:sp>
        <p:nvSpPr>
          <p:cNvPr id="8214" name="AutoShape 22"/>
          <p:cNvSpPr>
            <a:spLocks noChangeArrowheads="1"/>
          </p:cNvSpPr>
          <p:nvPr/>
        </p:nvSpPr>
        <p:spPr bwMode="auto">
          <a:xfrm>
            <a:off x="1401763" y="3748088"/>
            <a:ext cx="1081087" cy="1079500"/>
          </a:xfrm>
          <a:prstGeom prst="sun">
            <a:avLst>
              <a:gd name="adj" fmla="val 17032"/>
            </a:avLst>
          </a:prstGeom>
          <a:solidFill>
            <a:srgbClr val="FFFF00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y-GB">
                <a:solidFill>
                  <a:srgbClr val="FF0000"/>
                </a:solidFill>
                <a:cs typeface="Arial" pitchFamily="34" charset="0"/>
              </a:rPr>
              <a:t>7yh</a:t>
            </a:r>
          </a:p>
        </p:txBody>
      </p:sp>
      <p:sp>
        <p:nvSpPr>
          <p:cNvPr id="8215" name="Text Box 23"/>
          <p:cNvSpPr txBox="1">
            <a:spLocks noChangeArrowheads="1"/>
          </p:cNvSpPr>
          <p:nvPr/>
        </p:nvSpPr>
        <p:spPr bwMode="auto">
          <a:xfrm>
            <a:off x="-36513" y="115888"/>
            <a:ext cx="2016126" cy="654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cy-GB" b="1">
                <a:solidFill>
                  <a:srgbClr val="FF0000"/>
                </a:solidFill>
                <a:latin typeface="Eurostile" pitchFamily="34" charset="0"/>
              </a:rPr>
              <a:t>Mae safle’r </a:t>
            </a:r>
            <a:r>
              <a:rPr lang="cy-GB" b="1">
                <a:latin typeface="Eurostile" pitchFamily="34" charset="0"/>
              </a:rPr>
              <a:t>haul</a:t>
            </a:r>
            <a:r>
              <a:rPr lang="cy-GB" b="1">
                <a:solidFill>
                  <a:srgbClr val="FF0000"/>
                </a:solidFill>
                <a:latin typeface="Eurostile" pitchFamily="34" charset="0"/>
              </a:rPr>
              <a:t> yn effeithio ar safle a hyd y </a:t>
            </a:r>
            <a:r>
              <a:rPr lang="cy-GB" b="1">
                <a:latin typeface="Eurostile" pitchFamily="34" charset="0"/>
              </a:rPr>
              <a:t>cysgodion</a:t>
            </a:r>
            <a:r>
              <a:rPr lang="cy-GB" b="1">
                <a:solidFill>
                  <a:srgbClr val="FF0000"/>
                </a:solidFill>
                <a:latin typeface="Eurostile" pitchFamily="34" charset="0"/>
              </a:rPr>
              <a:t> a gynhyrchwyd. </a:t>
            </a:r>
          </a:p>
          <a:p>
            <a:pPr eaLnBrk="1" hangingPunct="1"/>
            <a:endParaRPr lang="cy-GB" b="1">
              <a:solidFill>
                <a:srgbClr val="FF0000"/>
              </a:solidFill>
              <a:latin typeface="Eurostile" pitchFamily="34" charset="0"/>
            </a:endParaRPr>
          </a:p>
          <a:p>
            <a:pPr eaLnBrk="1" hangingPunct="1"/>
            <a:r>
              <a:rPr lang="cy-GB" b="1">
                <a:solidFill>
                  <a:srgbClr val="FF0000"/>
                </a:solidFill>
                <a:latin typeface="Eurostile" pitchFamily="34" charset="0"/>
              </a:rPr>
              <a:t>Wrth edrych i’r gogledd, mae’n </a:t>
            </a:r>
            <a:r>
              <a:rPr lang="cy-GB" b="1">
                <a:latin typeface="Eurostile" pitchFamily="34" charset="0"/>
              </a:rPr>
              <a:t>ymddangos</a:t>
            </a:r>
            <a:r>
              <a:rPr lang="cy-GB" b="1">
                <a:solidFill>
                  <a:srgbClr val="FF0000"/>
                </a:solidFill>
                <a:latin typeface="Eurostile" pitchFamily="34" charset="0"/>
              </a:rPr>
              <a:t> bod yr haul yn codi yn y </a:t>
            </a:r>
            <a:r>
              <a:rPr lang="cy-GB" b="1">
                <a:latin typeface="Eurostile" pitchFamily="34" charset="0"/>
              </a:rPr>
              <a:t>dwyrain</a:t>
            </a:r>
            <a:r>
              <a:rPr lang="cy-GB" b="1">
                <a:solidFill>
                  <a:srgbClr val="FF0000"/>
                </a:solidFill>
                <a:latin typeface="Eurostile" pitchFamily="34" charset="0"/>
              </a:rPr>
              <a:t> ac yn teithio ar draws yr awyr tan iddo fachlud yn y </a:t>
            </a:r>
            <a:r>
              <a:rPr lang="cy-GB" b="1">
                <a:latin typeface="Eurostile" pitchFamily="34" charset="0"/>
              </a:rPr>
              <a:t>gorllewin</a:t>
            </a:r>
            <a:r>
              <a:rPr lang="cy-GB" b="1">
                <a:solidFill>
                  <a:srgbClr val="FF0000"/>
                </a:solidFill>
                <a:latin typeface="Eurostile" pitchFamily="34" charset="0"/>
              </a:rPr>
              <a:t>.</a:t>
            </a:r>
          </a:p>
          <a:p>
            <a:pPr eaLnBrk="1" hangingPunct="1"/>
            <a:endParaRPr lang="cy-GB" b="1">
              <a:solidFill>
                <a:srgbClr val="FF0000"/>
              </a:solidFill>
              <a:latin typeface="Eurostile" pitchFamily="34" charset="0"/>
            </a:endParaRPr>
          </a:p>
          <a:p>
            <a:pPr eaLnBrk="1" hangingPunct="1"/>
            <a:r>
              <a:rPr lang="cy-GB" b="1">
                <a:solidFill>
                  <a:srgbClr val="FF0000"/>
                </a:solidFill>
                <a:latin typeface="Eurostile" pitchFamily="34" charset="0"/>
              </a:rPr>
              <a:t>Oherwydd y ffenomen naturiol yma, gall ddeial haul dweud yr amser – </a:t>
            </a:r>
            <a:r>
              <a:rPr lang="cy-GB" b="1" i="1">
                <a:solidFill>
                  <a:srgbClr val="FF0000"/>
                </a:solidFill>
                <a:latin typeface="Eurostile" pitchFamily="34" charset="0"/>
              </a:rPr>
              <a:t>pan ddaw’r haul allan!</a:t>
            </a:r>
          </a:p>
          <a:p>
            <a:pPr eaLnBrk="1" hangingPunct="1">
              <a:spcBef>
                <a:spcPct val="50000"/>
              </a:spcBef>
            </a:pPr>
            <a:endParaRPr lang="cy-GB">
              <a:latin typeface="Eurostile" pitchFamily="34" charset="0"/>
            </a:endParaRPr>
          </a:p>
        </p:txBody>
      </p:sp>
      <p:sp>
        <p:nvSpPr>
          <p:cNvPr id="8216" name="Text Box 24"/>
          <p:cNvSpPr txBox="1">
            <a:spLocks noChangeArrowheads="1"/>
          </p:cNvSpPr>
          <p:nvPr/>
        </p:nvSpPr>
        <p:spPr bwMode="auto">
          <a:xfrm>
            <a:off x="0" y="6446838"/>
            <a:ext cx="9109075" cy="36671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y-GB" b="1">
                <a:solidFill>
                  <a:srgbClr val="FF00FF"/>
                </a:solidFill>
              </a:rPr>
              <a:t>Po uchaf uwch eich pen yw ffynhonnell goleuni i wrthrych, y byrraf ydy’r cysgod.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85725"/>
            <a:ext cx="8229600" cy="777875"/>
          </a:xfrm>
          <a:noFill/>
        </p:spPr>
        <p:txBody>
          <a:bodyPr/>
          <a:lstStyle/>
          <a:p>
            <a:pPr eaLnBrk="1" hangingPunct="1"/>
            <a:r>
              <a:rPr lang="en-GB" sz="3600" b="1" smtClean="0">
                <a:solidFill>
                  <a:srgbClr val="FF00FF"/>
                </a:solidFill>
                <a:latin typeface="Century Gothic" pitchFamily="34" charset="0"/>
              </a:rPr>
              <a:t>Nawr trafodwch gyda’ch partner:</a:t>
            </a:r>
          </a:p>
        </p:txBody>
      </p:sp>
      <p:pic>
        <p:nvPicPr>
          <p:cNvPr id="9219" name="Picture 3" descr="Binoculars - (Science Tools)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549275"/>
            <a:ext cx="2089150" cy="969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 descr="Binoculars - (Science Tools)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63938" y="5805488"/>
            <a:ext cx="1871662" cy="839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 descr="Binoculars - (Science Tools)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79388" y="2781300"/>
            <a:ext cx="1800225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6" descr="Binoculars - (Science Tools)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2924175"/>
            <a:ext cx="1835150" cy="7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7" descr="Binoculars - (Science Tools)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779838" y="3429000"/>
            <a:ext cx="1728787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8" name="AutoShape 8"/>
          <p:cNvSpPr>
            <a:spLocks noChangeArrowheads="1"/>
          </p:cNvSpPr>
          <p:nvPr/>
        </p:nvSpPr>
        <p:spPr bwMode="auto">
          <a:xfrm>
            <a:off x="0" y="1557338"/>
            <a:ext cx="4824413" cy="2592387"/>
          </a:xfrm>
          <a:prstGeom prst="cloudCallout">
            <a:avLst>
              <a:gd name="adj1" fmla="val -19366"/>
              <a:gd name="adj2" fmla="val 67329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cy-GB" sz="2400" b="1">
                <a:solidFill>
                  <a:srgbClr val="FF3300"/>
                </a:solidFill>
                <a:latin typeface="Comic Sans MS" pitchFamily="66" charset="0"/>
                <a:cs typeface="Arial" pitchFamily="34" charset="0"/>
              </a:rPr>
              <a:t>Beth yw’r wahaniaeth rhwng goleuni o’r haul a goleuni o’r lleuad?</a:t>
            </a:r>
          </a:p>
        </p:txBody>
      </p:sp>
      <p:sp>
        <p:nvSpPr>
          <p:cNvPr id="10249" name="AutoShape 9"/>
          <p:cNvSpPr>
            <a:spLocks noChangeArrowheads="1"/>
          </p:cNvSpPr>
          <p:nvPr/>
        </p:nvSpPr>
        <p:spPr bwMode="auto">
          <a:xfrm>
            <a:off x="5292725" y="1412875"/>
            <a:ext cx="3600450" cy="2592388"/>
          </a:xfrm>
          <a:prstGeom prst="cloudCallout">
            <a:avLst>
              <a:gd name="adj1" fmla="val 52426"/>
              <a:gd name="adj2" fmla="val -6022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cy-GB" sz="2400" b="1">
                <a:solidFill>
                  <a:srgbClr val="FF3300"/>
                </a:solidFill>
                <a:latin typeface="Comic Sans MS" pitchFamily="66" charset="0"/>
                <a:cs typeface="Arial" pitchFamily="34" charset="0"/>
              </a:rPr>
              <a:t>Pam ydy’r haul yn codi yn y dwyrain, ond yn machlud yn y gorllewin?</a:t>
            </a:r>
          </a:p>
        </p:txBody>
      </p:sp>
      <p:sp>
        <p:nvSpPr>
          <p:cNvPr id="10250" name="AutoShape 10"/>
          <p:cNvSpPr>
            <a:spLocks noChangeArrowheads="1"/>
          </p:cNvSpPr>
          <p:nvPr/>
        </p:nvSpPr>
        <p:spPr bwMode="auto">
          <a:xfrm>
            <a:off x="0" y="4652963"/>
            <a:ext cx="2881313" cy="1944687"/>
          </a:xfrm>
          <a:prstGeom prst="cloudCallout">
            <a:avLst>
              <a:gd name="adj1" fmla="val 259532"/>
              <a:gd name="adj2" fmla="val 5019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cy-GB" sz="2400" b="1">
                <a:solidFill>
                  <a:srgbClr val="FF3300"/>
                </a:solidFill>
                <a:latin typeface="Comic Sans MS" pitchFamily="66" charset="0"/>
                <a:cs typeface="Arial" pitchFamily="34" charset="0"/>
              </a:rPr>
              <a:t>Sut ydy perisgop yn gweithio?</a:t>
            </a:r>
          </a:p>
        </p:txBody>
      </p:sp>
      <p:sp>
        <p:nvSpPr>
          <p:cNvPr id="10251" name="AutoShape 11"/>
          <p:cNvSpPr>
            <a:spLocks noChangeArrowheads="1"/>
          </p:cNvSpPr>
          <p:nvPr/>
        </p:nvSpPr>
        <p:spPr bwMode="auto">
          <a:xfrm>
            <a:off x="2987675" y="4581525"/>
            <a:ext cx="4537075" cy="2276475"/>
          </a:xfrm>
          <a:prstGeom prst="cloudCallout">
            <a:avLst>
              <a:gd name="adj1" fmla="val 4583"/>
              <a:gd name="adj2" fmla="val -64088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cy-GB" sz="2400" b="1">
                <a:solidFill>
                  <a:srgbClr val="FF3300"/>
                </a:solidFill>
                <a:latin typeface="Comic Sans MS" pitchFamily="66" charset="0"/>
                <a:cs typeface="Arial" pitchFamily="34" charset="0"/>
              </a:rPr>
              <a:t>Pam na allwn weld unrhyw beth heb ffynhonnell olau?</a:t>
            </a:r>
          </a:p>
        </p:txBody>
      </p:sp>
      <p:pic>
        <p:nvPicPr>
          <p:cNvPr id="9228" name="Picture 12" descr="Binoculars - (Science Tools)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692150"/>
            <a:ext cx="1655763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9" name="Picture 13" descr="Binoculars - (Science Tools)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013325"/>
            <a:ext cx="2449512" cy="113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0" name="Picture 14" descr="Binoculars - (Science Tools)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445250" y="620713"/>
            <a:ext cx="2303463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0" presetClass="exit" presetSubtype="0" accel="10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0" presetClass="exit" presetSubtype="0" accel="10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1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50" presetClass="exit" presetSubtype="0" accel="10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5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50" presetClass="exit" presetSubtype="0" accel="10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8" grpId="0" animBg="1"/>
      <p:bldP spid="10248" grpId="1" animBg="1"/>
      <p:bldP spid="10249" grpId="0" animBg="1"/>
      <p:bldP spid="10249" grpId="1" animBg="1"/>
      <p:bldP spid="10250" grpId="0" animBg="1"/>
      <p:bldP spid="10250" grpId="1" animBg="1"/>
      <p:bldP spid="10251" grpId="0" animBg="1"/>
      <p:bldP spid="10251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50825" y="88900"/>
            <a:ext cx="8413750" cy="668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cy-GB"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1. Pryd ydy cysgod yn cael ei greu?</a:t>
            </a:r>
            <a:r>
              <a:rPr lang="cy-GB">
                <a:latin typeface="Trebuchet MS" pitchFamily="34" charset="0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y-GB">
                <a:latin typeface="Trebuchet MS" pitchFamily="34" charset="0"/>
                <a:ea typeface="Arial Unicode MS" pitchFamily="34" charset="-128"/>
                <a:cs typeface="Arial Unicode MS" pitchFamily="34" charset="-128"/>
              </a:rPr>
            </a:br>
            <a:r>
              <a:rPr lang="cy-GB">
                <a:solidFill>
                  <a:srgbClr val="FF0000"/>
                </a:solidFill>
                <a:latin typeface="Trebuchet MS" pitchFamily="34" charset="0"/>
                <a:ea typeface="Arial Unicode MS" pitchFamily="34" charset="-128"/>
                <a:cs typeface="Arial Unicode MS" pitchFamily="34" charset="-128"/>
              </a:rPr>
              <a:t>Pan bod golau wedi ei ddiffodd </a:t>
            </a:r>
            <a:endParaRPr lang="en-GB">
              <a:solidFill>
                <a:srgbClr val="FF0000"/>
              </a:solidFill>
              <a:latin typeface="Trebuchet MS" pitchFamily="34" charset="0"/>
              <a:ea typeface="Arial Unicode MS" pitchFamily="34" charset="-128"/>
              <a:cs typeface="Arial Unicode MS" pitchFamily="34" charset="-128"/>
            </a:endParaRPr>
          </a:p>
          <a:p>
            <a:pPr eaLnBrk="0" hangingPunct="0"/>
            <a:r>
              <a:rPr lang="cy-GB">
                <a:solidFill>
                  <a:schemeClr val="accent2"/>
                </a:solidFill>
                <a:latin typeface="Trebuchet MS" pitchFamily="34" charset="0"/>
                <a:ea typeface="Arial Unicode MS" pitchFamily="34" charset="-128"/>
                <a:cs typeface="Arial Unicode MS" pitchFamily="34" charset="-128"/>
              </a:rPr>
              <a:t>Pan mae pelydrau golau wedi eu hatal gan wrthrych</a:t>
            </a:r>
            <a:r>
              <a:rPr lang="cy-GB">
                <a:latin typeface="Trebuchet MS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endParaRPr lang="en-GB">
              <a:latin typeface="Trebuchet MS" pitchFamily="34" charset="0"/>
              <a:ea typeface="Arial Unicode MS" pitchFamily="34" charset="-128"/>
              <a:cs typeface="Arial Unicode MS" pitchFamily="34" charset="-128"/>
            </a:endParaRPr>
          </a:p>
          <a:p>
            <a:pPr eaLnBrk="0" hangingPunct="0"/>
            <a:r>
              <a:rPr lang="en-US">
                <a:solidFill>
                  <a:schemeClr val="hlink"/>
                </a:solidFill>
                <a:latin typeface="Trebuchet MS" pitchFamily="34" charset="0"/>
                <a:ea typeface="Arial Unicode MS" pitchFamily="34" charset="-128"/>
                <a:cs typeface="Arial" pitchFamily="34" charset="0"/>
              </a:rPr>
              <a:t>Pan mae gwrthrych yn disgyn i’r llawr</a:t>
            </a:r>
            <a:endParaRPr lang="en-GB">
              <a:solidFill>
                <a:schemeClr val="hlink"/>
              </a:solidFill>
              <a:latin typeface="Trebuchet MS" pitchFamily="34" charset="0"/>
              <a:ea typeface="Arial Unicode MS" pitchFamily="34" charset="-128"/>
              <a:cs typeface="Arial Unicode MS" pitchFamily="34" charset="-128"/>
            </a:endParaRPr>
          </a:p>
          <a:p>
            <a:pPr eaLnBrk="0" hangingPunct="0"/>
            <a:r>
              <a:rPr lang="cy-GB">
                <a:latin typeface="Trebuchet MS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endParaRPr lang="en-GB">
              <a:latin typeface="Trebuchet MS" pitchFamily="34" charset="0"/>
              <a:ea typeface="Arial Unicode MS" pitchFamily="34" charset="-128"/>
              <a:cs typeface="Arial Unicode MS" pitchFamily="34" charset="-128"/>
            </a:endParaRPr>
          </a:p>
          <a:p>
            <a:pPr eaLnBrk="0" hangingPunct="0"/>
            <a:r>
              <a:rPr lang="cy-GB"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2. Pan mae gwrthrych yn atal llwybr golau, pa siâp o gysgod sydd yn ffurfio? </a:t>
            </a:r>
            <a:br>
              <a:rPr lang="cy-GB"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</a:br>
            <a:r>
              <a:rPr lang="cy-GB">
                <a:solidFill>
                  <a:srgbClr val="FF0000"/>
                </a:solidFill>
                <a:latin typeface="Trebuchet MS" pitchFamily="34" charset="0"/>
                <a:ea typeface="Arial Unicode MS" pitchFamily="34" charset="-128"/>
                <a:cs typeface="Arial Unicode MS" pitchFamily="34" charset="-128"/>
              </a:rPr>
              <a:t>Siâp tebyg i siâp y gwrthrych</a:t>
            </a:r>
            <a:endParaRPr lang="en-GB">
              <a:solidFill>
                <a:srgbClr val="FF0000"/>
              </a:solidFill>
              <a:latin typeface="Trebuchet MS" pitchFamily="34" charset="0"/>
              <a:ea typeface="Arial Unicode MS" pitchFamily="34" charset="-128"/>
              <a:cs typeface="Arial Unicode MS" pitchFamily="34" charset="-128"/>
            </a:endParaRPr>
          </a:p>
          <a:p>
            <a:pPr eaLnBrk="0" hangingPunct="0"/>
            <a:r>
              <a:rPr lang="cy-GB">
                <a:solidFill>
                  <a:schemeClr val="accent2"/>
                </a:solidFill>
                <a:latin typeface="Trebuchet MS" pitchFamily="34" charset="0"/>
                <a:ea typeface="Arial Unicode MS" pitchFamily="34" charset="-128"/>
                <a:cs typeface="Arial Unicode MS" pitchFamily="34" charset="-128"/>
              </a:rPr>
              <a:t>Blob tywyll</a:t>
            </a:r>
            <a:endParaRPr lang="en-GB">
              <a:solidFill>
                <a:schemeClr val="accent2"/>
              </a:solidFill>
              <a:latin typeface="Trebuchet MS" pitchFamily="34" charset="0"/>
              <a:ea typeface="Arial Unicode MS" pitchFamily="34" charset="-128"/>
              <a:cs typeface="Arial Unicode MS" pitchFamily="34" charset="-128"/>
            </a:endParaRPr>
          </a:p>
          <a:p>
            <a:pPr eaLnBrk="0" hangingPunct="0"/>
            <a:r>
              <a:rPr lang="cy-GB">
                <a:solidFill>
                  <a:schemeClr val="hlink"/>
                </a:solidFill>
                <a:latin typeface="Trebuchet MS" pitchFamily="34" charset="0"/>
                <a:ea typeface="Arial Unicode MS" pitchFamily="34" charset="-128"/>
                <a:cs typeface="Arial Unicode MS" pitchFamily="34" charset="-128"/>
              </a:rPr>
              <a:t>Nid oes cysgod yn ffurfio</a:t>
            </a:r>
            <a:r>
              <a:rPr lang="cy-GB">
                <a:latin typeface="Trebuchet MS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endParaRPr lang="en-GB">
              <a:latin typeface="Trebuchet MS" pitchFamily="34" charset="0"/>
              <a:ea typeface="Arial Unicode MS" pitchFamily="34" charset="-128"/>
              <a:cs typeface="Arial Unicode MS" pitchFamily="34" charset="-128"/>
            </a:endParaRPr>
          </a:p>
          <a:p>
            <a:pPr eaLnBrk="0" hangingPunct="0"/>
            <a:endParaRPr lang="cy-GB" b="1">
              <a:latin typeface="Trebuchet MS" pitchFamily="34" charset="0"/>
              <a:ea typeface="Arial Unicode MS" pitchFamily="34" charset="-128"/>
              <a:cs typeface="Arial Unicode MS" pitchFamily="34" charset="-128"/>
            </a:endParaRPr>
          </a:p>
          <a:p>
            <a:pPr eaLnBrk="0" hangingPunct="0"/>
            <a:r>
              <a:rPr lang="cy-GB"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3. Pan bod gwrthrych yn symud yn nes at ffynhonnell olau, mae ei gysgod yn...</a:t>
            </a:r>
            <a:r>
              <a:rPr lang="cy-GB" b="1">
                <a:latin typeface="Trebuchet MS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y-GB">
                <a:latin typeface="Trebuchet MS" pitchFamily="34" charset="0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y-GB">
                <a:latin typeface="Trebuchet MS" pitchFamily="34" charset="0"/>
                <a:ea typeface="Arial Unicode MS" pitchFamily="34" charset="-128"/>
                <a:cs typeface="Arial Unicode MS" pitchFamily="34" charset="-128"/>
              </a:rPr>
            </a:br>
            <a:r>
              <a:rPr lang="cy-GB">
                <a:solidFill>
                  <a:srgbClr val="FF0000"/>
                </a:solidFill>
                <a:latin typeface="Trebuchet MS" pitchFamily="34" charset="0"/>
                <a:ea typeface="Arial Unicode MS" pitchFamily="34" charset="-128"/>
                <a:cs typeface="Arial Unicode MS" pitchFamily="34" charset="-128"/>
              </a:rPr>
              <a:t>cynyddu </a:t>
            </a:r>
            <a:endParaRPr lang="en-GB">
              <a:solidFill>
                <a:srgbClr val="FF0000"/>
              </a:solidFill>
              <a:latin typeface="Trebuchet MS" pitchFamily="34" charset="0"/>
              <a:ea typeface="Arial Unicode MS" pitchFamily="34" charset="-128"/>
              <a:cs typeface="Arial Unicode MS" pitchFamily="34" charset="-128"/>
            </a:endParaRPr>
          </a:p>
          <a:p>
            <a:pPr eaLnBrk="0" hangingPunct="0"/>
            <a:r>
              <a:rPr lang="cy-GB">
                <a:solidFill>
                  <a:schemeClr val="accent2"/>
                </a:solidFill>
                <a:latin typeface="Trebuchet MS" pitchFamily="34" charset="0"/>
                <a:ea typeface="Arial Unicode MS" pitchFamily="34" charset="-128"/>
                <a:cs typeface="Arial Unicode MS" pitchFamily="34" charset="-128"/>
              </a:rPr>
              <a:t>lleihau </a:t>
            </a:r>
            <a:endParaRPr lang="en-GB">
              <a:solidFill>
                <a:schemeClr val="accent2"/>
              </a:solidFill>
              <a:latin typeface="Trebuchet MS" pitchFamily="34" charset="0"/>
              <a:ea typeface="Arial Unicode MS" pitchFamily="34" charset="-128"/>
              <a:cs typeface="Arial Unicode MS" pitchFamily="34" charset="-128"/>
            </a:endParaRPr>
          </a:p>
          <a:p>
            <a:pPr eaLnBrk="0" hangingPunct="0"/>
            <a:r>
              <a:rPr lang="cy-GB">
                <a:solidFill>
                  <a:schemeClr val="hlink"/>
                </a:solidFill>
                <a:latin typeface="Trebuchet MS" pitchFamily="34" charset="0"/>
                <a:ea typeface="Arial Unicode MS" pitchFamily="34" charset="-128"/>
                <a:cs typeface="Arial Unicode MS" pitchFamily="34" charset="-128"/>
              </a:rPr>
              <a:t>aros yr un maint</a:t>
            </a:r>
            <a:endParaRPr lang="en-GB">
              <a:solidFill>
                <a:schemeClr val="hlink"/>
              </a:solidFill>
              <a:latin typeface="Trebuchet MS" pitchFamily="34" charset="0"/>
              <a:ea typeface="Arial Unicode MS" pitchFamily="34" charset="-128"/>
              <a:cs typeface="Arial Unicode MS" pitchFamily="34" charset="-128"/>
            </a:endParaRPr>
          </a:p>
          <a:p>
            <a:pPr eaLnBrk="0" hangingPunct="0"/>
            <a:r>
              <a:rPr lang="cy-GB"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 </a:t>
            </a:r>
            <a:endParaRPr lang="en-GB">
              <a:latin typeface="Comic Sans MS" pitchFamily="66" charset="0"/>
              <a:ea typeface="Arial Unicode MS" pitchFamily="34" charset="-128"/>
              <a:cs typeface="Arial Unicode MS" pitchFamily="34" charset="-128"/>
            </a:endParaRPr>
          </a:p>
          <a:p>
            <a:pPr eaLnBrk="0" hangingPunct="0"/>
            <a:r>
              <a:rPr lang="cy-GB"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4. P’un sy’n gwneud y cysgod orau? Golau’n adlewyrchu ar..... </a:t>
            </a:r>
            <a:br>
              <a:rPr lang="cy-GB"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</a:br>
            <a:r>
              <a:rPr lang="cy-GB">
                <a:solidFill>
                  <a:srgbClr val="FF0000"/>
                </a:solidFill>
                <a:latin typeface="Trebuchet MS" pitchFamily="34" charset="0"/>
                <a:ea typeface="Arial Unicode MS" pitchFamily="34" charset="-128"/>
                <a:cs typeface="Arial Unicode MS" pitchFamily="34" charset="-128"/>
              </a:rPr>
              <a:t>ddarn tenau o bapur tŷ bach</a:t>
            </a:r>
            <a:endParaRPr lang="en-GB">
              <a:solidFill>
                <a:srgbClr val="FF0000"/>
              </a:solidFill>
              <a:latin typeface="Trebuchet MS" pitchFamily="34" charset="0"/>
              <a:ea typeface="Arial Unicode MS" pitchFamily="34" charset="-128"/>
              <a:cs typeface="Arial Unicode MS" pitchFamily="34" charset="-128"/>
            </a:endParaRPr>
          </a:p>
          <a:p>
            <a:pPr eaLnBrk="0" hangingPunct="0"/>
            <a:r>
              <a:rPr lang="cy-GB">
                <a:solidFill>
                  <a:schemeClr val="accent2"/>
                </a:solidFill>
                <a:latin typeface="Trebuchet MS" pitchFamily="34" charset="0"/>
                <a:ea typeface="Arial Unicode MS" pitchFamily="34" charset="-128"/>
                <a:cs typeface="Arial Unicode MS" pitchFamily="34" charset="-128"/>
              </a:rPr>
              <a:t>ffenest wydr</a:t>
            </a:r>
            <a:r>
              <a:rPr lang="cy-GB">
                <a:latin typeface="Trebuchet MS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endParaRPr lang="en-GB">
              <a:latin typeface="Trebuchet MS" pitchFamily="34" charset="0"/>
              <a:ea typeface="Arial Unicode MS" pitchFamily="34" charset="-128"/>
              <a:cs typeface="Arial Unicode MS" pitchFamily="34" charset="-128"/>
            </a:endParaRPr>
          </a:p>
          <a:p>
            <a:pPr eaLnBrk="0" hangingPunct="0"/>
            <a:r>
              <a:rPr lang="cy-GB">
                <a:solidFill>
                  <a:schemeClr val="hlink"/>
                </a:solidFill>
                <a:latin typeface="Trebuchet MS" pitchFamily="34" charset="0"/>
                <a:ea typeface="Arial Unicode MS" pitchFamily="34" charset="-128"/>
                <a:cs typeface="Arial Unicode MS" pitchFamily="34" charset="-128"/>
              </a:rPr>
              <a:t>bwrdd torri (bwyd) pren</a:t>
            </a:r>
            <a:endParaRPr lang="en-GB">
              <a:solidFill>
                <a:schemeClr val="hlink"/>
              </a:solidFill>
              <a:latin typeface="Trebuchet MS" pitchFamily="34" charset="0"/>
              <a:ea typeface="Arial Unicode MS" pitchFamily="34" charset="-128"/>
              <a:cs typeface="Arial Unicode MS" pitchFamily="34" charset="-128"/>
            </a:endParaRPr>
          </a:p>
          <a:p>
            <a:pPr eaLnBrk="0" hangingPunct="0"/>
            <a:r>
              <a:rPr lang="cy-GB">
                <a:latin typeface="Trebuchet MS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endParaRPr lang="en-GB">
              <a:latin typeface="Trebuchet MS" pitchFamily="34" charset="0"/>
              <a:ea typeface="Arial Unicode MS" pitchFamily="34" charset="-128"/>
              <a:cs typeface="Arial Unicode MS" pitchFamily="34" charset="-128"/>
            </a:endParaRPr>
          </a:p>
          <a:p>
            <a:pPr eaLnBrk="0" hangingPunct="0"/>
            <a:r>
              <a:rPr lang="cy-GB"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5. Yr enw ar ddefnyddiau mae golau’n medru pasio trwyddo yw... </a:t>
            </a:r>
            <a:br>
              <a:rPr lang="cy-GB"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</a:br>
            <a:r>
              <a:rPr lang="cy-GB">
                <a:solidFill>
                  <a:srgbClr val="FF0000"/>
                </a:solidFill>
                <a:latin typeface="Trebuchet MS" pitchFamily="34" charset="0"/>
                <a:ea typeface="Arial Unicode MS" pitchFamily="34" charset="-128"/>
                <a:cs typeface="Arial Unicode MS" pitchFamily="34" charset="-128"/>
              </a:rPr>
              <a:t>tryleu </a:t>
            </a:r>
            <a:endParaRPr lang="en-GB">
              <a:solidFill>
                <a:srgbClr val="FF0000"/>
              </a:solidFill>
              <a:latin typeface="Trebuchet MS" pitchFamily="34" charset="0"/>
              <a:ea typeface="Arial Unicode MS" pitchFamily="34" charset="-128"/>
              <a:cs typeface="Arial Unicode MS" pitchFamily="34" charset="-128"/>
            </a:endParaRPr>
          </a:p>
          <a:p>
            <a:pPr eaLnBrk="0" hangingPunct="0"/>
            <a:r>
              <a:rPr lang="cy-GB">
                <a:solidFill>
                  <a:schemeClr val="accent2"/>
                </a:solidFill>
                <a:latin typeface="Trebuchet MS" pitchFamily="34" charset="0"/>
                <a:ea typeface="Arial Unicode MS" pitchFamily="34" charset="-128"/>
                <a:cs typeface="Arial Unicode MS" pitchFamily="34" charset="-128"/>
              </a:rPr>
              <a:t>tryloyw </a:t>
            </a:r>
            <a:endParaRPr lang="en-GB">
              <a:solidFill>
                <a:schemeClr val="accent2"/>
              </a:solidFill>
              <a:latin typeface="Trebuchet MS" pitchFamily="34" charset="0"/>
              <a:ea typeface="Arial Unicode MS" pitchFamily="34" charset="-128"/>
              <a:cs typeface="Arial Unicode MS" pitchFamily="34" charset="-128"/>
            </a:endParaRPr>
          </a:p>
          <a:p>
            <a:pPr eaLnBrk="0" hangingPunct="0"/>
            <a:r>
              <a:rPr lang="cy-GB">
                <a:solidFill>
                  <a:schemeClr val="hlink"/>
                </a:solidFill>
                <a:latin typeface="Trebuchet MS" pitchFamily="34" charset="0"/>
                <a:ea typeface="Arial Unicode MS" pitchFamily="34" charset="-128"/>
                <a:cs typeface="Arial Unicode MS" pitchFamily="34" charset="-128"/>
              </a:rPr>
              <a:t>di-draidd</a:t>
            </a:r>
            <a:endParaRPr lang="cy-GB">
              <a:solidFill>
                <a:schemeClr val="hlink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build="allAtOnce"/>
    </p:bldLst>
  </p:timing>
</p:sld>
</file>

<file path=ppt/theme/theme1.xml><?xml version="1.0" encoding="utf-8"?>
<a:theme xmlns:a="http://schemas.openxmlformats.org/drawingml/2006/main" name="Dyluniad Diofyn">
  <a:themeElements>
    <a:clrScheme name="Dyluniad Diofy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yluniad Diofy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yluniad Diofy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yluniad Diofy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yluniad Diofy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yluniad Diofy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yluniad Diofy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yluniad Diofy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yluniad Diofy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yluniad Diofy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yluniad Diofy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yluniad Diofy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yluniad Diofy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yluniad Diofy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554</Words>
  <Application>Microsoft Office PowerPoint</Application>
  <PresentationFormat>On-screen Show (4:3)</PresentationFormat>
  <Paragraphs>112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5" baseType="lpstr">
      <vt:lpstr>Arial</vt:lpstr>
      <vt:lpstr>Maiandra GD</vt:lpstr>
      <vt:lpstr>Comic Sans MS</vt:lpstr>
      <vt:lpstr>Arial Unicode MS</vt:lpstr>
      <vt:lpstr>Symbol</vt:lpstr>
      <vt:lpstr>Verdana</vt:lpstr>
      <vt:lpstr>Tahoma Small Cap</vt:lpstr>
      <vt:lpstr>Agency FB</vt:lpstr>
      <vt:lpstr>Wingdings</vt:lpstr>
      <vt:lpstr>Trebuchet MS</vt:lpstr>
      <vt:lpstr>Sylfaen</vt:lpstr>
      <vt:lpstr>Juice ITC</vt:lpstr>
      <vt:lpstr>Eurostile</vt:lpstr>
      <vt:lpstr>Century Gothic</vt:lpstr>
      <vt:lpstr>Dyluniad Diofyn</vt:lpstr>
      <vt:lpstr>Am oleuni a chysgodion  </vt:lpstr>
      <vt:lpstr>PowerPoint Presentation</vt:lpstr>
      <vt:lpstr>PowerPoint Presentation</vt:lpstr>
      <vt:lpstr>Sut ydy golau’n ffurfio cysgodion?</vt:lpstr>
      <vt:lpstr>PowerPoint Presentation</vt:lpstr>
      <vt:lpstr>Sut ydy’r haul yn ffurfio cysgodion?</vt:lpstr>
      <vt:lpstr>Sut ydy’r haul yn ffurfio cysgodion?</vt:lpstr>
      <vt:lpstr>Nawr trafodwch gyda’ch partner: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Sleid 1</dc:title>
  <dc:creator>Bec</dc:creator>
  <cp:lastModifiedBy>Teacher E-Solutions</cp:lastModifiedBy>
  <cp:revision>26</cp:revision>
  <dcterms:created xsi:type="dcterms:W3CDTF">2008-01-22T21:25:52Z</dcterms:created>
  <dcterms:modified xsi:type="dcterms:W3CDTF">2019-01-18T17:19:19Z</dcterms:modified>
</cp:coreProperties>
</file>